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3" r:id="rId3"/>
    <p:sldId id="309" r:id="rId4"/>
    <p:sldId id="308" r:id="rId5"/>
    <p:sldId id="366" r:id="rId6"/>
    <p:sldId id="260" r:id="rId7"/>
    <p:sldId id="317" r:id="rId8"/>
    <p:sldId id="352" r:id="rId9"/>
    <p:sldId id="358" r:id="rId10"/>
    <p:sldId id="363" r:id="rId11"/>
    <p:sldId id="364" r:id="rId12"/>
    <p:sldId id="355" r:id="rId13"/>
    <p:sldId id="261" r:id="rId14"/>
    <p:sldId id="354" r:id="rId15"/>
    <p:sldId id="314" r:id="rId16"/>
    <p:sldId id="361" r:id="rId17"/>
    <p:sldId id="362" r:id="rId18"/>
    <p:sldId id="356" r:id="rId19"/>
    <p:sldId id="262" r:id="rId20"/>
    <p:sldId id="264" r:id="rId21"/>
    <p:sldId id="333" r:id="rId22"/>
    <p:sldId id="263" r:id="rId23"/>
    <p:sldId id="325" r:id="rId24"/>
    <p:sldId id="331" r:id="rId25"/>
    <p:sldId id="326" r:id="rId26"/>
    <p:sldId id="328" r:id="rId27"/>
    <p:sldId id="267" r:id="rId28"/>
    <p:sldId id="265" r:id="rId29"/>
    <p:sldId id="268" r:id="rId30"/>
    <p:sldId id="269" r:id="rId31"/>
    <p:sldId id="357" r:id="rId32"/>
    <p:sldId id="316" r:id="rId33"/>
    <p:sldId id="310" r:id="rId34"/>
    <p:sldId id="359" r:id="rId35"/>
    <p:sldId id="312" r:id="rId36"/>
    <p:sldId id="311" r:id="rId37"/>
    <p:sldId id="334" r:id="rId38"/>
    <p:sldId id="272" r:id="rId39"/>
    <p:sldId id="360" r:id="rId40"/>
    <p:sldId id="266" r:id="rId41"/>
    <p:sldId id="319" r:id="rId42"/>
    <p:sldId id="365" r:id="rId43"/>
    <p:sldId id="340" r:id="rId4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60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3527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515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919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742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6778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001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19.5.2016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3511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19.5.2016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666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19.5.2016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0503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944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750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EDC2E-A62E-412A-8649-FC0215112B85}" type="datetimeFigureOut">
              <a:rPr lang="cs-CZ" smtClean="0"/>
              <a:t>19.5.2016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605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01"/>
            <a:ext cx="9144000" cy="689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7200" y="56818"/>
            <a:ext cx="26646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err="1" smtClean="0">
                <a:solidFill>
                  <a:schemeClr val="bg1"/>
                </a:solidFill>
              </a:rPr>
              <a:t>Arthropoda</a:t>
            </a:r>
            <a:endParaRPr lang="cs-CZ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9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02630"/>
            <a:ext cx="8229600" cy="778098"/>
          </a:xfrm>
        </p:spPr>
        <p:txBody>
          <a:bodyPr/>
          <a:lstStyle/>
          <a:p>
            <a:r>
              <a:rPr lang="cs-CZ" dirty="0" smtClean="0"/>
              <a:t>Formy parazitismu - </a:t>
            </a:r>
            <a:r>
              <a:rPr lang="cs-CZ" dirty="0" err="1" smtClean="0"/>
              <a:t>parazitoidi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528" y="1124744"/>
            <a:ext cx="4320480" cy="5328592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 smtClean="0"/>
              <a:t>Parazitoid</a:t>
            </a:r>
            <a:r>
              <a:rPr lang="cs-CZ" dirty="0" smtClean="0"/>
              <a:t> – strategie blízká predaci – zabíjí svého hostitele na konci vývoje – vyžírá orgány a tkáně – živá konzerva – velikost srovnatelná.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Hostitelé</a:t>
            </a:r>
            <a:r>
              <a:rPr lang="cs-CZ" dirty="0" smtClean="0"/>
              <a:t> jsou všechna vývojová stádia hmyzu i dalších bezobratlých – např. housenky motýlů, larvy blanokřídlých, pavouci.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Nevyměšují </a:t>
            </a:r>
            <a:r>
              <a:rPr lang="cs-CZ" dirty="0" smtClean="0"/>
              <a:t>– slepé střevo – defekace až po ukončení vývoje v H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err="1" smtClean="0"/>
              <a:t>Hyperparazitismus</a:t>
            </a:r>
            <a:r>
              <a:rPr lang="cs-CZ" dirty="0" smtClean="0"/>
              <a:t> – </a:t>
            </a:r>
            <a:r>
              <a:rPr lang="cs-CZ" dirty="0" err="1" smtClean="0"/>
              <a:t>parazitace</a:t>
            </a:r>
            <a:r>
              <a:rPr lang="cs-CZ" dirty="0" smtClean="0"/>
              <a:t> larev blanokřídlých - parazitoidů  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53880" y="1124744"/>
            <a:ext cx="4038600" cy="5256584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Nejčastěji </a:t>
            </a:r>
            <a:r>
              <a:rPr lang="cs-CZ" b="1" dirty="0" err="1" smtClean="0"/>
              <a:t>Hymenoptera</a:t>
            </a:r>
            <a:r>
              <a:rPr lang="cs-CZ" dirty="0" smtClean="0"/>
              <a:t> – 50tis a </a:t>
            </a:r>
            <a:r>
              <a:rPr lang="cs-CZ" b="1" dirty="0" err="1" smtClean="0"/>
              <a:t>Diptera</a:t>
            </a:r>
            <a:r>
              <a:rPr lang="cs-CZ" dirty="0" smtClean="0"/>
              <a:t> – 15tis druhů, ale i brouci, motýli, </a:t>
            </a:r>
            <a:r>
              <a:rPr lang="cs-CZ" dirty="0" err="1" smtClean="0"/>
              <a:t>siťokřídlí</a:t>
            </a:r>
            <a:r>
              <a:rPr lang="cs-CZ" dirty="0"/>
              <a:t> </a:t>
            </a:r>
            <a:r>
              <a:rPr lang="cs-CZ" dirty="0" smtClean="0"/>
              <a:t>– odhad až 25% hmyzu.</a:t>
            </a:r>
          </a:p>
          <a:p>
            <a:r>
              <a:rPr lang="cs-CZ" dirty="0" smtClean="0"/>
              <a:t>Zástupci </a:t>
            </a:r>
            <a:r>
              <a:rPr lang="cs-CZ" b="1" dirty="0" err="1" smtClean="0"/>
              <a:t>Hymenoptera</a:t>
            </a:r>
            <a:r>
              <a:rPr lang="cs-CZ" dirty="0" smtClean="0"/>
              <a:t> – lumci (</a:t>
            </a:r>
            <a:r>
              <a:rPr lang="cs-CZ" dirty="0" err="1"/>
              <a:t>I</a:t>
            </a:r>
            <a:r>
              <a:rPr lang="cs-CZ" dirty="0" err="1" smtClean="0"/>
              <a:t>chneumonidae</a:t>
            </a:r>
            <a:r>
              <a:rPr lang="cs-CZ" dirty="0" smtClean="0"/>
              <a:t>), lumčíci (</a:t>
            </a:r>
            <a:r>
              <a:rPr lang="cs-CZ" dirty="0" err="1" smtClean="0"/>
              <a:t>Braconidae</a:t>
            </a:r>
            <a:r>
              <a:rPr lang="cs-CZ" dirty="0" smtClean="0"/>
              <a:t>), </a:t>
            </a:r>
            <a:r>
              <a:rPr lang="cs-CZ" dirty="0" err="1" smtClean="0"/>
              <a:t>vejřitky</a:t>
            </a:r>
            <a:r>
              <a:rPr lang="cs-CZ" dirty="0" smtClean="0"/>
              <a:t> (</a:t>
            </a:r>
            <a:r>
              <a:rPr lang="cs-CZ" dirty="0" err="1" smtClean="0"/>
              <a:t>Proctotrupoidea</a:t>
            </a:r>
            <a:r>
              <a:rPr lang="cs-CZ" dirty="0" smtClean="0"/>
              <a:t>), </a:t>
            </a:r>
            <a:r>
              <a:rPr lang="cs-CZ" dirty="0" err="1" smtClean="0"/>
              <a:t>mšicomary</a:t>
            </a:r>
            <a:r>
              <a:rPr lang="cs-CZ" dirty="0" smtClean="0"/>
              <a:t> (</a:t>
            </a:r>
            <a:r>
              <a:rPr lang="cs-CZ" dirty="0" err="1" smtClean="0"/>
              <a:t>Aphiidae</a:t>
            </a:r>
            <a:r>
              <a:rPr lang="cs-CZ" dirty="0" smtClean="0"/>
              <a:t>), </a:t>
            </a:r>
            <a:r>
              <a:rPr lang="cs-CZ" dirty="0" err="1" smtClean="0"/>
              <a:t>vejcomary</a:t>
            </a:r>
            <a:r>
              <a:rPr lang="cs-CZ" dirty="0" smtClean="0"/>
              <a:t> (</a:t>
            </a:r>
            <a:r>
              <a:rPr lang="cs-CZ" dirty="0" err="1" smtClean="0"/>
              <a:t>Scelionidae</a:t>
            </a:r>
            <a:r>
              <a:rPr lang="cs-CZ" dirty="0" smtClean="0"/>
              <a:t>), chalcidky (</a:t>
            </a:r>
            <a:r>
              <a:rPr lang="cs-CZ" dirty="0" err="1" smtClean="0"/>
              <a:t>Chalcidoidea</a:t>
            </a:r>
            <a:r>
              <a:rPr lang="cs-CZ" dirty="0" smtClean="0"/>
              <a:t>)</a:t>
            </a:r>
          </a:p>
          <a:p>
            <a:r>
              <a:rPr lang="cs-CZ" dirty="0" smtClean="0"/>
              <a:t>Hlavně </a:t>
            </a:r>
            <a:r>
              <a:rPr lang="cs-CZ" b="1" dirty="0" err="1" smtClean="0"/>
              <a:t>Apocrita</a:t>
            </a:r>
            <a:r>
              <a:rPr lang="cs-CZ" b="1" dirty="0" smtClean="0"/>
              <a:t> </a:t>
            </a:r>
            <a:r>
              <a:rPr lang="cs-CZ" dirty="0" smtClean="0"/>
              <a:t>– štíhlý pas – adaptace na vpich vajíček do H</a:t>
            </a:r>
          </a:p>
          <a:p>
            <a:r>
              <a:rPr lang="cs-CZ" b="1" dirty="0" smtClean="0"/>
              <a:t>Primitivní vosy </a:t>
            </a:r>
            <a:r>
              <a:rPr lang="cs-CZ" dirty="0" smtClean="0"/>
              <a:t>(</a:t>
            </a:r>
            <a:r>
              <a:rPr lang="cs-CZ" dirty="0" err="1" smtClean="0"/>
              <a:t>Scoliidae</a:t>
            </a:r>
            <a:r>
              <a:rPr lang="cs-CZ" dirty="0" smtClean="0"/>
              <a:t>, </a:t>
            </a:r>
            <a:r>
              <a:rPr lang="cs-CZ" dirty="0" err="1" smtClean="0"/>
              <a:t>Tiphiidae</a:t>
            </a:r>
            <a:r>
              <a:rPr lang="cs-CZ" dirty="0" smtClean="0"/>
              <a:t>, </a:t>
            </a:r>
            <a:r>
              <a:rPr lang="cs-CZ" dirty="0" err="1" smtClean="0"/>
              <a:t>Mutiliidae</a:t>
            </a:r>
            <a:r>
              <a:rPr lang="cs-CZ" dirty="0" smtClean="0"/>
              <a:t>) – kladélko – žahavý orgán – ochromení H – pak kladení vajíčka.</a:t>
            </a:r>
          </a:p>
          <a:p>
            <a:r>
              <a:rPr lang="cs-CZ" b="1" dirty="0" smtClean="0"/>
              <a:t>Hrabalky</a:t>
            </a:r>
            <a:r>
              <a:rPr lang="cs-CZ" dirty="0" smtClean="0"/>
              <a:t> (</a:t>
            </a:r>
            <a:r>
              <a:rPr lang="cs-CZ" dirty="0" err="1"/>
              <a:t>P</a:t>
            </a:r>
            <a:r>
              <a:rPr lang="cs-CZ" dirty="0" err="1" smtClean="0"/>
              <a:t>ompiloidea</a:t>
            </a:r>
            <a:r>
              <a:rPr lang="cs-CZ" dirty="0" smtClean="0"/>
              <a:t>) svého H zahrabou do podzemního hnízda,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708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Sociální parazitismus a </a:t>
            </a:r>
            <a:r>
              <a:rPr lang="cs-CZ" dirty="0" err="1" smtClean="0"/>
              <a:t>otrokářstvví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1124744"/>
            <a:ext cx="4186808" cy="6552728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Nejčastěji</a:t>
            </a:r>
            <a:r>
              <a:rPr lang="cs-CZ" b="1" dirty="0" smtClean="0"/>
              <a:t> </a:t>
            </a:r>
            <a:r>
              <a:rPr lang="cs-CZ" b="1" dirty="0" err="1" smtClean="0"/>
              <a:t>Hymenoptera</a:t>
            </a:r>
            <a:endParaRPr lang="cs-CZ" b="1" dirty="0" smtClean="0"/>
          </a:p>
          <a:p>
            <a:pPr marL="0" indent="0">
              <a:buNone/>
            </a:pPr>
            <a:endParaRPr lang="cs-CZ" b="1" dirty="0" smtClean="0"/>
          </a:p>
          <a:p>
            <a:r>
              <a:rPr lang="cs-CZ" b="1" dirty="0" smtClean="0"/>
              <a:t>Parazitické druhy </a:t>
            </a:r>
            <a:r>
              <a:rPr lang="cs-CZ" dirty="0" smtClean="0"/>
              <a:t>jsou závislé na členech kolonie sociálního hmyzu – </a:t>
            </a:r>
            <a:r>
              <a:rPr lang="cs-CZ" dirty="0" err="1" smtClean="0"/>
              <a:t>Formicidae</a:t>
            </a:r>
            <a:r>
              <a:rPr lang="cs-CZ" dirty="0" smtClean="0"/>
              <a:t>, </a:t>
            </a:r>
            <a:r>
              <a:rPr lang="cs-CZ" dirty="0" err="1" smtClean="0"/>
              <a:t>Myrmicidae</a:t>
            </a:r>
            <a:r>
              <a:rPr lang="cs-CZ" dirty="0" smtClean="0"/>
              <a:t> a včely.</a:t>
            </a:r>
          </a:p>
          <a:p>
            <a:endParaRPr lang="cs-CZ" b="1" dirty="0" smtClean="0"/>
          </a:p>
          <a:p>
            <a:r>
              <a:rPr lang="cs-CZ" b="1" dirty="0" smtClean="0"/>
              <a:t>Sociální parazitismus </a:t>
            </a:r>
            <a:r>
              <a:rPr lang="cs-CZ" dirty="0" smtClean="0"/>
              <a:t>vznikl několikrát na sobě nezávisle – různé strategie a sociální organizace jak u parazitoidů tak u hostitelů.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Dva typy – (1) </a:t>
            </a:r>
            <a:r>
              <a:rPr lang="cs-CZ" b="1" dirty="0" smtClean="0"/>
              <a:t>složená hnízda </a:t>
            </a:r>
            <a:r>
              <a:rPr lang="cs-CZ" dirty="0" smtClean="0"/>
              <a:t>a (2)</a:t>
            </a:r>
            <a:r>
              <a:rPr lang="cs-CZ" b="1" dirty="0" smtClean="0"/>
              <a:t> smíšené kolonie </a:t>
            </a:r>
            <a:endParaRPr lang="cs-CZ" dirty="0" smtClean="0"/>
          </a:p>
          <a:p>
            <a:endParaRPr lang="cs-CZ" b="1" dirty="0"/>
          </a:p>
          <a:p>
            <a:r>
              <a:rPr lang="cs-CZ" b="1" dirty="0" smtClean="0"/>
              <a:t>(1) složená hnízda - </a:t>
            </a:r>
            <a:r>
              <a:rPr lang="cs-CZ" dirty="0" smtClean="0"/>
              <a:t>nepříbuzné druhy – P krade potravu a žere potomstvo H v mraveništi a nebo 2 druhy žijí společně - jeden ovládá druhý a je jím krmen </a:t>
            </a:r>
            <a:r>
              <a:rPr lang="cs-CZ" dirty="0" err="1" smtClean="0"/>
              <a:t>regurgitovanou</a:t>
            </a:r>
            <a:r>
              <a:rPr lang="cs-CZ" dirty="0" smtClean="0"/>
              <a:t> potravou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4008" y="1124744"/>
            <a:ext cx="4038600" cy="5434683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(2) </a:t>
            </a:r>
            <a:r>
              <a:rPr lang="cs-CZ" b="1" dirty="0" smtClean="0"/>
              <a:t>smíšené kolonie</a:t>
            </a:r>
            <a:r>
              <a:rPr lang="cs-CZ" dirty="0" smtClean="0"/>
              <a:t>: </a:t>
            </a:r>
          </a:p>
          <a:p>
            <a:r>
              <a:rPr lang="cs-CZ" dirty="0" smtClean="0"/>
              <a:t>dočasný sociální parazitismus (DSP)</a:t>
            </a:r>
          </a:p>
          <a:p>
            <a:r>
              <a:rPr lang="cs-CZ" dirty="0" smtClean="0"/>
              <a:t>Otrokářství (</a:t>
            </a:r>
            <a:r>
              <a:rPr lang="cs-CZ" dirty="0" err="1" smtClean="0"/>
              <a:t>dulosis</a:t>
            </a:r>
            <a:r>
              <a:rPr lang="cs-CZ" dirty="0" smtClean="0"/>
              <a:t>)</a:t>
            </a:r>
          </a:p>
          <a:p>
            <a:r>
              <a:rPr lang="cs-CZ" dirty="0" smtClean="0"/>
              <a:t>Stálý parazitismus (</a:t>
            </a:r>
            <a:r>
              <a:rPr lang="cs-CZ" dirty="0" err="1" smtClean="0"/>
              <a:t>inkvilinismus</a:t>
            </a:r>
            <a:r>
              <a:rPr lang="cs-CZ" dirty="0" smtClean="0"/>
              <a:t>) bez otrokářství</a:t>
            </a:r>
          </a:p>
          <a:p>
            <a:endParaRPr lang="cs-CZ" b="1" dirty="0" smtClean="0"/>
          </a:p>
          <a:p>
            <a:r>
              <a:rPr lang="cs-CZ" b="1" dirty="0" smtClean="0"/>
              <a:t>DSP</a:t>
            </a:r>
            <a:r>
              <a:rPr lang="cs-CZ" dirty="0" smtClean="0"/>
              <a:t> – oplozená královna pronikne do kolonie H – maskuje se  - zabije původní královnu – produkuje potomky a nahradí původní druh</a:t>
            </a:r>
          </a:p>
          <a:p>
            <a:r>
              <a:rPr lang="cs-CZ" b="1" dirty="0" smtClean="0"/>
              <a:t>Otrokářství</a:t>
            </a:r>
            <a:r>
              <a:rPr lang="cs-CZ" dirty="0" smtClean="0"/>
              <a:t> – využití pro práci – mravenci – nájezdy do hnízd </a:t>
            </a:r>
            <a:r>
              <a:rPr lang="cs-CZ" dirty="0"/>
              <a:t>-</a:t>
            </a:r>
            <a:r>
              <a:rPr lang="cs-CZ" dirty="0" smtClean="0"/>
              <a:t> kradou larvy a kukly. Otrokáři často nejsou schopni získávat potravu – adaptace – čelisti zabíjející bránící se dělnice.</a:t>
            </a:r>
          </a:p>
          <a:p>
            <a:r>
              <a:rPr lang="cs-CZ" b="1" dirty="0" err="1" smtClean="0"/>
              <a:t>Invilinismus</a:t>
            </a:r>
            <a:r>
              <a:rPr lang="cs-CZ" b="1" dirty="0" smtClean="0"/>
              <a:t> </a:t>
            </a:r>
            <a:r>
              <a:rPr lang="cs-CZ" dirty="0" smtClean="0"/>
              <a:t>-  nejčastější strategie u mravenců – P královnu nezabíjí, ale využívá celou strukturu a organizaci kolonie pro svůj prospěch. P produkuje pouze sexuální kastu a případně vojáky.</a:t>
            </a:r>
          </a:p>
          <a:p>
            <a:r>
              <a:rPr lang="cs-CZ" dirty="0" smtClean="0"/>
              <a:t>Smíšení kolonií – fylogenetická příbuznost partnerů – hypotézy vzniku </a:t>
            </a:r>
          </a:p>
          <a:p>
            <a:r>
              <a:rPr lang="cs-CZ" dirty="0" smtClean="0"/>
              <a:t>Hnízdní parazitismu i u včel – cca 15% druhů – včela naklade vajíčka do hnízda jiného druhu – larva zlikviduje vejce či larvu H. Parazitická včela je často podobná svému H. </a:t>
            </a:r>
          </a:p>
          <a:p>
            <a:pPr marL="0" indent="0">
              <a:buNone/>
            </a:pPr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4268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r>
              <a:rPr lang="cs-CZ" dirty="0" err="1" smtClean="0"/>
              <a:t>Kleptoparazitismus</a:t>
            </a:r>
            <a:r>
              <a:rPr lang="cs-CZ" dirty="0" smtClean="0"/>
              <a:t> a </a:t>
            </a:r>
            <a:r>
              <a:rPr lang="cs-CZ" dirty="0" err="1" smtClean="0"/>
              <a:t>forézie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 err="1" smtClean="0"/>
              <a:t>Kleptoparaziti</a:t>
            </a:r>
            <a:r>
              <a:rPr lang="cs-CZ" dirty="0" smtClean="0"/>
              <a:t> – ujídají svému hostiteli od úst – snižují tak množství přijaté potravy</a:t>
            </a:r>
          </a:p>
          <a:p>
            <a:r>
              <a:rPr lang="cs-CZ" dirty="0" smtClean="0"/>
              <a:t>Jiné využití hostitele – </a:t>
            </a:r>
            <a:r>
              <a:rPr lang="cs-CZ" b="1" dirty="0" err="1" smtClean="0"/>
              <a:t>forézie</a:t>
            </a:r>
            <a:r>
              <a:rPr lang="cs-CZ" b="1" dirty="0" smtClean="0"/>
              <a:t> </a:t>
            </a:r>
            <a:r>
              <a:rPr lang="cs-CZ" dirty="0" smtClean="0"/>
              <a:t>– hostitel slouží jako přepravní prostředek 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err="1" smtClean="0"/>
              <a:t>Braula</a:t>
            </a:r>
            <a:r>
              <a:rPr lang="cs-CZ" b="1" dirty="0" smtClean="0"/>
              <a:t> </a:t>
            </a:r>
            <a:r>
              <a:rPr lang="cs-CZ" b="1" dirty="0" err="1" smtClean="0"/>
              <a:t>coeca</a:t>
            </a:r>
            <a:r>
              <a:rPr lang="cs-CZ" b="1" dirty="0" smtClean="0"/>
              <a:t> </a:t>
            </a:r>
            <a:r>
              <a:rPr lang="cs-CZ" dirty="0" smtClean="0"/>
              <a:t>– </a:t>
            </a:r>
            <a:r>
              <a:rPr lang="cs-CZ" dirty="0" err="1" smtClean="0"/>
              <a:t>kleptomanická</a:t>
            </a:r>
            <a:r>
              <a:rPr lang="cs-CZ" dirty="0" smtClean="0"/>
              <a:t> a </a:t>
            </a:r>
            <a:r>
              <a:rPr lang="cs-CZ" dirty="0" err="1" smtClean="0"/>
              <a:t>foretická</a:t>
            </a:r>
            <a:r>
              <a:rPr lang="cs-CZ" dirty="0" smtClean="0"/>
              <a:t> moucha</a:t>
            </a:r>
          </a:p>
          <a:p>
            <a:r>
              <a:rPr lang="cs-CZ" dirty="0" smtClean="0"/>
              <a:t>okrádá různé hmyzí a pavoučí predátory</a:t>
            </a:r>
          </a:p>
          <a:p>
            <a:r>
              <a:rPr lang="cs-CZ" dirty="0" smtClean="0"/>
              <a:t>Drobní </a:t>
            </a:r>
            <a:r>
              <a:rPr lang="cs-CZ" dirty="0" err="1" smtClean="0"/>
              <a:t>kleptoparaziti</a:t>
            </a:r>
            <a:r>
              <a:rPr lang="cs-CZ" dirty="0" smtClean="0"/>
              <a:t> – často malí roztoči – tiplíci – vykrádají pavoučí sítě </a:t>
            </a:r>
          </a:p>
          <a:p>
            <a:r>
              <a:rPr lang="cs-CZ" dirty="0" smtClean="0"/>
              <a:t>Okrádaní jsou často např. </a:t>
            </a:r>
            <a:r>
              <a:rPr lang="cs-CZ" dirty="0" err="1" smtClean="0"/>
              <a:t>listorozí</a:t>
            </a:r>
            <a:r>
              <a:rPr lang="cs-CZ" dirty="0" smtClean="0"/>
              <a:t> brouci – hovniválové – parazitují jim na kuličkách larvy much (</a:t>
            </a:r>
            <a:r>
              <a:rPr lang="cs-CZ" dirty="0" err="1" smtClean="0"/>
              <a:t>Sphaeroceridae</a:t>
            </a:r>
            <a:r>
              <a:rPr lang="cs-CZ" dirty="0" smtClean="0"/>
              <a:t>) – </a:t>
            </a:r>
            <a:r>
              <a:rPr lang="cs-CZ" dirty="0" smtClean="0"/>
              <a:t>kulička </a:t>
            </a:r>
            <a:r>
              <a:rPr lang="cs-CZ" dirty="0" smtClean="0"/>
              <a:t>jim slouží jako místo vývoje potomstva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848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cs-CZ" dirty="0" smtClean="0"/>
              <a:t>Externí anatomie hmyzu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70" y="1124744"/>
            <a:ext cx="7988994" cy="552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00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Morfologie a anatomie členovců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Kutikula – exoskelet (polysacharid chitin)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err="1" smtClean="0"/>
              <a:t>Crustacea</a:t>
            </a:r>
            <a:r>
              <a:rPr lang="cs-CZ" dirty="0" smtClean="0"/>
              <a:t> + uhličitan vápenatý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Segmentace těla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Článkované končetiny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Hlava, hruď, zadeček</a:t>
            </a:r>
          </a:p>
          <a:p>
            <a:r>
              <a:rPr lang="cs-CZ" dirty="0" err="1" smtClean="0"/>
              <a:t>Tagmatizace</a:t>
            </a:r>
            <a:r>
              <a:rPr lang="cs-CZ" dirty="0" smtClean="0"/>
              <a:t> – splývání článků - </a:t>
            </a:r>
            <a:r>
              <a:rPr lang="cs-CZ" dirty="0" err="1" smtClean="0"/>
              <a:t>cephalothorax</a:t>
            </a:r>
            <a:endParaRPr lang="cs-CZ" dirty="0" smtClean="0"/>
          </a:p>
          <a:p>
            <a:r>
              <a:rPr lang="cs-CZ" dirty="0" smtClean="0"/>
              <a:t>Exoskelet – </a:t>
            </a:r>
            <a:r>
              <a:rPr lang="cs-CZ" dirty="0" err="1" smtClean="0"/>
              <a:t>tergum</a:t>
            </a:r>
            <a:r>
              <a:rPr lang="cs-CZ" dirty="0" smtClean="0"/>
              <a:t>, sternum a dvě boční části</a:t>
            </a:r>
          </a:p>
          <a:p>
            <a:r>
              <a:rPr lang="cs-CZ" dirty="0" smtClean="0"/>
              <a:t>5-6 dílné končetiny (</a:t>
            </a:r>
            <a:r>
              <a:rPr lang="cs-CZ" dirty="0" err="1" smtClean="0"/>
              <a:t>coxa</a:t>
            </a:r>
            <a:r>
              <a:rPr lang="cs-CZ" dirty="0" smtClean="0"/>
              <a:t>, trochanter, femur, </a:t>
            </a:r>
            <a:r>
              <a:rPr lang="cs-CZ" dirty="0" err="1" smtClean="0"/>
              <a:t>patella</a:t>
            </a:r>
            <a:r>
              <a:rPr lang="cs-CZ" dirty="0" smtClean="0"/>
              <a:t>, </a:t>
            </a:r>
            <a:r>
              <a:rPr lang="cs-CZ" dirty="0" err="1" smtClean="0"/>
              <a:t>tibia</a:t>
            </a:r>
            <a:r>
              <a:rPr lang="cs-CZ" dirty="0" smtClean="0"/>
              <a:t>, </a:t>
            </a:r>
            <a:r>
              <a:rPr lang="cs-CZ" dirty="0" err="1" smtClean="0"/>
              <a:t>tarsus</a:t>
            </a:r>
            <a:r>
              <a:rPr lang="cs-CZ" dirty="0" smtClean="0"/>
              <a:t>) na konci drápky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985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Stavba kutikuly</a:t>
            </a:r>
            <a:endParaRPr lang="cs-CZ" dirty="0"/>
          </a:p>
        </p:txBody>
      </p:sp>
      <p:pic>
        <p:nvPicPr>
          <p:cNvPr id="348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38854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99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Stavba kutikuly klíštěte</a:t>
            </a:r>
            <a:endParaRPr lang="cs-CZ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24744"/>
            <a:ext cx="3744416" cy="556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92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Řez kutikulou klíštěte</a:t>
            </a:r>
            <a:endParaRPr lang="cs-CZ" dirty="0"/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2645"/>
            <a:ext cx="8431195" cy="519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58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Morfologie a anatomie členovců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53136"/>
          </a:xfrm>
        </p:spPr>
        <p:txBody>
          <a:bodyPr>
            <a:noAutofit/>
          </a:bodyPr>
          <a:lstStyle/>
          <a:p>
            <a:r>
              <a:rPr lang="cs-CZ" sz="2000" dirty="0" smtClean="0"/>
              <a:t>Vylučovací soustava – </a:t>
            </a:r>
            <a:r>
              <a:rPr lang="cs-CZ" sz="2000" dirty="0" err="1" smtClean="0"/>
              <a:t>metanefridie</a:t>
            </a:r>
            <a:r>
              <a:rPr lang="cs-CZ" sz="2000" dirty="0" smtClean="0"/>
              <a:t> a </a:t>
            </a:r>
            <a:r>
              <a:rPr lang="cs-CZ" sz="2000" dirty="0" err="1" smtClean="0"/>
              <a:t>malpighické</a:t>
            </a:r>
            <a:r>
              <a:rPr lang="cs-CZ" sz="2000" dirty="0" smtClean="0"/>
              <a:t> trubice – vychlípenina střeva</a:t>
            </a:r>
          </a:p>
          <a:p>
            <a:r>
              <a:rPr lang="cs-CZ" sz="2000" dirty="0" smtClean="0"/>
              <a:t>Oběhová soustava – otevřená (hemolymfa)</a:t>
            </a:r>
          </a:p>
          <a:p>
            <a:r>
              <a:rPr lang="cs-CZ" sz="2000" dirty="0" smtClean="0"/>
              <a:t> </a:t>
            </a:r>
            <a:r>
              <a:rPr lang="cs-CZ" sz="2000" dirty="0"/>
              <a:t>D</a:t>
            </a:r>
            <a:r>
              <a:rPr lang="cs-CZ" sz="2000" dirty="0" smtClean="0"/>
              <a:t>ýchací soustava – vzdušnice – tracheální žábry a vzdušné vaky</a:t>
            </a:r>
          </a:p>
          <a:p>
            <a:r>
              <a:rPr lang="cs-CZ" sz="2000" dirty="0" smtClean="0"/>
              <a:t>Nervová soustava – žebříčková – </a:t>
            </a:r>
            <a:r>
              <a:rPr lang="cs-CZ" sz="2000" dirty="0" err="1" smtClean="0"/>
              <a:t>cephalizace</a:t>
            </a:r>
            <a:endParaRPr lang="cs-CZ" sz="2000" dirty="0" smtClean="0"/>
          </a:p>
          <a:p>
            <a:r>
              <a:rPr lang="cs-CZ" sz="2000" dirty="0" err="1" smtClean="0"/>
              <a:t>Gonochoristé</a:t>
            </a:r>
            <a:r>
              <a:rPr lang="cs-CZ" sz="2000" dirty="0" smtClean="0"/>
              <a:t> - sexuální dimorfismus</a:t>
            </a:r>
            <a:endParaRPr lang="cs-CZ" sz="2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cs-CZ" sz="2000" dirty="0" smtClean="0"/>
              <a:t>Smyslové orgány – </a:t>
            </a:r>
            <a:r>
              <a:rPr lang="cs-CZ" sz="2000" dirty="0" err="1" smtClean="0"/>
              <a:t>oculi</a:t>
            </a:r>
            <a:r>
              <a:rPr lang="cs-CZ" sz="2000" dirty="0" smtClean="0"/>
              <a:t> </a:t>
            </a:r>
            <a:r>
              <a:rPr lang="cs-CZ" sz="2000" dirty="0" err="1" smtClean="0"/>
              <a:t>compositi</a:t>
            </a:r>
            <a:r>
              <a:rPr lang="cs-CZ" sz="2000" dirty="0" smtClean="0"/>
              <a:t> – složené oči (facety) + jednoduché oči (</a:t>
            </a:r>
            <a:r>
              <a:rPr lang="cs-CZ" sz="2000" dirty="0" err="1" smtClean="0"/>
              <a:t>ocelli</a:t>
            </a:r>
            <a:r>
              <a:rPr lang="cs-CZ" sz="2000" dirty="0" smtClean="0"/>
              <a:t>, omatidia) - u parazitů oči i chybí</a:t>
            </a:r>
          </a:p>
          <a:p>
            <a:r>
              <a:rPr lang="cs-CZ" sz="2000" dirty="0" smtClean="0"/>
              <a:t>Trávicí soustava – trubicovitá  </a:t>
            </a:r>
          </a:p>
          <a:p>
            <a:pPr lvl="1"/>
            <a:r>
              <a:rPr lang="cs-CZ" sz="1600" dirty="0" err="1"/>
              <a:t>S</a:t>
            </a:r>
            <a:r>
              <a:rPr lang="cs-CZ" sz="1600" dirty="0" err="1" smtClean="0"/>
              <a:t>tomodeum</a:t>
            </a:r>
            <a:r>
              <a:rPr lang="cs-CZ" sz="1600" dirty="0" smtClean="0"/>
              <a:t> – </a:t>
            </a:r>
            <a:r>
              <a:rPr lang="cs-CZ" sz="1600" dirty="0" err="1" smtClean="0"/>
              <a:t>proboscis</a:t>
            </a:r>
            <a:r>
              <a:rPr lang="cs-CZ" sz="1600" dirty="0" smtClean="0"/>
              <a:t> – ústní dutina, hltan, jícen, žaludek, vole – </a:t>
            </a:r>
            <a:r>
              <a:rPr lang="cs-CZ" sz="1600" dirty="0" err="1" smtClean="0"/>
              <a:t>esofageální</a:t>
            </a:r>
            <a:r>
              <a:rPr lang="cs-CZ" sz="1600" dirty="0" smtClean="0"/>
              <a:t> </a:t>
            </a:r>
            <a:r>
              <a:rPr lang="cs-CZ" sz="1600" dirty="0" err="1" smtClean="0"/>
              <a:t>diverticulum</a:t>
            </a:r>
            <a:endParaRPr lang="cs-CZ" sz="1600" dirty="0" smtClean="0"/>
          </a:p>
          <a:p>
            <a:pPr lvl="1"/>
            <a:r>
              <a:rPr lang="cs-CZ" sz="1600" dirty="0" err="1" smtClean="0"/>
              <a:t>Proctodeum</a:t>
            </a:r>
            <a:r>
              <a:rPr lang="cs-CZ" sz="1600" dirty="0" smtClean="0"/>
              <a:t> (zadní střevo) – pylorus (ústí zde MT – 2 až 6), konečník </a:t>
            </a:r>
            <a:r>
              <a:rPr lang="cs-CZ" sz="1600" dirty="0" err="1" smtClean="0"/>
              <a:t>rectum</a:t>
            </a:r>
            <a:r>
              <a:rPr lang="cs-CZ" sz="1600" dirty="0" smtClean="0"/>
              <a:t> či rektální ampule.</a:t>
            </a:r>
          </a:p>
          <a:p>
            <a:pPr marL="400050" lvl="1" indent="0">
              <a:buNone/>
            </a:pPr>
            <a:r>
              <a:rPr lang="cs-CZ" sz="1600" dirty="0" err="1"/>
              <a:t>Stomodeum</a:t>
            </a:r>
            <a:r>
              <a:rPr lang="cs-CZ" sz="1600" dirty="0"/>
              <a:t>  a </a:t>
            </a:r>
            <a:r>
              <a:rPr lang="cs-CZ" sz="1600" dirty="0" err="1"/>
              <a:t>proctodeum</a:t>
            </a:r>
            <a:r>
              <a:rPr lang="cs-CZ" sz="1600" dirty="0"/>
              <a:t> – ektodermální původ </a:t>
            </a:r>
            <a:r>
              <a:rPr lang="cs-CZ" sz="1600" dirty="0" smtClean="0"/>
              <a:t>– chitin</a:t>
            </a:r>
          </a:p>
          <a:p>
            <a:pPr marL="400050" lvl="1" indent="0">
              <a:buNone/>
            </a:pPr>
            <a:r>
              <a:rPr lang="cs-CZ" sz="1600" dirty="0" err="1" smtClean="0"/>
              <a:t>Mezenteron</a:t>
            </a:r>
            <a:r>
              <a:rPr lang="cs-CZ" sz="1600" dirty="0" smtClean="0"/>
              <a:t> – střední střevo – bez chitinu – </a:t>
            </a:r>
            <a:r>
              <a:rPr lang="cs-CZ" sz="1600" dirty="0" err="1" smtClean="0"/>
              <a:t>resorbce</a:t>
            </a:r>
            <a:r>
              <a:rPr lang="cs-CZ" sz="1600" dirty="0" smtClean="0"/>
              <a:t> a trávení přijaté potravy</a:t>
            </a:r>
          </a:p>
        </p:txBody>
      </p:sp>
    </p:spTree>
    <p:extLst>
      <p:ext uri="{BB962C8B-B14F-4D97-AF65-F5344CB8AC3E}">
        <p14:creationId xmlns:p14="http://schemas.microsoft.com/office/powerpoint/2010/main" val="3855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Muscuatura</a:t>
            </a:r>
            <a:r>
              <a:rPr lang="cs-CZ" dirty="0" smtClean="0"/>
              <a:t> a pohyb křídel</a:t>
            </a:r>
            <a:endParaRPr lang="cs-CZ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46400"/>
            <a:ext cx="8229600" cy="203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11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/>
          <a:lstStyle/>
          <a:p>
            <a:r>
              <a:rPr lang="cs-CZ" dirty="0" err="1" smtClean="0"/>
              <a:t>Rozmanist</a:t>
            </a:r>
            <a:r>
              <a:rPr lang="cs-CZ" dirty="0" smtClean="0"/>
              <a:t> členovců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Nejpočetnější skupina (80% živočichů)</a:t>
            </a:r>
          </a:p>
          <a:p>
            <a:r>
              <a:rPr lang="cs-CZ" dirty="0" smtClean="0"/>
              <a:t>Závažní cizopasníci člověka a </a:t>
            </a:r>
            <a:r>
              <a:rPr lang="cs-CZ" dirty="0" err="1" smtClean="0"/>
              <a:t>hosp</a:t>
            </a:r>
            <a:r>
              <a:rPr lang="cs-CZ" dirty="0" smtClean="0"/>
              <a:t>. zvířat</a:t>
            </a:r>
          </a:p>
          <a:p>
            <a:r>
              <a:rPr lang="cs-CZ" dirty="0" smtClean="0"/>
              <a:t>Široká škála parazitismu</a:t>
            </a:r>
          </a:p>
          <a:p>
            <a:r>
              <a:rPr lang="cs-CZ" dirty="0" smtClean="0"/>
              <a:t>Ektoparaziti</a:t>
            </a:r>
          </a:p>
          <a:p>
            <a:r>
              <a:rPr lang="cs-CZ" dirty="0" smtClean="0"/>
              <a:t>Endoparaziti (500druhů)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Paraziti</a:t>
            </a:r>
          </a:p>
          <a:p>
            <a:r>
              <a:rPr lang="cs-CZ" dirty="0" err="1" smtClean="0"/>
              <a:t>Parazitoidi</a:t>
            </a:r>
            <a:endParaRPr lang="cs-CZ" dirty="0" smtClean="0"/>
          </a:p>
          <a:p>
            <a:r>
              <a:rPr lang="cs-CZ" dirty="0" err="1" smtClean="0"/>
              <a:t>Kleptoparaziti</a:t>
            </a:r>
            <a:endParaRPr lang="cs-CZ" dirty="0" smtClean="0"/>
          </a:p>
          <a:p>
            <a:r>
              <a:rPr lang="cs-CZ" dirty="0" err="1" smtClean="0"/>
              <a:t>Forezie</a:t>
            </a:r>
            <a:endParaRPr lang="cs-CZ" dirty="0" smtClean="0"/>
          </a:p>
          <a:p>
            <a:r>
              <a:rPr lang="cs-CZ" dirty="0" err="1" smtClean="0"/>
              <a:t>Hyperparaziti</a:t>
            </a:r>
            <a:endParaRPr lang="cs-CZ" dirty="0" smtClean="0"/>
          </a:p>
          <a:p>
            <a:r>
              <a:rPr lang="cs-CZ" dirty="0" smtClean="0"/>
              <a:t>Sociální paraziti </a:t>
            </a:r>
          </a:p>
          <a:p>
            <a:r>
              <a:rPr lang="cs-CZ" dirty="0" smtClean="0"/>
              <a:t>Otrokářství</a:t>
            </a:r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992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Ústní ústroji kobylky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843" y="1600200"/>
            <a:ext cx="557031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6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3008313" cy="74240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ANOPLURA</a:t>
            </a:r>
            <a:br>
              <a:rPr lang="cs-CZ" dirty="0" smtClean="0"/>
            </a:br>
            <a:r>
              <a:rPr lang="cs-CZ" b="0" i="1" dirty="0" err="1" smtClean="0"/>
              <a:t>Pthirius</a:t>
            </a:r>
            <a:r>
              <a:rPr lang="cs-CZ" b="0" i="1" dirty="0" smtClean="0"/>
              <a:t> </a:t>
            </a:r>
            <a:r>
              <a:rPr lang="cs-CZ" b="0" i="1" dirty="0" err="1" smtClean="0"/>
              <a:t>pubis</a:t>
            </a:r>
            <a:r>
              <a:rPr lang="cs-CZ" b="0" i="1" dirty="0" smtClean="0"/>
              <a:t> </a:t>
            </a:r>
            <a:r>
              <a:rPr lang="cs-CZ" b="0" dirty="0" smtClean="0"/>
              <a:t>(A)</a:t>
            </a:r>
            <a:br>
              <a:rPr lang="cs-CZ" b="0" dirty="0" smtClean="0"/>
            </a:br>
            <a:r>
              <a:rPr lang="cs-CZ" b="0" i="1" dirty="0" err="1" smtClean="0"/>
              <a:t>Haematopinus</a:t>
            </a:r>
            <a:r>
              <a:rPr lang="cs-CZ" b="0" i="1" dirty="0" smtClean="0"/>
              <a:t> </a:t>
            </a:r>
            <a:r>
              <a:rPr lang="cs-CZ" b="0" i="1" dirty="0" err="1" smtClean="0"/>
              <a:t>suis</a:t>
            </a:r>
            <a:r>
              <a:rPr lang="cs-CZ" b="0" i="1" dirty="0" smtClean="0"/>
              <a:t> </a:t>
            </a:r>
            <a:r>
              <a:rPr lang="cs-CZ" b="0" dirty="0" smtClean="0"/>
              <a:t>(B)</a:t>
            </a:r>
            <a:br>
              <a:rPr lang="cs-CZ" b="0" dirty="0" smtClean="0"/>
            </a:br>
            <a:r>
              <a:rPr lang="cs-CZ" b="0" i="1" dirty="0" smtClean="0"/>
              <a:t>H. </a:t>
            </a:r>
            <a:r>
              <a:rPr lang="cs-CZ" b="0" i="1" dirty="0" err="1" smtClean="0"/>
              <a:t>suis</a:t>
            </a:r>
            <a:r>
              <a:rPr lang="cs-CZ" b="0" i="1" dirty="0" smtClean="0"/>
              <a:t> </a:t>
            </a:r>
            <a:r>
              <a:rPr lang="cs-CZ" b="0" dirty="0" smtClean="0"/>
              <a:t>– sací ústrojí zatažené do </a:t>
            </a:r>
            <a:r>
              <a:rPr lang="cs-CZ" b="0" dirty="0"/>
              <a:t>ú</a:t>
            </a:r>
            <a:r>
              <a:rPr lang="cs-CZ" b="0" dirty="0" smtClean="0"/>
              <a:t>stní dutiny (C)</a:t>
            </a:r>
            <a:br>
              <a:rPr lang="cs-CZ" b="0" dirty="0" smtClean="0"/>
            </a:br>
            <a:r>
              <a:rPr lang="cs-CZ" b="0" dirty="0" err="1" smtClean="0"/>
              <a:t>Vajičko</a:t>
            </a:r>
            <a:r>
              <a:rPr lang="cs-CZ" b="0" dirty="0" smtClean="0"/>
              <a:t> s víčkem – </a:t>
            </a:r>
            <a:r>
              <a:rPr lang="cs-CZ" b="0" i="1" dirty="0" err="1" smtClean="0"/>
              <a:t>Pediculus</a:t>
            </a:r>
            <a:r>
              <a:rPr lang="cs-CZ" b="0" i="1" dirty="0" smtClean="0"/>
              <a:t> </a:t>
            </a:r>
            <a:r>
              <a:rPr lang="cs-CZ" b="0" i="1" dirty="0" err="1" smtClean="0"/>
              <a:t>humanus</a:t>
            </a:r>
            <a:r>
              <a:rPr lang="cs-CZ" b="0" i="1" dirty="0" smtClean="0"/>
              <a:t> </a:t>
            </a:r>
            <a:r>
              <a:rPr lang="cs-CZ" b="0" i="1" dirty="0" err="1" smtClean="0"/>
              <a:t>capitis</a:t>
            </a:r>
            <a:r>
              <a:rPr lang="cs-CZ" b="0" i="1" dirty="0" smtClean="0"/>
              <a:t> </a:t>
            </a:r>
            <a:r>
              <a:rPr lang="cs-CZ" b="0" dirty="0" smtClean="0"/>
              <a:t>(D)</a:t>
            </a:r>
            <a:br>
              <a:rPr lang="cs-CZ" b="0" dirty="0" smtClean="0"/>
            </a:br>
            <a:r>
              <a:rPr lang="cs-CZ" dirty="0" smtClean="0"/>
              <a:t>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7544" y="2708920"/>
            <a:ext cx="3008313" cy="4691063"/>
          </a:xfrm>
        </p:spPr>
        <p:txBody>
          <a:bodyPr/>
          <a:lstStyle/>
          <a:p>
            <a:r>
              <a:rPr lang="cs-CZ" dirty="0" smtClean="0"/>
              <a:t>AB – zadeček</a:t>
            </a:r>
          </a:p>
          <a:p>
            <a:r>
              <a:rPr lang="cs-CZ" dirty="0" smtClean="0"/>
              <a:t>AT – tykadlo</a:t>
            </a:r>
          </a:p>
          <a:p>
            <a:r>
              <a:rPr lang="cs-CZ" dirty="0" smtClean="0"/>
              <a:t>CA – hlava</a:t>
            </a:r>
          </a:p>
          <a:p>
            <a:r>
              <a:rPr lang="cs-CZ" dirty="0" smtClean="0"/>
              <a:t>CL – hák</a:t>
            </a:r>
          </a:p>
          <a:p>
            <a:r>
              <a:rPr lang="cs-CZ" dirty="0" smtClean="0"/>
              <a:t>EG – vajíčko</a:t>
            </a:r>
          </a:p>
          <a:p>
            <a:r>
              <a:rPr lang="cs-CZ" dirty="0" smtClean="0"/>
              <a:t>H – lidský vlas</a:t>
            </a:r>
          </a:p>
          <a:p>
            <a:r>
              <a:rPr lang="cs-CZ" dirty="0" smtClean="0"/>
              <a:t>M – ústní otvor</a:t>
            </a:r>
          </a:p>
          <a:p>
            <a:r>
              <a:rPr lang="cs-CZ" dirty="0" smtClean="0"/>
              <a:t>O – víčko</a:t>
            </a:r>
          </a:p>
          <a:p>
            <a:r>
              <a:rPr lang="cs-CZ" dirty="0" smtClean="0"/>
              <a:t>SE – seta</a:t>
            </a:r>
          </a:p>
          <a:p>
            <a:r>
              <a:rPr lang="cs-CZ" dirty="0" smtClean="0"/>
              <a:t>TH - hruď</a:t>
            </a:r>
            <a:endParaRPr lang="cs-CZ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956" y="476672"/>
            <a:ext cx="571701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66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r>
              <a:rPr lang="cs-CZ" dirty="0" smtClean="0"/>
              <a:t>Hlava a ústní ústrojí mouchy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56576"/>
            <a:ext cx="7264850" cy="514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88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3008313" cy="454372"/>
          </a:xfrm>
        </p:spPr>
        <p:txBody>
          <a:bodyPr/>
          <a:lstStyle/>
          <a:p>
            <a:r>
              <a:rPr lang="cs-CZ" dirty="0" smtClean="0"/>
              <a:t>Ústní ústrojí hmyzu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A, B – </a:t>
            </a:r>
            <a:r>
              <a:rPr lang="cs-CZ" dirty="0" err="1" smtClean="0"/>
              <a:t>Caliophora</a:t>
            </a:r>
            <a:r>
              <a:rPr lang="cs-CZ" dirty="0" smtClean="0"/>
              <a:t> </a:t>
            </a:r>
            <a:r>
              <a:rPr lang="cs-CZ" dirty="0" err="1" smtClean="0"/>
              <a:t>erythrocehala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C, E – </a:t>
            </a:r>
            <a:r>
              <a:rPr lang="cs-CZ" dirty="0" err="1" smtClean="0"/>
              <a:t>Simulium</a:t>
            </a:r>
            <a:r>
              <a:rPr lang="cs-CZ" dirty="0" smtClean="0"/>
              <a:t> </a:t>
            </a:r>
            <a:r>
              <a:rPr lang="cs-CZ" dirty="0" err="1" smtClean="0"/>
              <a:t>damnosum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D – </a:t>
            </a:r>
            <a:r>
              <a:rPr lang="cs-CZ" dirty="0" err="1" smtClean="0"/>
              <a:t>Triatoma</a:t>
            </a:r>
            <a:r>
              <a:rPr lang="cs-CZ" dirty="0" smtClean="0"/>
              <a:t>  </a:t>
            </a:r>
            <a:r>
              <a:rPr lang="cs-CZ" dirty="0" err="1" smtClean="0"/>
              <a:t>infestans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AT – antény</a:t>
            </a:r>
          </a:p>
          <a:p>
            <a:r>
              <a:rPr lang="cs-CZ" dirty="0" smtClean="0"/>
              <a:t>EY – složené oči</a:t>
            </a:r>
          </a:p>
          <a:p>
            <a:r>
              <a:rPr lang="cs-CZ" dirty="0" smtClean="0"/>
              <a:t>H - </a:t>
            </a:r>
            <a:r>
              <a:rPr lang="cs-CZ" dirty="0" err="1" smtClean="0"/>
              <a:t>haustellum</a:t>
            </a:r>
            <a:endParaRPr lang="cs-CZ" dirty="0" smtClean="0"/>
          </a:p>
          <a:p>
            <a:r>
              <a:rPr lang="cs-CZ" dirty="0" smtClean="0"/>
              <a:t>LA – </a:t>
            </a:r>
            <a:r>
              <a:rPr lang="cs-CZ" dirty="0" err="1" smtClean="0"/>
              <a:t>labellum</a:t>
            </a:r>
            <a:endParaRPr lang="cs-CZ" dirty="0" smtClean="0"/>
          </a:p>
          <a:p>
            <a:r>
              <a:rPr lang="cs-CZ" dirty="0" smtClean="0"/>
              <a:t>PR – </a:t>
            </a:r>
            <a:r>
              <a:rPr lang="cs-CZ" dirty="0" err="1" smtClean="0"/>
              <a:t>proboscis</a:t>
            </a:r>
            <a:endParaRPr lang="cs-CZ" dirty="0" smtClean="0"/>
          </a:p>
          <a:p>
            <a:r>
              <a:rPr lang="cs-CZ" dirty="0" smtClean="0"/>
              <a:t>S – slinný vývod</a:t>
            </a:r>
            <a:endParaRPr lang="cs-CZ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442" y="476672"/>
            <a:ext cx="566903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34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10766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DIPTERA</a:t>
            </a:r>
            <a:br>
              <a:rPr lang="cs-CZ" dirty="0" smtClean="0"/>
            </a:br>
            <a:r>
              <a:rPr lang="cs-CZ" b="0" dirty="0" smtClean="0"/>
              <a:t>hlava komára</a:t>
            </a:r>
            <a:br>
              <a:rPr lang="cs-CZ" b="0" dirty="0" smtClean="0"/>
            </a:br>
            <a:r>
              <a:rPr lang="cs-CZ" b="0" dirty="0" smtClean="0"/>
              <a:t>samice (A)</a:t>
            </a:r>
            <a:br>
              <a:rPr lang="cs-CZ" b="0" dirty="0" smtClean="0"/>
            </a:br>
            <a:r>
              <a:rPr lang="cs-CZ" b="0" dirty="0" smtClean="0"/>
              <a:t>samec (B)</a:t>
            </a:r>
            <a:br>
              <a:rPr lang="cs-CZ" b="0" dirty="0" smtClean="0"/>
            </a:br>
            <a:endParaRPr lang="cs-CZ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772816"/>
            <a:ext cx="3008313" cy="4353347"/>
          </a:xfrm>
        </p:spPr>
        <p:txBody>
          <a:bodyPr/>
          <a:lstStyle/>
          <a:p>
            <a:r>
              <a:rPr lang="cs-CZ" dirty="0" smtClean="0"/>
              <a:t>AT – tykadlo</a:t>
            </a:r>
          </a:p>
          <a:p>
            <a:r>
              <a:rPr lang="cs-CZ" dirty="0" smtClean="0"/>
              <a:t>EY- složené oko</a:t>
            </a:r>
          </a:p>
          <a:p>
            <a:r>
              <a:rPr lang="cs-CZ" dirty="0" smtClean="0"/>
              <a:t>LB – labium nesoucí bodací ústrojí</a:t>
            </a:r>
          </a:p>
          <a:p>
            <a:r>
              <a:rPr lang="cs-CZ" dirty="0" smtClean="0"/>
              <a:t>LE – noha</a:t>
            </a:r>
          </a:p>
          <a:p>
            <a:r>
              <a:rPr lang="cs-CZ" dirty="0" smtClean="0"/>
              <a:t>PT – </a:t>
            </a:r>
            <a:r>
              <a:rPr lang="cs-CZ" dirty="0" err="1" smtClean="0"/>
              <a:t>protothorax</a:t>
            </a:r>
            <a:endParaRPr lang="cs-CZ" dirty="0" smtClean="0"/>
          </a:p>
          <a:p>
            <a:r>
              <a:rPr lang="cs-CZ" dirty="0" smtClean="0"/>
              <a:t>SC - šupinky</a:t>
            </a:r>
            <a:endParaRPr lang="cs-CZ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690" y="273050"/>
            <a:ext cx="4348469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00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22712" cy="116205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DIPTERA</a:t>
            </a:r>
            <a:r>
              <a:rPr lang="cs-CZ" b="0" i="1" dirty="0" smtClean="0"/>
              <a:t/>
            </a:r>
            <a:br>
              <a:rPr lang="cs-CZ" b="0" i="1" dirty="0" smtClean="0"/>
            </a:br>
            <a:r>
              <a:rPr lang="cs-CZ" b="0" i="1" dirty="0" smtClean="0"/>
              <a:t/>
            </a:r>
            <a:br>
              <a:rPr lang="cs-CZ" b="0" i="1" dirty="0" smtClean="0"/>
            </a:br>
            <a:r>
              <a:rPr lang="cs-CZ" b="0" i="1" dirty="0" err="1" smtClean="0"/>
              <a:t>Glossina</a:t>
            </a:r>
            <a:r>
              <a:rPr lang="cs-CZ" b="0" i="1" dirty="0" smtClean="0"/>
              <a:t> </a:t>
            </a:r>
            <a:r>
              <a:rPr lang="cs-CZ" b="0" i="1" dirty="0" err="1" smtClean="0"/>
              <a:t>morsitans</a:t>
            </a:r>
            <a:r>
              <a:rPr lang="cs-CZ" b="0" i="1" dirty="0" smtClean="0"/>
              <a:t>  </a:t>
            </a:r>
            <a:r>
              <a:rPr lang="cs-CZ" b="0" dirty="0" smtClean="0"/>
              <a:t>SEM (A)</a:t>
            </a:r>
            <a:br>
              <a:rPr lang="cs-CZ" b="0" dirty="0" smtClean="0"/>
            </a:br>
            <a:r>
              <a:rPr lang="cs-CZ" b="0" i="1" dirty="0" err="1" smtClean="0"/>
              <a:t>Chrysops</a:t>
            </a:r>
            <a:r>
              <a:rPr lang="cs-CZ" b="0" i="1" dirty="0" smtClean="0"/>
              <a:t> </a:t>
            </a:r>
            <a:r>
              <a:rPr lang="cs-CZ" b="0" i="1" dirty="0" err="1" smtClean="0"/>
              <a:t>sp</a:t>
            </a:r>
            <a:r>
              <a:rPr lang="cs-CZ" b="0" dirty="0" smtClean="0"/>
              <a:t>.  SEM (B)</a:t>
            </a:r>
            <a:endParaRPr lang="cs-CZ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7544" y="1690265"/>
            <a:ext cx="3008313" cy="4691063"/>
          </a:xfrm>
        </p:spPr>
        <p:txBody>
          <a:bodyPr/>
          <a:lstStyle/>
          <a:p>
            <a:r>
              <a:rPr lang="cs-CZ" dirty="0" smtClean="0"/>
              <a:t>AR – </a:t>
            </a:r>
            <a:r>
              <a:rPr lang="cs-CZ" dirty="0" err="1" smtClean="0"/>
              <a:t>arista</a:t>
            </a:r>
            <a:endParaRPr lang="cs-CZ" dirty="0" smtClean="0"/>
          </a:p>
          <a:p>
            <a:r>
              <a:rPr lang="cs-CZ" dirty="0" smtClean="0"/>
              <a:t>AT – tykadla</a:t>
            </a:r>
          </a:p>
          <a:p>
            <a:r>
              <a:rPr lang="cs-CZ" dirty="0" smtClean="0"/>
              <a:t>CA – hlava</a:t>
            </a:r>
          </a:p>
          <a:p>
            <a:r>
              <a:rPr lang="cs-CZ" dirty="0" smtClean="0"/>
              <a:t>EY – složené oči</a:t>
            </a:r>
          </a:p>
          <a:p>
            <a:r>
              <a:rPr lang="cs-CZ" dirty="0" smtClean="0"/>
              <a:t>LA – labium (pysk)</a:t>
            </a:r>
          </a:p>
          <a:p>
            <a:r>
              <a:rPr lang="cs-CZ" dirty="0" smtClean="0"/>
              <a:t>LG – noha</a:t>
            </a:r>
          </a:p>
          <a:p>
            <a:r>
              <a:rPr lang="cs-CZ" dirty="0" smtClean="0"/>
              <a:t>PT – </a:t>
            </a:r>
            <a:r>
              <a:rPr lang="cs-CZ" dirty="0" err="1" smtClean="0"/>
              <a:t>protothorax</a:t>
            </a:r>
            <a:endParaRPr lang="cs-CZ" dirty="0" smtClean="0"/>
          </a:p>
          <a:p>
            <a:r>
              <a:rPr lang="cs-CZ" dirty="0" smtClean="0"/>
              <a:t>ST – bodací část ústního ústrojí</a:t>
            </a:r>
            <a:endParaRPr lang="cs-CZ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26" y="273050"/>
            <a:ext cx="3887506" cy="6252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14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39726"/>
          </a:xfrm>
        </p:spPr>
        <p:txBody>
          <a:bodyPr/>
          <a:lstStyle/>
          <a:p>
            <a:r>
              <a:rPr lang="cs-CZ" dirty="0" smtClean="0"/>
              <a:t>DIPTERA</a:t>
            </a:r>
            <a:br>
              <a:rPr lang="cs-CZ" dirty="0" smtClean="0"/>
            </a:br>
            <a:r>
              <a:rPr lang="cs-CZ" b="0" i="1" dirty="0" err="1" smtClean="0"/>
              <a:t>Lipoptena</a:t>
            </a:r>
            <a:r>
              <a:rPr lang="cs-CZ" b="0" i="1" dirty="0" smtClean="0"/>
              <a:t> </a:t>
            </a:r>
            <a:r>
              <a:rPr lang="cs-CZ" b="0" i="1" dirty="0" err="1" smtClean="0"/>
              <a:t>cervi</a:t>
            </a:r>
            <a:r>
              <a:rPr lang="cs-CZ" b="0" i="1" dirty="0" smtClean="0"/>
              <a:t> </a:t>
            </a:r>
            <a:r>
              <a:rPr lang="cs-CZ" b="0" dirty="0" smtClean="0"/>
              <a:t>(A)</a:t>
            </a:r>
            <a:br>
              <a:rPr lang="cs-CZ" b="0" dirty="0" smtClean="0"/>
            </a:br>
            <a:r>
              <a:rPr lang="cs-CZ" b="0" i="1" dirty="0" err="1" smtClean="0"/>
              <a:t>Stomoxys</a:t>
            </a:r>
            <a:r>
              <a:rPr lang="cs-CZ" b="0" i="1" dirty="0" smtClean="0"/>
              <a:t> </a:t>
            </a:r>
            <a:r>
              <a:rPr lang="cs-CZ" b="0" i="1" dirty="0" err="1" smtClean="0"/>
              <a:t>calcitrans</a:t>
            </a:r>
            <a:r>
              <a:rPr lang="cs-CZ" b="0" i="1" dirty="0" smtClean="0"/>
              <a:t> </a:t>
            </a:r>
            <a:r>
              <a:rPr lang="cs-CZ" b="0" dirty="0" smtClean="0"/>
              <a:t>(B)</a:t>
            </a:r>
            <a:endParaRPr lang="cs-CZ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906289"/>
            <a:ext cx="3008313" cy="4691063"/>
          </a:xfrm>
        </p:spPr>
        <p:txBody>
          <a:bodyPr/>
          <a:lstStyle/>
          <a:p>
            <a:r>
              <a:rPr lang="cs-CZ" dirty="0" smtClean="0"/>
              <a:t>AR – </a:t>
            </a:r>
            <a:r>
              <a:rPr lang="cs-CZ" dirty="0" err="1" smtClean="0"/>
              <a:t>arista</a:t>
            </a:r>
            <a:endParaRPr lang="cs-CZ" dirty="0" smtClean="0"/>
          </a:p>
          <a:p>
            <a:r>
              <a:rPr lang="cs-CZ" dirty="0" smtClean="0"/>
              <a:t>AT – tykadlo</a:t>
            </a:r>
          </a:p>
          <a:p>
            <a:r>
              <a:rPr lang="cs-CZ" dirty="0" smtClean="0"/>
              <a:t>EY – složené oko</a:t>
            </a:r>
          </a:p>
          <a:p>
            <a:r>
              <a:rPr lang="cs-CZ" dirty="0" smtClean="0"/>
              <a:t>ST – </a:t>
            </a:r>
            <a:r>
              <a:rPr lang="cs-CZ" dirty="0" err="1" smtClean="0"/>
              <a:t>styletová</a:t>
            </a:r>
            <a:r>
              <a:rPr lang="cs-CZ" dirty="0" smtClean="0"/>
              <a:t> sací část ústního ústrojí</a:t>
            </a:r>
          </a:p>
          <a:p>
            <a:endParaRPr lang="cs-CZ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8640"/>
            <a:ext cx="4608512" cy="655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77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Ústní ústrojí ploštice </a:t>
            </a:r>
            <a:r>
              <a:rPr lang="cs-CZ" sz="3200" i="1" dirty="0" smtClean="0"/>
              <a:t>versus</a:t>
            </a:r>
            <a:r>
              <a:rPr lang="cs-CZ" sz="3200" dirty="0" smtClean="0"/>
              <a:t> komár</a:t>
            </a:r>
            <a:endParaRPr lang="cs-CZ" sz="32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6" y="1844824"/>
            <a:ext cx="381077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308" y="1711349"/>
            <a:ext cx="3331123" cy="474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835696" y="1124744"/>
            <a:ext cx="5777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Rhodnius</a:t>
            </a:r>
            <a:r>
              <a:rPr lang="cs-CZ" sz="2400" dirty="0" smtClean="0"/>
              <a:t>                                          </a:t>
            </a:r>
            <a:r>
              <a:rPr lang="cs-CZ" sz="2400" dirty="0" err="1" smtClean="0"/>
              <a:t>Anopheles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4728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Schéma nervové soustavy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36" y="1600200"/>
            <a:ext cx="779292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67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Schéma mozku hmyzu - </a:t>
            </a:r>
            <a:r>
              <a:rPr lang="cs-CZ" dirty="0" err="1" smtClean="0"/>
              <a:t>cephalizace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64" y="1600200"/>
            <a:ext cx="753807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006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83565" y="-1210951"/>
            <a:ext cx="6885384" cy="92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419872" y="116632"/>
            <a:ext cx="3301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Hypotetická fylogeneze členovců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52561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Zažívací soustava hmyzu</a:t>
            </a:r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3925"/>
            <a:ext cx="8229600" cy="425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98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Příjem potravy a trávení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Extracelulární trávení – </a:t>
            </a:r>
            <a:r>
              <a:rPr lang="cs-CZ" dirty="0" err="1" smtClean="0"/>
              <a:t>hydrololytické</a:t>
            </a:r>
            <a:r>
              <a:rPr lang="cs-CZ" dirty="0" smtClean="0"/>
              <a:t> enzymy jsou </a:t>
            </a:r>
            <a:r>
              <a:rPr lang="cs-CZ" dirty="0" err="1" smtClean="0"/>
              <a:t>sekretovány</a:t>
            </a:r>
            <a:r>
              <a:rPr lang="cs-CZ" dirty="0" smtClean="0"/>
              <a:t> do lumenu </a:t>
            </a:r>
            <a:r>
              <a:rPr lang="cs-CZ" dirty="0" err="1" smtClean="0"/>
              <a:t>mesenteronu</a:t>
            </a:r>
            <a:r>
              <a:rPr lang="cs-CZ" dirty="0" smtClean="0"/>
              <a:t> – </a:t>
            </a:r>
            <a:r>
              <a:rPr lang="cs-CZ" dirty="0" err="1" smtClean="0"/>
              <a:t>mikrovili</a:t>
            </a:r>
            <a:r>
              <a:rPr lang="cs-CZ" dirty="0" smtClean="0"/>
              <a:t> </a:t>
            </a:r>
          </a:p>
          <a:p>
            <a:r>
              <a:rPr lang="cs-CZ" dirty="0" smtClean="0"/>
              <a:t>Epitel </a:t>
            </a:r>
            <a:r>
              <a:rPr lang="cs-CZ" dirty="0" err="1" smtClean="0"/>
              <a:t>mezenteronu</a:t>
            </a:r>
            <a:r>
              <a:rPr lang="cs-CZ" dirty="0" smtClean="0"/>
              <a:t> produkuje </a:t>
            </a:r>
            <a:r>
              <a:rPr lang="cs-CZ" dirty="0" err="1" smtClean="0"/>
              <a:t>peritrofickou</a:t>
            </a:r>
            <a:r>
              <a:rPr lang="cs-CZ" dirty="0" smtClean="0"/>
              <a:t> matrix a absorbuje vodu, ionty a živiny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72272" cy="4525963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Intracelulární trávení u roztočů</a:t>
            </a:r>
          </a:p>
          <a:p>
            <a:r>
              <a:rPr lang="cs-CZ" dirty="0" err="1" smtClean="0"/>
              <a:t>Mezeteron</a:t>
            </a:r>
            <a:r>
              <a:rPr lang="cs-CZ" dirty="0" smtClean="0"/>
              <a:t> – množství záhybů – epitel bez </a:t>
            </a:r>
            <a:r>
              <a:rPr lang="cs-CZ" dirty="0" err="1" smtClean="0"/>
              <a:t>mikrovili</a:t>
            </a:r>
            <a:r>
              <a:rPr lang="cs-CZ" dirty="0" smtClean="0"/>
              <a:t> ale tvoří jej trávicí buňky –pohlcují potravu – ve střevě </a:t>
            </a:r>
            <a:r>
              <a:rPr lang="cs-CZ" dirty="0" err="1" smtClean="0"/>
              <a:t>mininum</a:t>
            </a:r>
            <a:r>
              <a:rPr lang="cs-CZ" dirty="0" smtClean="0"/>
              <a:t> proteáz –vhodné pro přenos patogenů</a:t>
            </a:r>
          </a:p>
          <a:p>
            <a:r>
              <a:rPr lang="cs-CZ" dirty="0" err="1" smtClean="0"/>
              <a:t>Peritrofická</a:t>
            </a:r>
            <a:r>
              <a:rPr lang="cs-CZ" dirty="0" smtClean="0"/>
              <a:t> membrána (matrix) u většiny hmyzu – obaluje potravu –fyzikální bariéra vůči mikroorganismům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196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Schéma intestinálního traktu hmyzu</a:t>
            </a:r>
            <a:endParaRPr lang="cs-CZ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42" y="1700808"/>
            <a:ext cx="886135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92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Formování </a:t>
            </a:r>
            <a:r>
              <a:rPr lang="cs-CZ" dirty="0" err="1" smtClean="0"/>
              <a:t>peritrofické</a:t>
            </a:r>
            <a:r>
              <a:rPr lang="cs-CZ" dirty="0" smtClean="0"/>
              <a:t> membrány</a:t>
            </a:r>
            <a:endParaRPr lang="cs-CZ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486032" cy="5492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28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2290266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3600" b="1" dirty="0" smtClean="0"/>
              <a:t>Funkce </a:t>
            </a:r>
            <a:r>
              <a:rPr lang="cs-CZ" sz="3600" b="1" dirty="0" err="1" smtClean="0"/>
              <a:t>peritrofické</a:t>
            </a:r>
            <a:r>
              <a:rPr lang="cs-CZ" sz="3600" b="1" dirty="0" smtClean="0"/>
              <a:t> membrány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>	</a:t>
            </a:r>
            <a:r>
              <a:rPr lang="cs-CZ" sz="2700" dirty="0" smtClean="0"/>
              <a:t>obaluje přijatou potravu</a:t>
            </a:r>
            <a:br>
              <a:rPr lang="cs-CZ" sz="2700" dirty="0" smtClean="0"/>
            </a:br>
            <a:r>
              <a:rPr lang="cs-CZ" sz="2700" dirty="0" smtClean="0"/>
              <a:t>	chrání před přímý kontaktem s krví</a:t>
            </a:r>
            <a:br>
              <a:rPr lang="cs-CZ" sz="2700" dirty="0" smtClean="0"/>
            </a:br>
            <a:r>
              <a:rPr lang="cs-CZ" sz="2700" dirty="0" smtClean="0"/>
              <a:t>	fyzikální bariéra vůči mikroorganismům</a:t>
            </a:r>
            <a:br>
              <a:rPr lang="cs-CZ" sz="2700" dirty="0" smtClean="0"/>
            </a:br>
            <a:r>
              <a:rPr lang="cs-CZ" sz="2700" dirty="0" smtClean="0"/>
              <a:t>	prostorové oddělení částí procesu trávení</a:t>
            </a:r>
            <a:br>
              <a:rPr lang="cs-CZ" sz="2700" dirty="0" smtClean="0"/>
            </a:br>
            <a:r>
              <a:rPr lang="cs-CZ" sz="2700" dirty="0"/>
              <a:t>	</a:t>
            </a:r>
            <a:r>
              <a:rPr lang="cs-CZ" sz="2700" dirty="0" smtClean="0"/>
              <a:t>je složena z polysacharidu chitinu a z proteinů (</a:t>
            </a:r>
            <a:r>
              <a:rPr lang="cs-CZ" sz="2700" dirty="0" err="1" smtClean="0"/>
              <a:t>peritrofiny</a:t>
            </a:r>
            <a:r>
              <a:rPr lang="cs-CZ" sz="2700" dirty="0" smtClean="0"/>
              <a:t>)</a:t>
            </a:r>
            <a:br>
              <a:rPr lang="cs-CZ" sz="2700" dirty="0" smtClean="0"/>
            </a:br>
            <a:r>
              <a:rPr lang="cs-CZ" sz="2700" dirty="0" smtClean="0"/>
              <a:t/>
            </a:r>
            <a:br>
              <a:rPr lang="cs-CZ" sz="2700" dirty="0" smtClean="0"/>
            </a:br>
            <a:r>
              <a:rPr lang="cs-CZ" sz="2200" dirty="0"/>
              <a:t/>
            </a:r>
            <a:br>
              <a:rPr lang="cs-CZ" sz="2200" dirty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636912"/>
            <a:ext cx="4038600" cy="3489251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 smtClean="0"/>
              <a:t>Diskontinuální matrix</a:t>
            </a:r>
            <a:endParaRPr lang="cs-CZ" b="1" dirty="0"/>
          </a:p>
          <a:p>
            <a:r>
              <a:rPr lang="cs-CZ" dirty="0" smtClean="0"/>
              <a:t>U komárů a jiných </a:t>
            </a:r>
            <a:r>
              <a:rPr lang="cs-CZ" dirty="0" err="1" smtClean="0"/>
              <a:t>nemarocera</a:t>
            </a:r>
            <a:endParaRPr lang="cs-CZ" dirty="0" smtClean="0"/>
          </a:p>
          <a:p>
            <a:r>
              <a:rPr lang="cs-CZ" dirty="0" smtClean="0"/>
              <a:t>Syntetizuje se kontinuálně a ze všech buněk </a:t>
            </a:r>
            <a:r>
              <a:rPr lang="cs-CZ" dirty="0" err="1" smtClean="0"/>
              <a:t>mezenteronu</a:t>
            </a:r>
            <a:endParaRPr lang="cs-CZ" dirty="0" smtClean="0"/>
          </a:p>
          <a:p>
            <a:r>
              <a:rPr lang="cs-CZ" dirty="0" smtClean="0"/>
              <a:t>Pouze několik hodin po nasátí krve</a:t>
            </a:r>
          </a:p>
          <a:p>
            <a:r>
              <a:rPr lang="cs-CZ" dirty="0" smtClean="0"/>
              <a:t>Po strávení krve se rozpadá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2636912"/>
            <a:ext cx="4038600" cy="3489251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 smtClean="0"/>
              <a:t>Kontinuální matrix</a:t>
            </a:r>
          </a:p>
          <a:p>
            <a:r>
              <a:rPr lang="cs-CZ" dirty="0" smtClean="0"/>
              <a:t>U </a:t>
            </a:r>
            <a:r>
              <a:rPr lang="cs-CZ" dirty="0" err="1" smtClean="0"/>
              <a:t>glosin</a:t>
            </a:r>
            <a:r>
              <a:rPr lang="cs-CZ" dirty="0" smtClean="0"/>
              <a:t> a </a:t>
            </a:r>
            <a:r>
              <a:rPr lang="cs-CZ" dirty="0" err="1" smtClean="0"/>
              <a:t>brachycera</a:t>
            </a:r>
            <a:endParaRPr lang="cs-CZ" dirty="0" smtClean="0"/>
          </a:p>
          <a:p>
            <a:r>
              <a:rPr lang="cs-CZ" dirty="0" smtClean="0"/>
              <a:t>Produkují specializované buňky v přední části </a:t>
            </a:r>
            <a:r>
              <a:rPr lang="cs-CZ" dirty="0" err="1" smtClean="0"/>
              <a:t>mezenteronu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644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82049" y="-113079"/>
            <a:ext cx="4032448" cy="57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r>
              <a:rPr lang="cs-CZ" dirty="0" smtClean="0"/>
              <a:t>Tvorba </a:t>
            </a:r>
            <a:r>
              <a:rPr lang="cs-CZ" dirty="0" err="1" smtClean="0"/>
              <a:t>peritrofické</a:t>
            </a:r>
            <a:r>
              <a:rPr lang="cs-CZ" dirty="0" smtClean="0"/>
              <a:t> membrány</a:t>
            </a:r>
            <a:endParaRPr lang="cs-CZ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04" y="4941168"/>
            <a:ext cx="4839320" cy="143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30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Zažívací trakt a mozek roztoče</a:t>
            </a:r>
            <a:endParaRPr lang="cs-CZ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640"/>
            <a:ext cx="7560839" cy="542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95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Pohlavní soustava hmyzu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392488" cy="4525963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Samičí soustava</a:t>
            </a:r>
          </a:p>
          <a:p>
            <a:r>
              <a:rPr lang="cs-CZ" dirty="0" smtClean="0"/>
              <a:t>Ovaria složená z </a:t>
            </a:r>
            <a:r>
              <a:rPr lang="cs-CZ" dirty="0" err="1"/>
              <a:t>o</a:t>
            </a:r>
            <a:r>
              <a:rPr lang="cs-CZ" dirty="0" err="1" smtClean="0"/>
              <a:t>variol</a:t>
            </a:r>
            <a:r>
              <a:rPr lang="cs-CZ" dirty="0" smtClean="0"/>
              <a:t> – rourkovitá, obalená membránou propria</a:t>
            </a:r>
          </a:p>
          <a:p>
            <a:r>
              <a:rPr lang="cs-CZ" dirty="0" smtClean="0"/>
              <a:t>Germanium – vznik a růst vajíček</a:t>
            </a:r>
          </a:p>
          <a:p>
            <a:r>
              <a:rPr lang="cs-CZ" dirty="0" err="1" smtClean="0"/>
              <a:t>Vitelarium</a:t>
            </a:r>
            <a:r>
              <a:rPr lang="cs-CZ" dirty="0" smtClean="0"/>
              <a:t> –produkce </a:t>
            </a:r>
            <a:r>
              <a:rPr lang="cs-CZ" dirty="0"/>
              <a:t>ž</a:t>
            </a:r>
            <a:r>
              <a:rPr lang="cs-CZ" dirty="0" smtClean="0"/>
              <a:t>loutku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Hmyz je oviparní, </a:t>
            </a:r>
            <a:r>
              <a:rPr lang="cs-CZ" dirty="0" err="1" smtClean="0"/>
              <a:t>larviparní</a:t>
            </a:r>
            <a:r>
              <a:rPr lang="cs-CZ" dirty="0" smtClean="0"/>
              <a:t> nebo </a:t>
            </a:r>
            <a:r>
              <a:rPr lang="cs-CZ" dirty="0" err="1" smtClean="0"/>
              <a:t>pupiparní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16288" cy="4525963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Samčí soustava</a:t>
            </a:r>
          </a:p>
          <a:p>
            <a:r>
              <a:rPr lang="cs-CZ" dirty="0" smtClean="0"/>
              <a:t>Varlata – rourkovité folikuly – vznik spermií</a:t>
            </a:r>
          </a:p>
          <a:p>
            <a:r>
              <a:rPr lang="cs-CZ" dirty="0" err="1" smtClean="0"/>
              <a:t>Spermidukty</a:t>
            </a:r>
            <a:r>
              <a:rPr lang="cs-CZ" dirty="0" smtClean="0"/>
              <a:t>- do nichž ústí přídatné žlázy</a:t>
            </a:r>
          </a:p>
          <a:p>
            <a:r>
              <a:rPr lang="cs-CZ" dirty="0" err="1" smtClean="0"/>
              <a:t>Chámomet</a:t>
            </a:r>
            <a:r>
              <a:rPr lang="cs-CZ" dirty="0" smtClean="0"/>
              <a:t> – spojení </a:t>
            </a:r>
            <a:r>
              <a:rPr lang="cs-CZ" dirty="0" err="1" smtClean="0"/>
              <a:t>SpD</a:t>
            </a:r>
            <a:r>
              <a:rPr lang="cs-CZ" dirty="0" smtClean="0"/>
              <a:t> – </a:t>
            </a:r>
            <a:r>
              <a:rPr lang="cs-CZ" dirty="0" err="1" smtClean="0"/>
              <a:t>ductus</a:t>
            </a:r>
            <a:r>
              <a:rPr lang="cs-CZ" dirty="0" smtClean="0"/>
              <a:t> </a:t>
            </a:r>
            <a:r>
              <a:rPr lang="cs-CZ" dirty="0" err="1" smtClean="0"/>
              <a:t>ejaculatorius</a:t>
            </a:r>
            <a:r>
              <a:rPr lang="cs-CZ" dirty="0" smtClean="0"/>
              <a:t> </a:t>
            </a:r>
          </a:p>
          <a:p>
            <a:r>
              <a:rPr lang="cs-CZ" dirty="0" smtClean="0"/>
              <a:t>Kopulační orgán – </a:t>
            </a:r>
            <a:r>
              <a:rPr lang="cs-CZ" dirty="0" err="1" smtClean="0"/>
              <a:t>phalus</a:t>
            </a:r>
            <a:r>
              <a:rPr lang="cs-CZ" dirty="0" smtClean="0"/>
              <a:t> penis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317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Pohlavní soustava hmyzu 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Samičí soustava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Samčí soustava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728" y="2174875"/>
            <a:ext cx="3758369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90" y="2174875"/>
            <a:ext cx="3759408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11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Gonotrofický</a:t>
            </a:r>
            <a:r>
              <a:rPr lang="cs-CZ" dirty="0" smtClean="0"/>
              <a:t> cyklus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95536" y="1052736"/>
            <a:ext cx="4038600" cy="5400600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smtClean="0"/>
              <a:t>Stupeň trávení krve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     1. střevo bez krve</a:t>
            </a:r>
          </a:p>
          <a:p>
            <a:pPr marL="0" indent="0">
              <a:buNone/>
            </a:pPr>
            <a:r>
              <a:rPr lang="cs-CZ" dirty="0" smtClean="0"/>
              <a:t>     2. střední střevo plné 	</a:t>
            </a:r>
            <a:r>
              <a:rPr lang="cs-CZ" dirty="0" err="1" smtClean="0"/>
              <a:t>násáté</a:t>
            </a:r>
            <a:r>
              <a:rPr lang="cs-CZ" dirty="0" smtClean="0"/>
              <a:t> krve</a:t>
            </a:r>
          </a:p>
          <a:p>
            <a:pPr marL="0" indent="0">
              <a:buNone/>
            </a:pPr>
            <a:r>
              <a:rPr lang="cs-CZ" dirty="0" smtClean="0"/>
              <a:t>     3. krev jasně červená, 	zabírá 4 až 4,5 	zadečkových článků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4. krev tmavě červená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5 až 6. krev ve střevě 	černá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      7. krev strávená, střevo 	prázdné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038600" cy="5073427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smtClean="0"/>
              <a:t>Fáze vývoje </a:t>
            </a:r>
            <a:r>
              <a:rPr lang="cs-CZ" b="1" dirty="0" err="1" smtClean="0"/>
              <a:t>folikula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1. Tvoří se folikulární epitel –     	diferenciace </a:t>
            </a:r>
            <a:r>
              <a:rPr lang="cs-CZ" dirty="0" err="1" smtClean="0"/>
              <a:t>oocytu</a:t>
            </a:r>
            <a:r>
              <a:rPr lang="cs-CZ" dirty="0" smtClean="0"/>
              <a:t> a 	</a:t>
            </a:r>
            <a:r>
              <a:rPr lang="cs-CZ" dirty="0" err="1" smtClean="0"/>
              <a:t>trofocytu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     2. V plazmě </a:t>
            </a:r>
            <a:r>
              <a:rPr lang="cs-CZ" dirty="0" err="1" smtClean="0"/>
              <a:t>oocytu</a:t>
            </a:r>
            <a:r>
              <a:rPr lang="cs-CZ" dirty="0" smtClean="0"/>
              <a:t> se tvoří 	žloutková zrna</a:t>
            </a:r>
          </a:p>
          <a:p>
            <a:pPr marL="0" indent="0">
              <a:buNone/>
            </a:pPr>
            <a:r>
              <a:rPr lang="cs-CZ" dirty="0" smtClean="0"/>
              <a:t>       3. V plazmě </a:t>
            </a:r>
            <a:r>
              <a:rPr lang="cs-CZ" dirty="0" err="1" smtClean="0"/>
              <a:t>oocytu</a:t>
            </a:r>
            <a:r>
              <a:rPr lang="cs-CZ" dirty="0" smtClean="0"/>
              <a:t> je shluk  	žloutkových zrn – žloutek 	se zvětšuje – </a:t>
            </a:r>
            <a:r>
              <a:rPr lang="cs-CZ" dirty="0" err="1" smtClean="0"/>
              <a:t>oocyt</a:t>
            </a:r>
            <a:r>
              <a:rPr lang="cs-CZ" dirty="0" smtClean="0"/>
              <a:t> – 	polovina folikulu</a:t>
            </a:r>
          </a:p>
          <a:p>
            <a:pPr marL="0" indent="0">
              <a:buNone/>
            </a:pPr>
            <a:r>
              <a:rPr lang="cs-CZ" dirty="0" smtClean="0"/>
              <a:t>       4a </a:t>
            </a:r>
            <a:r>
              <a:rPr lang="cs-CZ" dirty="0" err="1" smtClean="0"/>
              <a:t>Oocyt</a:t>
            </a:r>
            <a:r>
              <a:rPr lang="cs-CZ" dirty="0" smtClean="0"/>
              <a:t> – až 75% folikulu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4b </a:t>
            </a:r>
            <a:r>
              <a:rPr lang="cs-CZ" dirty="0" err="1" smtClean="0"/>
              <a:t>Oocyt</a:t>
            </a:r>
            <a:r>
              <a:rPr lang="cs-CZ" dirty="0" smtClean="0"/>
              <a:t> více než 75% 	folikulu</a:t>
            </a:r>
          </a:p>
          <a:p>
            <a:pPr marL="0" indent="0">
              <a:buNone/>
            </a:pPr>
            <a:r>
              <a:rPr lang="cs-CZ" dirty="0" smtClean="0"/>
              <a:t>     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5.  Zralé vajíčko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239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050"/>
            <a:ext cx="6051451" cy="684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80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Stavba rozmnožovací soustavy roztočů</a:t>
            </a:r>
            <a:endParaRPr lang="cs-CZ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121236" cy="182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258" y="1412776"/>
            <a:ext cx="3733182" cy="201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86636"/>
            <a:ext cx="3569894" cy="184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011" y="3356992"/>
            <a:ext cx="3434397" cy="153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2" y="5133116"/>
            <a:ext cx="3608485" cy="153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827584" y="1052736"/>
            <a:ext cx="233269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err="1" smtClean="0"/>
              <a:t>Gamasida</a:t>
            </a:r>
            <a:r>
              <a:rPr lang="cs-CZ" dirty="0" smtClean="0"/>
              <a:t> a </a:t>
            </a:r>
            <a:r>
              <a:rPr lang="cs-CZ" dirty="0" err="1" smtClean="0"/>
              <a:t>Actinedida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755576" y="3062754"/>
            <a:ext cx="360040" cy="2222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5436096" y="1043444"/>
            <a:ext cx="235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Acaridida</a:t>
            </a:r>
            <a:r>
              <a:rPr lang="cs-CZ" dirty="0" smtClean="0"/>
              <a:t> – </a:t>
            </a:r>
            <a:r>
              <a:rPr lang="cs-CZ" dirty="0" err="1" smtClean="0"/>
              <a:t>Acarididae</a:t>
            </a:r>
            <a:endParaRPr lang="cs-CZ" dirty="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272" y="5301208"/>
            <a:ext cx="316625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935596" y="3059668"/>
            <a:ext cx="222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Ixodida</a:t>
            </a:r>
            <a:r>
              <a:rPr lang="cs-CZ" dirty="0" smtClean="0"/>
              <a:t> - </a:t>
            </a:r>
            <a:r>
              <a:rPr lang="cs-CZ" dirty="0" err="1" smtClean="0"/>
              <a:t>Argasidae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5508104" y="2961050"/>
            <a:ext cx="3600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GA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796136" y="3059668"/>
            <a:ext cx="2462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Gamasida</a:t>
            </a:r>
            <a:r>
              <a:rPr lang="cs-CZ" dirty="0" smtClean="0"/>
              <a:t> - </a:t>
            </a:r>
            <a:r>
              <a:rPr lang="cs-CZ" dirty="0" err="1" smtClean="0"/>
              <a:t>Parasitidae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724128" y="4941168"/>
            <a:ext cx="2512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Actinedida</a:t>
            </a:r>
            <a:r>
              <a:rPr lang="cs-CZ" dirty="0" smtClean="0"/>
              <a:t> -</a:t>
            </a:r>
            <a:r>
              <a:rPr lang="cs-CZ" dirty="0" err="1" smtClean="0"/>
              <a:t>Erythraeidae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827584" y="4977861"/>
            <a:ext cx="360040" cy="251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043608" y="4931876"/>
            <a:ext cx="2399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Gamasida</a:t>
            </a:r>
            <a:r>
              <a:rPr lang="cs-CZ" dirty="0" smtClean="0"/>
              <a:t> - </a:t>
            </a:r>
            <a:r>
              <a:rPr lang="cs-CZ" dirty="0" err="1" smtClean="0"/>
              <a:t>Uropodidae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867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78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30315"/>
            <a:ext cx="6048672" cy="766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7384"/>
            <a:ext cx="417646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12966"/>
            <a:ext cx="3528392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154" y="-22823"/>
            <a:ext cx="5231358" cy="323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14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63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806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32246"/>
            <a:ext cx="8229600" cy="868958"/>
          </a:xfrm>
        </p:spPr>
        <p:txBody>
          <a:bodyPr/>
          <a:lstStyle/>
          <a:p>
            <a:r>
              <a:rPr lang="cs-CZ" dirty="0" smtClean="0"/>
              <a:t>Základní typy vývoje hmyzu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64704"/>
            <a:ext cx="5544616" cy="61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691680" y="3284984"/>
            <a:ext cx="216024" cy="360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6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Rozmanitost členovců 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84013"/>
            <a:ext cx="4795027" cy="631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40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Rozmanitost členovců - blechy</a:t>
            </a:r>
            <a:endParaRPr lang="cs-CZ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314"/>
            <a:ext cx="6696744" cy="595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66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826790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cs-CZ" sz="2800" b="0" dirty="0" smtClean="0"/>
              <a:t>Rozmanitost medicínsky významných roztočů</a:t>
            </a:r>
            <a:endParaRPr lang="cs-CZ" sz="2800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23528" y="2348880"/>
            <a:ext cx="3008313" cy="4065315"/>
          </a:xfrm>
        </p:spPr>
        <p:txBody>
          <a:bodyPr>
            <a:normAutofit/>
          </a:bodyPr>
          <a:lstStyle/>
          <a:p>
            <a:r>
              <a:rPr lang="cs-CZ" sz="1800" dirty="0" smtClean="0"/>
              <a:t>A – </a:t>
            </a:r>
            <a:r>
              <a:rPr lang="cs-CZ" sz="1800" dirty="0" err="1" smtClean="0"/>
              <a:t>Ornithonyssus</a:t>
            </a:r>
            <a:r>
              <a:rPr lang="cs-CZ" sz="1800" dirty="0" smtClean="0"/>
              <a:t> </a:t>
            </a:r>
            <a:r>
              <a:rPr lang="cs-CZ" sz="1800" dirty="0" err="1" smtClean="0"/>
              <a:t>bacoti</a:t>
            </a:r>
            <a:endParaRPr lang="cs-CZ" sz="1800" dirty="0" smtClean="0"/>
          </a:p>
          <a:p>
            <a:r>
              <a:rPr lang="cs-CZ" sz="1800" dirty="0" smtClean="0"/>
              <a:t>B – </a:t>
            </a:r>
            <a:r>
              <a:rPr lang="cs-CZ" sz="1800" dirty="0" err="1" smtClean="0"/>
              <a:t>Ornithonyssus</a:t>
            </a:r>
            <a:r>
              <a:rPr lang="cs-CZ" sz="1800" dirty="0" smtClean="0"/>
              <a:t> </a:t>
            </a:r>
            <a:r>
              <a:rPr lang="cs-CZ" sz="1800" dirty="0" err="1" smtClean="0"/>
              <a:t>bursa</a:t>
            </a:r>
            <a:endParaRPr lang="cs-CZ" sz="1800" dirty="0" smtClean="0"/>
          </a:p>
          <a:p>
            <a:r>
              <a:rPr lang="cs-CZ" sz="1800" dirty="0" smtClean="0"/>
              <a:t>C – </a:t>
            </a:r>
            <a:r>
              <a:rPr lang="cs-CZ" sz="1800" dirty="0" err="1" smtClean="0"/>
              <a:t>Gantheria</a:t>
            </a:r>
            <a:r>
              <a:rPr lang="cs-CZ" sz="1800" dirty="0" smtClean="0"/>
              <a:t> </a:t>
            </a:r>
            <a:r>
              <a:rPr lang="cs-CZ" sz="1800" dirty="0" err="1" smtClean="0"/>
              <a:t>sp</a:t>
            </a:r>
            <a:endParaRPr lang="cs-CZ" sz="1800" dirty="0" smtClean="0"/>
          </a:p>
          <a:p>
            <a:r>
              <a:rPr lang="cs-CZ" sz="1800" dirty="0" smtClean="0"/>
              <a:t>D – </a:t>
            </a:r>
            <a:r>
              <a:rPr lang="cs-CZ" sz="1800" dirty="0" err="1" smtClean="0"/>
              <a:t>Dermatophagoides</a:t>
            </a:r>
            <a:r>
              <a:rPr lang="cs-CZ" sz="1800" dirty="0" smtClean="0"/>
              <a:t>  </a:t>
            </a:r>
            <a:r>
              <a:rPr lang="cs-CZ" sz="1800" dirty="0" err="1" smtClean="0"/>
              <a:t>farinea</a:t>
            </a:r>
            <a:endParaRPr lang="cs-CZ" sz="1800" dirty="0" smtClean="0"/>
          </a:p>
          <a:p>
            <a:r>
              <a:rPr lang="cs-CZ" sz="1800" dirty="0" smtClean="0"/>
              <a:t>E - </a:t>
            </a:r>
            <a:r>
              <a:rPr lang="cs-CZ" sz="1800" dirty="0" err="1" smtClean="0"/>
              <a:t>Zygoribatula</a:t>
            </a:r>
            <a:endParaRPr lang="cs-CZ" sz="18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36712"/>
            <a:ext cx="585292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1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Členovci - formy parazitismu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Paraziti</a:t>
            </a:r>
          </a:p>
          <a:p>
            <a:r>
              <a:rPr lang="cs-CZ" dirty="0" err="1" smtClean="0"/>
              <a:t>Parazitoidi</a:t>
            </a:r>
            <a:endParaRPr lang="cs-CZ" dirty="0" smtClean="0"/>
          </a:p>
          <a:p>
            <a:r>
              <a:rPr lang="cs-CZ" dirty="0" err="1" smtClean="0"/>
              <a:t>Kleptoparaziti</a:t>
            </a:r>
            <a:endParaRPr lang="cs-CZ" dirty="0" smtClean="0"/>
          </a:p>
          <a:p>
            <a:r>
              <a:rPr lang="cs-CZ" dirty="0" err="1" smtClean="0"/>
              <a:t>Forezie</a:t>
            </a:r>
            <a:endParaRPr lang="cs-CZ" dirty="0" smtClean="0"/>
          </a:p>
          <a:p>
            <a:r>
              <a:rPr lang="cs-CZ" dirty="0" smtClean="0"/>
              <a:t>Sociální paraziti</a:t>
            </a:r>
          </a:p>
          <a:p>
            <a:r>
              <a:rPr lang="cs-CZ" dirty="0" smtClean="0"/>
              <a:t>Otrokářství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88296" cy="4525963"/>
          </a:xfrm>
        </p:spPr>
        <p:txBody>
          <a:bodyPr>
            <a:normAutofit/>
          </a:bodyPr>
          <a:lstStyle/>
          <a:p>
            <a:r>
              <a:rPr lang="cs-CZ" b="1" dirty="0" smtClean="0"/>
              <a:t>Paraziti </a:t>
            </a:r>
          </a:p>
          <a:p>
            <a:r>
              <a:rPr lang="cs-CZ" dirty="0" smtClean="0"/>
              <a:t>Trvalí (</a:t>
            </a:r>
            <a:r>
              <a:rPr lang="cs-CZ" b="1" dirty="0" smtClean="0"/>
              <a:t>permanentní</a:t>
            </a:r>
            <a:r>
              <a:rPr lang="cs-CZ" dirty="0" smtClean="0"/>
              <a:t>) -vši, </a:t>
            </a:r>
            <a:r>
              <a:rPr lang="cs-CZ" dirty="0" err="1" smtClean="0"/>
              <a:t>kloši</a:t>
            </a:r>
            <a:r>
              <a:rPr lang="cs-CZ" dirty="0" smtClean="0"/>
              <a:t> – sají opakovaně na tomtéž hostiteli po celý ŽC</a:t>
            </a:r>
          </a:p>
          <a:p>
            <a:r>
              <a:rPr lang="cs-CZ" dirty="0" smtClean="0"/>
              <a:t>- Dočasní (</a:t>
            </a:r>
            <a:r>
              <a:rPr lang="cs-CZ" b="1" dirty="0" err="1" smtClean="0"/>
              <a:t>temporární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 smtClean="0"/>
              <a:t>- komáři, ovádi, ploštice, </a:t>
            </a:r>
            <a:r>
              <a:rPr lang="cs-CZ" dirty="0" err="1" smtClean="0"/>
              <a:t>flebotomové</a:t>
            </a:r>
            <a:r>
              <a:rPr lang="cs-CZ" dirty="0"/>
              <a:t> </a:t>
            </a:r>
            <a:r>
              <a:rPr lang="cs-CZ" dirty="0" smtClean="0"/>
              <a:t> - sají relativně krátce - </a:t>
            </a:r>
            <a:r>
              <a:rPr lang="cs-CZ" b="1" dirty="0" err="1" smtClean="0"/>
              <a:t>mikroparaziti</a:t>
            </a:r>
            <a:endParaRPr lang="cs-CZ" b="1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194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1218</Words>
  <Application>Microsoft Office PowerPoint</Application>
  <PresentationFormat>Předvádění na obrazovce (4:3)</PresentationFormat>
  <Paragraphs>222</Paragraphs>
  <Slides>43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4" baseType="lpstr">
      <vt:lpstr>Motiv systému Office</vt:lpstr>
      <vt:lpstr>Prezentace aplikace PowerPoint</vt:lpstr>
      <vt:lpstr>Rozmanist členovců</vt:lpstr>
      <vt:lpstr>Prezentace aplikace PowerPoint</vt:lpstr>
      <vt:lpstr>Prezentace aplikace PowerPoint</vt:lpstr>
      <vt:lpstr>Základní typy vývoje hmyzu</vt:lpstr>
      <vt:lpstr>Rozmanitost členovců </vt:lpstr>
      <vt:lpstr>Rozmanitost členovců - blechy</vt:lpstr>
      <vt:lpstr>Rozmanitost medicínsky významných roztočů</vt:lpstr>
      <vt:lpstr>Členovci - formy parazitismu </vt:lpstr>
      <vt:lpstr>Formy parazitismu - parazitoidi</vt:lpstr>
      <vt:lpstr>Sociální parazitismus a otrokářstvví</vt:lpstr>
      <vt:lpstr>Kleptoparazitismus a forézie</vt:lpstr>
      <vt:lpstr>Externí anatomie hmyzu</vt:lpstr>
      <vt:lpstr>Morfologie a anatomie členovců</vt:lpstr>
      <vt:lpstr>Stavba kutikuly</vt:lpstr>
      <vt:lpstr>Stavba kutikuly klíštěte</vt:lpstr>
      <vt:lpstr>Řez kutikulou klíštěte</vt:lpstr>
      <vt:lpstr>Morfologie a anatomie členovců</vt:lpstr>
      <vt:lpstr>Muscuatura a pohyb křídel</vt:lpstr>
      <vt:lpstr>Ústní ústroji kobylky</vt:lpstr>
      <vt:lpstr>ANOPLURA Pthirius pubis (A) Haematopinus suis (B) H. suis – sací ústrojí zatažené do ústní dutiny (C) Vajičko s víčkem – Pediculus humanus capitis (D)   </vt:lpstr>
      <vt:lpstr>Hlava a ústní ústrojí mouchy</vt:lpstr>
      <vt:lpstr>Ústní ústrojí hmyzu</vt:lpstr>
      <vt:lpstr>     DIPTERA hlava komára samice (A) samec (B) </vt:lpstr>
      <vt:lpstr>DIPTERA  Glossina morsitans  SEM (A) Chrysops sp.  SEM (B)</vt:lpstr>
      <vt:lpstr>DIPTERA Lipoptena cervi (A) Stomoxys calcitrans (B)</vt:lpstr>
      <vt:lpstr>Ústní ústrojí ploštice versus komár</vt:lpstr>
      <vt:lpstr>Schéma nervové soustavy</vt:lpstr>
      <vt:lpstr>Schéma mozku hmyzu - cephalizace</vt:lpstr>
      <vt:lpstr>Zažívací soustava hmyzu</vt:lpstr>
      <vt:lpstr>Příjem potravy a trávení </vt:lpstr>
      <vt:lpstr>Schéma intestinálního traktu hmyzu</vt:lpstr>
      <vt:lpstr>Formování peritrofické membrány</vt:lpstr>
      <vt:lpstr>   Funkce peritrofické membrány  obaluje přijatou potravu  chrání před přímý kontaktem s krví  fyzikální bariéra vůči mikroorganismům  prostorové oddělení částí procesu trávení  je složena z polysacharidu chitinu a z proteinů (peritrofiny)    </vt:lpstr>
      <vt:lpstr>Tvorba peritrofické membrány</vt:lpstr>
      <vt:lpstr>Zažívací trakt a mozek roztoče</vt:lpstr>
      <vt:lpstr>Pohlavní soustava hmyzu</vt:lpstr>
      <vt:lpstr>Pohlavní soustava hmyzu </vt:lpstr>
      <vt:lpstr>Gonotrofický cyklus</vt:lpstr>
      <vt:lpstr>Stavba rozmnožovací soustavy roztočů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para</cp:lastModifiedBy>
  <cp:revision>51</cp:revision>
  <dcterms:created xsi:type="dcterms:W3CDTF">2014-04-13T13:53:59Z</dcterms:created>
  <dcterms:modified xsi:type="dcterms:W3CDTF">2016-05-19T06:13:55Z</dcterms:modified>
</cp:coreProperties>
</file>