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53"/>
  </p:handoutMasterIdLst>
  <p:sldIdLst>
    <p:sldId id="256" r:id="rId2"/>
    <p:sldId id="309" r:id="rId3"/>
    <p:sldId id="257" r:id="rId4"/>
    <p:sldId id="262" r:id="rId5"/>
    <p:sldId id="261" r:id="rId6"/>
    <p:sldId id="306" r:id="rId7"/>
    <p:sldId id="259" r:id="rId8"/>
    <p:sldId id="263" r:id="rId9"/>
    <p:sldId id="264" r:id="rId10"/>
    <p:sldId id="266" r:id="rId11"/>
    <p:sldId id="267" r:id="rId12"/>
    <p:sldId id="312" r:id="rId13"/>
    <p:sldId id="258" r:id="rId14"/>
    <p:sldId id="301" r:id="rId15"/>
    <p:sldId id="302" r:id="rId16"/>
    <p:sldId id="265" r:id="rId17"/>
    <p:sldId id="268" r:id="rId18"/>
    <p:sldId id="269" r:id="rId19"/>
    <p:sldId id="270" r:id="rId20"/>
    <p:sldId id="271" r:id="rId21"/>
    <p:sldId id="272" r:id="rId22"/>
    <p:sldId id="273" r:id="rId23"/>
    <p:sldId id="308" r:id="rId24"/>
    <p:sldId id="274" r:id="rId25"/>
    <p:sldId id="310" r:id="rId26"/>
    <p:sldId id="311" r:id="rId27"/>
    <p:sldId id="275" r:id="rId28"/>
    <p:sldId id="299" r:id="rId29"/>
    <p:sldId id="278" r:id="rId30"/>
    <p:sldId id="280" r:id="rId31"/>
    <p:sldId id="298" r:id="rId32"/>
    <p:sldId id="304" r:id="rId33"/>
    <p:sldId id="303" r:id="rId34"/>
    <p:sldId id="305" r:id="rId35"/>
    <p:sldId id="282" r:id="rId36"/>
    <p:sldId id="288" r:id="rId37"/>
    <p:sldId id="277" r:id="rId38"/>
    <p:sldId id="279" r:id="rId39"/>
    <p:sldId id="281" r:id="rId40"/>
    <p:sldId id="283" r:id="rId41"/>
    <p:sldId id="287" r:id="rId42"/>
    <p:sldId id="284" r:id="rId43"/>
    <p:sldId id="289" r:id="rId44"/>
    <p:sldId id="285" r:id="rId45"/>
    <p:sldId id="286" r:id="rId46"/>
    <p:sldId id="290" r:id="rId47"/>
    <p:sldId id="297" r:id="rId48"/>
    <p:sldId id="307" r:id="rId49"/>
    <p:sldId id="293" r:id="rId50"/>
    <p:sldId id="291" r:id="rId51"/>
    <p:sldId id="294" r:id="rId52"/>
  </p:sldIdLst>
  <p:sldSz cx="9144000" cy="6858000" type="screen4x3"/>
  <p:notesSz cx="9874250" cy="6797675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81" autoAdjust="0"/>
    <p:restoredTop sz="94660"/>
  </p:normalViewPr>
  <p:slideViewPr>
    <p:cSldViewPr>
      <p:cViewPr varScale="1">
        <p:scale>
          <a:sx n="95" d="100"/>
          <a:sy n="95" d="100"/>
        </p:scale>
        <p:origin x="-1080" y="-8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195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278842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5593123" y="0"/>
            <a:ext cx="4278842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6B1C1C-CE94-45DF-82AF-E708F4D3D185}" type="datetimeFigureOut">
              <a:rPr lang="cs-CZ" smtClean="0"/>
              <a:t>22.5.2014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6456612"/>
            <a:ext cx="4278842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5593123" y="6456612"/>
            <a:ext cx="4278842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378770-C2C6-44CE-A56F-BD3710DB095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664256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797C8-A443-4396-B177-09A9D6D16A42}" type="datetimeFigureOut">
              <a:rPr lang="cs-CZ" smtClean="0"/>
              <a:t>22.5.2014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6C18F-C01B-410D-8D69-B6CDDDAB34E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294101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797C8-A443-4396-B177-09A9D6D16A42}" type="datetimeFigureOut">
              <a:rPr lang="cs-CZ" smtClean="0"/>
              <a:t>22.5.2014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6C18F-C01B-410D-8D69-B6CDDDAB34E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313199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797C8-A443-4396-B177-09A9D6D16A42}" type="datetimeFigureOut">
              <a:rPr lang="cs-CZ" smtClean="0"/>
              <a:t>22.5.2014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6C18F-C01B-410D-8D69-B6CDDDAB34E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238760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797C8-A443-4396-B177-09A9D6D16A42}" type="datetimeFigureOut">
              <a:rPr lang="cs-CZ" smtClean="0"/>
              <a:t>22.5.2014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6C18F-C01B-410D-8D69-B6CDDDAB34E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081549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797C8-A443-4396-B177-09A9D6D16A42}" type="datetimeFigureOut">
              <a:rPr lang="cs-CZ" smtClean="0"/>
              <a:t>22.5.2014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6C18F-C01B-410D-8D69-B6CDDDAB34E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569397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797C8-A443-4396-B177-09A9D6D16A42}" type="datetimeFigureOut">
              <a:rPr lang="cs-CZ" smtClean="0"/>
              <a:t>22.5.2014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6C18F-C01B-410D-8D69-B6CDDDAB34E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926311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797C8-A443-4396-B177-09A9D6D16A42}" type="datetimeFigureOut">
              <a:rPr lang="cs-CZ" smtClean="0"/>
              <a:t>22.5.2014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6C18F-C01B-410D-8D69-B6CDDDAB34E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974557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797C8-A443-4396-B177-09A9D6D16A42}" type="datetimeFigureOut">
              <a:rPr lang="cs-CZ" smtClean="0"/>
              <a:t>22.5.2014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6C18F-C01B-410D-8D69-B6CDDDAB34E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103729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797C8-A443-4396-B177-09A9D6D16A42}" type="datetimeFigureOut">
              <a:rPr lang="cs-CZ" smtClean="0"/>
              <a:t>22.5.2014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6C18F-C01B-410D-8D69-B6CDDDAB34E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169756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797C8-A443-4396-B177-09A9D6D16A42}" type="datetimeFigureOut">
              <a:rPr lang="cs-CZ" smtClean="0"/>
              <a:t>22.5.2014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6C18F-C01B-410D-8D69-B6CDDDAB34E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754827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797C8-A443-4396-B177-09A9D6D16A42}" type="datetimeFigureOut">
              <a:rPr lang="cs-CZ" smtClean="0"/>
              <a:t>22.5.2014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6C18F-C01B-410D-8D69-B6CDDDAB34E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657668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9797C8-A443-4396-B177-09A9D6D16A42}" type="datetimeFigureOut">
              <a:rPr lang="cs-CZ" smtClean="0"/>
              <a:t>22.5.2014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96C18F-C01B-410D-8D69-B6CDDDAB34E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480022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2856"/>
            <a:ext cx="7772400" cy="1008112"/>
          </a:xfrm>
        </p:spPr>
        <p:txBody>
          <a:bodyPr/>
          <a:lstStyle/>
          <a:p>
            <a:r>
              <a:rPr lang="cs-CZ" dirty="0" smtClean="0"/>
              <a:t>Roztoči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13187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792088"/>
          </a:xfrm>
        </p:spPr>
        <p:txBody>
          <a:bodyPr/>
          <a:lstStyle/>
          <a:p>
            <a:r>
              <a:rPr lang="cs-CZ" dirty="0" err="1" smtClean="0"/>
              <a:t>Gonotrofický</a:t>
            </a:r>
            <a:r>
              <a:rPr lang="cs-CZ" dirty="0" smtClean="0"/>
              <a:t> cyklus I</a:t>
            </a:r>
            <a:endParaRPr lang="cs-CZ" dirty="0"/>
          </a:p>
        </p:txBody>
      </p:sp>
      <p:pic>
        <p:nvPicPr>
          <p:cNvPr id="1024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052736"/>
            <a:ext cx="7913306" cy="5615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94134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782960"/>
          </a:xfrm>
        </p:spPr>
        <p:txBody>
          <a:bodyPr/>
          <a:lstStyle/>
          <a:p>
            <a:r>
              <a:rPr lang="cs-CZ" dirty="0" err="1" smtClean="0"/>
              <a:t>Gonotrofický</a:t>
            </a:r>
            <a:r>
              <a:rPr lang="cs-CZ" dirty="0" smtClean="0"/>
              <a:t> cyklus II</a:t>
            </a:r>
            <a:endParaRPr lang="cs-CZ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12776"/>
            <a:ext cx="8285077" cy="4998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71853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cs-CZ" dirty="0" smtClean="0"/>
              <a:t>Zažívací trakt a mozek roztoče</a:t>
            </a:r>
            <a:endParaRPr lang="cs-CZ" dirty="0"/>
          </a:p>
        </p:txBody>
      </p:sp>
      <p:pic>
        <p:nvPicPr>
          <p:cNvPr id="389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124640"/>
            <a:ext cx="7560839" cy="54244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44925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Vývoj roztočů</a:t>
            </a:r>
            <a:endParaRPr lang="cs-CZ" dirty="0"/>
          </a:p>
        </p:txBody>
      </p:sp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677952"/>
            <a:ext cx="8229600" cy="2370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63241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778098"/>
          </a:xfrm>
        </p:spPr>
        <p:txBody>
          <a:bodyPr/>
          <a:lstStyle/>
          <a:p>
            <a:r>
              <a:rPr lang="cs-CZ" dirty="0" smtClean="0"/>
              <a:t>Ontogeneze klíšťat</a:t>
            </a:r>
            <a:endParaRPr lang="cs-CZ" dirty="0"/>
          </a:p>
        </p:txBody>
      </p:sp>
      <p:pic>
        <p:nvPicPr>
          <p:cNvPr id="235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196752"/>
            <a:ext cx="7138106" cy="5272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9412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-27384"/>
            <a:ext cx="8229600" cy="778098"/>
          </a:xfrm>
        </p:spPr>
        <p:txBody>
          <a:bodyPr/>
          <a:lstStyle/>
          <a:p>
            <a:r>
              <a:rPr lang="cs-CZ" dirty="0" smtClean="0"/>
              <a:t>Vývojová stádia zástupců </a:t>
            </a:r>
            <a:r>
              <a:rPr lang="cs-CZ" dirty="0" err="1" smtClean="0"/>
              <a:t>Acarina</a:t>
            </a:r>
            <a:endParaRPr lang="cs-CZ" dirty="0"/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647731" y="88574"/>
            <a:ext cx="5883517" cy="75238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12606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cs-CZ" dirty="0" smtClean="0"/>
              <a:t>Rozmnožování a vývoj roztočů</a:t>
            </a:r>
            <a:endParaRPr lang="cs-CZ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4211" y="1340768"/>
            <a:ext cx="6392165" cy="5112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37492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cs-CZ" dirty="0" err="1" smtClean="0"/>
              <a:t>Trojhostitelský</a:t>
            </a:r>
            <a:r>
              <a:rPr lang="cs-CZ" dirty="0" smtClean="0"/>
              <a:t> cyklus</a:t>
            </a:r>
            <a:endParaRPr lang="cs-CZ" dirty="0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518" y="1268760"/>
            <a:ext cx="7544838" cy="5328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43379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9552" y="188640"/>
            <a:ext cx="8229600" cy="810344"/>
          </a:xfrm>
        </p:spPr>
        <p:txBody>
          <a:bodyPr/>
          <a:lstStyle/>
          <a:p>
            <a:r>
              <a:rPr lang="cs-CZ" dirty="0" err="1" smtClean="0"/>
              <a:t>Trojhostitelský</a:t>
            </a:r>
            <a:r>
              <a:rPr lang="cs-CZ" dirty="0" smtClean="0"/>
              <a:t> cyklus</a:t>
            </a:r>
            <a:endParaRPr lang="cs-CZ" dirty="0"/>
          </a:p>
        </p:txBody>
      </p:sp>
      <p:pic>
        <p:nvPicPr>
          <p:cNvPr id="1331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7" y="1124744"/>
            <a:ext cx="6913978" cy="5408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628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720080"/>
          </a:xfrm>
        </p:spPr>
        <p:txBody>
          <a:bodyPr>
            <a:normAutofit fontScale="90000"/>
          </a:bodyPr>
          <a:lstStyle/>
          <a:p>
            <a:r>
              <a:rPr lang="cs-CZ" dirty="0" err="1" smtClean="0"/>
              <a:t>Dvouhostitelský</a:t>
            </a:r>
            <a:r>
              <a:rPr lang="cs-CZ" dirty="0" smtClean="0"/>
              <a:t> cyklus</a:t>
            </a:r>
            <a:endParaRPr lang="cs-CZ" dirty="0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151666"/>
            <a:ext cx="7632848" cy="6093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96406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7891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-130315"/>
            <a:ext cx="6048672" cy="7663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-27384"/>
            <a:ext cx="4176464" cy="3240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Zástupný symbol pro obsah 3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2712966"/>
            <a:ext cx="3528392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9154" y="-22823"/>
            <a:ext cx="5231358" cy="3235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50963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648072"/>
          </a:xfrm>
        </p:spPr>
        <p:txBody>
          <a:bodyPr>
            <a:normAutofit fontScale="90000"/>
          </a:bodyPr>
          <a:lstStyle/>
          <a:p>
            <a:r>
              <a:rPr lang="cs-CZ" dirty="0" err="1" smtClean="0"/>
              <a:t>Dvouhostitelský</a:t>
            </a:r>
            <a:r>
              <a:rPr lang="cs-CZ" dirty="0" smtClean="0"/>
              <a:t> cyklus</a:t>
            </a:r>
            <a:endParaRPr lang="cs-CZ" dirty="0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14" y="836712"/>
            <a:ext cx="7349118" cy="5688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46760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648072"/>
          </a:xfrm>
        </p:spPr>
        <p:txBody>
          <a:bodyPr>
            <a:normAutofit fontScale="90000"/>
          </a:bodyPr>
          <a:lstStyle/>
          <a:p>
            <a:r>
              <a:rPr lang="cs-CZ" dirty="0" err="1" smtClean="0"/>
              <a:t>Jednohostitelský</a:t>
            </a:r>
            <a:r>
              <a:rPr lang="cs-CZ" dirty="0" smtClean="0"/>
              <a:t> cyklus</a:t>
            </a:r>
            <a:endParaRPr lang="cs-CZ" dirty="0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44" y="1124744"/>
            <a:ext cx="8484784" cy="6120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81034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cs-CZ" dirty="0" err="1" smtClean="0"/>
              <a:t>Jednohostitelský</a:t>
            </a:r>
            <a:r>
              <a:rPr lang="cs-CZ" dirty="0" smtClean="0"/>
              <a:t> cyklus</a:t>
            </a:r>
            <a:endParaRPr lang="cs-CZ" dirty="0"/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105" y="1268760"/>
            <a:ext cx="6842341" cy="5328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58689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792088"/>
          </a:xfrm>
        </p:spPr>
        <p:txBody>
          <a:bodyPr/>
          <a:lstStyle/>
          <a:p>
            <a:r>
              <a:rPr lang="cs-CZ" dirty="0" err="1" smtClean="0"/>
              <a:t>Multi</a:t>
            </a:r>
            <a:r>
              <a:rPr lang="cs-CZ" dirty="0" smtClean="0"/>
              <a:t>-hostitelský životní cyklus</a:t>
            </a:r>
            <a:endParaRPr lang="cs-CZ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124744"/>
            <a:ext cx="7478905" cy="5328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5365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922114"/>
          </a:xfrm>
        </p:spPr>
        <p:txBody>
          <a:bodyPr/>
          <a:lstStyle/>
          <a:p>
            <a:r>
              <a:rPr lang="cs-CZ" dirty="0" smtClean="0"/>
              <a:t>Systém roztočů</a:t>
            </a:r>
            <a:endParaRPr lang="cs-CZ" dirty="0"/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3279" y="1340768"/>
            <a:ext cx="6170451" cy="5760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061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936104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Morfologie klíštěte </a:t>
            </a:r>
            <a:br>
              <a:rPr lang="cs-CZ" dirty="0" smtClean="0"/>
            </a:br>
            <a:r>
              <a:rPr lang="cs-CZ" sz="3600" dirty="0" err="1" smtClean="0"/>
              <a:t>mesostigmata</a:t>
            </a:r>
            <a:r>
              <a:rPr lang="cs-CZ" sz="3600" dirty="0" smtClean="0"/>
              <a:t>                </a:t>
            </a:r>
            <a:r>
              <a:rPr lang="cs-CZ" sz="3600" dirty="0" err="1" smtClean="0"/>
              <a:t>astigmata</a:t>
            </a:r>
            <a:endParaRPr lang="cs-CZ" sz="3600" dirty="0"/>
          </a:p>
        </p:txBody>
      </p:sp>
      <p:pic>
        <p:nvPicPr>
          <p:cNvPr id="225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890" y="1556792"/>
            <a:ext cx="8187558" cy="4961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31608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1520" y="826790"/>
            <a:ext cx="3008313" cy="1162050"/>
          </a:xfrm>
        </p:spPr>
        <p:txBody>
          <a:bodyPr>
            <a:normAutofit fontScale="90000"/>
          </a:bodyPr>
          <a:lstStyle/>
          <a:p>
            <a:r>
              <a:rPr lang="cs-CZ" sz="2800" b="0" dirty="0" smtClean="0"/>
              <a:t>Rozmanitost medicínsky významných roztočů</a:t>
            </a:r>
            <a:endParaRPr lang="cs-CZ" sz="2800" b="0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323528" y="2348880"/>
            <a:ext cx="3008313" cy="4065315"/>
          </a:xfrm>
        </p:spPr>
        <p:txBody>
          <a:bodyPr>
            <a:normAutofit/>
          </a:bodyPr>
          <a:lstStyle/>
          <a:p>
            <a:r>
              <a:rPr lang="cs-CZ" sz="1800" dirty="0" smtClean="0"/>
              <a:t>A – </a:t>
            </a:r>
            <a:r>
              <a:rPr lang="cs-CZ" sz="1800" dirty="0" err="1" smtClean="0"/>
              <a:t>Ornithonyssus</a:t>
            </a:r>
            <a:r>
              <a:rPr lang="cs-CZ" sz="1800" dirty="0" smtClean="0"/>
              <a:t> </a:t>
            </a:r>
            <a:r>
              <a:rPr lang="cs-CZ" sz="1800" dirty="0" err="1" smtClean="0"/>
              <a:t>bacoti</a:t>
            </a:r>
            <a:endParaRPr lang="cs-CZ" sz="1800" dirty="0" smtClean="0"/>
          </a:p>
          <a:p>
            <a:r>
              <a:rPr lang="cs-CZ" sz="1800" dirty="0" smtClean="0"/>
              <a:t>B – </a:t>
            </a:r>
            <a:r>
              <a:rPr lang="cs-CZ" sz="1800" dirty="0" err="1" smtClean="0"/>
              <a:t>Ornithonyssus</a:t>
            </a:r>
            <a:r>
              <a:rPr lang="cs-CZ" sz="1800" dirty="0" smtClean="0"/>
              <a:t> </a:t>
            </a:r>
            <a:r>
              <a:rPr lang="cs-CZ" sz="1800" dirty="0" err="1" smtClean="0"/>
              <a:t>bursa</a:t>
            </a:r>
            <a:endParaRPr lang="cs-CZ" sz="1800" dirty="0" smtClean="0"/>
          </a:p>
          <a:p>
            <a:r>
              <a:rPr lang="cs-CZ" sz="1800" dirty="0" smtClean="0"/>
              <a:t>C – </a:t>
            </a:r>
            <a:r>
              <a:rPr lang="cs-CZ" sz="1800" dirty="0" err="1" smtClean="0"/>
              <a:t>Gantheria</a:t>
            </a:r>
            <a:r>
              <a:rPr lang="cs-CZ" sz="1800" dirty="0" smtClean="0"/>
              <a:t> </a:t>
            </a:r>
            <a:r>
              <a:rPr lang="cs-CZ" sz="1800" dirty="0" err="1" smtClean="0"/>
              <a:t>sp</a:t>
            </a:r>
            <a:endParaRPr lang="cs-CZ" sz="1800" dirty="0" smtClean="0"/>
          </a:p>
          <a:p>
            <a:r>
              <a:rPr lang="cs-CZ" sz="1800" dirty="0" smtClean="0"/>
              <a:t>D – </a:t>
            </a:r>
            <a:r>
              <a:rPr lang="cs-CZ" sz="1800" dirty="0" err="1" smtClean="0"/>
              <a:t>Dermatophagoides</a:t>
            </a:r>
            <a:r>
              <a:rPr lang="cs-CZ" sz="1800" dirty="0" smtClean="0"/>
              <a:t>  </a:t>
            </a:r>
            <a:r>
              <a:rPr lang="cs-CZ" sz="1800" dirty="0" err="1" smtClean="0"/>
              <a:t>farinea</a:t>
            </a:r>
            <a:endParaRPr lang="cs-CZ" sz="1800" dirty="0" smtClean="0"/>
          </a:p>
          <a:p>
            <a:r>
              <a:rPr lang="cs-CZ" sz="1800" dirty="0" smtClean="0"/>
              <a:t>E - </a:t>
            </a:r>
            <a:r>
              <a:rPr lang="cs-CZ" sz="1800" dirty="0" err="1" smtClean="0"/>
              <a:t>Zygoribatula</a:t>
            </a:r>
            <a:endParaRPr lang="cs-CZ" sz="1800" dirty="0"/>
          </a:p>
        </p:txBody>
      </p:sp>
      <p:pic>
        <p:nvPicPr>
          <p:cNvPr id="215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836712"/>
            <a:ext cx="5852920" cy="5256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36976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576064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METASTIGMATA</a:t>
            </a:r>
            <a:endParaRPr lang="cs-CZ" dirty="0"/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6356" y="908720"/>
            <a:ext cx="5925544" cy="5760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3410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882352"/>
          </a:xfrm>
        </p:spPr>
        <p:txBody>
          <a:bodyPr/>
          <a:lstStyle/>
          <a:p>
            <a:r>
              <a:rPr lang="cs-CZ" dirty="0" err="1" smtClean="0"/>
              <a:t>Argas</a:t>
            </a:r>
            <a:r>
              <a:rPr lang="cs-CZ" dirty="0" smtClean="0"/>
              <a:t> </a:t>
            </a:r>
            <a:r>
              <a:rPr lang="cs-CZ" dirty="0" err="1" smtClean="0"/>
              <a:t>reflexus</a:t>
            </a:r>
            <a:r>
              <a:rPr lang="cs-CZ" dirty="0" smtClean="0"/>
              <a:t> </a:t>
            </a:r>
            <a:endParaRPr lang="cs-CZ" dirty="0"/>
          </a:p>
        </p:txBody>
      </p:sp>
      <p:pic>
        <p:nvPicPr>
          <p:cNvPr id="409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060848"/>
            <a:ext cx="7169506" cy="4176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23425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720080"/>
          </a:xfrm>
        </p:spPr>
        <p:txBody>
          <a:bodyPr>
            <a:normAutofit fontScale="90000"/>
          </a:bodyPr>
          <a:lstStyle/>
          <a:p>
            <a:r>
              <a:rPr lang="cs-CZ" dirty="0" err="1"/>
              <a:t>A</a:t>
            </a:r>
            <a:r>
              <a:rPr lang="cs-CZ" dirty="0" err="1" smtClean="0"/>
              <a:t>carina</a:t>
            </a:r>
            <a:r>
              <a:rPr lang="cs-CZ" dirty="0" smtClean="0"/>
              <a:t> - </a:t>
            </a:r>
            <a:r>
              <a:rPr lang="cs-CZ" dirty="0" err="1" smtClean="0"/>
              <a:t>Argas</a:t>
            </a:r>
            <a:endParaRPr lang="cs-CZ" dirty="0"/>
          </a:p>
        </p:txBody>
      </p:sp>
      <p:pic>
        <p:nvPicPr>
          <p:cNvPr id="225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311" y="1181600"/>
            <a:ext cx="7853122" cy="5415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3879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/>
          <a:lstStyle/>
          <a:p>
            <a:r>
              <a:rPr lang="cs-CZ" dirty="0" err="1" smtClean="0"/>
              <a:t>Chelicerata</a:t>
            </a:r>
            <a:r>
              <a:rPr lang="cs-CZ" dirty="0" smtClean="0"/>
              <a:t> - </a:t>
            </a:r>
            <a:r>
              <a:rPr lang="cs-CZ" dirty="0" err="1"/>
              <a:t>A</a:t>
            </a:r>
            <a:r>
              <a:rPr lang="cs-CZ" dirty="0" err="1" smtClean="0"/>
              <a:t>carina</a:t>
            </a:r>
            <a:endParaRPr lang="cs-CZ" dirty="0"/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345" y="1600200"/>
            <a:ext cx="790731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769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720080"/>
          </a:xfrm>
        </p:spPr>
        <p:txBody>
          <a:bodyPr>
            <a:normAutofit fontScale="90000"/>
          </a:bodyPr>
          <a:lstStyle/>
          <a:p>
            <a:r>
              <a:rPr lang="cs-CZ" dirty="0" err="1" smtClean="0"/>
              <a:t>Metastigmata</a:t>
            </a:r>
            <a:endParaRPr lang="cs-CZ" dirty="0"/>
          </a:p>
        </p:txBody>
      </p:sp>
      <p:pic>
        <p:nvPicPr>
          <p:cNvPr id="266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587" y="1484784"/>
            <a:ext cx="7509837" cy="5040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85689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936104"/>
          </a:xfrm>
        </p:spPr>
        <p:txBody>
          <a:bodyPr/>
          <a:lstStyle/>
          <a:p>
            <a:r>
              <a:rPr lang="cs-CZ" dirty="0" err="1" smtClean="0"/>
              <a:t>Ixodes</a:t>
            </a:r>
            <a:r>
              <a:rPr lang="cs-CZ" dirty="0" smtClean="0"/>
              <a:t> </a:t>
            </a:r>
            <a:r>
              <a:rPr lang="cs-CZ" dirty="0" err="1" smtClean="0"/>
              <a:t>ricinus</a:t>
            </a:r>
            <a:endParaRPr lang="cs-CZ" dirty="0"/>
          </a:p>
        </p:txBody>
      </p:sp>
      <p:pic>
        <p:nvPicPr>
          <p:cNvPr id="399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5" y="1628800"/>
            <a:ext cx="6317296" cy="48308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46005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Morfologie klíšťat </a:t>
            </a:r>
            <a:r>
              <a:rPr lang="cs-CZ" i="1" dirty="0" err="1" smtClean="0"/>
              <a:t>Ixodidae</a:t>
            </a:r>
            <a:r>
              <a:rPr lang="cs-CZ" dirty="0" smtClean="0"/>
              <a:t> 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b="0" i="1" dirty="0" smtClean="0"/>
              <a:t>                      </a:t>
            </a:r>
            <a:r>
              <a:rPr lang="cs-CZ" b="0" i="1" dirty="0" err="1" smtClean="0"/>
              <a:t>Ixodes</a:t>
            </a:r>
            <a:endParaRPr lang="cs-CZ" b="0" i="1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r>
              <a:rPr lang="cs-CZ" b="0" i="1" dirty="0" err="1" smtClean="0"/>
              <a:t>Ornithodoros</a:t>
            </a:r>
            <a:r>
              <a:rPr lang="cs-CZ" b="0" dirty="0" smtClean="0"/>
              <a:t> (A,C,D) </a:t>
            </a:r>
            <a:r>
              <a:rPr lang="cs-CZ" b="0" i="1" dirty="0" err="1" smtClean="0"/>
              <a:t>Argas</a:t>
            </a:r>
            <a:r>
              <a:rPr lang="cs-CZ" b="0" dirty="0" smtClean="0"/>
              <a:t> (B) </a:t>
            </a:r>
            <a:endParaRPr lang="cs-CZ" b="0" dirty="0"/>
          </a:p>
        </p:txBody>
      </p:sp>
      <p:pic>
        <p:nvPicPr>
          <p:cNvPr id="2457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866" y="2174875"/>
            <a:ext cx="3186855" cy="395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9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6906" y="2174875"/>
            <a:ext cx="3338012" cy="395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4129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r>
              <a:rPr lang="cs-CZ" dirty="0" smtClean="0"/>
              <a:t>Morfologie ústního ústrojí </a:t>
            </a:r>
            <a:r>
              <a:rPr lang="cs-CZ" dirty="0" err="1" smtClean="0"/>
              <a:t>Ixodidae</a:t>
            </a:r>
            <a:endParaRPr lang="cs-CZ" dirty="0"/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556792"/>
            <a:ext cx="8879881" cy="490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/>
          <p:cNvSpPr/>
          <p:nvPr/>
        </p:nvSpPr>
        <p:spPr>
          <a:xfrm>
            <a:off x="179512" y="2132856"/>
            <a:ext cx="504056" cy="6263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51176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Srovnání </a:t>
            </a:r>
            <a:r>
              <a:rPr lang="cs-CZ" dirty="0" err="1" smtClean="0"/>
              <a:t>scutum</a:t>
            </a:r>
            <a:r>
              <a:rPr lang="cs-CZ" dirty="0" smtClean="0"/>
              <a:t> a dorsální </a:t>
            </a:r>
            <a:r>
              <a:rPr lang="cs-CZ" dirty="0" err="1" smtClean="0"/>
              <a:t>gnathosomy</a:t>
            </a:r>
            <a:r>
              <a:rPr lang="cs-CZ" dirty="0" smtClean="0"/>
              <a:t/>
            </a:r>
            <a:br>
              <a:rPr lang="cs-CZ" dirty="0" smtClean="0"/>
            </a:b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cs-CZ" sz="1800" dirty="0" err="1" smtClean="0"/>
              <a:t>Ixodes</a:t>
            </a:r>
            <a:endParaRPr lang="cs-CZ" sz="1800" dirty="0" smtClean="0"/>
          </a:p>
          <a:p>
            <a:r>
              <a:rPr lang="cs-CZ" sz="1800" dirty="0" err="1" smtClean="0"/>
              <a:t>Haemaphysalis</a:t>
            </a:r>
            <a:endParaRPr lang="cs-CZ" sz="1800" dirty="0" smtClean="0"/>
          </a:p>
          <a:p>
            <a:r>
              <a:rPr lang="cs-CZ" sz="1800" dirty="0" err="1" smtClean="0"/>
              <a:t>Amblyomma</a:t>
            </a:r>
            <a:endParaRPr lang="cs-CZ" sz="1800" dirty="0" smtClean="0"/>
          </a:p>
          <a:p>
            <a:r>
              <a:rPr lang="cs-CZ" sz="1800" dirty="0" err="1" smtClean="0"/>
              <a:t>Dermacentor</a:t>
            </a:r>
            <a:endParaRPr lang="cs-CZ" sz="1800" dirty="0" smtClean="0"/>
          </a:p>
          <a:p>
            <a:r>
              <a:rPr lang="cs-CZ" sz="1800" dirty="0" err="1" smtClean="0"/>
              <a:t>Phipicephalus</a:t>
            </a:r>
            <a:endParaRPr lang="cs-CZ" sz="1800" dirty="0" smtClean="0"/>
          </a:p>
          <a:p>
            <a:r>
              <a:rPr lang="cs-CZ" sz="1800" dirty="0" err="1" smtClean="0"/>
              <a:t>Boophilus</a:t>
            </a:r>
            <a:endParaRPr lang="cs-CZ" sz="1800" dirty="0"/>
          </a:p>
        </p:txBody>
      </p:sp>
      <p:pic>
        <p:nvPicPr>
          <p:cNvPr id="256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5050" y="463620"/>
            <a:ext cx="5111750" cy="5471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1145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792088"/>
          </a:xfrm>
        </p:spPr>
        <p:txBody>
          <a:bodyPr/>
          <a:lstStyle/>
          <a:p>
            <a:r>
              <a:rPr lang="cs-CZ" dirty="0" err="1" smtClean="0"/>
              <a:t>Ixodes</a:t>
            </a:r>
            <a:r>
              <a:rPr lang="cs-CZ" dirty="0" smtClean="0"/>
              <a:t> </a:t>
            </a:r>
            <a:r>
              <a:rPr lang="cs-CZ" dirty="0" err="1" smtClean="0"/>
              <a:t>ricinus</a:t>
            </a:r>
            <a:r>
              <a:rPr lang="cs-CZ" dirty="0" smtClean="0"/>
              <a:t> – životní cyklus</a:t>
            </a:r>
            <a:endParaRPr lang="cs-CZ" dirty="0"/>
          </a:p>
        </p:txBody>
      </p:sp>
      <p:pic>
        <p:nvPicPr>
          <p:cNvPr id="286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6851" y="1118403"/>
            <a:ext cx="4193381" cy="54789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09112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 smtClean="0"/>
              <a:t>Ixodes</a:t>
            </a:r>
            <a:r>
              <a:rPr lang="cs-CZ" dirty="0" smtClean="0"/>
              <a:t> </a:t>
            </a:r>
            <a:r>
              <a:rPr lang="cs-CZ" dirty="0" err="1" smtClean="0"/>
              <a:t>ricinus</a:t>
            </a:r>
            <a:endParaRPr lang="cs-CZ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cs-CZ" dirty="0" err="1" smtClean="0"/>
              <a:t>Aargas</a:t>
            </a:r>
            <a:r>
              <a:rPr lang="cs-CZ" dirty="0" smtClean="0"/>
              <a:t> </a:t>
            </a:r>
            <a:r>
              <a:rPr lang="cs-CZ" dirty="0" err="1" smtClean="0"/>
              <a:t>reflexus</a:t>
            </a:r>
            <a:endParaRPr lang="cs-CZ" dirty="0"/>
          </a:p>
        </p:txBody>
      </p:sp>
      <p:pic>
        <p:nvPicPr>
          <p:cNvPr id="7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5254"/>
            <a:ext cx="4245868" cy="3247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8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2780928"/>
            <a:ext cx="4882570" cy="2736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Nadpis 7"/>
          <p:cNvSpPr>
            <a:spLocks noGrp="1"/>
          </p:cNvSpPr>
          <p:nvPr>
            <p:ph type="title"/>
          </p:nvPr>
        </p:nvSpPr>
        <p:spPr>
          <a:xfrm>
            <a:off x="467544" y="332655"/>
            <a:ext cx="8229600" cy="811415"/>
          </a:xfrm>
        </p:spPr>
        <p:txBody>
          <a:bodyPr/>
          <a:lstStyle/>
          <a:p>
            <a:r>
              <a:rPr lang="cs-CZ" dirty="0" smtClean="0"/>
              <a:t>Klíště versus Klíšťák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93445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792088"/>
          </a:xfrm>
        </p:spPr>
        <p:txBody>
          <a:bodyPr/>
          <a:lstStyle/>
          <a:p>
            <a:r>
              <a:rPr lang="cs-CZ" dirty="0" err="1" smtClean="0"/>
              <a:t>Metastigmata</a:t>
            </a:r>
            <a:endParaRPr lang="cs-CZ" dirty="0"/>
          </a:p>
        </p:txBody>
      </p:sp>
      <p:pic>
        <p:nvPicPr>
          <p:cNvPr id="215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193" y="1340768"/>
            <a:ext cx="7642082" cy="5040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35856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r>
              <a:rPr lang="cs-CZ" dirty="0" err="1" smtClean="0"/>
              <a:t>Metastigmata</a:t>
            </a:r>
            <a:endParaRPr lang="cs-CZ" dirty="0"/>
          </a:p>
        </p:txBody>
      </p:sp>
      <p:pic>
        <p:nvPicPr>
          <p:cNvPr id="256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893" y="1600200"/>
            <a:ext cx="7984214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62801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cs-CZ" dirty="0" err="1" smtClean="0"/>
              <a:t>Metastigmata</a:t>
            </a:r>
            <a:endParaRPr lang="cs-CZ" dirty="0"/>
          </a:p>
        </p:txBody>
      </p:sp>
      <p:pic>
        <p:nvPicPr>
          <p:cNvPr id="276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255091"/>
            <a:ext cx="5544616" cy="5602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2252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792088"/>
          </a:xfrm>
        </p:spPr>
        <p:txBody>
          <a:bodyPr/>
          <a:lstStyle/>
          <a:p>
            <a:r>
              <a:rPr lang="cs-CZ" dirty="0" smtClean="0"/>
              <a:t>Anatomie roztočů</a:t>
            </a:r>
            <a:endParaRPr lang="cs-CZ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228" y="1268761"/>
            <a:ext cx="8450244" cy="5328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9988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864096"/>
          </a:xfrm>
        </p:spPr>
        <p:txBody>
          <a:bodyPr/>
          <a:lstStyle/>
          <a:p>
            <a:r>
              <a:rPr lang="cs-CZ" dirty="0" err="1" smtClean="0"/>
              <a:t>Dermacentor</a:t>
            </a:r>
            <a:r>
              <a:rPr lang="cs-CZ" dirty="0" smtClean="0"/>
              <a:t> </a:t>
            </a:r>
            <a:r>
              <a:rPr lang="cs-CZ" dirty="0" err="1" smtClean="0"/>
              <a:t>variabilis</a:t>
            </a:r>
            <a:endParaRPr lang="cs-CZ" dirty="0"/>
          </a:p>
        </p:txBody>
      </p:sp>
      <p:pic>
        <p:nvPicPr>
          <p:cNvPr id="296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982" y="1484784"/>
            <a:ext cx="7867398" cy="5040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98671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557212"/>
          </a:xfrm>
        </p:spPr>
        <p:txBody>
          <a:bodyPr>
            <a:normAutofit fontScale="90000"/>
          </a:bodyPr>
          <a:lstStyle/>
          <a:p>
            <a:r>
              <a:rPr lang="cs-CZ" dirty="0" err="1" smtClean="0"/>
              <a:t>Haematophysalis</a:t>
            </a:r>
            <a:r>
              <a:rPr lang="cs-CZ" dirty="0" smtClean="0"/>
              <a:t> </a:t>
            </a:r>
            <a:r>
              <a:rPr lang="cs-CZ" dirty="0" err="1" smtClean="0"/>
              <a:t>leporipalustris</a:t>
            </a:r>
            <a:endParaRPr lang="cs-CZ" dirty="0"/>
          </a:p>
        </p:txBody>
      </p:sp>
      <p:pic>
        <p:nvPicPr>
          <p:cNvPr id="23556" name="Picture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074271"/>
            <a:ext cx="4038600" cy="3577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Picture 6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5618" y="1992542"/>
            <a:ext cx="4271182" cy="395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81318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720080"/>
          </a:xfrm>
        </p:spPr>
        <p:txBody>
          <a:bodyPr>
            <a:normAutofit fontScale="90000"/>
          </a:bodyPr>
          <a:lstStyle/>
          <a:p>
            <a:r>
              <a:rPr lang="cs-CZ" dirty="0" err="1" smtClean="0"/>
              <a:t>Prostigmata</a:t>
            </a:r>
            <a:r>
              <a:rPr lang="cs-CZ" dirty="0" smtClean="0"/>
              <a:t> - </a:t>
            </a:r>
            <a:r>
              <a:rPr lang="cs-CZ" dirty="0" err="1" smtClean="0"/>
              <a:t>sametkovci</a:t>
            </a:r>
            <a:endParaRPr lang="cs-CZ" dirty="0"/>
          </a:p>
        </p:txBody>
      </p:sp>
      <p:pic>
        <p:nvPicPr>
          <p:cNvPr id="3072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758" y="1196752"/>
            <a:ext cx="7947796" cy="5184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2181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936104"/>
          </a:xfrm>
        </p:spPr>
        <p:txBody>
          <a:bodyPr/>
          <a:lstStyle/>
          <a:p>
            <a:r>
              <a:rPr lang="cs-CZ" dirty="0" err="1" smtClean="0"/>
              <a:t>Demodex</a:t>
            </a:r>
            <a:r>
              <a:rPr lang="cs-CZ" dirty="0" smtClean="0"/>
              <a:t> </a:t>
            </a:r>
            <a:r>
              <a:rPr lang="cs-CZ" dirty="0" err="1" smtClean="0"/>
              <a:t>foliculorum</a:t>
            </a:r>
            <a:endParaRPr lang="cs-CZ" dirty="0"/>
          </a:p>
        </p:txBody>
      </p:sp>
      <p:pic>
        <p:nvPicPr>
          <p:cNvPr id="3277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955336"/>
            <a:ext cx="4038600" cy="3815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1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010072"/>
            <a:ext cx="4038600" cy="3706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16432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864096"/>
          </a:xfrm>
        </p:spPr>
        <p:txBody>
          <a:bodyPr/>
          <a:lstStyle/>
          <a:p>
            <a:r>
              <a:rPr lang="cs-CZ" dirty="0" err="1" smtClean="0"/>
              <a:t>Neotrombicula</a:t>
            </a:r>
            <a:r>
              <a:rPr lang="cs-CZ" dirty="0" smtClean="0"/>
              <a:t> </a:t>
            </a:r>
            <a:r>
              <a:rPr lang="cs-CZ" dirty="0" err="1" smtClean="0"/>
              <a:t>autumnalis</a:t>
            </a:r>
            <a:r>
              <a:rPr lang="cs-CZ" dirty="0" smtClean="0"/>
              <a:t> </a:t>
            </a:r>
            <a:endParaRPr lang="cs-CZ" dirty="0"/>
          </a:p>
        </p:txBody>
      </p:sp>
      <p:pic>
        <p:nvPicPr>
          <p:cNvPr id="317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052736"/>
            <a:ext cx="7739585" cy="5616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02825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792088"/>
          </a:xfrm>
        </p:spPr>
        <p:txBody>
          <a:bodyPr/>
          <a:lstStyle/>
          <a:p>
            <a:r>
              <a:rPr lang="cs-CZ" dirty="0" err="1" smtClean="0"/>
              <a:t>Leptotrobidium</a:t>
            </a:r>
            <a:r>
              <a:rPr lang="cs-CZ" dirty="0" smtClean="0"/>
              <a:t> </a:t>
            </a:r>
            <a:r>
              <a:rPr lang="cs-CZ" dirty="0" err="1" smtClean="0"/>
              <a:t>akamushi</a:t>
            </a:r>
            <a:endParaRPr lang="cs-CZ" dirty="0"/>
          </a:p>
        </p:txBody>
      </p:sp>
      <p:pic>
        <p:nvPicPr>
          <p:cNvPr id="337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65738"/>
            <a:ext cx="7883492" cy="4915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04313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864096"/>
          </a:xfrm>
        </p:spPr>
        <p:txBody>
          <a:bodyPr/>
          <a:lstStyle/>
          <a:p>
            <a:r>
              <a:rPr lang="cs-CZ" dirty="0" err="1" smtClean="0"/>
              <a:t>Astigmata</a:t>
            </a:r>
            <a:r>
              <a:rPr lang="cs-CZ" dirty="0" smtClean="0"/>
              <a:t> - </a:t>
            </a:r>
            <a:r>
              <a:rPr lang="cs-CZ" dirty="0" err="1" smtClean="0"/>
              <a:t>Sarcoptes</a:t>
            </a:r>
            <a:endParaRPr lang="cs-CZ" dirty="0"/>
          </a:p>
        </p:txBody>
      </p:sp>
      <p:pic>
        <p:nvPicPr>
          <p:cNvPr id="348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2330" y="1196752"/>
            <a:ext cx="6811047" cy="54627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78862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922114"/>
          </a:xfrm>
        </p:spPr>
        <p:txBody>
          <a:bodyPr/>
          <a:lstStyle/>
          <a:p>
            <a:r>
              <a:rPr lang="cs-CZ" dirty="0" err="1" smtClean="0"/>
              <a:t>Sarcoptes</a:t>
            </a:r>
            <a:r>
              <a:rPr lang="cs-CZ" dirty="0" smtClean="0"/>
              <a:t> </a:t>
            </a:r>
            <a:r>
              <a:rPr lang="cs-CZ" dirty="0" err="1" smtClean="0"/>
              <a:t>scabiei</a:t>
            </a:r>
            <a:endParaRPr lang="cs-CZ" dirty="0"/>
          </a:p>
        </p:txBody>
      </p:sp>
      <p:pic>
        <p:nvPicPr>
          <p:cNvPr id="3686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730737"/>
            <a:ext cx="4038600" cy="4264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6399" y="1600200"/>
            <a:ext cx="3962202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23132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Morfologie ústního ústrojí </a:t>
            </a:r>
            <a:r>
              <a:rPr lang="cs-CZ" dirty="0" err="1" smtClean="0"/>
              <a:t>Sarcoptes</a:t>
            </a:r>
            <a:r>
              <a:rPr lang="cs-CZ" dirty="0" smtClean="0"/>
              <a:t> </a:t>
            </a:r>
            <a:r>
              <a:rPr lang="cs-CZ" dirty="0" err="1" smtClean="0"/>
              <a:t>scabiei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617637"/>
            <a:ext cx="397946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bdélník 4"/>
          <p:cNvSpPr/>
          <p:nvPr/>
        </p:nvSpPr>
        <p:spPr>
          <a:xfrm>
            <a:off x="357208" y="4869160"/>
            <a:ext cx="1262463" cy="12744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36984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cs-CZ" dirty="0" err="1" smtClean="0"/>
              <a:t>Sarcoptes</a:t>
            </a:r>
            <a:r>
              <a:rPr lang="cs-CZ" dirty="0" smtClean="0"/>
              <a:t> </a:t>
            </a:r>
            <a:r>
              <a:rPr lang="cs-CZ" dirty="0" err="1" smtClean="0"/>
              <a:t>scabiei</a:t>
            </a:r>
            <a:r>
              <a:rPr lang="cs-CZ" dirty="0" smtClean="0"/>
              <a:t> – životní cyklus</a:t>
            </a:r>
            <a:endParaRPr lang="cs-CZ" dirty="0"/>
          </a:p>
        </p:txBody>
      </p:sp>
      <p:pic>
        <p:nvPicPr>
          <p:cNvPr id="378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4099" y="1052736"/>
            <a:ext cx="3179539" cy="5544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5134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Anatomie roztočů</a:t>
            </a:r>
            <a:endParaRPr lang="cs-CZ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2382" y="1600199"/>
            <a:ext cx="6207969" cy="4995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34258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720080"/>
          </a:xfrm>
        </p:spPr>
        <p:txBody>
          <a:bodyPr>
            <a:normAutofit fontScale="90000"/>
          </a:bodyPr>
          <a:lstStyle/>
          <a:p>
            <a:r>
              <a:rPr lang="cs-CZ" dirty="0" err="1" smtClean="0"/>
              <a:t>Astigmata</a:t>
            </a:r>
            <a:r>
              <a:rPr lang="cs-CZ" dirty="0" smtClean="0"/>
              <a:t> - zástupci</a:t>
            </a:r>
            <a:endParaRPr lang="cs-CZ" dirty="0"/>
          </a:p>
        </p:txBody>
      </p:sp>
      <p:pic>
        <p:nvPicPr>
          <p:cNvPr id="358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2655" y="980728"/>
            <a:ext cx="6715729" cy="5832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39625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9552" y="116632"/>
            <a:ext cx="8229600" cy="850106"/>
          </a:xfrm>
        </p:spPr>
        <p:txBody>
          <a:bodyPr/>
          <a:lstStyle/>
          <a:p>
            <a:r>
              <a:rPr lang="cs-CZ" dirty="0" err="1" smtClean="0"/>
              <a:t>Dermatophagoides</a:t>
            </a:r>
            <a:r>
              <a:rPr lang="cs-CZ" dirty="0" smtClean="0"/>
              <a:t> </a:t>
            </a:r>
            <a:r>
              <a:rPr lang="cs-CZ" dirty="0" err="1" smtClean="0"/>
              <a:t>pteronysinus</a:t>
            </a:r>
            <a:endParaRPr lang="cs-CZ" dirty="0"/>
          </a:p>
        </p:txBody>
      </p:sp>
      <p:pic>
        <p:nvPicPr>
          <p:cNvPr id="389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3428" y="1124744"/>
            <a:ext cx="6055354" cy="5760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7789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cs-CZ" dirty="0" smtClean="0"/>
              <a:t>Morfologie ústního ústrojí roztočů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971600" y="1556792"/>
            <a:ext cx="4040188" cy="453727"/>
          </a:xfrm>
        </p:spPr>
        <p:txBody>
          <a:bodyPr>
            <a:normAutofit lnSpcReduction="10000"/>
          </a:bodyPr>
          <a:lstStyle/>
          <a:p>
            <a:r>
              <a:rPr lang="cs-CZ" b="0" dirty="0" err="1" smtClean="0"/>
              <a:t>Mesostigmata</a:t>
            </a:r>
            <a:endParaRPr lang="cs-CZ" b="0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994721" y="1340768"/>
            <a:ext cx="4041775" cy="639762"/>
          </a:xfrm>
        </p:spPr>
        <p:txBody>
          <a:bodyPr/>
          <a:lstStyle/>
          <a:p>
            <a:r>
              <a:rPr lang="cs-CZ" b="0" dirty="0" err="1" smtClean="0"/>
              <a:t>Trombiculidae</a:t>
            </a:r>
            <a:endParaRPr lang="cs-CZ" b="0" dirty="0"/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204864"/>
            <a:ext cx="4186808" cy="3684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325059"/>
            <a:ext cx="4176464" cy="3120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bdélník 6"/>
          <p:cNvSpPr/>
          <p:nvPr/>
        </p:nvSpPr>
        <p:spPr>
          <a:xfrm>
            <a:off x="251520" y="2159145"/>
            <a:ext cx="648072" cy="5497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Obdélník 7"/>
          <p:cNvSpPr/>
          <p:nvPr/>
        </p:nvSpPr>
        <p:spPr>
          <a:xfrm>
            <a:off x="4186808" y="2827784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Obdélník 8"/>
          <p:cNvSpPr/>
          <p:nvPr/>
        </p:nvSpPr>
        <p:spPr>
          <a:xfrm flipV="1">
            <a:off x="5148064" y="2564905"/>
            <a:ext cx="360040" cy="3600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Obdélník 9"/>
          <p:cNvSpPr/>
          <p:nvPr/>
        </p:nvSpPr>
        <p:spPr>
          <a:xfrm>
            <a:off x="8460432" y="2708920"/>
            <a:ext cx="432048" cy="2880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07399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792088"/>
          </a:xfrm>
        </p:spPr>
        <p:txBody>
          <a:bodyPr/>
          <a:lstStyle/>
          <a:p>
            <a:r>
              <a:rPr lang="cs-CZ" dirty="0" smtClean="0"/>
              <a:t>Anatomie roztočů</a:t>
            </a:r>
            <a:endParaRPr lang="cs-CZ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320" y="1128388"/>
            <a:ext cx="7468096" cy="5483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79271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864096"/>
          </a:xfrm>
        </p:spPr>
        <p:txBody>
          <a:bodyPr/>
          <a:lstStyle/>
          <a:p>
            <a:r>
              <a:rPr lang="cs-CZ" dirty="0" smtClean="0"/>
              <a:t>Anatomie roztočů</a:t>
            </a:r>
            <a:endParaRPr lang="cs-CZ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46" y="1556792"/>
            <a:ext cx="8903242" cy="4273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20918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720080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Anatomie roztočů</a:t>
            </a:r>
            <a:endParaRPr lang="cs-CZ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484784"/>
            <a:ext cx="8795622" cy="4333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62079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72</TotalTime>
  <Words>170</Words>
  <Application>Microsoft Office PowerPoint</Application>
  <PresentationFormat>Předvádění na obrazovce (4:3)</PresentationFormat>
  <Paragraphs>67</Paragraphs>
  <Slides>51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51</vt:i4>
      </vt:variant>
    </vt:vector>
  </HeadingPairs>
  <TitlesOfParts>
    <vt:vector size="52" baseType="lpstr">
      <vt:lpstr>Motiv systému Office</vt:lpstr>
      <vt:lpstr>Roztoči</vt:lpstr>
      <vt:lpstr>Prezentace aplikace PowerPoint</vt:lpstr>
      <vt:lpstr>Chelicerata - Acarina</vt:lpstr>
      <vt:lpstr>Anatomie roztočů</vt:lpstr>
      <vt:lpstr>Anatomie roztočů</vt:lpstr>
      <vt:lpstr>Morfologie ústního ústrojí roztočů</vt:lpstr>
      <vt:lpstr>Anatomie roztočů</vt:lpstr>
      <vt:lpstr>Anatomie roztočů</vt:lpstr>
      <vt:lpstr>Anatomie roztočů</vt:lpstr>
      <vt:lpstr>Gonotrofický cyklus I</vt:lpstr>
      <vt:lpstr>Gonotrofický cyklus II</vt:lpstr>
      <vt:lpstr>Zažívací trakt a mozek roztoče</vt:lpstr>
      <vt:lpstr>Vývoj roztočů</vt:lpstr>
      <vt:lpstr>Ontogeneze klíšťat</vt:lpstr>
      <vt:lpstr>Vývojová stádia zástupců Acarina</vt:lpstr>
      <vt:lpstr>Rozmnožování a vývoj roztočů</vt:lpstr>
      <vt:lpstr>Trojhostitelský cyklus</vt:lpstr>
      <vt:lpstr>Trojhostitelský cyklus</vt:lpstr>
      <vt:lpstr>Dvouhostitelský cyklus</vt:lpstr>
      <vt:lpstr>Dvouhostitelský cyklus</vt:lpstr>
      <vt:lpstr>Jednohostitelský cyklus</vt:lpstr>
      <vt:lpstr>Jednohostitelský cyklus</vt:lpstr>
      <vt:lpstr>Multi-hostitelský životní cyklus</vt:lpstr>
      <vt:lpstr>Systém roztočů</vt:lpstr>
      <vt:lpstr>Morfologie klíštěte  mesostigmata                astigmata</vt:lpstr>
      <vt:lpstr>Rozmanitost medicínsky významných roztočů</vt:lpstr>
      <vt:lpstr>METASTIGMATA</vt:lpstr>
      <vt:lpstr>Argas reflexus </vt:lpstr>
      <vt:lpstr>Acarina - Argas</vt:lpstr>
      <vt:lpstr>Metastigmata</vt:lpstr>
      <vt:lpstr>Ixodes ricinus</vt:lpstr>
      <vt:lpstr>Morfologie klíšťat Ixodidae </vt:lpstr>
      <vt:lpstr>Morfologie ústního ústrojí Ixodidae</vt:lpstr>
      <vt:lpstr>Srovnání scutum a dorsální gnathosomy </vt:lpstr>
      <vt:lpstr>Ixodes ricinus – životní cyklus</vt:lpstr>
      <vt:lpstr>Klíště versus Klíšťák</vt:lpstr>
      <vt:lpstr>Metastigmata</vt:lpstr>
      <vt:lpstr>Metastigmata</vt:lpstr>
      <vt:lpstr>Metastigmata</vt:lpstr>
      <vt:lpstr>Dermacentor variabilis</vt:lpstr>
      <vt:lpstr>Haematophysalis leporipalustris</vt:lpstr>
      <vt:lpstr>Prostigmata - sametkovci</vt:lpstr>
      <vt:lpstr>Demodex foliculorum</vt:lpstr>
      <vt:lpstr>Neotrombicula autumnalis </vt:lpstr>
      <vt:lpstr>Leptotrobidium akamushi</vt:lpstr>
      <vt:lpstr>Astigmata - Sarcoptes</vt:lpstr>
      <vt:lpstr>Sarcoptes scabiei</vt:lpstr>
      <vt:lpstr>Morfologie ústního ústrojí Sarcoptes scabiei</vt:lpstr>
      <vt:lpstr>Sarcoptes scabiei – životní cyklus</vt:lpstr>
      <vt:lpstr>Astigmata - zástupci</vt:lpstr>
      <vt:lpstr>Dermatophagoides pteronysinus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para</dc:creator>
  <cp:lastModifiedBy>para</cp:lastModifiedBy>
  <cp:revision>11</cp:revision>
  <cp:lastPrinted>2014-05-21T19:59:50Z</cp:lastPrinted>
  <dcterms:created xsi:type="dcterms:W3CDTF">2014-05-21T17:39:26Z</dcterms:created>
  <dcterms:modified xsi:type="dcterms:W3CDTF">2014-05-22T05:47:21Z</dcterms:modified>
</cp:coreProperties>
</file>