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2" r:id="rId3"/>
    <p:sldId id="265" r:id="rId4"/>
    <p:sldId id="261" r:id="rId5"/>
    <p:sldId id="258" r:id="rId6"/>
    <p:sldId id="263" r:id="rId7"/>
    <p:sldId id="264" r:id="rId8"/>
    <p:sldId id="256" r:id="rId9"/>
    <p:sldId id="267" r:id="rId10"/>
    <p:sldId id="268" r:id="rId11"/>
    <p:sldId id="271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ta" initials="f" lastIdx="1" clrIdx="0">
    <p:extLst>
      <p:ext uri="{19B8F6BF-5375-455C-9EA6-DF929625EA0E}">
        <p15:presenceInfo xmlns:p15="http://schemas.microsoft.com/office/powerpoint/2012/main" userId="fran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23031-88D6-49A7-A9CD-0CAAEE85EFEF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F14B8-7016-428E-849D-66D0248D64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9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F14B8-7016-428E-849D-66D0248D642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83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97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4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59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61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474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37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25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71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5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33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632BB-602F-4511-AB57-8B0A325CE1C8}" type="datetimeFigureOut">
              <a:rPr lang="cs-CZ" smtClean="0"/>
              <a:t>3.4.2017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57D9C-CE62-4959-B678-101892EDCD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1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4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em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2.emf"/><Relationship Id="rId5" Type="http://schemas.openxmlformats.org/officeDocument/2006/relationships/image" Target="../media/image27.emf"/><Relationship Id="rId10" Type="http://schemas.openxmlformats.org/officeDocument/2006/relationships/image" Target="../media/image31.emf"/><Relationship Id="rId4" Type="http://schemas.openxmlformats.org/officeDocument/2006/relationships/image" Target="../media/image26.emf"/><Relationship Id="rId9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emf"/><Relationship Id="rId4" Type="http://schemas.openxmlformats.org/officeDocument/2006/relationships/image" Target="../media/image35.jpeg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Hybrid speciation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Homoploid and Polyploid</a:t>
            </a:r>
            <a:endParaRPr lang="cs-CZ"/>
          </a:p>
        </p:txBody>
      </p:sp>
      <p:pic>
        <p:nvPicPr>
          <p:cNvPr id="6150" name="Picture 6" descr="Image result for coffea arab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9" y="1134720"/>
            <a:ext cx="2449172" cy="183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Image result for Gossypium hirsut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54" name="Picture 10" descr="Image result for Gossypium hirsut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05" y="493174"/>
            <a:ext cx="3132107" cy="208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result for nicotiana tabacum pl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68" y="1462170"/>
            <a:ext cx="2592804" cy="21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 result for Tragopogon castella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49" y="298390"/>
            <a:ext cx="3005363" cy="21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helianthus anoma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86" y="4144072"/>
            <a:ext cx="3172138" cy="20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triticum aestiv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83" y="3535363"/>
            <a:ext cx="3354339" cy="22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mage result for Hepatica transsilvan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2" y="4546397"/>
            <a:ext cx="2569003" cy="19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Image result for Polypodium hesperi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4" y="2913484"/>
            <a:ext cx="2600528" cy="17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75795" y="6097608"/>
            <a:ext cx="56380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Soltis </a:t>
            </a:r>
            <a:r>
              <a:rPr lang="en-US" sz="1100" smtClean="0"/>
              <a:t>&amp;</a:t>
            </a:r>
            <a:r>
              <a:rPr lang="cs-CZ" sz="1100" smtClean="0"/>
              <a:t> Soltis (2009) The Role of Hybridization in Plant Speciation. </a:t>
            </a:r>
            <a:r>
              <a:rPr lang="cs-CZ" sz="1100" i="1" smtClean="0"/>
              <a:t>Ann Rev </a:t>
            </a:r>
            <a:r>
              <a:rPr lang="cs-CZ" sz="1100" b="1" smtClean="0"/>
              <a:t>60</a:t>
            </a:r>
            <a:r>
              <a:rPr lang="cs-CZ" sz="1100" smtClean="0"/>
              <a:t>: 561-588.</a:t>
            </a:r>
            <a:endParaRPr lang="cs-CZ" sz="1100" i="1" smtClean="0"/>
          </a:p>
          <a:p>
            <a:r>
              <a:rPr lang="cs-CZ" sz="1100" smtClean="0"/>
              <a:t>Barringer (2007) Polyploidy nd self-fertilization in flowering plants</a:t>
            </a:r>
            <a:r>
              <a:rPr lang="cs-CZ" sz="1100"/>
              <a:t>. </a:t>
            </a:r>
            <a:r>
              <a:rPr lang="cs-CZ" sz="1100" i="1" smtClean="0"/>
              <a:t>Am J Bot </a:t>
            </a:r>
            <a:r>
              <a:rPr lang="cs-CZ" sz="1100" b="1" smtClean="0"/>
              <a:t>94</a:t>
            </a:r>
            <a:r>
              <a:rPr lang="cs-CZ" sz="1100" smtClean="0"/>
              <a:t>: </a:t>
            </a:r>
            <a:r>
              <a:rPr lang="cs-CZ" sz="1100"/>
              <a:t>1527-1533</a:t>
            </a:r>
            <a:r>
              <a:rPr lang="cs-CZ" sz="1100" smtClean="0"/>
              <a:t>.</a:t>
            </a:r>
          </a:p>
          <a:p>
            <a:r>
              <a:rPr lang="cs-CZ" sz="1100" smtClean="0"/>
              <a:t>Comai (2005) The advantages and disadvantages of being polyploid. </a:t>
            </a:r>
            <a:r>
              <a:rPr lang="cs-CZ" sz="1100" i="1" smtClean="0"/>
              <a:t>Nature Reviews </a:t>
            </a:r>
            <a:r>
              <a:rPr lang="cs-CZ" sz="1100" b="1" smtClean="0"/>
              <a:t>6</a:t>
            </a:r>
            <a:r>
              <a:rPr lang="cs-CZ" sz="1100" smtClean="0"/>
              <a:t>: 837-846</a:t>
            </a:r>
            <a:r>
              <a:rPr lang="cs-CZ" sz="1100" smtClean="0"/>
              <a:t>.</a:t>
            </a:r>
            <a:endParaRPr lang="cs-CZ" sz="110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53612"/>
          <a:stretch/>
        </p:blipFill>
        <p:spPr>
          <a:xfrm>
            <a:off x="231056" y="3690760"/>
            <a:ext cx="2972147" cy="2233324"/>
          </a:xfrm>
          <a:prstGeom prst="rect">
            <a:avLst/>
          </a:prstGeom>
        </p:spPr>
      </p:pic>
      <p:pic>
        <p:nvPicPr>
          <p:cNvPr id="7170" name="Picture 2" descr="alternativní popis obrázku chy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83" y="715192"/>
            <a:ext cx="2487653" cy="24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36218" y="131885"/>
            <a:ext cx="7790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smtClean="0"/>
              <a:t>Polyploid </a:t>
            </a:r>
            <a:r>
              <a:rPr lang="cs-CZ" sz="2400"/>
              <a:t>hybrid </a:t>
            </a:r>
            <a:r>
              <a:rPr lang="cs-CZ" sz="2400" smtClean="0"/>
              <a:t>speciation – disadvantages and advantages</a:t>
            </a:r>
            <a:endParaRPr lang="cs-CZ" sz="24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0" y="715192"/>
            <a:ext cx="3393260" cy="28020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t="71878"/>
          <a:stretch/>
        </p:blipFill>
        <p:spPr>
          <a:xfrm>
            <a:off x="6599579" y="1156878"/>
            <a:ext cx="5470500" cy="1575354"/>
          </a:xfrm>
          <a:prstGeom prst="rect">
            <a:avLst/>
          </a:prstGeom>
        </p:spPr>
      </p:pic>
      <p:pic>
        <p:nvPicPr>
          <p:cNvPr id="7172" name="Picture 4" descr="Image result for špicber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323" y="3517236"/>
            <a:ext cx="4099252" cy="23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941" y="3327313"/>
            <a:ext cx="3886819" cy="259677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730323" y="5750204"/>
            <a:ext cx="143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/>
              <a:t>Silene acaulis</a:t>
            </a:r>
            <a:endParaRPr lang="cs-CZ" i="1"/>
          </a:p>
        </p:txBody>
      </p:sp>
    </p:spTree>
    <p:extLst>
      <p:ext uri="{BB962C8B-B14F-4D97-AF65-F5344CB8AC3E}">
        <p14:creationId xmlns:p14="http://schemas.microsoft.com/office/powerpoint/2010/main" val="17309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2" y="151245"/>
            <a:ext cx="7877642" cy="62002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6595" y="6427113"/>
            <a:ext cx="103637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Husband et al. (2013) </a:t>
            </a:r>
            <a:r>
              <a:rPr lang="en-US" sz="1100"/>
              <a:t>The Incidence of Polyploidy in </a:t>
            </a:r>
            <a:r>
              <a:rPr lang="en-US" sz="1100"/>
              <a:t>Natural </a:t>
            </a:r>
            <a:r>
              <a:rPr lang="en-US" sz="1100" smtClean="0"/>
              <a:t>Plant</a:t>
            </a:r>
            <a:r>
              <a:rPr lang="cs-CZ" sz="1100" smtClean="0"/>
              <a:t> </a:t>
            </a:r>
            <a:r>
              <a:rPr lang="en-US" sz="1100" smtClean="0"/>
              <a:t>Populations</a:t>
            </a:r>
            <a:r>
              <a:rPr lang="en-US" sz="1100"/>
              <a:t>: Major Patterns </a:t>
            </a:r>
            <a:r>
              <a:rPr lang="en-US" sz="1100"/>
              <a:t>and </a:t>
            </a:r>
            <a:r>
              <a:rPr lang="en-US" sz="1100" smtClean="0"/>
              <a:t>Evolutionary</a:t>
            </a:r>
            <a:r>
              <a:rPr lang="cs-CZ" sz="1100" smtClean="0"/>
              <a:t> </a:t>
            </a:r>
            <a:r>
              <a:rPr lang="en-US" sz="1100" smtClean="0"/>
              <a:t>Processes</a:t>
            </a:r>
            <a:r>
              <a:rPr lang="cs-CZ" sz="1100" smtClean="0"/>
              <a:t>. In: </a:t>
            </a:r>
            <a:r>
              <a:rPr lang="cs-CZ" sz="1100" i="1" smtClean="0"/>
              <a:t>Plant Genome Diversity Vol. 2, </a:t>
            </a:r>
            <a:r>
              <a:rPr lang="cs-CZ" sz="1100" smtClean="0"/>
              <a:t>Springer, pp 255-276.</a:t>
            </a:r>
            <a:endParaRPr lang="cs-CZ" sz="1100" i="1" smtClean="0"/>
          </a:p>
          <a:p>
            <a:endParaRPr lang="cs-CZ" sz="1100" smtClean="0"/>
          </a:p>
        </p:txBody>
      </p:sp>
      <p:pic>
        <p:nvPicPr>
          <p:cNvPr id="6" name="Picture 4" descr="Image result for Sedum suaveole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83" y="4826848"/>
            <a:ext cx="1868205" cy="14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299644" y="6165503"/>
            <a:ext cx="1263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100" i="1"/>
              <a:t>Sedum </a:t>
            </a:r>
            <a:r>
              <a:rPr lang="pt-BR" sz="1100" i="1" smtClean="0"/>
              <a:t>suaveolens </a:t>
            </a:r>
            <a:endParaRPr lang="cs-CZ" sz="1100" i="1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228" y="177879"/>
            <a:ext cx="1579961" cy="136683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416519" y="1502397"/>
            <a:ext cx="11400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smtClean="0"/>
              <a:t>Netrium digitans</a:t>
            </a:r>
            <a:endParaRPr lang="cs-CZ" sz="1100" i="1" smtClean="0"/>
          </a:p>
        </p:txBody>
      </p:sp>
      <p:pic>
        <p:nvPicPr>
          <p:cNvPr id="1032" name="Picture 8" descr="Image result for leptodictyum ripa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89" y="1138703"/>
            <a:ext cx="2000775" cy="15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0457847" y="2586016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smtClean="0"/>
              <a:t>Leptodictyum riparium</a:t>
            </a:r>
            <a:endParaRPr lang="cs-CZ" sz="1100" i="1" smtClean="0"/>
          </a:p>
        </p:txBody>
      </p:sp>
      <p:pic>
        <p:nvPicPr>
          <p:cNvPr id="1026" name="Picture 2" descr="Image result for &quot;ophioglossum reticulatum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19" y="1918320"/>
            <a:ext cx="1633232" cy="24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348804" y="4330094"/>
            <a:ext cx="1027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smtClean="0"/>
              <a:t>Ophioglossum</a:t>
            </a:r>
            <a:r>
              <a:rPr lang="pt-BR" sz="1100" i="1" smtClean="0"/>
              <a:t> </a:t>
            </a:r>
            <a:endParaRPr lang="cs-CZ" sz="1100" i="1" smtClean="0"/>
          </a:p>
          <a:p>
            <a:r>
              <a:rPr lang="cs-CZ" sz="1100" i="1" smtClean="0"/>
              <a:t>reticulatum</a:t>
            </a:r>
            <a:endParaRPr lang="cs-CZ" sz="1100" i="1" smtClean="0"/>
          </a:p>
        </p:txBody>
      </p:sp>
      <p:pic>
        <p:nvPicPr>
          <p:cNvPr id="1034" name="Picture 10" descr="Image result for sequoia semperviren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5"/>
          <a:stretch/>
        </p:blipFill>
        <p:spPr bwMode="auto">
          <a:xfrm>
            <a:off x="9908463" y="3129369"/>
            <a:ext cx="1628782" cy="24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0660943" y="5570850"/>
            <a:ext cx="942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100" i="1" smtClean="0"/>
              <a:t>Sequia</a:t>
            </a:r>
          </a:p>
          <a:p>
            <a:pPr algn="r"/>
            <a:r>
              <a:rPr lang="cs-CZ" sz="1100" i="1" smtClean="0"/>
              <a:t>sempervirens</a:t>
            </a:r>
            <a:endParaRPr lang="cs-CZ" sz="1100" i="1" smtClean="0"/>
          </a:p>
        </p:txBody>
      </p:sp>
    </p:spTree>
    <p:extLst>
      <p:ext uri="{BB962C8B-B14F-4D97-AF65-F5344CB8AC3E}">
        <p14:creationId xmlns:p14="http://schemas.microsoft.com/office/powerpoint/2010/main" val="23307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594" y="3113693"/>
            <a:ext cx="6289417" cy="352628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6581317" y="650233"/>
            <a:ext cx="4428905" cy="2643383"/>
            <a:chOff x="683895" y="781287"/>
            <a:chExt cx="4428905" cy="2795034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/>
            <a:srcRect l="-240" t="-328" r="240" b="10191"/>
            <a:stretch/>
          </p:blipFill>
          <p:spPr>
            <a:xfrm>
              <a:off x="881600" y="781287"/>
              <a:ext cx="4231200" cy="2795034"/>
            </a:xfrm>
            <a:prstGeom prst="rect">
              <a:avLst/>
            </a:prstGeom>
          </p:spPr>
        </p:pic>
        <p:pic>
          <p:nvPicPr>
            <p:cNvPr id="9218" name="Picture 2" descr="Spartina anglic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95" y="781287"/>
              <a:ext cx="1881747" cy="1252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Obdélník 6"/>
          <p:cNvSpPr/>
          <p:nvPr/>
        </p:nvSpPr>
        <p:spPr>
          <a:xfrm>
            <a:off x="136218" y="131885"/>
            <a:ext cx="8754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smtClean="0"/>
              <a:t>Polyploid </a:t>
            </a:r>
            <a:r>
              <a:rPr lang="cs-CZ" sz="2400"/>
              <a:t>hybrid </a:t>
            </a:r>
            <a:r>
              <a:rPr lang="cs-CZ" sz="2400" smtClean="0"/>
              <a:t>speciation – recent and ancient polyploid speciation</a:t>
            </a:r>
            <a:endParaRPr lang="cs-CZ" sz="240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99" y="593550"/>
            <a:ext cx="5715449" cy="18205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35" y="2613125"/>
            <a:ext cx="4586607" cy="324615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43750" y="6209086"/>
            <a:ext cx="5949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Soltis </a:t>
            </a:r>
            <a:r>
              <a:rPr lang="en-US" sz="1100" smtClean="0"/>
              <a:t>&amp;</a:t>
            </a:r>
            <a:r>
              <a:rPr lang="cs-CZ" sz="1100" smtClean="0"/>
              <a:t> Soltis (2009) The Role of Hybridization in Plant Speciation. </a:t>
            </a:r>
            <a:r>
              <a:rPr lang="cs-CZ" sz="1100" i="1" smtClean="0"/>
              <a:t>Ann Rev </a:t>
            </a:r>
            <a:r>
              <a:rPr lang="cs-CZ" sz="1100" b="1" smtClean="0"/>
              <a:t>60</a:t>
            </a:r>
            <a:r>
              <a:rPr lang="cs-CZ" sz="1100" smtClean="0"/>
              <a:t>: 561-588.</a:t>
            </a:r>
            <a:endParaRPr lang="cs-CZ" sz="1100" i="1" smtClean="0"/>
          </a:p>
          <a:p>
            <a:r>
              <a:rPr lang="cs-CZ" sz="1100" smtClean="0"/>
              <a:t>Wood et al. (2009) The frequency of polyploid speciation in vascular plants. </a:t>
            </a:r>
            <a:r>
              <a:rPr lang="cs-CZ" sz="1100" i="1" smtClean="0"/>
              <a:t>PNAS </a:t>
            </a:r>
            <a:r>
              <a:rPr lang="cs-CZ" sz="1100" b="1" smtClean="0"/>
              <a:t>106</a:t>
            </a:r>
            <a:r>
              <a:rPr lang="cs-CZ" sz="1100" smtClean="0"/>
              <a:t>: 13875-13879.</a:t>
            </a:r>
          </a:p>
        </p:txBody>
      </p:sp>
    </p:spTree>
    <p:extLst>
      <p:ext uri="{BB962C8B-B14F-4D97-AF65-F5344CB8AC3E}">
        <p14:creationId xmlns:p14="http://schemas.microsoft.com/office/powerpoint/2010/main" val="17874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8" y="1064185"/>
            <a:ext cx="3521607" cy="473899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6218" y="131885"/>
            <a:ext cx="5333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/>
              <a:t>Homoploid </a:t>
            </a:r>
            <a:r>
              <a:rPr lang="cs-CZ" sz="2400" smtClean="0"/>
              <a:t>vs Polyploid hybrid speciation</a:t>
            </a:r>
            <a:endParaRPr lang="cs-CZ" sz="2400"/>
          </a:p>
        </p:txBody>
      </p:sp>
      <p:pic>
        <p:nvPicPr>
          <p:cNvPr id="5122" name="Picture 2" descr="Image result for helianthus anoma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64" y="734512"/>
            <a:ext cx="2292188" cy="15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riticum aestiv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62" y="2610886"/>
            <a:ext cx="2292188" cy="15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62" y="4413724"/>
            <a:ext cx="2292189" cy="15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39495" y="6205493"/>
            <a:ext cx="52100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Soltis </a:t>
            </a:r>
            <a:r>
              <a:rPr lang="en-US" sz="1100" smtClean="0"/>
              <a:t>&amp;</a:t>
            </a:r>
            <a:r>
              <a:rPr lang="cs-CZ" sz="1100" smtClean="0"/>
              <a:t> Soltis (2009) The Role of Hybridization in Plant Speciation. </a:t>
            </a:r>
            <a:r>
              <a:rPr lang="cs-CZ" sz="1100" i="1" smtClean="0"/>
              <a:t>Ann Rev </a:t>
            </a:r>
            <a:r>
              <a:rPr lang="cs-CZ" sz="1100" b="1" smtClean="0"/>
              <a:t>60</a:t>
            </a:r>
            <a:r>
              <a:rPr lang="cs-CZ" sz="1100" smtClean="0"/>
              <a:t>: 561-588.</a:t>
            </a:r>
            <a:endParaRPr lang="cs-CZ" sz="1100" i="1" smtClean="0"/>
          </a:p>
          <a:p>
            <a:r>
              <a:rPr lang="cs-CZ" sz="1100" smtClean="0"/>
              <a:t>Otto (2007) </a:t>
            </a:r>
            <a:r>
              <a:rPr lang="en-US" sz="1100"/>
              <a:t>The Evolutionary Consequences </a:t>
            </a:r>
            <a:r>
              <a:rPr lang="en-US" sz="1100" smtClean="0"/>
              <a:t>of</a:t>
            </a:r>
            <a:r>
              <a:rPr lang="cs-CZ" sz="1100" smtClean="0"/>
              <a:t> </a:t>
            </a:r>
            <a:r>
              <a:rPr lang="en-US" sz="1100" smtClean="0"/>
              <a:t>Polyploidy</a:t>
            </a:r>
            <a:r>
              <a:rPr lang="cs-CZ" sz="1100" smtClean="0"/>
              <a:t>. </a:t>
            </a:r>
            <a:r>
              <a:rPr lang="cs-CZ" sz="1100" i="1" smtClean="0"/>
              <a:t>Cell</a:t>
            </a:r>
            <a:r>
              <a:rPr lang="cs-CZ" sz="1100" smtClean="0"/>
              <a:t> </a:t>
            </a:r>
            <a:r>
              <a:rPr lang="cs-CZ" sz="1100" b="1" smtClean="0"/>
              <a:t>131</a:t>
            </a:r>
            <a:r>
              <a:rPr lang="cs-CZ" sz="1100" smtClean="0"/>
              <a:t>: 452-462.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296108" y="2190463"/>
            <a:ext cx="234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smtClean="0"/>
              <a:t>Helianthus anomalus</a:t>
            </a:r>
            <a:r>
              <a:rPr lang="cs-CZ" sz="1200" smtClean="0"/>
              <a:t> (Asteraceae)</a:t>
            </a:r>
            <a:endParaRPr lang="cs-CZ" sz="1200" i="1"/>
          </a:p>
        </p:txBody>
      </p:sp>
      <p:sp>
        <p:nvSpPr>
          <p:cNvPr id="18" name="TextovéPole 17"/>
          <p:cNvSpPr txBox="1"/>
          <p:nvPr/>
        </p:nvSpPr>
        <p:spPr>
          <a:xfrm>
            <a:off x="4304099" y="4074069"/>
            <a:ext cx="1947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smtClean="0"/>
              <a:t>Triticum aestivum</a:t>
            </a:r>
            <a:r>
              <a:rPr lang="cs-CZ" sz="1200" smtClean="0"/>
              <a:t> (Poaceae)</a:t>
            </a:r>
            <a:endParaRPr lang="cs-CZ" sz="1200" i="1"/>
          </a:p>
        </p:txBody>
      </p:sp>
      <p:sp>
        <p:nvSpPr>
          <p:cNvPr id="19" name="TextovéPole 18"/>
          <p:cNvSpPr txBox="1"/>
          <p:nvPr/>
        </p:nvSpPr>
        <p:spPr>
          <a:xfrm>
            <a:off x="4296108" y="5890916"/>
            <a:ext cx="21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smtClean="0"/>
              <a:t>Galax ucreolata</a:t>
            </a:r>
            <a:r>
              <a:rPr lang="cs-CZ" sz="1200" smtClean="0"/>
              <a:t> (Diapensiaceae)</a:t>
            </a:r>
            <a:endParaRPr lang="cs-CZ" sz="1200" i="1"/>
          </a:p>
        </p:txBody>
      </p:sp>
      <p:grpSp>
        <p:nvGrpSpPr>
          <p:cNvPr id="7" name="Skupina 6"/>
          <p:cNvGrpSpPr/>
          <p:nvPr/>
        </p:nvGrpSpPr>
        <p:grpSpPr>
          <a:xfrm>
            <a:off x="7623803" y="794917"/>
            <a:ext cx="3328202" cy="5152852"/>
            <a:chOff x="8040363" y="391189"/>
            <a:chExt cx="3328202" cy="515285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6"/>
            <a:srcRect t="25969" b="46694"/>
            <a:stretch/>
          </p:blipFill>
          <p:spPr>
            <a:xfrm>
              <a:off x="8040363" y="4131801"/>
              <a:ext cx="3328200" cy="1412240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6"/>
            <a:srcRect t="53612"/>
            <a:stretch/>
          </p:blipFill>
          <p:spPr>
            <a:xfrm>
              <a:off x="8040363" y="1735393"/>
              <a:ext cx="3328200" cy="2396408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6"/>
            <a:srcRect b="73945"/>
            <a:stretch/>
          </p:blipFill>
          <p:spPr>
            <a:xfrm>
              <a:off x="8040365" y="391189"/>
              <a:ext cx="3328200" cy="1345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2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255086"/>
            <a:ext cx="11379847" cy="4840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" y="736926"/>
            <a:ext cx="2249345" cy="17553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6218" y="131885"/>
            <a:ext cx="7263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smtClean="0"/>
              <a:t>Senecio squalidus </a:t>
            </a:r>
            <a:r>
              <a:rPr lang="cs-CZ" sz="2400" smtClean="0"/>
              <a:t>= </a:t>
            </a:r>
            <a:r>
              <a:rPr lang="cs-CZ" sz="2400" i="1" smtClean="0"/>
              <a:t>S. chrysanthemifolius </a:t>
            </a:r>
            <a:r>
              <a:rPr lang="cs-CZ" sz="2400" smtClean="0"/>
              <a:t>x </a:t>
            </a:r>
            <a:r>
              <a:rPr lang="cs-CZ" sz="2400" i="1" smtClean="0"/>
              <a:t>S. aethnensis</a:t>
            </a:r>
            <a:endParaRPr lang="cs-CZ" sz="2400" i="1"/>
          </a:p>
        </p:txBody>
      </p:sp>
    </p:spTree>
    <p:extLst>
      <p:ext uri="{BB962C8B-B14F-4D97-AF65-F5344CB8AC3E}">
        <p14:creationId xmlns:p14="http://schemas.microsoft.com/office/powerpoint/2010/main" val="34079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873" y="1075908"/>
            <a:ext cx="6093040" cy="1632086"/>
          </a:xfrm>
          <a:prstGeom prst="rect">
            <a:avLst/>
          </a:prstGeom>
        </p:spPr>
      </p:pic>
      <p:pic>
        <p:nvPicPr>
          <p:cNvPr id="4098" name="Picture 2" descr="https://lh3.googleusercontent.com/-d2p2RTn2BrY/T1_JFeXOSPI/AAAAAAAAR4Q/b-uSOzto1XE/s564/tubetree_g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8" y="3661788"/>
            <a:ext cx="2822239" cy="189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-K4K4SSAWkAY/T1_JE1YYXFI/AAAAAAAAR38/wTj7QijJO-E/s565/tube_tree_ils.pn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22" y="3699403"/>
            <a:ext cx="2881396" cy="192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9104" y="6362164"/>
            <a:ext cx="63530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Schumer et al. (2014) How common is homoploid hybrid speciation. </a:t>
            </a:r>
            <a:r>
              <a:rPr lang="cs-CZ" sz="1100" i="1" smtClean="0"/>
              <a:t>Evolution </a:t>
            </a:r>
            <a:r>
              <a:rPr lang="cs-CZ" sz="1100" b="1" smtClean="0"/>
              <a:t>68</a:t>
            </a:r>
            <a:r>
              <a:rPr lang="cs-CZ" sz="1100"/>
              <a:t>: 1553–1560</a:t>
            </a:r>
            <a:r>
              <a:rPr lang="cs-CZ" sz="1100" smtClean="0"/>
              <a:t>.</a:t>
            </a:r>
          </a:p>
          <a:p>
            <a:r>
              <a:rPr lang="cs-CZ" sz="1100" smtClean="0"/>
              <a:t>Gross and Riesberg (2005) </a:t>
            </a:r>
            <a:r>
              <a:rPr lang="en-US" sz="1100"/>
              <a:t>The Ecological Genetics of </a:t>
            </a:r>
            <a:r>
              <a:rPr lang="en-US" sz="1100" smtClean="0"/>
              <a:t>Homoploid</a:t>
            </a:r>
            <a:r>
              <a:rPr lang="cs-CZ" sz="1100" smtClean="0"/>
              <a:t> </a:t>
            </a:r>
            <a:r>
              <a:rPr lang="en-US" sz="1100" smtClean="0"/>
              <a:t>Hybrid Speciation</a:t>
            </a:r>
            <a:r>
              <a:rPr lang="cs-CZ" sz="1100" smtClean="0"/>
              <a:t>. </a:t>
            </a:r>
            <a:r>
              <a:rPr lang="en-US" sz="1100" i="1" smtClean="0"/>
              <a:t>J Hered</a:t>
            </a:r>
            <a:r>
              <a:rPr lang="cs-CZ" sz="1100" i="1" smtClean="0"/>
              <a:t> </a:t>
            </a:r>
            <a:r>
              <a:rPr lang="en-US" sz="1100" b="1" smtClean="0"/>
              <a:t>96</a:t>
            </a:r>
            <a:r>
              <a:rPr lang="en-US" sz="1100" smtClean="0"/>
              <a:t>:</a:t>
            </a:r>
            <a:r>
              <a:rPr lang="cs-CZ" sz="1100" smtClean="0"/>
              <a:t> </a:t>
            </a:r>
            <a:r>
              <a:rPr lang="en-US" sz="1100" smtClean="0"/>
              <a:t>241–252</a:t>
            </a:r>
            <a:r>
              <a:rPr lang="cs-CZ" sz="1100" smtClean="0"/>
              <a:t>.</a:t>
            </a:r>
          </a:p>
          <a:p>
            <a:endParaRPr lang="cs-CZ" sz="110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r="52672"/>
          <a:stretch/>
        </p:blipFill>
        <p:spPr>
          <a:xfrm rot="16200000">
            <a:off x="6867755" y="4182040"/>
            <a:ext cx="1282756" cy="2037430"/>
          </a:xfrm>
          <a:prstGeom prst="rect">
            <a:avLst/>
          </a:prstGeom>
        </p:spPr>
      </p:pic>
      <p:pic>
        <p:nvPicPr>
          <p:cNvPr id="8" name="Picture 2" descr="Image result for senecio mt. et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38" y="3190352"/>
            <a:ext cx="1963888" cy="14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desert salt marsh helianthus paradox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46" y="3190352"/>
            <a:ext cx="3277729" cy="24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36218" y="131885"/>
            <a:ext cx="10344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/>
              <a:t>Homoploid hybrid </a:t>
            </a:r>
            <a:r>
              <a:rPr lang="cs-CZ" sz="2400" smtClean="0"/>
              <a:t>speciation – how do we recognize a homoploid hybrid species?</a:t>
            </a:r>
            <a:endParaRPr lang="cs-CZ" sz="240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467" y="828081"/>
            <a:ext cx="4333874" cy="20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necio mt. et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5" y="720717"/>
            <a:ext cx="3679865" cy="27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927" y="3607781"/>
            <a:ext cx="3126638" cy="24399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94" y="720717"/>
            <a:ext cx="3576854" cy="273376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6218" y="131885"/>
            <a:ext cx="7997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/>
              <a:t>Homoploid hybrid speciation in allopatry – </a:t>
            </a:r>
            <a:r>
              <a:rPr lang="cs-CZ" sz="2400" i="1" smtClean="0"/>
              <a:t>Senecio squalidus</a:t>
            </a:r>
            <a:r>
              <a:rPr lang="cs-CZ" sz="2400" smtClean="0"/>
              <a:t> </a:t>
            </a:r>
            <a:endParaRPr lang="cs-CZ" sz="24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152" y="564738"/>
            <a:ext cx="3679865" cy="26817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815" y="3517256"/>
            <a:ext cx="3534202" cy="26209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18" y="3849820"/>
            <a:ext cx="4823459" cy="213688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104" y="6362164"/>
            <a:ext cx="4849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Abbott et al. (2010) </a:t>
            </a:r>
            <a:r>
              <a:rPr lang="en-US" sz="1100"/>
              <a:t>Homoploid hybrid speciation in action</a:t>
            </a:r>
            <a:r>
              <a:rPr lang="cs-CZ" sz="1100" smtClean="0"/>
              <a:t>. </a:t>
            </a:r>
            <a:r>
              <a:rPr lang="cs-CZ" sz="1100" i="1" smtClean="0"/>
              <a:t>Taxon </a:t>
            </a:r>
            <a:r>
              <a:rPr lang="cs-CZ" sz="1100" b="1" smtClean="0"/>
              <a:t>59</a:t>
            </a:r>
            <a:r>
              <a:rPr lang="cs-CZ" sz="1100"/>
              <a:t>: </a:t>
            </a:r>
            <a:r>
              <a:rPr lang="cs-CZ" sz="1100" smtClean="0"/>
              <a:t>1375</a:t>
            </a:r>
            <a:r>
              <a:rPr lang="en-US" sz="1100"/>
              <a:t>–</a:t>
            </a:r>
            <a:r>
              <a:rPr lang="cs-CZ" sz="1100" smtClean="0"/>
              <a:t>1386.</a:t>
            </a:r>
          </a:p>
        </p:txBody>
      </p:sp>
    </p:spTree>
    <p:extLst>
      <p:ext uri="{BB962C8B-B14F-4D97-AF65-F5344CB8AC3E}">
        <p14:creationId xmlns:p14="http://schemas.microsoft.com/office/powerpoint/2010/main" val="10756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104" y="6372324"/>
            <a:ext cx="700704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/>
              <a:t>Hegarty </a:t>
            </a:r>
            <a:r>
              <a:rPr lang="en-US" sz="1100" smtClean="0"/>
              <a:t>&amp;</a:t>
            </a:r>
            <a:r>
              <a:rPr lang="cs-CZ" sz="1100" smtClean="0"/>
              <a:t> </a:t>
            </a:r>
            <a:r>
              <a:rPr lang="cs-CZ" sz="1100"/>
              <a:t>Hiscock </a:t>
            </a:r>
            <a:r>
              <a:rPr lang="cs-CZ" sz="1100" smtClean="0"/>
              <a:t>(2005) </a:t>
            </a:r>
            <a:r>
              <a:rPr lang="en-US" sz="1100"/>
              <a:t>Hybrid speciation in plants: new </a:t>
            </a:r>
            <a:r>
              <a:rPr lang="en-US" sz="1100" smtClean="0"/>
              <a:t>insights</a:t>
            </a:r>
            <a:r>
              <a:rPr lang="cs-CZ" sz="1100" smtClean="0"/>
              <a:t> </a:t>
            </a:r>
            <a:r>
              <a:rPr lang="en-US" sz="1100" smtClean="0"/>
              <a:t>from </a:t>
            </a:r>
            <a:r>
              <a:rPr lang="en-US" sz="1100"/>
              <a:t>molecular studies</a:t>
            </a:r>
            <a:r>
              <a:rPr lang="cs-CZ" sz="1100" smtClean="0"/>
              <a:t>. </a:t>
            </a:r>
            <a:r>
              <a:rPr lang="cs-CZ" sz="1100" i="1" smtClean="0"/>
              <a:t>New Phytol </a:t>
            </a:r>
            <a:r>
              <a:rPr lang="cs-CZ" sz="1100" b="1" smtClean="0"/>
              <a:t>165</a:t>
            </a:r>
            <a:r>
              <a:rPr lang="cs-CZ" sz="1100" smtClean="0"/>
              <a:t>: </a:t>
            </a:r>
            <a:r>
              <a:rPr lang="cs-CZ" sz="1100"/>
              <a:t>411–423</a:t>
            </a:r>
            <a:r>
              <a:rPr lang="cs-CZ" sz="1100" smtClean="0"/>
              <a:t>.</a:t>
            </a:r>
          </a:p>
          <a:p>
            <a:r>
              <a:rPr lang="cs-CZ" sz="1100" smtClean="0"/>
              <a:t>Buerkle </a:t>
            </a:r>
            <a:r>
              <a:rPr lang="en-US" sz="1100" smtClean="0"/>
              <a:t>&amp;</a:t>
            </a:r>
            <a:r>
              <a:rPr lang="cs-CZ" sz="1100" smtClean="0"/>
              <a:t> Riesberg (2008) The rate of genome stabilization in homoploid hybrid species. </a:t>
            </a:r>
            <a:r>
              <a:rPr lang="cs-CZ" sz="1100" i="1"/>
              <a:t>Evolution </a:t>
            </a:r>
            <a:r>
              <a:rPr lang="cs-CZ" sz="1100" b="1" smtClean="0"/>
              <a:t>62</a:t>
            </a:r>
            <a:r>
              <a:rPr lang="cs-CZ" sz="1100" smtClean="0"/>
              <a:t>: 266–275.</a:t>
            </a:r>
            <a:endParaRPr lang="cs-CZ" sz="1100"/>
          </a:p>
          <a:p>
            <a:endParaRPr lang="cs-CZ" sz="1100" smtClean="0"/>
          </a:p>
        </p:txBody>
      </p:sp>
      <p:sp>
        <p:nvSpPr>
          <p:cNvPr id="11" name="Obdélník 10"/>
          <p:cNvSpPr/>
          <p:nvPr/>
        </p:nvSpPr>
        <p:spPr>
          <a:xfrm>
            <a:off x="136218" y="131885"/>
            <a:ext cx="888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/>
              <a:t>Homoploid hybrid </a:t>
            </a:r>
            <a:r>
              <a:rPr lang="cs-CZ" sz="2400" smtClean="0"/>
              <a:t>speciation – recombinational (chromosomal) model</a:t>
            </a:r>
            <a:endParaRPr lang="cs-CZ" sz="24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25" y="687610"/>
            <a:ext cx="4318831" cy="52939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56" y="1966713"/>
            <a:ext cx="4173976" cy="20558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8664"/>
          <a:stretch/>
        </p:blipFill>
        <p:spPr>
          <a:xfrm>
            <a:off x="9436962" y="1966713"/>
            <a:ext cx="1929038" cy="1939458"/>
          </a:xfrm>
          <a:prstGeom prst="rect">
            <a:avLst/>
          </a:prstGeom>
        </p:spPr>
      </p:pic>
      <p:pic>
        <p:nvPicPr>
          <p:cNvPr id="1026" name="Picture 2" descr="Image result for helianthus anoma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69" y="590306"/>
            <a:ext cx="2093752" cy="13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34" y="590306"/>
            <a:ext cx="2064610" cy="13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&quot;helianthus paradoxus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9"/>
          <a:stretch/>
        </p:blipFill>
        <p:spPr bwMode="auto">
          <a:xfrm>
            <a:off x="9671579" y="590307"/>
            <a:ext cx="1720074" cy="137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745" y="4334642"/>
            <a:ext cx="1575124" cy="188393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7639" y="4275902"/>
            <a:ext cx="1274857" cy="2001414"/>
          </a:xfrm>
          <a:prstGeom prst="rect">
            <a:avLst/>
          </a:prstGeom>
        </p:spPr>
      </p:pic>
      <p:cxnSp>
        <p:nvCxnSpPr>
          <p:cNvPr id="16" name="Přímá spojnice se šipkou 15"/>
          <p:cNvCxnSpPr>
            <a:stCxn id="13" idx="3"/>
            <a:endCxn id="14" idx="1"/>
          </p:cNvCxnSpPr>
          <p:nvPr/>
        </p:nvCxnSpPr>
        <p:spPr>
          <a:xfrm>
            <a:off x="6512869" y="5276609"/>
            <a:ext cx="102477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00369" y="497608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selection</a:t>
            </a:r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712088" y="519730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drift</a:t>
            </a:r>
            <a:endParaRPr lang="cs-CZ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3551" y="4625773"/>
            <a:ext cx="2439528" cy="13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inus densata hyb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49" y="3381695"/>
            <a:ext cx="3238394" cy="24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36218" y="131885"/>
            <a:ext cx="6749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/>
              <a:t>Homoploid hybrid </a:t>
            </a:r>
            <a:r>
              <a:rPr lang="cs-CZ" sz="2400" smtClean="0"/>
              <a:t>speciation – ecological divergence</a:t>
            </a:r>
            <a:endParaRPr lang="cs-CZ" sz="2400"/>
          </a:p>
        </p:txBody>
      </p:sp>
      <p:pic>
        <p:nvPicPr>
          <p:cNvPr id="6" name="Picture 2" descr="Image result for desert salt marsh helianthus paradox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2" y="3381695"/>
            <a:ext cx="2929711" cy="21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helianthus hybrids distribu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61" y="3348878"/>
            <a:ext cx="2216884" cy="14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Skupina 19"/>
          <p:cNvGrpSpPr/>
          <p:nvPr/>
        </p:nvGrpSpPr>
        <p:grpSpPr>
          <a:xfrm>
            <a:off x="136218" y="893699"/>
            <a:ext cx="11728953" cy="2173832"/>
            <a:chOff x="221195" y="691312"/>
            <a:chExt cx="11728953" cy="2173832"/>
          </a:xfrm>
        </p:grpSpPr>
        <p:grpSp>
          <p:nvGrpSpPr>
            <p:cNvPr id="9" name="Skupina 8"/>
            <p:cNvGrpSpPr/>
            <p:nvPr/>
          </p:nvGrpSpPr>
          <p:grpSpPr>
            <a:xfrm>
              <a:off x="2996988" y="730149"/>
              <a:ext cx="2438612" cy="2071685"/>
              <a:chOff x="809176" y="367097"/>
              <a:chExt cx="3854482" cy="3055469"/>
            </a:xfrm>
          </p:grpSpPr>
          <p:pic>
            <p:nvPicPr>
              <p:cNvPr id="10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952" y="367097"/>
                <a:ext cx="3765706" cy="2748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809176" y="3053234"/>
                <a:ext cx="974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smtClean="0"/>
                  <a:t>Iris fulva</a:t>
                </a:r>
                <a:endParaRPr lang="cs-CZ" i="1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221195" y="730149"/>
              <a:ext cx="2400085" cy="2071686"/>
              <a:chOff x="809176" y="3729070"/>
              <a:chExt cx="3647415" cy="2972586"/>
            </a:xfrm>
          </p:grpSpPr>
          <p:pic>
            <p:nvPicPr>
              <p:cNvPr id="13" name="Picture 8" descr="Image result for iris brevicaulis habitat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952" y="3729070"/>
                <a:ext cx="3558639" cy="2666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ovéPole 13"/>
              <p:cNvSpPr txBox="1"/>
              <p:nvPr/>
            </p:nvSpPr>
            <p:spPr>
              <a:xfrm>
                <a:off x="809176" y="6332324"/>
                <a:ext cx="1505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smtClean="0"/>
                  <a:t>Iris brevicaulis</a:t>
                </a:r>
                <a:endParaRPr lang="cs-CZ" i="1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5796354" y="708766"/>
              <a:ext cx="2489529" cy="2062588"/>
              <a:chOff x="6279300" y="367097"/>
              <a:chExt cx="3892458" cy="3138636"/>
            </a:xfrm>
          </p:grpSpPr>
          <p:pic>
            <p:nvPicPr>
              <p:cNvPr id="16" name="Picture 6" descr="Image result for habitat iris hexagon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8573" y="367097"/>
                <a:ext cx="3803185" cy="2855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6279300" y="3136400"/>
                <a:ext cx="1428147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smtClean="0"/>
                  <a:t>Iris hexagona</a:t>
                </a:r>
                <a:endParaRPr lang="cs-CZ" i="1"/>
              </a:p>
            </p:txBody>
          </p:sp>
        </p:grpSp>
        <p:grpSp>
          <p:nvGrpSpPr>
            <p:cNvPr id="4" name="Skupina 3"/>
            <p:cNvGrpSpPr/>
            <p:nvPr/>
          </p:nvGrpSpPr>
          <p:grpSpPr>
            <a:xfrm>
              <a:off x="9045261" y="691312"/>
              <a:ext cx="2904887" cy="2173832"/>
              <a:chOff x="9045261" y="691312"/>
              <a:chExt cx="2904887" cy="2173832"/>
            </a:xfrm>
          </p:grpSpPr>
          <p:pic>
            <p:nvPicPr>
              <p:cNvPr id="8" name="Picture 2" descr="Image result for cypress swamps iris nelsonii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0176" y="691312"/>
                <a:ext cx="2819972" cy="1853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ovéPole 17"/>
              <p:cNvSpPr txBox="1"/>
              <p:nvPr/>
            </p:nvSpPr>
            <p:spPr>
              <a:xfrm>
                <a:off x="9045261" y="2495812"/>
                <a:ext cx="1231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smtClean="0"/>
                  <a:t>Iris nelsonii</a:t>
                </a:r>
                <a:endParaRPr lang="cs-CZ" i="1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699799" y="146240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/>
                <a:t>X</a:t>
              </a:r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506102" y="147452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/>
                <a:t>X</a:t>
              </a:r>
              <a:endParaRPr lang="cs-CZ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8563926" y="147695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/>
                <a:t>=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-15021" y="6339875"/>
            <a:ext cx="60644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Gross </a:t>
            </a:r>
            <a:r>
              <a:rPr lang="en-US" sz="1100" smtClean="0"/>
              <a:t>&amp;</a:t>
            </a:r>
            <a:r>
              <a:rPr lang="cs-CZ" sz="1100" smtClean="0"/>
              <a:t> Riesberg (2005) </a:t>
            </a:r>
            <a:r>
              <a:rPr lang="en-US" sz="1100"/>
              <a:t>The Ecological Genetics of </a:t>
            </a:r>
            <a:r>
              <a:rPr lang="en-US" sz="1100" smtClean="0"/>
              <a:t>Homoploid</a:t>
            </a:r>
            <a:r>
              <a:rPr lang="cs-CZ" sz="1100" smtClean="0"/>
              <a:t> </a:t>
            </a:r>
            <a:r>
              <a:rPr lang="en-US" sz="1100" smtClean="0"/>
              <a:t>Hybrid Speciation</a:t>
            </a:r>
            <a:r>
              <a:rPr lang="cs-CZ" sz="1100" smtClean="0"/>
              <a:t>. </a:t>
            </a:r>
            <a:r>
              <a:rPr lang="en-US" sz="1100" i="1" smtClean="0"/>
              <a:t>J Hered</a:t>
            </a:r>
            <a:r>
              <a:rPr lang="cs-CZ" sz="1100" i="1" smtClean="0"/>
              <a:t> </a:t>
            </a:r>
            <a:r>
              <a:rPr lang="en-US" sz="1100" b="1" smtClean="0"/>
              <a:t>96</a:t>
            </a:r>
            <a:r>
              <a:rPr lang="en-US" sz="1100" smtClean="0"/>
              <a:t>:</a:t>
            </a:r>
            <a:r>
              <a:rPr lang="cs-CZ" sz="1100" smtClean="0"/>
              <a:t> </a:t>
            </a:r>
            <a:r>
              <a:rPr lang="en-US" sz="1100" smtClean="0"/>
              <a:t>241–252</a:t>
            </a:r>
            <a:r>
              <a:rPr lang="cs-CZ" sz="1100" smtClean="0"/>
              <a:t>.</a:t>
            </a:r>
          </a:p>
          <a:p>
            <a:r>
              <a:rPr lang="cs-CZ" sz="1100" smtClean="0"/>
              <a:t>Nolte &amp; Tautz (2009) Understanding the onset of hybrid speciation. </a:t>
            </a:r>
            <a:r>
              <a:rPr lang="cs-CZ" sz="1100" i="1" smtClean="0"/>
              <a:t>Trends in Genetics</a:t>
            </a:r>
            <a:r>
              <a:rPr lang="cs-CZ" sz="1100" smtClean="0"/>
              <a:t> </a:t>
            </a:r>
            <a:r>
              <a:rPr lang="cs-CZ" sz="1100" b="1" smtClean="0"/>
              <a:t>26</a:t>
            </a:r>
            <a:r>
              <a:rPr lang="cs-CZ" sz="1100" smtClean="0"/>
              <a:t>:</a:t>
            </a:r>
            <a:r>
              <a:rPr lang="en-US" sz="1100"/>
              <a:t> </a:t>
            </a:r>
            <a:r>
              <a:rPr lang="cs-CZ" sz="1100" smtClean="0"/>
              <a:t>54</a:t>
            </a:r>
            <a:r>
              <a:rPr lang="en-US" sz="1100" smtClean="0"/>
              <a:t>–5</a:t>
            </a:r>
            <a:r>
              <a:rPr lang="cs-CZ" sz="1100" smtClean="0"/>
              <a:t>8. </a:t>
            </a:r>
            <a:endParaRPr lang="cs-CZ" sz="1100" i="1" smtClean="0"/>
          </a:p>
          <a:p>
            <a:endParaRPr lang="cs-CZ" sz="1100" smtClean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797" y="4812599"/>
            <a:ext cx="3681934" cy="140664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6472" y="3358841"/>
            <a:ext cx="2162477" cy="1443795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8403915" y="5790693"/>
            <a:ext cx="153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/>
              <a:t>Pinus densata</a:t>
            </a:r>
          </a:p>
        </p:txBody>
      </p:sp>
    </p:spTree>
    <p:extLst>
      <p:ext uri="{BB962C8B-B14F-4D97-AF65-F5344CB8AC3E}">
        <p14:creationId xmlns:p14="http://schemas.microsoft.com/office/powerpoint/2010/main" val="26976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ázek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947" y="658652"/>
            <a:ext cx="3300351" cy="2696413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136218" y="131885"/>
            <a:ext cx="3617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smtClean="0"/>
              <a:t>Polyploid </a:t>
            </a:r>
            <a:r>
              <a:rPr lang="cs-CZ" sz="2400"/>
              <a:t>hybrid </a:t>
            </a:r>
            <a:r>
              <a:rPr lang="cs-CZ" sz="2400" smtClean="0"/>
              <a:t>speciation</a:t>
            </a:r>
            <a:endParaRPr lang="cs-CZ" sz="240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40" y="537088"/>
            <a:ext cx="2873047" cy="3866236"/>
          </a:xfrm>
          <a:prstGeom prst="rect">
            <a:avLst/>
          </a:prstGeom>
        </p:spPr>
      </p:pic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8004252" y="974501"/>
            <a:ext cx="3430700" cy="2380564"/>
            <a:chOff x="7297479" y="1241832"/>
            <a:chExt cx="4551285" cy="3248888"/>
          </a:xfrm>
        </p:grpSpPr>
        <p:grpSp>
          <p:nvGrpSpPr>
            <p:cNvPr id="21" name="Skupina 20"/>
            <p:cNvGrpSpPr/>
            <p:nvPr/>
          </p:nvGrpSpPr>
          <p:grpSpPr>
            <a:xfrm>
              <a:off x="7297479" y="1618939"/>
              <a:ext cx="4193481" cy="2871781"/>
              <a:chOff x="7297479" y="1618939"/>
              <a:chExt cx="4193481" cy="2871781"/>
            </a:xfrm>
          </p:grpSpPr>
          <p:pic>
            <p:nvPicPr>
              <p:cNvPr id="26" name="Obrázek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7479" y="1618939"/>
                <a:ext cx="4193481" cy="2871781"/>
              </a:xfrm>
              <a:prstGeom prst="rect">
                <a:avLst/>
              </a:prstGeom>
            </p:spPr>
          </p:pic>
          <p:sp>
            <p:nvSpPr>
              <p:cNvPr id="27" name="Obdélník 26"/>
              <p:cNvSpPr/>
              <p:nvPr/>
            </p:nvSpPr>
            <p:spPr>
              <a:xfrm>
                <a:off x="10967720" y="1845790"/>
                <a:ext cx="228600" cy="237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b="1" smtClean="0"/>
              </a:p>
              <a:p>
                <a:pPr algn="ctr"/>
                <a:endParaRPr lang="cs-CZ" b="1"/>
              </a:p>
            </p:txBody>
          </p:sp>
        </p:grpSp>
        <p:sp>
          <p:nvSpPr>
            <p:cNvPr id="22" name="Obdélník 21"/>
            <p:cNvSpPr/>
            <p:nvPr/>
          </p:nvSpPr>
          <p:spPr>
            <a:xfrm>
              <a:off x="9823633" y="1373678"/>
              <a:ext cx="182880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smtClean="0"/>
            </a:p>
            <a:p>
              <a:pPr algn="ctr"/>
              <a:endParaRPr lang="cs-CZ" b="1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7772400" y="1367559"/>
              <a:ext cx="182880" cy="1828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909709" y="1241832"/>
              <a:ext cx="1723396" cy="420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/>
                <a:t>h</a:t>
              </a:r>
              <a:r>
                <a:rPr lang="cs-CZ" sz="1200" smtClean="0"/>
                <a:t>omoploid</a:t>
              </a:r>
              <a:r>
                <a:rPr lang="cs-CZ" sz="1400" smtClean="0"/>
                <a:t> </a:t>
              </a:r>
              <a:r>
                <a:rPr lang="cs-CZ" sz="1200" smtClean="0"/>
                <a:t>hybrid</a:t>
              </a:r>
              <a:endParaRPr lang="cs-CZ" sz="120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9965873" y="1273672"/>
              <a:ext cx="1882891" cy="37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smtClean="0"/>
                <a:t>allopolyploid hybrid</a:t>
              </a:r>
              <a:endParaRPr lang="cs-CZ" sz="1200"/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347" y="3941372"/>
            <a:ext cx="3399549" cy="20557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250" y="4265308"/>
            <a:ext cx="2757097" cy="1743068"/>
          </a:xfrm>
          <a:prstGeom prst="rect">
            <a:avLst/>
          </a:prstGeom>
        </p:spPr>
      </p:pic>
      <p:sp>
        <p:nvSpPr>
          <p:cNvPr id="31" name="TextovéPole 30"/>
          <p:cNvSpPr txBox="1"/>
          <p:nvPr/>
        </p:nvSpPr>
        <p:spPr>
          <a:xfrm>
            <a:off x="39495" y="6090079"/>
            <a:ext cx="73516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Soltis </a:t>
            </a:r>
            <a:r>
              <a:rPr lang="en-US" sz="1100" smtClean="0"/>
              <a:t>&amp;</a:t>
            </a:r>
            <a:r>
              <a:rPr lang="cs-CZ" sz="1100" smtClean="0"/>
              <a:t> Soltis (2009) The Role of Hybridization in Plant Speciation. </a:t>
            </a:r>
            <a:r>
              <a:rPr lang="cs-CZ" sz="1100" i="1" smtClean="0"/>
              <a:t>Ann Rev </a:t>
            </a:r>
            <a:r>
              <a:rPr lang="cs-CZ" sz="1100" b="1" smtClean="0"/>
              <a:t>60</a:t>
            </a:r>
            <a:r>
              <a:rPr lang="cs-CZ" sz="1100" smtClean="0"/>
              <a:t>: 561-588.</a:t>
            </a:r>
            <a:endParaRPr lang="cs-CZ" sz="1100" i="1" smtClean="0"/>
          </a:p>
          <a:p>
            <a:r>
              <a:rPr lang="cs-CZ" sz="1100" smtClean="0"/>
              <a:t>Paun et al. (2009) </a:t>
            </a:r>
            <a:r>
              <a:rPr lang="en-US" sz="1100"/>
              <a:t>Hybrid speciation </a:t>
            </a:r>
            <a:r>
              <a:rPr lang="cs-CZ" sz="1100" smtClean="0"/>
              <a:t>in angiosperms: Parental divergence </a:t>
            </a:r>
            <a:r>
              <a:rPr lang="en-US" sz="1100" smtClean="0"/>
              <a:t>drives</a:t>
            </a:r>
            <a:r>
              <a:rPr lang="cs-CZ" sz="1100" smtClean="0"/>
              <a:t> ploidy. </a:t>
            </a:r>
            <a:r>
              <a:rPr lang="cs-CZ" sz="1100" i="1" smtClean="0"/>
              <a:t>New Phytol </a:t>
            </a:r>
            <a:r>
              <a:rPr lang="cs-CZ" sz="1100" b="1" smtClean="0"/>
              <a:t>182</a:t>
            </a:r>
            <a:r>
              <a:rPr lang="cs-CZ" sz="1100" smtClean="0"/>
              <a:t>: 507-518.</a:t>
            </a:r>
          </a:p>
          <a:p>
            <a:r>
              <a:rPr lang="cs-CZ" sz="1100"/>
              <a:t>Otto (2007) </a:t>
            </a:r>
            <a:r>
              <a:rPr lang="en-US" sz="1100"/>
              <a:t>The Evolutionary Consequences of</a:t>
            </a:r>
            <a:r>
              <a:rPr lang="cs-CZ" sz="1100"/>
              <a:t> </a:t>
            </a:r>
            <a:r>
              <a:rPr lang="en-US" sz="1100"/>
              <a:t>Polyploidy</a:t>
            </a:r>
            <a:r>
              <a:rPr lang="cs-CZ" sz="1100"/>
              <a:t>. </a:t>
            </a:r>
            <a:r>
              <a:rPr lang="cs-CZ" sz="1100" i="1"/>
              <a:t>Cell</a:t>
            </a:r>
            <a:r>
              <a:rPr lang="cs-CZ" sz="1100"/>
              <a:t> </a:t>
            </a:r>
            <a:r>
              <a:rPr lang="cs-CZ" sz="1100" b="1"/>
              <a:t>131</a:t>
            </a:r>
            <a:r>
              <a:rPr lang="cs-CZ" sz="1100"/>
              <a:t>: 452-462</a:t>
            </a:r>
            <a:r>
              <a:rPr lang="cs-CZ" sz="1100" smtClean="0"/>
              <a:t>.</a:t>
            </a:r>
          </a:p>
          <a:p>
            <a:r>
              <a:rPr lang="cs-CZ" sz="1100"/>
              <a:t>Ramsey </a:t>
            </a:r>
            <a:r>
              <a:rPr lang="en-US" sz="1100"/>
              <a:t>&amp;</a:t>
            </a:r>
            <a:r>
              <a:rPr lang="cs-CZ" sz="1100"/>
              <a:t> Schemske (1998) Pathways, mechanisms and rates of polyploid formation in flowering plants. </a:t>
            </a:r>
            <a:r>
              <a:rPr lang="cs-CZ" sz="1100" i="1"/>
              <a:t>Ann Rev</a:t>
            </a:r>
            <a:r>
              <a:rPr lang="cs-CZ" sz="1100"/>
              <a:t> </a:t>
            </a:r>
            <a:r>
              <a:rPr lang="cs-CZ" sz="1100" b="1"/>
              <a:t>29</a:t>
            </a:r>
            <a:r>
              <a:rPr lang="cs-CZ" sz="1100"/>
              <a:t>: 467-501</a:t>
            </a:r>
            <a:endParaRPr lang="cs-CZ" sz="1100"/>
          </a:p>
          <a:p>
            <a:endParaRPr lang="cs-CZ" sz="1100" smtClean="0"/>
          </a:p>
        </p:txBody>
      </p:sp>
      <p:grpSp>
        <p:nvGrpSpPr>
          <p:cNvPr id="32" name="Skupina 31"/>
          <p:cNvGrpSpPr>
            <a:grpSpLocks noChangeAspect="1"/>
          </p:cNvGrpSpPr>
          <p:nvPr/>
        </p:nvGrpSpPr>
        <p:grpSpPr>
          <a:xfrm>
            <a:off x="2222219" y="636147"/>
            <a:ext cx="2230807" cy="3453823"/>
            <a:chOff x="8040363" y="391189"/>
            <a:chExt cx="3328202" cy="5152852"/>
          </a:xfrm>
        </p:grpSpPr>
        <p:pic>
          <p:nvPicPr>
            <p:cNvPr id="33" name="Obrázek 32"/>
            <p:cNvPicPr>
              <a:picLocks noChangeAspect="1"/>
            </p:cNvPicPr>
            <p:nvPr/>
          </p:nvPicPr>
          <p:blipFill rotWithShape="1">
            <a:blip r:embed="rId7"/>
            <a:srcRect t="25969" b="46694"/>
            <a:stretch/>
          </p:blipFill>
          <p:spPr>
            <a:xfrm>
              <a:off x="8040363" y="4131801"/>
              <a:ext cx="3328200" cy="1412240"/>
            </a:xfrm>
            <a:prstGeom prst="rect">
              <a:avLst/>
            </a:prstGeom>
          </p:spPr>
        </p:pic>
        <p:pic>
          <p:nvPicPr>
            <p:cNvPr id="34" name="Obrázek 33"/>
            <p:cNvPicPr>
              <a:picLocks noChangeAspect="1"/>
            </p:cNvPicPr>
            <p:nvPr/>
          </p:nvPicPr>
          <p:blipFill rotWithShape="1">
            <a:blip r:embed="rId7"/>
            <a:srcRect t="53612"/>
            <a:stretch/>
          </p:blipFill>
          <p:spPr>
            <a:xfrm>
              <a:off x="8040363" y="1735393"/>
              <a:ext cx="3328200" cy="2396408"/>
            </a:xfrm>
            <a:prstGeom prst="rect">
              <a:avLst/>
            </a:prstGeom>
          </p:spPr>
        </p:pic>
        <p:pic>
          <p:nvPicPr>
            <p:cNvPr id="35" name="Obrázek 34"/>
            <p:cNvPicPr>
              <a:picLocks noChangeAspect="1"/>
            </p:cNvPicPr>
            <p:nvPr/>
          </p:nvPicPr>
          <p:blipFill rotWithShape="1">
            <a:blip r:embed="rId7"/>
            <a:srcRect b="73945"/>
            <a:stretch/>
          </p:blipFill>
          <p:spPr>
            <a:xfrm>
              <a:off x="8040365" y="391189"/>
              <a:ext cx="3328200" cy="1345991"/>
            </a:xfrm>
            <a:prstGeom prst="rect">
              <a:avLst/>
            </a:prstGeom>
          </p:spPr>
        </p:pic>
      </p:grpSp>
      <p:sp>
        <p:nvSpPr>
          <p:cNvPr id="28" name="TextovéPole 27"/>
          <p:cNvSpPr txBox="1"/>
          <p:nvPr/>
        </p:nvSpPr>
        <p:spPr>
          <a:xfrm>
            <a:off x="4636946" y="3355066"/>
            <a:ext cx="3167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/>
              <a:t>Tolmiea </a:t>
            </a:r>
            <a:r>
              <a:rPr lang="cs-CZ" sz="1100" i="1" smtClean="0"/>
              <a:t>diplomenziesii </a:t>
            </a:r>
            <a:r>
              <a:rPr lang="cs-CZ" sz="1100" smtClean="0"/>
              <a:t>(2n=14)</a:t>
            </a:r>
            <a:r>
              <a:rPr lang="cs-CZ" sz="1100" i="1" smtClean="0"/>
              <a:t>, T. menziesii </a:t>
            </a:r>
            <a:r>
              <a:rPr lang="cs-CZ" sz="1100" smtClean="0"/>
              <a:t>(2n=28)</a:t>
            </a:r>
            <a:endParaRPr lang="cs-CZ" sz="1100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918" y="3608053"/>
            <a:ext cx="3242576" cy="26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229" y="646620"/>
            <a:ext cx="5223721" cy="272996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6218" y="131885"/>
            <a:ext cx="7378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smtClean="0"/>
              <a:t>Polyploid </a:t>
            </a:r>
            <a:r>
              <a:rPr lang="cs-CZ" sz="2400"/>
              <a:t>hybrid </a:t>
            </a:r>
            <a:r>
              <a:rPr lang="cs-CZ" sz="2400" smtClean="0"/>
              <a:t>speciation - origin, reproductive isolation</a:t>
            </a:r>
            <a:endParaRPr lang="cs-CZ" sz="24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53" y="733918"/>
            <a:ext cx="3315248" cy="245280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495" y="6213856"/>
            <a:ext cx="7359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smtClean="0"/>
              <a:t>Soltis </a:t>
            </a:r>
            <a:r>
              <a:rPr lang="en-US" sz="1100" smtClean="0"/>
              <a:t>&amp;</a:t>
            </a:r>
            <a:r>
              <a:rPr lang="cs-CZ" sz="1100" smtClean="0"/>
              <a:t> Soltis (2009) The Role of Hybridization in Plant Speciation. </a:t>
            </a:r>
            <a:r>
              <a:rPr lang="cs-CZ" sz="1100" i="1" smtClean="0"/>
              <a:t>Ann Rev </a:t>
            </a:r>
            <a:r>
              <a:rPr lang="cs-CZ" sz="1100" b="1" smtClean="0"/>
              <a:t>60</a:t>
            </a:r>
            <a:r>
              <a:rPr lang="cs-CZ" sz="1100" smtClean="0"/>
              <a:t>: 561-588.</a:t>
            </a:r>
            <a:endParaRPr lang="cs-CZ" sz="1100" i="1" smtClean="0"/>
          </a:p>
          <a:p>
            <a:r>
              <a:rPr lang="cs-CZ" sz="1100" smtClean="0"/>
              <a:t>Riesberg </a:t>
            </a:r>
            <a:r>
              <a:rPr lang="en-US" sz="1100" smtClean="0"/>
              <a:t>&amp; Willis </a:t>
            </a:r>
            <a:r>
              <a:rPr lang="cs-CZ" sz="1100" smtClean="0"/>
              <a:t>(2007) </a:t>
            </a:r>
            <a:r>
              <a:rPr lang="cs-CZ" sz="1100"/>
              <a:t>Plant </a:t>
            </a:r>
            <a:r>
              <a:rPr lang="cs-CZ" sz="1100" smtClean="0"/>
              <a:t>Speciation. </a:t>
            </a:r>
            <a:r>
              <a:rPr lang="cs-CZ" sz="1100" i="1" smtClean="0"/>
              <a:t>Science</a:t>
            </a:r>
            <a:r>
              <a:rPr lang="cs-CZ" sz="1100" smtClean="0"/>
              <a:t> </a:t>
            </a:r>
            <a:r>
              <a:rPr lang="cs-CZ" sz="1100" b="1" smtClean="0"/>
              <a:t>317</a:t>
            </a:r>
            <a:r>
              <a:rPr lang="cs-CZ" sz="1100" smtClean="0"/>
              <a:t>: 910-914</a:t>
            </a:r>
            <a:r>
              <a:rPr lang="cs-CZ" sz="1100" smtClean="0"/>
              <a:t>.</a:t>
            </a:r>
          </a:p>
          <a:p>
            <a:r>
              <a:rPr lang="cs-CZ" sz="1100" smtClean="0"/>
              <a:t>Ramsey </a:t>
            </a:r>
            <a:r>
              <a:rPr lang="en-US" sz="1100" smtClean="0"/>
              <a:t>&amp;</a:t>
            </a:r>
            <a:r>
              <a:rPr lang="cs-CZ" sz="1100" smtClean="0"/>
              <a:t> Schemske (1998) Pathways, mechanisms and rates of polyploid formation in flowering plants. </a:t>
            </a:r>
            <a:r>
              <a:rPr lang="cs-CZ" sz="1100" i="1" smtClean="0"/>
              <a:t>Ann Rev</a:t>
            </a:r>
            <a:r>
              <a:rPr lang="cs-CZ" sz="1100" smtClean="0"/>
              <a:t> </a:t>
            </a:r>
            <a:r>
              <a:rPr lang="cs-CZ" sz="1100" b="1" smtClean="0"/>
              <a:t>29</a:t>
            </a:r>
            <a:r>
              <a:rPr lang="cs-CZ" sz="1100" smtClean="0"/>
              <a:t>: 467-501.</a:t>
            </a:r>
            <a:endParaRPr lang="cs-CZ" sz="1100" b="1"/>
          </a:p>
          <a:p>
            <a:endParaRPr lang="cs-CZ" sz="1100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211921" y="3446765"/>
            <a:ext cx="3805954" cy="2626723"/>
            <a:chOff x="4631748" y="699237"/>
            <a:chExt cx="3728447" cy="2567266"/>
          </a:xfrm>
        </p:grpSpPr>
        <p:pic>
          <p:nvPicPr>
            <p:cNvPr id="6146" name="Picture 2" descr="R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342" y="699237"/>
              <a:ext cx="3395853" cy="2567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1748" y="708289"/>
              <a:ext cx="1527423" cy="880143"/>
            </a:xfrm>
            <a:prstGeom prst="rect">
              <a:avLst/>
            </a:prstGeom>
          </p:spPr>
        </p:pic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015" y="3537529"/>
            <a:ext cx="3188172" cy="26267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172" y="3456027"/>
            <a:ext cx="2997313" cy="27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9043</TotalTime>
  <Words>593</Words>
  <Application>Microsoft Office PowerPoint</Application>
  <PresentationFormat>Širokoúhlá obrazovka</PresentationFormat>
  <Paragraphs>59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Hybrid speciation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franta</dc:creator>
  <cp:lastModifiedBy>franta</cp:lastModifiedBy>
  <cp:revision>118</cp:revision>
  <dcterms:created xsi:type="dcterms:W3CDTF">2017-03-20T10:26:57Z</dcterms:created>
  <dcterms:modified xsi:type="dcterms:W3CDTF">2017-04-04T12:27:46Z</dcterms:modified>
</cp:coreProperties>
</file>