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3" r:id="rId8"/>
    <p:sldId id="262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56" y="-2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rendline>
            <c:trendlineType val="linear"/>
            <c:intercept val="0"/>
            <c:dispRSqr val="0"/>
            <c:dispEq val="1"/>
            <c:trendlineLbl>
              <c:layout/>
              <c:numFmt formatCode="General" sourceLinked="0"/>
            </c:trendlineLbl>
          </c:trendline>
          <c:xVal>
            <c:numRef>
              <c:f>List1!$N$9:$N$13</c:f>
              <c:numCache>
                <c:formatCode>General</c:formatCode>
                <c:ptCount val="5"/>
                <c:pt idx="0">
                  <c:v>4</c:v>
                </c:pt>
                <c:pt idx="1">
                  <c:v>4.6020599913279625</c:v>
                </c:pt>
                <c:pt idx="2">
                  <c:v>5.204119982655925</c:v>
                </c:pt>
                <c:pt idx="3">
                  <c:v>5.8061799739838875</c:v>
                </c:pt>
                <c:pt idx="4">
                  <c:v>6.4082399653118491</c:v>
                </c:pt>
              </c:numCache>
            </c:numRef>
          </c:xVal>
          <c:yVal>
            <c:numRef>
              <c:f>List1!$O$9:$O$13</c:f>
              <c:numCache>
                <c:formatCode>General</c:formatCode>
                <c:ptCount val="5"/>
                <c:pt idx="0">
                  <c:v>0.77815125038364363</c:v>
                </c:pt>
                <c:pt idx="1">
                  <c:v>0.84509804001425681</c:v>
                </c:pt>
                <c:pt idx="2">
                  <c:v>0.90308998699194354</c:v>
                </c:pt>
                <c:pt idx="3">
                  <c:v>1.0413926851582251</c:v>
                </c:pt>
                <c:pt idx="4">
                  <c:v>1.2787536009528289</c:v>
                </c:pt>
              </c:numCache>
            </c:numRef>
          </c:yVal>
          <c:smooth val="0"/>
        </c:ser>
        <c:ser>
          <c:idx val="0"/>
          <c:order val="1"/>
          <c:trendline>
            <c:trendlineType val="linear"/>
            <c:intercept val="0"/>
            <c:dispRSqr val="0"/>
            <c:dispEq val="1"/>
            <c:trendlineLbl>
              <c:layout/>
              <c:numFmt formatCode="General" sourceLinked="0"/>
            </c:trendlineLbl>
          </c:trendline>
          <c:xVal>
            <c:numRef>
              <c:f>List1!$B$12:$B$16</c:f>
              <c:numCache>
                <c:formatCode>General</c:formatCode>
                <c:ptCount val="5"/>
                <c:pt idx="0">
                  <c:v>2</c:v>
                </c:pt>
                <c:pt idx="1">
                  <c:v>2.6020599913279625</c:v>
                </c:pt>
                <c:pt idx="2">
                  <c:v>3.2041199826559246</c:v>
                </c:pt>
                <c:pt idx="3">
                  <c:v>3.8061799739838871</c:v>
                </c:pt>
                <c:pt idx="4">
                  <c:v>4.4082399653118491</c:v>
                </c:pt>
              </c:numCache>
            </c:numRef>
          </c:xVal>
          <c:yVal>
            <c:numRef>
              <c:f>List1!$C$12:$C$16</c:f>
              <c:numCache>
                <c:formatCode>General</c:formatCode>
                <c:ptCount val="5"/>
                <c:pt idx="0">
                  <c:v>0.69897000433601886</c:v>
                </c:pt>
                <c:pt idx="1">
                  <c:v>0.90308998699194354</c:v>
                </c:pt>
                <c:pt idx="2">
                  <c:v>1</c:v>
                </c:pt>
                <c:pt idx="3">
                  <c:v>1.255272505103306</c:v>
                </c:pt>
                <c:pt idx="4">
                  <c:v>1.3617278360175928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9490816"/>
        <c:axId val="509491392"/>
      </c:scatterChart>
      <c:valAx>
        <c:axId val="509490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Plocha cm</a:t>
                </a:r>
                <a:r>
                  <a:rPr lang="cs-CZ" baseline="30000"/>
                  <a:t>2 </a:t>
                </a:r>
                <a:r>
                  <a:rPr lang="cs-CZ" baseline="0"/>
                  <a:t>(log)</a:t>
                </a:r>
                <a:endParaRPr lang="cs-CZ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9491392"/>
        <c:crosses val="autoZero"/>
        <c:crossBetween val="midCat"/>
      </c:valAx>
      <c:valAx>
        <c:axId val="5094913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/>
                  <a:t>Počet druhů (log)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94908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048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50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73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77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47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29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13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54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92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29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00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49B99-1197-49FE-95F2-0A5F3F1E4147}" type="datetimeFigureOut">
              <a:rPr lang="cs-CZ" smtClean="0"/>
              <a:t>01.06.2017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B1532-BAB0-4D8B-80C3-4237118CD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83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Vztah mezi velikostí plochy </a:t>
            </a:r>
            <a:br>
              <a:rPr lang="cs-CZ" dirty="0" smtClean="0"/>
            </a:br>
            <a:r>
              <a:rPr lang="cs-CZ" dirty="0" smtClean="0"/>
              <a:t>a druhovou bohatostí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Species-area </a:t>
            </a:r>
            <a:r>
              <a:rPr lang="cs-CZ" dirty="0" err="1" smtClean="0"/>
              <a:t>curve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2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 7.1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3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9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 1.4 a T 1.1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1" y="1711782"/>
            <a:ext cx="9148832" cy="514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1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 6.5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4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L 7.1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451534" cy="687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3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L 4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17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Obecně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Vztah </a:t>
            </a:r>
            <a:r>
              <a:rPr lang="cs-CZ" dirty="0" smtClean="0"/>
              <a:t>mezi velikostí zkoumané plochy a počtem druhů na ní se </a:t>
            </a:r>
            <a:r>
              <a:rPr lang="cs-CZ" dirty="0" smtClean="0"/>
              <a:t>nacházejících </a:t>
            </a:r>
          </a:p>
          <a:p>
            <a:r>
              <a:rPr lang="cs-CZ" dirty="0" smtClean="0"/>
              <a:t>Větší plochy = větší </a:t>
            </a:r>
            <a:r>
              <a:rPr lang="cs-CZ" dirty="0" smtClean="0"/>
              <a:t>počet </a:t>
            </a:r>
            <a:r>
              <a:rPr lang="cs-CZ" dirty="0" smtClean="0"/>
              <a:t>druhů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07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Předpokládané výsledky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 = </a:t>
            </a:r>
            <a:r>
              <a:rPr lang="cs-CZ" dirty="0" err="1" smtClean="0"/>
              <a:t>cA</a:t>
            </a:r>
            <a:r>
              <a:rPr lang="cs-CZ" baseline="30000" dirty="0" err="1"/>
              <a:t>z</a:t>
            </a:r>
            <a:endParaRPr lang="cs-CZ" baseline="30000" dirty="0" smtClean="0"/>
          </a:p>
          <a:p>
            <a:endParaRPr lang="cs-CZ" baseline="30000" dirty="0"/>
          </a:p>
          <a:p>
            <a:endParaRPr lang="cs-CZ" baseline="30000" dirty="0"/>
          </a:p>
          <a:p>
            <a:r>
              <a:rPr lang="cs-CZ" dirty="0" smtClean="0"/>
              <a:t>S – počet druhů</a:t>
            </a:r>
          </a:p>
          <a:p>
            <a:r>
              <a:rPr lang="cs-CZ" dirty="0" smtClean="0"/>
              <a:t>A – plocha</a:t>
            </a:r>
          </a:p>
          <a:p>
            <a:r>
              <a:rPr lang="cs-CZ" dirty="0"/>
              <a:t>z</a:t>
            </a:r>
            <a:r>
              <a:rPr lang="cs-CZ" dirty="0" smtClean="0"/>
              <a:t> – sklon křivky (v log-log grafu)</a:t>
            </a:r>
          </a:p>
          <a:p>
            <a:r>
              <a:rPr lang="cs-CZ" dirty="0" smtClean="0"/>
              <a:t>c – konstanta závisející na typu plochy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679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78682"/>
            <a:ext cx="5652120" cy="317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736"/>
            <a:ext cx="5760641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1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593232"/>
              </p:ext>
            </p:extLst>
          </p:nvPr>
        </p:nvGraphicFramePr>
        <p:xfrm>
          <a:off x="1619672" y="1412776"/>
          <a:ext cx="6390456" cy="403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4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Mapování biotopů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2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Mapování biotopů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613785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43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 6.5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971"/>
            <a:ext cx="9144000" cy="508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4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 3.1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4" y="1718468"/>
            <a:ext cx="9145464" cy="514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4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86</Words>
  <Application>Microsoft Office PowerPoint</Application>
  <PresentationFormat>Předvádění na obrazovce (4:3)</PresentationFormat>
  <Paragraphs>26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Vztah mezi velikostí plochy  a druhovou bohatostí</vt:lpstr>
      <vt:lpstr>Obecně</vt:lpstr>
      <vt:lpstr>Předpokládané výsledky</vt:lpstr>
      <vt:lpstr>Měření</vt:lpstr>
      <vt:lpstr>Výsledky</vt:lpstr>
      <vt:lpstr>Mapování biotopů</vt:lpstr>
      <vt:lpstr>Mapování biotopů</vt:lpstr>
      <vt:lpstr>L 6.5</vt:lpstr>
      <vt:lpstr>L 3.1</vt:lpstr>
      <vt:lpstr>L 7.1</vt:lpstr>
      <vt:lpstr>T 1.4 a T 1.1</vt:lpstr>
      <vt:lpstr>L 6.5</vt:lpstr>
      <vt:lpstr>L 7.1</vt:lpstr>
      <vt:lpstr>L 4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Vztah mezi velikostí plochy  a druhovou bohatostí</dc:title>
  <dc:creator>Jaroslav Malinkovič</dc:creator>
  <cp:lastModifiedBy>Jaroslav Malinkovič</cp:lastModifiedBy>
  <cp:revision>16</cp:revision>
  <dcterms:created xsi:type="dcterms:W3CDTF">2017-05-31T17:46:49Z</dcterms:created>
  <dcterms:modified xsi:type="dcterms:W3CDTF">2017-06-01T18:17:02Z</dcterms:modified>
</cp:coreProperties>
</file>