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89" r:id="rId2"/>
    <p:sldId id="291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</p:sldIdLst>
  <p:sldSz cx="9144000" cy="6858000" type="screen4x3"/>
  <p:notesSz cx="6669088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3300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3" autoAdjust="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445790-2D2D-47BF-88AE-CA888BC63A41}" type="datetimeFigureOut">
              <a:rPr lang="cs-CZ"/>
              <a:pPr>
                <a:defRPr/>
              </a:pPr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7114D8-008F-42E1-BF1B-DEA98BC160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93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DE036C4-6992-450E-885E-90A1DC0F6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805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185812434 h 720"/>
                  <a:gd name="T4" fmla="*/ 59 w 1000"/>
                  <a:gd name="T5" fmla="*/ 185812434 h 720"/>
                  <a:gd name="T6" fmla="*/ 5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511 h 272"/>
                  <a:gd name="T4" fmla="*/ 240 w 624"/>
                  <a:gd name="T5" fmla="*/ 1334 h 272"/>
                  <a:gd name="T6" fmla="*/ 624 w 624"/>
                  <a:gd name="T7" fmla="*/ 151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37 h 362"/>
                  <a:gd name="T4" fmla="*/ 248 w 632"/>
                  <a:gd name="T5" fmla="*/ 137 h 362"/>
                  <a:gd name="T6" fmla="*/ 632 w 632"/>
                  <a:gd name="T7" fmla="*/ 137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4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71600"/>
            <a:ext cx="7772400" cy="111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BB759A-A64B-45CD-AB84-B2D7D3B10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A812-F0AF-491D-9745-CF4E386B2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6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510BA-1C25-450D-ABFE-F9E9D0FA3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0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173163" y="457200"/>
            <a:ext cx="7772400" cy="563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87D59-88A3-4B96-B09E-070CE7FE2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19ECF-F1AA-4EB6-95C7-2EF76F58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1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13DAD-A016-445C-A24C-B28A74E83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0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1B1EA-0BE4-4BCC-A781-F1CCC2D2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1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E0D7-6122-4001-8B73-1D6AA603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0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C4D2B-953F-4D04-950B-A6C11841F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0599-9721-46D5-8A32-5D41B40EA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5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2DE3F-DAB1-421C-9AA3-AAA05AE0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1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80534-62D5-474C-9F74-ADCD59B55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4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08EA0-2655-420E-B350-C171AE8D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8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185812434 h 720"/>
                  <a:gd name="T4" fmla="*/ 59 w 1000"/>
                  <a:gd name="T5" fmla="*/ 185812434 h 720"/>
                  <a:gd name="T6" fmla="*/ 5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511 h 272"/>
                  <a:gd name="T4" fmla="*/ 240 w 624"/>
                  <a:gd name="T5" fmla="*/ 1334 h 272"/>
                  <a:gd name="T6" fmla="*/ 624 w 624"/>
                  <a:gd name="T7" fmla="*/ 151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37 h 362"/>
                  <a:gd name="T4" fmla="*/ 248 w 632"/>
                  <a:gd name="T5" fmla="*/ 137 h 362"/>
                  <a:gd name="T6" fmla="*/ 632 w 632"/>
                  <a:gd name="T7" fmla="*/ 137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62E2A6FF-2F0B-4FA6-B699-36D6D2893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43608" y="1700808"/>
            <a:ext cx="77771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Enzymy 2. fáze biotransformace a antioxidační enzymy</a:t>
            </a:r>
            <a:endParaRPr lang="cs-CZ" altLang="cs-CZ" sz="3600" b="1" dirty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03648" y="548680"/>
            <a:ext cx="73453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SULFOTRANSFERÁZY</a:t>
            </a:r>
          </a:p>
          <a:p>
            <a:pPr algn="ctr" eaLnBrk="1" hangingPunct="1"/>
            <a:endParaRPr lang="cs-CZ" altLang="cs-CZ" sz="24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cs-CZ" altLang="cs-CZ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sumární </a:t>
            </a:r>
            <a:r>
              <a:rPr lang="cs-CZ" altLang="cs-CZ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rovnice</a:t>
            </a:r>
          </a:p>
        </p:txBody>
      </p:sp>
      <p:pic>
        <p:nvPicPr>
          <p:cNvPr id="11269" name="Picture 6" descr="Obr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3600"/>
            <a:ext cx="85693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16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1616" y="1988840"/>
            <a:ext cx="775885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ANTIOXIDAČNÍ OBRANNÉ SYSTÉMY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/>
              <a:t> </a:t>
            </a:r>
            <a:r>
              <a:rPr lang="cs-CZ" altLang="cs-CZ" sz="2000" dirty="0">
                <a:latin typeface="Comic Sans MS" panose="030F0702030302020204" pitchFamily="66" charset="0"/>
              </a:rPr>
              <a:t>Nízkomolekulární antioxidanty (lipofilní a hydrofilní)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rgbClr val="FFFF00"/>
                </a:solidFill>
              </a:rPr>
              <a:t> </a:t>
            </a:r>
            <a:r>
              <a:rPr lang="cs-CZ" altLang="cs-CZ" sz="2000" dirty="0">
                <a:latin typeface="Comic Sans MS" panose="030F0702030302020204" pitchFamily="66" charset="0"/>
              </a:rPr>
              <a:t>Antioxidační enzymy (NQO, GST, </a:t>
            </a:r>
            <a:r>
              <a:rPr lang="cs-CZ" altLang="cs-CZ" sz="2000" dirty="0" err="1">
                <a:latin typeface="Comic Sans MS" panose="030F0702030302020204" pitchFamily="66" charset="0"/>
              </a:rPr>
              <a:t>GSPx</a:t>
            </a:r>
            <a:r>
              <a:rPr lang="cs-CZ" altLang="cs-CZ" sz="2000" dirty="0">
                <a:latin typeface="Comic Sans MS" panose="030F0702030302020204" pitchFamily="66" charset="0"/>
              </a:rPr>
              <a:t>, GR, CAT, SOD)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653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84325" y="176213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REAKTIVNÍ FORMY KYSLÍKU (ROS)</a:t>
            </a:r>
          </a:p>
        </p:txBody>
      </p:sp>
      <p:pic>
        <p:nvPicPr>
          <p:cNvPr id="13317" name="Picture 5" descr="Obr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125538"/>
            <a:ext cx="7451725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Obr-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4" y="3614737"/>
            <a:ext cx="745172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56176" y="3322349"/>
            <a:ext cx="27735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Redukce nitrosloučenin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883443" y="2555875"/>
            <a:ext cx="14017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Superoxid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Peroxid</a:t>
            </a: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Hydroxylový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radikál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403350" y="19891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V="1">
            <a:off x="2123728" y="2133599"/>
            <a:ext cx="1440210" cy="4222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3" name="Line 13"/>
          <p:cNvSpPr>
            <a:spLocks noChangeShapeType="1"/>
          </p:cNvSpPr>
          <p:nvPr/>
        </p:nvSpPr>
        <p:spPr bwMode="auto">
          <a:xfrm flipV="1">
            <a:off x="2123728" y="2276474"/>
            <a:ext cx="2953097" cy="829469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4" name="Line 14"/>
          <p:cNvSpPr>
            <a:spLocks noChangeShapeType="1"/>
          </p:cNvSpPr>
          <p:nvPr/>
        </p:nvSpPr>
        <p:spPr bwMode="auto">
          <a:xfrm flipV="1">
            <a:off x="2285206" y="2133600"/>
            <a:ext cx="4879182" cy="158343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5"/>
          <p:cNvSpPr>
            <a:spLocks noChangeShapeType="1"/>
          </p:cNvSpPr>
          <p:nvPr/>
        </p:nvSpPr>
        <p:spPr bwMode="auto">
          <a:xfrm flipH="1">
            <a:off x="6588126" y="3641864"/>
            <a:ext cx="215926" cy="2460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Text Box 16"/>
          <p:cNvSpPr txBox="1">
            <a:spLocks noChangeArrowheads="1"/>
          </p:cNvSpPr>
          <p:nvPr/>
        </p:nvSpPr>
        <p:spPr bwMode="auto">
          <a:xfrm>
            <a:off x="2054045" y="638176"/>
            <a:ext cx="65582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/>
              <a:t>1) reaktivní formy kyslíku (ROS), NO aj. </a:t>
            </a:r>
            <a:r>
              <a:rPr lang="cs-CZ" altLang="cs-CZ" dirty="0" smtClean="0"/>
              <a:t>reaktivní formy dusíku;</a:t>
            </a:r>
            <a:endParaRPr lang="cs-CZ" altLang="cs-CZ" dirty="0"/>
          </a:p>
          <a:p>
            <a:pPr eaLnBrk="1" hangingPunct="1"/>
            <a:r>
              <a:rPr lang="cs-CZ" altLang="cs-CZ" dirty="0"/>
              <a:t>2) reaktivní metabolity </a:t>
            </a:r>
            <a:r>
              <a:rPr lang="cs-CZ" altLang="cs-CZ" dirty="0" err="1"/>
              <a:t>xenobiotik</a:t>
            </a:r>
            <a:r>
              <a:rPr lang="cs-CZ" altLang="cs-CZ" dirty="0"/>
              <a:t>, </a:t>
            </a:r>
            <a:r>
              <a:rPr lang="cs-CZ" altLang="cs-CZ" dirty="0" smtClean="0"/>
              <a:t>membránových fosfolipidů </a:t>
            </a:r>
            <a:r>
              <a:rPr lang="cs-CZ" altLang="cs-CZ" dirty="0"/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25149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319807" y="164148"/>
            <a:ext cx="77166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REAKTIVNÍ FORMY KYSLÍKU (ROS) A DUSÍKU (NOS) – příklad jejich generování po ozáření</a:t>
            </a:r>
          </a:p>
        </p:txBody>
      </p:sp>
      <p:sp>
        <p:nvSpPr>
          <p:cNvPr id="14342" name="Line 9"/>
          <p:cNvSpPr>
            <a:spLocks noChangeShapeType="1"/>
          </p:cNvSpPr>
          <p:nvPr/>
        </p:nvSpPr>
        <p:spPr bwMode="auto">
          <a:xfrm>
            <a:off x="1403350" y="19891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43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1628775"/>
            <a:ext cx="658812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Line 14"/>
          <p:cNvSpPr>
            <a:spLocks noChangeShapeType="1"/>
          </p:cNvSpPr>
          <p:nvPr/>
        </p:nvSpPr>
        <p:spPr bwMode="auto">
          <a:xfrm>
            <a:off x="2051720" y="4900613"/>
            <a:ext cx="1296318" cy="8318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6" name="Line 13"/>
          <p:cNvSpPr>
            <a:spLocks noChangeShapeType="1"/>
          </p:cNvSpPr>
          <p:nvPr/>
        </p:nvSpPr>
        <p:spPr bwMode="auto">
          <a:xfrm>
            <a:off x="2051720" y="4267200"/>
            <a:ext cx="340643" cy="2413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2051720" y="3724275"/>
            <a:ext cx="340643" cy="650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856456" y="3487738"/>
            <a:ext cx="14017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Superoxid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Peroxid</a:t>
            </a: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Hydroxylový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radikál</a:t>
            </a:r>
          </a:p>
        </p:txBody>
      </p:sp>
    </p:spTree>
    <p:extLst>
      <p:ext uri="{BB962C8B-B14F-4D97-AF65-F5344CB8AC3E}">
        <p14:creationId xmlns:p14="http://schemas.microsoft.com/office/powerpoint/2010/main" val="15058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87624" y="332656"/>
            <a:ext cx="7667625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ANTIOXIDAČNÍ 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OBRANNÉ SYSTÉMY </a:t>
            </a:r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ENZYMY):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 smtClean="0">
                <a:solidFill>
                  <a:srgbClr val="FF3300"/>
                </a:solidFill>
                <a:latin typeface="Comic Sans MS" panose="030F0702030302020204" pitchFamily="66" charset="0"/>
              </a:rPr>
              <a:t>Superoxiddismutázy</a:t>
            </a:r>
            <a:r>
              <a:rPr lang="cs-CZ" altLang="cs-CZ" sz="2000" dirty="0" smtClean="0">
                <a:latin typeface="Comic Sans MS" panose="030F0702030302020204" pitchFamily="66" charset="0"/>
              </a:rPr>
              <a:t> </a:t>
            </a:r>
            <a:r>
              <a:rPr lang="cs-CZ" altLang="cs-CZ" sz="2000" dirty="0">
                <a:latin typeface="Comic Sans MS" panose="030F0702030302020204" pitchFamily="66" charset="0"/>
              </a:rPr>
              <a:t>katalyzují </a:t>
            </a:r>
            <a:r>
              <a:rPr lang="cs-CZ" altLang="cs-CZ" sz="2000" dirty="0" err="1">
                <a:latin typeface="Comic Sans MS" panose="030F0702030302020204" pitchFamily="66" charset="0"/>
              </a:rPr>
              <a:t>dismutaci</a:t>
            </a:r>
            <a:r>
              <a:rPr lang="cs-CZ" altLang="cs-CZ" sz="2000" dirty="0">
                <a:latin typeface="Comic Sans MS" panose="030F0702030302020204" pitchFamily="66" charset="0"/>
              </a:rPr>
              <a:t> O</a:t>
            </a:r>
            <a:r>
              <a:rPr lang="cs-CZ" altLang="cs-CZ" sz="20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3600" baseline="26000" dirty="0">
                <a:latin typeface="Comic Sans MS" panose="030F0702030302020204" pitchFamily="66" charset="0"/>
              </a:rPr>
              <a:t>-</a:t>
            </a:r>
            <a:r>
              <a:rPr lang="cs-CZ" altLang="cs-CZ" sz="3600" baseline="24000" dirty="0">
                <a:latin typeface="Comic Sans MS" panose="030F0702030302020204" pitchFamily="66" charset="0"/>
              </a:rPr>
              <a:t>.</a:t>
            </a:r>
            <a:r>
              <a:rPr lang="cs-CZ" altLang="cs-CZ" sz="2000" dirty="0">
                <a:latin typeface="Comic Sans MS" panose="030F0702030302020204" pitchFamily="66" charset="0"/>
              </a:rPr>
              <a:t> na H</a:t>
            </a:r>
            <a:r>
              <a:rPr lang="cs-CZ" altLang="cs-CZ" sz="20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2000" dirty="0">
                <a:latin typeface="Comic Sans MS" panose="030F0702030302020204" pitchFamily="66" charset="0"/>
              </a:rPr>
              <a:t>O</a:t>
            </a:r>
            <a:r>
              <a:rPr lang="cs-CZ" altLang="cs-CZ" sz="20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2000" dirty="0">
                <a:latin typeface="Comic Sans MS" panose="030F0702030302020204" pitchFamily="66" charset="0"/>
              </a:rPr>
              <a:t> - </a:t>
            </a:r>
            <a:r>
              <a:rPr lang="cs-CZ" altLang="cs-CZ" sz="2000" dirty="0" err="1">
                <a:latin typeface="Comic Sans MS" panose="030F0702030302020204" pitchFamily="66" charset="0"/>
              </a:rPr>
              <a:t>Cu</a:t>
            </a:r>
            <a:r>
              <a:rPr lang="cs-CZ" altLang="cs-CZ" sz="2000" dirty="0">
                <a:latin typeface="Comic Sans MS" panose="030F0702030302020204" pitchFamily="66" charset="0"/>
              </a:rPr>
              <a:t>/</a:t>
            </a:r>
            <a:r>
              <a:rPr lang="cs-CZ" altLang="cs-CZ" sz="2000" dirty="0" err="1">
                <a:latin typeface="Comic Sans MS" panose="030F0702030302020204" pitchFamily="66" charset="0"/>
              </a:rPr>
              <a:t>Zn</a:t>
            </a:r>
            <a:r>
              <a:rPr lang="cs-CZ" altLang="cs-CZ" sz="2000" dirty="0">
                <a:latin typeface="Comic Sans MS" panose="030F0702030302020204" pitchFamily="66" charset="0"/>
              </a:rPr>
              <a:t> SOD (cytosol, jádro), </a:t>
            </a:r>
            <a:r>
              <a:rPr lang="cs-CZ" altLang="cs-CZ" sz="2000" dirty="0" err="1">
                <a:latin typeface="Comic Sans MS" panose="030F0702030302020204" pitchFamily="66" charset="0"/>
              </a:rPr>
              <a:t>Mn</a:t>
            </a:r>
            <a:r>
              <a:rPr lang="cs-CZ" altLang="cs-CZ" sz="2000" dirty="0">
                <a:latin typeface="Comic Sans MS" panose="030F0702030302020204" pitchFamily="66" charset="0"/>
              </a:rPr>
              <a:t> SOD (mitochondrie), </a:t>
            </a:r>
            <a:r>
              <a:rPr lang="cs-CZ" altLang="cs-CZ" sz="2000" dirty="0" err="1">
                <a:latin typeface="Comic Sans MS" panose="030F0702030302020204" pitchFamily="66" charset="0"/>
              </a:rPr>
              <a:t>CuSOD</a:t>
            </a:r>
            <a:r>
              <a:rPr lang="cs-CZ" altLang="cs-CZ" sz="2000" dirty="0">
                <a:latin typeface="Comic Sans MS" panose="030F0702030302020204" pitchFamily="66" charset="0"/>
              </a:rPr>
              <a:t> (primárně plasma)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Kataláza</a:t>
            </a:r>
            <a:r>
              <a:rPr lang="cs-CZ" altLang="cs-CZ" sz="2000" dirty="0">
                <a:latin typeface="Comic Sans MS" panose="030F0702030302020204" pitchFamily="66" charset="0"/>
              </a:rPr>
              <a:t> katalyzuje </a:t>
            </a:r>
            <a:r>
              <a:rPr lang="cs-CZ" altLang="cs-CZ" sz="2000" dirty="0" err="1">
                <a:latin typeface="Comic Sans MS" panose="030F0702030302020204" pitchFamily="66" charset="0"/>
              </a:rPr>
              <a:t>dismutaci</a:t>
            </a:r>
            <a:r>
              <a:rPr lang="cs-CZ" altLang="cs-CZ" sz="2000" dirty="0">
                <a:latin typeface="Comic Sans MS" panose="030F0702030302020204" pitchFamily="66" charset="0"/>
              </a:rPr>
              <a:t> H2O2, redukuje </a:t>
            </a:r>
            <a:r>
              <a:rPr lang="cs-CZ" altLang="cs-CZ" sz="2000" dirty="0" err="1">
                <a:latin typeface="Comic Sans MS" panose="030F0702030302020204" pitchFamily="66" charset="0"/>
              </a:rPr>
              <a:t>methyl</a:t>
            </a:r>
            <a:r>
              <a:rPr lang="cs-CZ" altLang="cs-CZ" sz="2000" dirty="0">
                <a:latin typeface="Comic Sans MS" panose="030F0702030302020204" pitchFamily="66" charset="0"/>
              </a:rPr>
              <a:t>- a </a:t>
            </a:r>
            <a:r>
              <a:rPr lang="cs-CZ" altLang="cs-CZ" sz="2000" dirty="0" err="1">
                <a:latin typeface="Comic Sans MS" panose="030F0702030302020204" pitchFamily="66" charset="0"/>
              </a:rPr>
              <a:t>ethylhydroperoxidy</a:t>
            </a:r>
            <a:r>
              <a:rPr lang="cs-CZ" altLang="cs-CZ" sz="2000" dirty="0">
                <a:latin typeface="Comic Sans MS" panose="030F0702030302020204" pitchFamily="66" charset="0"/>
              </a:rPr>
              <a:t>; </a:t>
            </a:r>
            <a:r>
              <a:rPr lang="cs-CZ" altLang="cs-CZ" sz="2000" dirty="0" err="1">
                <a:latin typeface="Comic Sans MS" panose="030F0702030302020204" pitchFamily="66" charset="0"/>
              </a:rPr>
              <a:t>tetramerní</a:t>
            </a:r>
            <a:r>
              <a:rPr lang="cs-CZ" altLang="cs-CZ" sz="2000" dirty="0">
                <a:latin typeface="Comic Sans MS" panose="030F0702030302020204" pitchFamily="66" charset="0"/>
              </a:rPr>
              <a:t> </a:t>
            </a:r>
            <a:r>
              <a:rPr lang="cs-CZ" altLang="cs-CZ" sz="2000" dirty="0" err="1">
                <a:latin typeface="Comic Sans MS" panose="030F0702030302020204" pitchFamily="66" charset="0"/>
              </a:rPr>
              <a:t>hemoprotein</a:t>
            </a:r>
            <a:r>
              <a:rPr lang="cs-CZ" altLang="cs-CZ" sz="2000" dirty="0">
                <a:latin typeface="Comic Sans MS" panose="030F0702030302020204" pitchFamily="66" charset="0"/>
              </a:rPr>
              <a:t> (</a:t>
            </a:r>
            <a:r>
              <a:rPr lang="cs-CZ" altLang="cs-CZ" sz="2000" dirty="0" err="1">
                <a:latin typeface="Comic Sans MS" panose="030F0702030302020204" pitchFamily="66" charset="0"/>
              </a:rPr>
              <a:t>peroxisomy</a:t>
            </a:r>
            <a:r>
              <a:rPr lang="cs-CZ" altLang="cs-CZ" sz="20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Glutathionperoxidáza</a:t>
            </a:r>
            <a:r>
              <a:rPr lang="cs-CZ" altLang="cs-CZ" sz="2000" dirty="0">
                <a:latin typeface="Comic Sans MS" panose="030F0702030302020204" pitchFamily="66" charset="0"/>
              </a:rPr>
              <a:t> katalyzuje redukci H2O2 a dalších hydroperoxidů (včetně </a:t>
            </a:r>
            <a:r>
              <a:rPr lang="cs-CZ" altLang="cs-CZ" sz="2000" dirty="0" err="1">
                <a:latin typeface="Comic Sans MS" panose="030F0702030302020204" pitchFamily="66" charset="0"/>
              </a:rPr>
              <a:t>lipidperoxidů</a:t>
            </a:r>
            <a:r>
              <a:rPr lang="cs-CZ" altLang="cs-CZ" sz="2000" dirty="0">
                <a:latin typeface="Comic Sans MS" panose="030F0702030302020204" pitchFamily="66" charset="0"/>
              </a:rPr>
              <a:t>); </a:t>
            </a:r>
            <a:r>
              <a:rPr lang="cs-CZ" altLang="cs-CZ" sz="2000" dirty="0" err="1">
                <a:latin typeface="Comic Sans MS" panose="030F0702030302020204" pitchFamily="66" charset="0"/>
              </a:rPr>
              <a:t>selenoprotein</a:t>
            </a:r>
            <a:r>
              <a:rPr lang="cs-CZ" altLang="cs-CZ" sz="2000" dirty="0">
                <a:latin typeface="Comic Sans MS" panose="030F0702030302020204" pitchFamily="66" charset="0"/>
              </a:rPr>
              <a:t> (výskyt primárně v cytosolu, také v mitochondriích) 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Glutathion</a:t>
            </a:r>
            <a:r>
              <a:rPr lang="cs-CZ" altLang="cs-CZ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-S-transferázy</a:t>
            </a:r>
            <a:r>
              <a:rPr lang="cs-CZ" altLang="cs-CZ" sz="2000" dirty="0">
                <a:latin typeface="Comic Sans MS" panose="030F0702030302020204" pitchFamily="66" charset="0"/>
              </a:rPr>
              <a:t> redukují hydroperoxidy, výskyt v cytosolu, existuje také „</a:t>
            </a:r>
            <a:r>
              <a:rPr lang="cs-CZ" altLang="cs-CZ" sz="2000" dirty="0" err="1">
                <a:latin typeface="Comic Sans MS" panose="030F0702030302020204" pitchFamily="66" charset="0"/>
              </a:rPr>
              <a:t>mikrosomální</a:t>
            </a:r>
            <a:r>
              <a:rPr lang="cs-CZ" altLang="cs-CZ" sz="2000" dirty="0">
                <a:latin typeface="Comic Sans MS" panose="030F0702030302020204" pitchFamily="66" charset="0"/>
              </a:rPr>
              <a:t>“ GST v bun. membránách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Glutathionreduktáza</a:t>
            </a:r>
            <a:r>
              <a:rPr lang="cs-CZ" altLang="cs-CZ" sz="2000" dirty="0">
                <a:latin typeface="Comic Sans MS" panose="030F0702030302020204" pitchFamily="66" charset="0"/>
              </a:rPr>
              <a:t> katalyzuje redukci nízkomolekulárních disulfidů, hlavně oxidovaný </a:t>
            </a:r>
            <a:r>
              <a:rPr lang="cs-CZ" altLang="cs-CZ" sz="2000" dirty="0" err="1">
                <a:latin typeface="Comic Sans MS" panose="030F0702030302020204" pitchFamily="66" charset="0"/>
              </a:rPr>
              <a:t>glutathion</a:t>
            </a:r>
            <a:r>
              <a:rPr lang="cs-CZ" altLang="cs-CZ" sz="2000" dirty="0">
                <a:latin typeface="Comic Sans MS" panose="030F0702030302020204" pitchFamily="66" charset="0"/>
              </a:rPr>
              <a:t> („GSH cyklus“)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NADPH/</a:t>
            </a:r>
            <a:r>
              <a:rPr lang="cs-CZ" altLang="cs-CZ" sz="2000" dirty="0" err="1">
                <a:solidFill>
                  <a:srgbClr val="FF3300"/>
                </a:solidFill>
                <a:latin typeface="Comic Sans MS" panose="030F0702030302020204" pitchFamily="66" charset="0"/>
              </a:rPr>
              <a:t>chinonoxidoreduktázy</a:t>
            </a:r>
            <a:r>
              <a:rPr lang="cs-CZ" altLang="cs-CZ" sz="2000" dirty="0">
                <a:latin typeface="Comic Sans MS" panose="030F0702030302020204" pitchFamily="66" charset="0"/>
              </a:rPr>
              <a:t> (NQO) redukuje chinony na katecholy</a:t>
            </a:r>
          </a:p>
        </p:txBody>
      </p:sp>
    </p:spTree>
    <p:extLst>
      <p:ext uri="{BB962C8B-B14F-4D97-AF65-F5344CB8AC3E}">
        <p14:creationId xmlns:p14="http://schemas.microsoft.com/office/powerpoint/2010/main" val="34031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62683" y="666075"/>
            <a:ext cx="7667625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ANTIOXIDAČNÍ OBRANNÉ SYSTÉMY</a:t>
            </a:r>
          </a:p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(NÍZKOMOLEKULÁRNÍ LÁTKY</a:t>
            </a:r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):</a:t>
            </a:r>
            <a:endParaRPr lang="cs-CZ" altLang="cs-CZ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 eaLnBrk="1" hangingPunct="1"/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cs-CZ" alt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vitamín E</a:t>
            </a:r>
            <a:r>
              <a:rPr lang="cs-CZ" altLang="cs-CZ" sz="1800" dirty="0">
                <a:latin typeface="Comic Sans MS" panose="030F0702030302020204" pitchFamily="66" charset="0"/>
              </a:rPr>
              <a:t> konvertuje O</a:t>
            </a:r>
            <a:r>
              <a:rPr lang="cs-CZ" altLang="cs-CZ" sz="18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-</a:t>
            </a:r>
            <a:r>
              <a:rPr lang="cs-CZ" altLang="cs-CZ" sz="1800" baseline="26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, 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OH a lipidové </a:t>
            </a:r>
            <a:r>
              <a:rPr lang="cs-CZ" altLang="cs-CZ" sz="1800" dirty="0" err="1">
                <a:latin typeface="Comic Sans MS" panose="030F0702030302020204" pitchFamily="66" charset="0"/>
              </a:rPr>
              <a:t>peroxyradikály</a:t>
            </a:r>
            <a:r>
              <a:rPr lang="cs-CZ" altLang="cs-CZ" sz="1800" dirty="0">
                <a:latin typeface="Comic Sans MS" panose="030F0702030302020204" pitchFamily="66" charset="0"/>
              </a:rPr>
              <a:t> na méně reaktivní formy; zastavuje řetězové reakce </a:t>
            </a:r>
            <a:r>
              <a:rPr lang="cs-CZ" altLang="cs-CZ" sz="1800" dirty="0" err="1">
                <a:latin typeface="Comic Sans MS" panose="030F0702030302020204" pitchFamily="66" charset="0"/>
              </a:rPr>
              <a:t>lipidní</a:t>
            </a:r>
            <a:r>
              <a:rPr lang="cs-CZ" altLang="cs-CZ" sz="1800" dirty="0">
                <a:latin typeface="Comic Sans MS" panose="030F0702030302020204" pitchFamily="66" charset="0"/>
              </a:rPr>
              <a:t> </a:t>
            </a:r>
            <a:r>
              <a:rPr lang="cs-CZ" altLang="cs-CZ" sz="1800" dirty="0" err="1">
                <a:latin typeface="Comic Sans MS" panose="030F0702030302020204" pitchFamily="66" charset="0"/>
              </a:rPr>
              <a:t>peroxidace</a:t>
            </a:r>
            <a:r>
              <a:rPr lang="cs-CZ" altLang="cs-CZ" sz="1800" dirty="0">
                <a:latin typeface="Comic Sans MS" panose="030F0702030302020204" pitchFamily="66" charset="0"/>
              </a:rPr>
              <a:t>; lipidové membrány, extracelulární tekutiny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bilirubin</a:t>
            </a:r>
            <a:r>
              <a:rPr lang="cs-CZ" altLang="cs-CZ" sz="1800" dirty="0">
                <a:latin typeface="Comic Sans MS" panose="030F0702030302020204" pitchFamily="66" charset="0"/>
              </a:rPr>
              <a:t> reaguje s ROO- , produkt </a:t>
            </a:r>
            <a:r>
              <a:rPr lang="cs-CZ" altLang="cs-CZ" sz="1800" dirty="0" err="1">
                <a:latin typeface="Comic Sans MS" panose="030F0702030302020204" pitchFamily="66" charset="0"/>
              </a:rPr>
              <a:t>hemoproteinu</a:t>
            </a:r>
            <a:r>
              <a:rPr lang="cs-CZ" altLang="cs-CZ" sz="1800" dirty="0">
                <a:latin typeface="Comic Sans MS" panose="030F0702030302020204" pitchFamily="66" charset="0"/>
              </a:rPr>
              <a:t>, výskyt v krvi i tkáních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solidFill>
                  <a:srgbClr val="FF3300"/>
                </a:solidFill>
                <a:latin typeface="Symbol" panose="05050102010706020507" pitchFamily="18" charset="2"/>
              </a:rPr>
              <a:t>b</a:t>
            </a: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-karoten</a:t>
            </a:r>
            <a:r>
              <a:rPr lang="cs-CZ" altLang="cs-CZ" sz="1800" dirty="0">
                <a:latin typeface="Comic Sans MS" panose="030F0702030302020204" pitchFamily="66" charset="0"/>
              </a:rPr>
              <a:t> zháší O</a:t>
            </a:r>
            <a:r>
              <a:rPr lang="cs-CZ" altLang="cs-CZ" sz="18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 , reakce s </a:t>
            </a:r>
            <a:r>
              <a:rPr lang="cs-CZ" altLang="cs-CZ" sz="1800" dirty="0" err="1">
                <a:latin typeface="Comic Sans MS" panose="030F0702030302020204" pitchFamily="66" charset="0"/>
              </a:rPr>
              <a:t>peroxyly</a:t>
            </a:r>
            <a:r>
              <a:rPr lang="cs-CZ" altLang="cs-CZ" sz="1800" dirty="0">
                <a:latin typeface="Comic Sans MS" panose="030F0702030302020204" pitchFamily="66" charset="0"/>
              </a:rPr>
              <a:t>; metabolický prekursor vitamínu A, výskyt v membránách 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vitamín C</a:t>
            </a:r>
            <a:r>
              <a:rPr lang="cs-CZ" altLang="cs-CZ" sz="1800" dirty="0">
                <a:latin typeface="Comic Sans MS" panose="030F0702030302020204" pitchFamily="66" charset="0"/>
              </a:rPr>
              <a:t> přímo zháší O</a:t>
            </a:r>
            <a:r>
              <a:rPr lang="cs-CZ" altLang="cs-CZ" sz="18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 a 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OH, přispívá k regeneraci vitamínu E, distribuce v extra- i intracelulárních tekutinách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kyselina močová</a:t>
            </a:r>
            <a:r>
              <a:rPr lang="cs-CZ" altLang="cs-CZ" sz="1800" dirty="0">
                <a:latin typeface="Comic Sans MS" panose="030F0702030302020204" pitchFamily="66" charset="0"/>
              </a:rPr>
              <a:t> (oxidovaná purinová báze); zháší </a:t>
            </a:r>
            <a:r>
              <a:rPr lang="cs-CZ" altLang="cs-CZ" sz="1800" dirty="0" err="1">
                <a:latin typeface="Comic Sans MS" panose="030F0702030302020204" pitchFamily="66" charset="0"/>
              </a:rPr>
              <a:t>peroxylové</a:t>
            </a:r>
            <a:r>
              <a:rPr lang="cs-CZ" altLang="cs-CZ" sz="1800" dirty="0">
                <a:latin typeface="Comic Sans MS" panose="030F0702030302020204" pitchFamily="66" charset="0"/>
              </a:rPr>
              <a:t> radikály, O</a:t>
            </a:r>
            <a:r>
              <a:rPr lang="cs-CZ" altLang="cs-CZ" sz="18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 a 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OH, zabraňuje oxidaci vit. C, váže transitní kovy; široká distribuce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glutathion</a:t>
            </a:r>
            <a:r>
              <a:rPr lang="cs-CZ" altLang="cs-CZ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 (GSH)</a:t>
            </a:r>
            <a:r>
              <a:rPr lang="cs-CZ" altLang="cs-CZ" sz="1800" dirty="0">
                <a:latin typeface="Comic Sans MS" panose="030F0702030302020204" pitchFamily="66" charset="0"/>
              </a:rPr>
              <a:t> substrát v reakcích GST a </a:t>
            </a:r>
            <a:r>
              <a:rPr lang="cs-CZ" altLang="cs-CZ" sz="1800" dirty="0" err="1">
                <a:latin typeface="Comic Sans MS" panose="030F0702030302020204" pitchFamily="66" charset="0"/>
              </a:rPr>
              <a:t>GSHPx</a:t>
            </a:r>
            <a:r>
              <a:rPr lang="cs-CZ" altLang="cs-CZ" sz="1800" dirty="0">
                <a:latin typeface="Comic Sans MS" panose="030F0702030302020204" pitchFamily="66" charset="0"/>
              </a:rPr>
              <a:t>, také přímo reaguje s organickými volnými radikály, O</a:t>
            </a:r>
            <a:r>
              <a:rPr lang="cs-CZ" altLang="cs-CZ" sz="1800" baseline="-25000" dirty="0">
                <a:latin typeface="Comic Sans MS" panose="030F0702030302020204" pitchFamily="66" charset="0"/>
              </a:rPr>
              <a:t>2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 a </a:t>
            </a:r>
            <a:r>
              <a:rPr lang="cs-CZ" altLang="cs-CZ" sz="1800" baseline="30000" dirty="0">
                <a:latin typeface="Comic Sans MS" panose="030F0702030302020204" pitchFamily="66" charset="0"/>
              </a:rPr>
              <a:t>.</a:t>
            </a:r>
            <a:r>
              <a:rPr lang="cs-CZ" altLang="cs-CZ" sz="1800" dirty="0">
                <a:latin typeface="Comic Sans MS" panose="030F0702030302020204" pitchFamily="66" charset="0"/>
              </a:rPr>
              <a:t>OH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dirty="0">
                <a:latin typeface="Comic Sans MS" panose="030F0702030302020204" pitchFamily="66" charset="0"/>
              </a:rPr>
              <a:t>další antioxidanty: cystein, glukóza aj.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58614" y="836712"/>
            <a:ext cx="11624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lipidní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sloučeniny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925513" y="6021387"/>
            <a:ext cx="1244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sloučeniny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rozpustné 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ve vodě</a:t>
            </a:r>
          </a:p>
        </p:txBody>
      </p:sp>
      <p:sp>
        <p:nvSpPr>
          <p:cNvPr id="16396" name="Line 13"/>
          <p:cNvSpPr>
            <a:spLocks noChangeShapeType="1"/>
          </p:cNvSpPr>
          <p:nvPr/>
        </p:nvSpPr>
        <p:spPr bwMode="auto">
          <a:xfrm flipV="1">
            <a:off x="1439862" y="5805264"/>
            <a:ext cx="323825" cy="216123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1300770" y="4797151"/>
            <a:ext cx="323825" cy="1203485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1106103" y="4077071"/>
            <a:ext cx="518492" cy="1923563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1106103" y="1556791"/>
            <a:ext cx="657584" cy="1786940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H="1" flipV="1">
            <a:off x="1182439" y="1556790"/>
            <a:ext cx="581248" cy="1203485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 flipV="1">
            <a:off x="1332594" y="1569296"/>
            <a:ext cx="431093" cy="491552"/>
          </a:xfrm>
          <a:prstGeom prst="line">
            <a:avLst/>
          </a:prstGeom>
          <a:noFill/>
          <a:ln w="3492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63675" y="409576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ANTIOXIDAČNÍ ENZYMY VS. ROS</a:t>
            </a:r>
          </a:p>
        </p:txBody>
      </p:sp>
      <p:pic>
        <p:nvPicPr>
          <p:cNvPr id="17413" name="Picture 5" descr="Obr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039813"/>
            <a:ext cx="7189788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47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225550" y="209551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GLUTATHION JAKO ANTIOXIDANT</a:t>
            </a:r>
          </a:p>
        </p:txBody>
      </p:sp>
      <p:pic>
        <p:nvPicPr>
          <p:cNvPr id="18437" name="Picture 6" descr="G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836613"/>
            <a:ext cx="493236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GSH_anti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276475"/>
            <a:ext cx="410527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975499" y="2157413"/>
            <a:ext cx="34163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Funkce GSH: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- redukce disulfidických můstků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- přímá reakce s ROS a kyslík.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 metabolity (lipid. peroxidy...)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-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kofaktor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glutathionperoxidáz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 (Se-dependentních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GPx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, GST)</a:t>
            </a: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Další funkce: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-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kofaktor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konjugačních reakcí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 katalyzovaných GST,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 např. s fenoly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- účast v biosyntéze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leukotrienů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993300"/>
                </a:solidFill>
                <a:latin typeface="Comic Sans MS" panose="030F0702030302020204" pitchFamily="66" charset="0"/>
              </a:rPr>
              <a:t>Redukce GSSG na GSH </a:t>
            </a:r>
          </a:p>
          <a:p>
            <a:pPr eaLnBrk="1" hangingPunct="1"/>
            <a:r>
              <a:rPr lang="cs-CZ" altLang="cs-CZ" dirty="0">
                <a:solidFill>
                  <a:srgbClr val="993300"/>
                </a:solidFill>
                <a:latin typeface="Comic Sans MS" panose="030F0702030302020204" pitchFamily="66" charset="0"/>
              </a:rPr>
              <a:t>  pomocí GR</a:t>
            </a:r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V="1">
            <a:off x="3419872" y="4868862"/>
            <a:ext cx="2447528" cy="7207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5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476375" y="2852738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3. FÁZE BIOTRANSFORMACE</a:t>
            </a:r>
          </a:p>
        </p:txBody>
      </p:sp>
    </p:spTree>
    <p:extLst>
      <p:ext uri="{BB962C8B-B14F-4D97-AF65-F5344CB8AC3E}">
        <p14:creationId xmlns:p14="http://schemas.microsoft.com/office/powerpoint/2010/main" val="25931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76375" y="549275"/>
            <a:ext cx="73453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3. FÁZE BIOTRANSFORMACE </a:t>
            </a:r>
          </a:p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(ABC TRANSPORTÉRY)</a:t>
            </a:r>
          </a:p>
        </p:txBody>
      </p:sp>
      <p:pic>
        <p:nvPicPr>
          <p:cNvPr id="20485" name="Picture 5" descr="Obr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58925"/>
            <a:ext cx="7200900" cy="4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6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71600" y="476672"/>
            <a:ext cx="7797800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o"/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5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p"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o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ENZYMY METABOLISMU CIZORODÝCH </a:t>
            </a: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LÁTEK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Enzymy 1. fáze biotransformace </a:t>
            </a:r>
            <a:r>
              <a:rPr lang="cs-CZ" altLang="cs-CZ" sz="20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xenobiotik</a:t>
            </a: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, steroidních hormonů a mastných kyselin – </a:t>
            </a:r>
            <a:r>
              <a:rPr lang="cs-CZ" altLang="cs-CZ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monooxygenázy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(CYP, AKR, 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FMO), reduktázy (</a:t>
            </a: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AKR, NQO), hydrolázy (esterázy, </a:t>
            </a:r>
            <a:r>
              <a:rPr lang="cs-CZ" altLang="cs-CZ" sz="20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epoxidhydrolázy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); další reakce: hydratace, </a:t>
            </a:r>
            <a:r>
              <a:rPr lang="cs-CZ" altLang="cs-CZ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isomerace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2. fáze biotransformace 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– transferázy (GST</a:t>
            </a: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, UDPGT, 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SULF, </a:t>
            </a:r>
            <a:r>
              <a:rPr lang="cs-CZ" altLang="cs-CZ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acetylázy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aj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.); antioxidační enzymy (SOD, CAT, </a:t>
            </a:r>
            <a:r>
              <a:rPr lang="cs-CZ" altLang="cs-CZ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GPx</a:t>
            </a:r>
            <a:r>
              <a:rPr lang="cs-CZ" altLang="cs-CZ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GR).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3. fáze biotransformace (ABC transportéry)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3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19249" y="260648"/>
            <a:ext cx="73453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ABC TRANSPORTÉRY: MULTIDRUG RESISTANCE (MDR) SYSTEM</a:t>
            </a:r>
          </a:p>
        </p:txBody>
      </p:sp>
      <p:pic>
        <p:nvPicPr>
          <p:cNvPr id="21509" name="Picture 6" descr="multidru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22375"/>
            <a:ext cx="720090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907256" y="3429000"/>
            <a:ext cx="142398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Transport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lipidů, </a:t>
            </a:r>
          </a:p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xenobiotik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aj. látek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vně buněčné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membrány</a:t>
            </a:r>
          </a:p>
        </p:txBody>
      </p:sp>
    </p:spTree>
    <p:extLst>
      <p:ext uri="{BB962C8B-B14F-4D97-AF65-F5344CB8AC3E}">
        <p14:creationId xmlns:p14="http://schemas.microsoft.com/office/powerpoint/2010/main" val="4668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476375" y="549275"/>
            <a:ext cx="73453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3. FÁZE BIOTRANSFORMACE </a:t>
            </a:r>
          </a:p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(ABC TRANSPORTÉRY)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005954" y="1600250"/>
            <a:ext cx="8138046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Nejvýznamnější zástupci ABC (ATP </a:t>
            </a:r>
            <a:r>
              <a:rPr lang="cs-CZ" altLang="cs-CZ" dirty="0" err="1">
                <a:latin typeface="Comic Sans MS" panose="030F0702030302020204" pitchFamily="66" charset="0"/>
              </a:rPr>
              <a:t>Binding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latin typeface="Comic Sans MS" panose="030F0702030302020204" pitchFamily="66" charset="0"/>
              </a:rPr>
              <a:t>Cassette</a:t>
            </a:r>
            <a:r>
              <a:rPr lang="cs-CZ" altLang="cs-CZ" dirty="0">
                <a:latin typeface="Comic Sans MS" panose="030F0702030302020204" pitchFamily="66" charset="0"/>
              </a:rPr>
              <a:t>) transportérů:</a:t>
            </a:r>
          </a:p>
          <a:p>
            <a:pPr eaLnBrk="1" hangingPunct="1"/>
            <a:endParaRPr lang="cs-CZ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1. ABCC – transport aniontů včetně S-</a:t>
            </a:r>
            <a:r>
              <a:rPr lang="cs-CZ" altLang="cs-CZ" dirty="0" err="1">
                <a:latin typeface="Comic Sans MS" panose="030F0702030302020204" pitchFamily="66" charset="0"/>
              </a:rPr>
              <a:t>glutathionyl</a:t>
            </a:r>
            <a:r>
              <a:rPr lang="cs-CZ" altLang="cs-CZ" dirty="0">
                <a:latin typeface="Comic Sans MS" panose="030F0702030302020204" pitchFamily="66" charset="0"/>
              </a:rPr>
              <a:t>- a sulfátových konjugátů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      </a:t>
            </a:r>
            <a:r>
              <a:rPr lang="cs-CZ" altLang="cs-CZ" dirty="0">
                <a:solidFill>
                  <a:srgbClr val="FF6600"/>
                </a:solidFill>
                <a:latin typeface="Comic Sans MS" panose="030F0702030302020204" pitchFamily="66" charset="0"/>
              </a:rPr>
              <a:t>MRP1</a:t>
            </a:r>
            <a:r>
              <a:rPr lang="cs-CZ" altLang="cs-CZ" dirty="0">
                <a:latin typeface="Comic Sans MS" panose="030F0702030302020204" pitchFamily="66" charset="0"/>
              </a:rPr>
              <a:t> (ABCC1, </a:t>
            </a:r>
            <a:r>
              <a:rPr lang="cs-CZ" altLang="cs-CZ" i="1" dirty="0">
                <a:latin typeface="Comic Sans MS" panose="030F0702030302020204" pitchFamily="66" charset="0"/>
              </a:rPr>
              <a:t>mrp1</a:t>
            </a:r>
            <a:r>
              <a:rPr lang="cs-CZ" altLang="cs-CZ" dirty="0">
                <a:latin typeface="Comic Sans MS" panose="030F0702030302020204" pitchFamily="66" charset="0"/>
              </a:rPr>
              <a:t> gen)  </a:t>
            </a:r>
            <a:r>
              <a:rPr lang="cs-CZ" altLang="cs-CZ" dirty="0" err="1">
                <a:latin typeface="Comic Sans MS" panose="030F0702030302020204" pitchFamily="66" charset="0"/>
              </a:rPr>
              <a:t>trasnportuje</a:t>
            </a:r>
            <a:r>
              <a:rPr lang="cs-CZ" altLang="cs-CZ" dirty="0">
                <a:latin typeface="Comic Sans MS" panose="030F0702030302020204" pitchFamily="66" charset="0"/>
              </a:rPr>
              <a:t> přes membránu LTC4, D4, E4</a:t>
            </a:r>
            <a:r>
              <a:rPr lang="en-US" altLang="cs-CZ" dirty="0">
                <a:latin typeface="Comic Sans MS" panose="030F0702030302020204" pitchFamily="66" charset="0"/>
              </a:rPr>
              <a:t>;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latin typeface="Comic Sans MS" panose="030F0702030302020204" pitchFamily="66" charset="0"/>
              </a:rPr>
              <a:t>komplexuje</a:t>
            </a:r>
            <a:r>
              <a:rPr lang="cs-CZ" altLang="cs-CZ" dirty="0">
                <a:latin typeface="Comic Sans MS" panose="030F0702030302020204" pitchFamily="66" charset="0"/>
              </a:rPr>
              <a:t> oxidovaný </a:t>
            </a:r>
            <a:r>
              <a:rPr lang="cs-CZ" altLang="cs-CZ" dirty="0" err="1">
                <a:latin typeface="Comic Sans MS" panose="030F0702030302020204" pitchFamily="66" charset="0"/>
              </a:rPr>
              <a:t>glutathion</a:t>
            </a:r>
            <a:r>
              <a:rPr lang="cs-CZ" altLang="cs-CZ" dirty="0">
                <a:latin typeface="Comic Sans MS" panose="030F0702030302020204" pitchFamily="66" charset="0"/>
              </a:rPr>
              <a:t> (GSSG)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      </a:t>
            </a:r>
          </a:p>
          <a:p>
            <a:pPr eaLnBrk="1" hangingPunct="1"/>
            <a:endParaRPr lang="cs-CZ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2. ABCB – transport peptidů, </a:t>
            </a:r>
            <a:r>
              <a:rPr lang="cs-CZ" altLang="cs-CZ" dirty="0" err="1">
                <a:latin typeface="Comic Sans MS" panose="030F0702030302020204" pitchFamily="66" charset="0"/>
              </a:rPr>
              <a:t>transmembránový</a:t>
            </a:r>
            <a:r>
              <a:rPr lang="cs-CZ" altLang="cs-CZ" dirty="0">
                <a:latin typeface="Comic Sans MS" panose="030F0702030302020204" pitchFamily="66" charset="0"/>
              </a:rPr>
              <a:t> transport </a:t>
            </a:r>
            <a:r>
              <a:rPr lang="cs-CZ" altLang="cs-CZ" dirty="0" err="1">
                <a:latin typeface="Comic Sans MS" panose="030F0702030302020204" pitchFamily="66" charset="0"/>
              </a:rPr>
              <a:t>xenobiotik</a:t>
            </a:r>
            <a:r>
              <a:rPr lang="cs-CZ" altLang="cs-CZ" dirty="0">
                <a:latin typeface="Comic Sans MS" panose="030F0702030302020204" pitchFamily="66" charset="0"/>
              </a:rPr>
              <a:t> v játrech, placentální bariéře aj. 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      </a:t>
            </a:r>
            <a:r>
              <a:rPr lang="cs-CZ" altLang="cs-CZ" dirty="0">
                <a:solidFill>
                  <a:srgbClr val="FF6600"/>
                </a:solidFill>
                <a:latin typeface="Comic Sans MS" panose="030F0702030302020204" pitchFamily="66" charset="0"/>
              </a:rPr>
              <a:t>P-glykoprotein</a:t>
            </a:r>
            <a:r>
              <a:rPr lang="cs-CZ" altLang="cs-CZ" dirty="0">
                <a:latin typeface="Comic Sans MS" panose="030F0702030302020204" pitchFamily="66" charset="0"/>
              </a:rPr>
              <a:t> (P-</a:t>
            </a:r>
            <a:r>
              <a:rPr lang="cs-CZ" altLang="cs-CZ" dirty="0" err="1">
                <a:latin typeface="Comic Sans MS" panose="030F0702030302020204" pitchFamily="66" charset="0"/>
              </a:rPr>
              <a:t>gp</a:t>
            </a:r>
            <a:r>
              <a:rPr lang="cs-CZ" altLang="cs-CZ" dirty="0">
                <a:latin typeface="Comic Sans MS" panose="030F0702030302020204" pitchFamily="66" charset="0"/>
              </a:rPr>
              <a:t> = ABCB1, </a:t>
            </a:r>
            <a:r>
              <a:rPr lang="cs-CZ" altLang="cs-CZ" i="1" dirty="0">
                <a:latin typeface="Comic Sans MS" panose="030F0702030302020204" pitchFamily="66" charset="0"/>
              </a:rPr>
              <a:t>mdr1</a:t>
            </a:r>
            <a:r>
              <a:rPr lang="cs-CZ" altLang="cs-CZ" dirty="0">
                <a:latin typeface="Comic Sans MS" panose="030F0702030302020204" pitchFamily="66" charset="0"/>
              </a:rPr>
              <a:t> gen) odstraňuje Vinca alkaloidy (</a:t>
            </a:r>
            <a:r>
              <a:rPr lang="cs-CZ" altLang="cs-CZ" dirty="0" err="1">
                <a:latin typeface="Comic Sans MS" panose="030F0702030302020204" pitchFamily="66" charset="0"/>
              </a:rPr>
              <a:t>vincristine</a:t>
            </a:r>
            <a:r>
              <a:rPr lang="cs-CZ" altLang="cs-CZ" dirty="0">
                <a:latin typeface="Comic Sans MS" panose="030F0702030302020204" pitchFamily="66" charset="0"/>
              </a:rPr>
              <a:t>, </a:t>
            </a:r>
            <a:r>
              <a:rPr lang="cs-CZ" altLang="cs-CZ" dirty="0" err="1">
                <a:latin typeface="Comic Sans MS" panose="030F0702030302020204" pitchFamily="66" charset="0"/>
              </a:rPr>
              <a:t>vinblastine</a:t>
            </a:r>
            <a:r>
              <a:rPr lang="cs-CZ" altLang="cs-CZ" dirty="0">
                <a:latin typeface="Comic Sans MS" panose="030F0702030302020204" pitchFamily="66" charset="0"/>
              </a:rPr>
              <a:t>), </a:t>
            </a:r>
            <a:r>
              <a:rPr lang="cs-CZ" altLang="cs-CZ" dirty="0" err="1">
                <a:latin typeface="Comic Sans MS" panose="030F0702030302020204" pitchFamily="66" charset="0"/>
              </a:rPr>
              <a:t>anthracykliny</a:t>
            </a:r>
            <a:r>
              <a:rPr lang="cs-CZ" altLang="cs-CZ" dirty="0">
                <a:latin typeface="Comic Sans MS" panose="030F0702030302020204" pitchFamily="66" charset="0"/>
              </a:rPr>
              <a:t> (</a:t>
            </a:r>
            <a:r>
              <a:rPr lang="cs-CZ" altLang="cs-CZ" dirty="0" err="1">
                <a:latin typeface="Comic Sans MS" panose="030F0702030302020204" pitchFamily="66" charset="0"/>
              </a:rPr>
              <a:t>doxorubicin</a:t>
            </a:r>
            <a:r>
              <a:rPr lang="cs-CZ" altLang="cs-CZ" dirty="0">
                <a:latin typeface="Comic Sans MS" panose="030F0702030302020204" pitchFamily="66" charset="0"/>
              </a:rPr>
              <a:t>, </a:t>
            </a:r>
            <a:r>
              <a:rPr lang="cs-CZ" altLang="cs-CZ" dirty="0" err="1">
                <a:latin typeface="Comic Sans MS" panose="030F0702030302020204" pitchFamily="66" charset="0"/>
              </a:rPr>
              <a:t>daunorubicin</a:t>
            </a:r>
            <a:r>
              <a:rPr lang="cs-CZ" altLang="cs-CZ" dirty="0">
                <a:latin typeface="Comic Sans MS" panose="030F0702030302020204" pitchFamily="66" charset="0"/>
              </a:rPr>
              <a:t>), </a:t>
            </a:r>
            <a:r>
              <a:rPr lang="cs-CZ" altLang="cs-CZ" dirty="0" err="1">
                <a:latin typeface="Comic Sans MS" panose="030F0702030302020204" pitchFamily="66" charset="0"/>
              </a:rPr>
              <a:t>taxoly</a:t>
            </a:r>
            <a:r>
              <a:rPr lang="cs-CZ" altLang="cs-CZ" dirty="0">
                <a:latin typeface="Comic Sans MS" panose="030F0702030302020204" pitchFamily="66" charset="0"/>
              </a:rPr>
              <a:t> (</a:t>
            </a:r>
            <a:r>
              <a:rPr lang="cs-CZ" altLang="cs-CZ" dirty="0" err="1">
                <a:latin typeface="Comic Sans MS" panose="030F0702030302020204" pitchFamily="66" charset="0"/>
              </a:rPr>
              <a:t>paclitaxel</a:t>
            </a:r>
            <a:r>
              <a:rPr lang="cs-CZ" altLang="cs-CZ" dirty="0">
                <a:latin typeface="Comic Sans MS" panose="030F0702030302020204" pitchFamily="66" charset="0"/>
              </a:rPr>
              <a:t>)</a:t>
            </a:r>
          </a:p>
          <a:p>
            <a:pPr eaLnBrk="1" hangingPunct="1"/>
            <a:endParaRPr lang="cs-CZ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 err="1">
                <a:latin typeface="Comic Sans MS" panose="030F0702030302020204" pitchFamily="66" charset="0"/>
              </a:rPr>
              <a:t>Chemosensitizers</a:t>
            </a:r>
            <a:r>
              <a:rPr lang="cs-CZ" altLang="cs-CZ" dirty="0">
                <a:latin typeface="Comic Sans MS" panose="030F0702030302020204" pitchFamily="66" charset="0"/>
              </a:rPr>
              <a:t>: </a:t>
            </a:r>
            <a:r>
              <a:rPr lang="cs-CZ" altLang="cs-CZ" dirty="0" err="1">
                <a:latin typeface="Comic Sans MS" panose="030F0702030302020204" pitchFamily="66" charset="0"/>
              </a:rPr>
              <a:t>calcium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latin typeface="Comic Sans MS" panose="030F0702030302020204" pitchFamily="66" charset="0"/>
              </a:rPr>
              <a:t>channel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latin typeface="Comic Sans MS" panose="030F0702030302020204" pitchFamily="66" charset="0"/>
              </a:rPr>
              <a:t>blockers</a:t>
            </a:r>
            <a:r>
              <a:rPr lang="cs-CZ" altLang="cs-CZ" dirty="0">
                <a:latin typeface="Comic Sans MS" panose="030F0702030302020204" pitchFamily="66" charset="0"/>
              </a:rPr>
              <a:t> (</a:t>
            </a:r>
            <a:r>
              <a:rPr lang="cs-CZ" altLang="cs-CZ" dirty="0" err="1">
                <a:latin typeface="Comic Sans MS" panose="030F0702030302020204" pitchFamily="66" charset="0"/>
              </a:rPr>
              <a:t>verapamil</a:t>
            </a:r>
            <a:r>
              <a:rPr lang="cs-CZ" altLang="cs-CZ" dirty="0">
                <a:latin typeface="Comic Sans MS" panose="030F0702030302020204" pitchFamily="66" charset="0"/>
              </a:rPr>
              <a:t>), antagonisté </a:t>
            </a:r>
            <a:r>
              <a:rPr lang="cs-CZ" altLang="cs-CZ" dirty="0" err="1">
                <a:latin typeface="Comic Sans MS" panose="030F0702030302020204" pitchFamily="66" charset="0"/>
              </a:rPr>
              <a:t>calmodulinu</a:t>
            </a:r>
            <a:r>
              <a:rPr lang="cs-CZ" altLang="cs-CZ" dirty="0">
                <a:latin typeface="Comic Sans MS" panose="030F0702030302020204" pitchFamily="66" charset="0"/>
              </a:rPr>
              <a:t> (chlorpromazine), steroidy (</a:t>
            </a:r>
            <a:r>
              <a:rPr lang="cs-CZ" altLang="cs-CZ" dirty="0" err="1">
                <a:latin typeface="Comic Sans MS" panose="030F0702030302020204" pitchFamily="66" charset="0"/>
              </a:rPr>
              <a:t>prog</a:t>
            </a:r>
            <a:r>
              <a:rPr lang="cs-CZ" altLang="cs-CZ" dirty="0">
                <a:latin typeface="Comic Sans MS" panose="030F0702030302020204" pitchFamily="66" charset="0"/>
              </a:rPr>
              <a:t>., </a:t>
            </a:r>
            <a:r>
              <a:rPr lang="cs-CZ" altLang="cs-CZ" dirty="0" err="1">
                <a:latin typeface="Comic Sans MS" panose="030F0702030302020204" pitchFamily="66" charset="0"/>
              </a:rPr>
              <a:t>kortisol</a:t>
            </a:r>
            <a:r>
              <a:rPr lang="cs-CZ" altLang="cs-CZ" dirty="0">
                <a:latin typeface="Comic Sans MS" panose="030F0702030302020204" pitchFamily="66" charset="0"/>
              </a:rPr>
              <a:t>, tamoxifen), </a:t>
            </a:r>
            <a:r>
              <a:rPr lang="cs-CZ" altLang="cs-CZ" dirty="0" err="1">
                <a:latin typeface="Comic Sans MS" panose="030F0702030302020204" pitchFamily="66" charset="0"/>
              </a:rPr>
              <a:t>xanthiny</a:t>
            </a:r>
            <a:r>
              <a:rPr lang="cs-CZ" altLang="cs-CZ" dirty="0">
                <a:latin typeface="Comic Sans MS" panose="030F0702030302020204" pitchFamily="66" charset="0"/>
              </a:rPr>
              <a:t> (</a:t>
            </a:r>
            <a:r>
              <a:rPr lang="cs-CZ" altLang="cs-CZ" dirty="0" err="1">
                <a:latin typeface="Comic Sans MS" panose="030F0702030302020204" pitchFamily="66" charset="0"/>
              </a:rPr>
              <a:t>pentoxyphiline</a:t>
            </a:r>
            <a:r>
              <a:rPr lang="cs-CZ" altLang="cs-CZ" dirty="0">
                <a:latin typeface="Comic Sans MS" panose="030F0702030302020204" pitchFamily="66" charset="0"/>
              </a:rPr>
              <a:t>) </a:t>
            </a:r>
          </a:p>
          <a:p>
            <a:pPr eaLnBrk="1" hangingPunct="1"/>
            <a:endParaRPr lang="cs-CZ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3. ABCG2 (BCRP, </a:t>
            </a:r>
            <a:r>
              <a:rPr lang="cs-CZ" altLang="cs-CZ" dirty="0" err="1">
                <a:latin typeface="Comic Sans MS" panose="030F0702030302020204" pitchFamily="66" charset="0"/>
              </a:rPr>
              <a:t>breast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cs-CZ" altLang="cs-CZ" dirty="0" err="1">
                <a:latin typeface="Comic Sans MS" panose="030F0702030302020204" pitchFamily="66" charset="0"/>
              </a:rPr>
              <a:t>cancer</a:t>
            </a:r>
            <a:r>
              <a:rPr lang="cs-CZ" altLang="cs-CZ" dirty="0">
                <a:latin typeface="Comic Sans MS" panose="030F0702030302020204" pitchFamily="66" charset="0"/>
              </a:rPr>
              <a:t> resistence protein) – velmi častá „</a:t>
            </a:r>
            <a:r>
              <a:rPr lang="cs-CZ" altLang="cs-CZ" dirty="0" err="1">
                <a:latin typeface="Comic Sans MS" panose="030F0702030302020204" pitchFamily="66" charset="0"/>
              </a:rPr>
              <a:t>overexprese</a:t>
            </a:r>
            <a:r>
              <a:rPr lang="cs-CZ" altLang="cs-CZ" dirty="0">
                <a:latin typeface="Comic Sans MS" panose="030F0702030302020204" pitchFamily="66" charset="0"/>
              </a:rPr>
              <a:t>“ 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      v karcinomu prsu</a:t>
            </a:r>
          </a:p>
        </p:txBody>
      </p:sp>
    </p:spTree>
    <p:extLst>
      <p:ext uri="{BB962C8B-B14F-4D97-AF65-F5344CB8AC3E}">
        <p14:creationId xmlns:p14="http://schemas.microsoft.com/office/powerpoint/2010/main" val="3678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403648" y="404664"/>
            <a:ext cx="7345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3. FÁZE BIOTRANSFORMACE:</a:t>
            </a:r>
          </a:p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KOMPLEXNÍ REGULACE GENOVÉ EXPRESE</a:t>
            </a:r>
          </a:p>
        </p:txBody>
      </p:sp>
      <p:pic>
        <p:nvPicPr>
          <p:cNvPr id="23557" name="Picture 5" descr="Obr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92325"/>
            <a:ext cx="842486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70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59632" y="417512"/>
            <a:ext cx="770485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145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1700" indent="-3429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ENZYMY 2. FÁZE BIOTRANSFORMACE</a:t>
            </a:r>
            <a:r>
              <a:rPr lang="cs-CZ" altLang="cs-CZ" sz="2400" dirty="0">
                <a:solidFill>
                  <a:srgbClr val="FFFF00"/>
                </a:solidFill>
              </a:rPr>
              <a:t>: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/>
              <a:t>Glutathion</a:t>
            </a:r>
            <a:r>
              <a:rPr lang="cs-CZ" altLang="cs-CZ" sz="2000" dirty="0"/>
              <a:t>-S-transferázy (GST)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/>
              <a:t>Uridindifosfoglukuronyltransferázy</a:t>
            </a:r>
            <a:r>
              <a:rPr lang="cs-CZ" altLang="cs-CZ" sz="2000" dirty="0"/>
              <a:t> (UDPGT)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/>
              <a:t>Sulfotransferázy</a:t>
            </a:r>
            <a:r>
              <a:rPr lang="cs-CZ" altLang="cs-CZ" sz="2000" dirty="0"/>
              <a:t> (SULF)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/>
              <a:t>N-, O-</a:t>
            </a:r>
            <a:r>
              <a:rPr lang="cs-CZ" altLang="cs-CZ" sz="2000" dirty="0" err="1"/>
              <a:t>acetyltransferázy</a:t>
            </a:r>
            <a:r>
              <a:rPr lang="cs-CZ" altLang="cs-CZ" sz="2000" dirty="0"/>
              <a:t> (NAT, OAT)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 err="1"/>
              <a:t>Methyltransferázy</a:t>
            </a: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dirty="0"/>
              <a:t>Enzymy syntézy kyseliny </a:t>
            </a:r>
            <a:r>
              <a:rPr lang="cs-CZ" altLang="cs-CZ" sz="2000" dirty="0" err="1"/>
              <a:t>merkapturové</a:t>
            </a: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endParaRPr lang="cs-CZ" altLang="cs-CZ" sz="2000" dirty="0"/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Antioxidační enzymy - </a:t>
            </a:r>
            <a:r>
              <a:rPr lang="cs-CZ" altLang="cs-CZ" sz="2000" dirty="0">
                <a:latin typeface="Comic Sans MS" panose="030F0702030302020204" pitchFamily="66" charset="0"/>
              </a:rPr>
              <a:t>NQO, GST, </a:t>
            </a:r>
            <a:r>
              <a:rPr lang="cs-CZ" altLang="cs-CZ" sz="2000" dirty="0" err="1">
                <a:latin typeface="Comic Sans MS" panose="030F0702030302020204" pitchFamily="66" charset="0"/>
              </a:rPr>
              <a:t>GSPx</a:t>
            </a:r>
            <a:r>
              <a:rPr lang="cs-CZ" altLang="cs-CZ" sz="2000" dirty="0">
                <a:latin typeface="Comic Sans MS" panose="030F0702030302020204" pitchFamily="66" charset="0"/>
              </a:rPr>
              <a:t>, GR, CAT, SOD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606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381125" y="205214"/>
            <a:ext cx="7345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GLUTATHION-S-TRANSFERÁZY 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 </a:t>
            </a:r>
            <a:endParaRPr lang="cs-CZ" altLang="cs-CZ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 eaLnBrk="1" hangingPunct="1"/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TYPICKÉ 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SCHÉMA KONJUGAČNÍ REAKCE</a:t>
            </a:r>
          </a:p>
        </p:txBody>
      </p:sp>
      <p:pic>
        <p:nvPicPr>
          <p:cNvPr id="5125" name="Picture 6" descr="Obr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87852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971600" y="5434012"/>
            <a:ext cx="38331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Reaktivní intermediát </a:t>
            </a:r>
            <a:r>
              <a:rPr lang="cs-CZ" altLang="cs-CZ" sz="1800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BaPDE</a:t>
            </a:r>
            <a:r>
              <a:rPr lang="cs-CZ" altLang="cs-CZ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/>
            </a:r>
            <a:br>
              <a:rPr lang="cs-CZ" altLang="cs-CZ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cs-CZ" altLang="cs-CZ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(příklad elektrofilního substrátu)</a:t>
            </a:r>
            <a:endParaRPr lang="cs-CZ" altLang="cs-CZ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7057231" y="5432425"/>
            <a:ext cx="11400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Konjugát</a:t>
            </a: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V="1">
            <a:off x="2195513" y="4365625"/>
            <a:ext cx="0" cy="10080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H="1" flipV="1">
            <a:off x="7524327" y="4292599"/>
            <a:ext cx="0" cy="10810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619250" y="404813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KLASICKÁ KLASIFIKACE 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GST ENZYMŮ</a:t>
            </a:r>
          </a:p>
        </p:txBody>
      </p:sp>
      <p:pic>
        <p:nvPicPr>
          <p:cNvPr id="6149" name="Picture 7" descr="GST_isoen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908050"/>
            <a:ext cx="6265863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971600" y="2247900"/>
            <a:ext cx="2238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Funkční GST enzymy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jsou dimery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4598193" y="6092825"/>
            <a:ext cx="27821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membránově </a:t>
            </a:r>
            <a:r>
              <a:rPr lang="cs-CZ" altLang="cs-CZ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vázaná GST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 flipH="1" flipV="1">
            <a:off x="3865959" y="5805263"/>
            <a:ext cx="732234" cy="4568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1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87624" y="404813"/>
            <a:ext cx="7776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REGULACE GENOVÉ EXPRESE ISOENZYMŮ GST</a:t>
            </a:r>
          </a:p>
        </p:txBody>
      </p:sp>
      <p:pic>
        <p:nvPicPr>
          <p:cNvPr id="7173" name="Picture 9" descr="Obr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273175"/>
            <a:ext cx="7442200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Oval 10"/>
          <p:cNvSpPr>
            <a:spLocks noChangeArrowheads="1"/>
          </p:cNvSpPr>
          <p:nvPr/>
        </p:nvSpPr>
        <p:spPr bwMode="auto">
          <a:xfrm>
            <a:off x="2484438" y="2492375"/>
            <a:ext cx="1008062" cy="4318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093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75656" y="195263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UDP-GLUKURONYLTRANSFERÁZY</a:t>
            </a:r>
          </a:p>
        </p:txBody>
      </p:sp>
      <p:pic>
        <p:nvPicPr>
          <p:cNvPr id="8197" name="Picture 5" descr="2_faze_UDP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781" y="1140113"/>
            <a:ext cx="5329237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Obr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87" y="3860800"/>
            <a:ext cx="66167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1029328" y="1146463"/>
            <a:ext cx="2585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Konj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. agens 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elektrofil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kys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. UDP-</a:t>
            </a:r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glukuronová</a:t>
            </a:r>
            <a:r>
              <a:rPr lang="cs-CZ" altLang="cs-CZ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  <a:endParaRPr lang="cs-CZ" altLang="cs-CZ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02691" y="3140968"/>
            <a:ext cx="283923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substráty 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jsou nukleofilní</a:t>
            </a:r>
          </a:p>
          <a:p>
            <a:pPr eaLnBrk="1" hangingPunct="1"/>
            <a:r>
              <a:rPr lang="cs-CZ" altLang="cs-CZ" dirty="0" err="1">
                <a:solidFill>
                  <a:srgbClr val="0070C0"/>
                </a:solidFill>
                <a:latin typeface="Comic Sans MS" panose="030F0702030302020204" pitchFamily="66" charset="0"/>
              </a:rPr>
              <a:t>xenobiotika</a:t>
            </a:r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 / intermediáty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(fenoly, alkoholy, aminy,</a:t>
            </a:r>
          </a:p>
          <a:p>
            <a:pPr eaLnBrk="1" hangingPunct="1"/>
            <a:r>
              <a:rPr lang="cs-CZ" altLang="cs-CZ" dirty="0">
                <a:solidFill>
                  <a:srgbClr val="0070C0"/>
                </a:solidFill>
                <a:latin typeface="Comic Sans MS" panose="030F0702030302020204" pitchFamily="66" charset="0"/>
              </a:rPr>
              <a:t>karboxylové kyseliny)</a:t>
            </a:r>
          </a:p>
        </p:txBody>
      </p:sp>
      <p:cxnSp>
        <p:nvCxnSpPr>
          <p:cNvPr id="3" name="Přímá spojnice se šipkou 2"/>
          <p:cNvCxnSpPr/>
          <p:nvPr/>
        </p:nvCxnSpPr>
        <p:spPr bwMode="auto">
          <a:xfrm>
            <a:off x="1839987" y="4218186"/>
            <a:ext cx="211733" cy="29093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1038" y="457200"/>
            <a:ext cx="3921125" cy="5638800"/>
          </a:xfrm>
          <a:noFill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1403648" y="620688"/>
            <a:ext cx="39883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SEKVENČNÍ </a:t>
            </a:r>
          </a:p>
          <a:p>
            <a:pPr>
              <a:defRPr/>
            </a:pPr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PŘÍBUZNOST UGT</a:t>
            </a:r>
            <a:endParaRPr lang="cs-CZ" alt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581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04925" y="332656"/>
            <a:ext cx="734536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SULFOTRANSFERÁZY</a:t>
            </a:r>
            <a:endParaRPr lang="en-US" alt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 eaLnBrk="1" hangingPunct="1"/>
            <a:endParaRPr lang="cs-CZ" altLang="cs-CZ" sz="2000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en-US" altLang="cs-CZ" sz="2000" dirty="0" err="1" smtClean="0">
                <a:solidFill>
                  <a:srgbClr val="0070C0"/>
                </a:solidFill>
              </a:rPr>
              <a:t>elektrofiln</a:t>
            </a:r>
            <a:r>
              <a:rPr lang="cs-CZ" altLang="cs-CZ" sz="2000" dirty="0">
                <a:solidFill>
                  <a:srgbClr val="0070C0"/>
                </a:solidFill>
              </a:rPr>
              <a:t>í</a:t>
            </a:r>
            <a:r>
              <a:rPr lang="en-US" altLang="cs-CZ" sz="2000" dirty="0">
                <a:solidFill>
                  <a:srgbClr val="0070C0"/>
                </a:solidFill>
              </a:rPr>
              <a:t> </a:t>
            </a:r>
            <a:r>
              <a:rPr lang="en-US" altLang="cs-CZ" sz="2000" dirty="0" err="1">
                <a:solidFill>
                  <a:srgbClr val="0070C0"/>
                </a:solidFill>
              </a:rPr>
              <a:t>konjuga</a:t>
            </a:r>
            <a:r>
              <a:rPr lang="cs-CZ" altLang="cs-CZ" sz="2000" dirty="0">
                <a:solidFill>
                  <a:srgbClr val="0070C0"/>
                </a:solidFill>
              </a:rPr>
              <a:t>č</a:t>
            </a:r>
            <a:r>
              <a:rPr lang="en-US" altLang="cs-CZ" sz="2000" dirty="0">
                <a:solidFill>
                  <a:srgbClr val="0070C0"/>
                </a:solidFill>
              </a:rPr>
              <a:t>n</a:t>
            </a:r>
            <a:r>
              <a:rPr lang="cs-CZ" altLang="cs-CZ" sz="2000" dirty="0">
                <a:solidFill>
                  <a:srgbClr val="0070C0"/>
                </a:solidFill>
              </a:rPr>
              <a:t>í</a:t>
            </a:r>
            <a:r>
              <a:rPr lang="en-US" altLang="cs-CZ" sz="2000" dirty="0">
                <a:solidFill>
                  <a:srgbClr val="0070C0"/>
                </a:solidFill>
              </a:rPr>
              <a:t> </a:t>
            </a:r>
            <a:r>
              <a:rPr lang="en-US" altLang="cs-CZ" sz="2000" dirty="0" err="1">
                <a:solidFill>
                  <a:srgbClr val="0070C0"/>
                </a:solidFill>
              </a:rPr>
              <a:t>agens</a:t>
            </a:r>
            <a:r>
              <a:rPr lang="en-US" altLang="cs-CZ" sz="2000" dirty="0">
                <a:solidFill>
                  <a:srgbClr val="0070C0"/>
                </a:solidFill>
              </a:rPr>
              <a:t> 3’-fosfoadenosin-5’-fosfosulf</a:t>
            </a:r>
            <a:r>
              <a:rPr lang="cs-CZ" altLang="cs-CZ" sz="2000" dirty="0">
                <a:solidFill>
                  <a:srgbClr val="0070C0"/>
                </a:solidFill>
              </a:rPr>
              <a:t>á</a:t>
            </a:r>
            <a:r>
              <a:rPr lang="en-US" altLang="cs-CZ" sz="2000" dirty="0">
                <a:solidFill>
                  <a:srgbClr val="0070C0"/>
                </a:solidFill>
              </a:rPr>
              <a:t>t </a:t>
            </a:r>
            <a:r>
              <a:rPr lang="cs-CZ" altLang="cs-CZ" sz="2000" dirty="0">
                <a:solidFill>
                  <a:srgbClr val="0070C0"/>
                </a:solidFill>
              </a:rPr>
              <a:t>(</a:t>
            </a:r>
            <a:r>
              <a:rPr lang="en-US" altLang="cs-CZ" sz="2000" dirty="0">
                <a:solidFill>
                  <a:srgbClr val="0070C0"/>
                </a:solidFill>
              </a:rPr>
              <a:t>PAPS)</a:t>
            </a:r>
            <a:r>
              <a:rPr lang="cs-CZ" altLang="cs-CZ" sz="2000" dirty="0">
                <a:solidFill>
                  <a:srgbClr val="0070C0"/>
                </a:solidFill>
              </a:rPr>
              <a:t> reaguje s fenolem aj. </a:t>
            </a:r>
            <a:r>
              <a:rPr lang="cs-CZ" altLang="cs-CZ" sz="2000" dirty="0" err="1">
                <a:solidFill>
                  <a:srgbClr val="0070C0"/>
                </a:solidFill>
              </a:rPr>
              <a:t>nukleofily</a:t>
            </a:r>
            <a:endParaRPr lang="cs-CZ" altLang="cs-CZ" sz="2000" dirty="0">
              <a:solidFill>
                <a:srgbClr val="0070C0"/>
              </a:solidFill>
            </a:endParaRPr>
          </a:p>
        </p:txBody>
      </p:sp>
      <p:pic>
        <p:nvPicPr>
          <p:cNvPr id="10245" name="Picture 6" descr="Obr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989138"/>
            <a:ext cx="7380287" cy="403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52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's Tie">
  <a:themeElements>
    <a:clrScheme name="Dad'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ad'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</TotalTime>
  <Words>813</Words>
  <Application>Microsoft Office PowerPoint</Application>
  <PresentationFormat>Předvádění na obrazovce (4:3)</PresentationFormat>
  <Paragraphs>143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Dad's Tie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BFÚ AV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Soucek</dc:creator>
  <cp:lastModifiedBy>Miroslav Machala</cp:lastModifiedBy>
  <cp:revision>197</cp:revision>
  <cp:lastPrinted>2016-02-16T14:40:35Z</cp:lastPrinted>
  <dcterms:created xsi:type="dcterms:W3CDTF">2007-02-05T17:05:44Z</dcterms:created>
  <dcterms:modified xsi:type="dcterms:W3CDTF">2016-03-09T13:01:45Z</dcterms:modified>
</cp:coreProperties>
</file>