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21" r:id="rId34"/>
    <p:sldId id="308" r:id="rId35"/>
    <p:sldId id="307" r:id="rId36"/>
    <p:sldId id="286" r:id="rId37"/>
    <p:sldId id="304" r:id="rId38"/>
    <p:sldId id="309" r:id="rId39"/>
    <p:sldId id="312" r:id="rId40"/>
    <p:sldId id="318" r:id="rId41"/>
    <p:sldId id="287" r:id="rId42"/>
    <p:sldId id="281" r:id="rId43"/>
    <p:sldId id="290" r:id="rId44"/>
    <p:sldId id="284" r:id="rId45"/>
    <p:sldId id="310" r:id="rId46"/>
    <p:sldId id="282" r:id="rId47"/>
    <p:sldId id="289" r:id="rId48"/>
    <p:sldId id="285" r:id="rId49"/>
    <p:sldId id="311" r:id="rId50"/>
    <p:sldId id="280" r:id="rId51"/>
    <p:sldId id="305" r:id="rId52"/>
    <p:sldId id="313" r:id="rId53"/>
    <p:sldId id="267" r:id="rId54"/>
    <p:sldId id="315" r:id="rId55"/>
    <p:sldId id="314" r:id="rId56"/>
    <p:sldId id="316" r:id="rId57"/>
    <p:sldId id="278" r:id="rId58"/>
    <p:sldId id="317" r:id="rId59"/>
    <p:sldId id="288" r:id="rId60"/>
    <p:sldId id="319" r:id="rId61"/>
    <p:sldId id="320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">
          <p15:clr>
            <a:srgbClr val="A4A3A4"/>
          </p15:clr>
        </p15:guide>
        <p15:guide id="2" pos="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428" y="62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1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6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5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0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86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38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2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51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26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6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1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6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65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6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80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6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140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135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45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5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7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1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06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191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8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0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393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973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406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27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6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57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5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54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71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9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1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2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633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08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11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35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78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9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87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72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05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25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42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89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34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ploutvonožci: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sice častá zranění, ale zisk vysoký (harémový systém  vítěz bere vše)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proto se samcům vyplatí být agresivní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někdy 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27502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/>
              <a:t>Lze si např. představit tyto alternativní strategie:</a:t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</a:rPr>
              <a:t>odvetník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odplata</a:t>
            </a:r>
            <a:br>
              <a:rPr lang="cs-CZ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setkáš-li 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>
                <a:sym typeface="Symbol" pitchFamily="18" charset="2"/>
              </a:rPr>
              <a:t>– </a:t>
            </a:r>
            <a:r>
              <a:rPr lang="cs-CZ" dirty="0">
                <a:sym typeface="Symbol" pitchFamily="18" charset="2"/>
              </a:rPr>
              <a:t>útěk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jestřáb, setkáš-li se s jestřábem, hraj holubici</a:t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ale na agresivitu 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jeden 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= </a:t>
            </a:r>
            <a:r>
              <a:rPr lang="cs-CZ" sz="2400" dirty="0">
                <a:solidFill>
                  <a:srgbClr val="E80000"/>
                </a:solidFill>
              </a:rPr>
              <a:t>princip pána 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strategie </a:t>
            </a:r>
            <a:r>
              <a:rPr lang="cs-CZ" sz="2400" dirty="0" err="1">
                <a:solidFill>
                  <a:srgbClr val="E80000"/>
                </a:solidFill>
              </a:rPr>
              <a:t>měšťák</a:t>
            </a:r>
            <a:r>
              <a:rPr lang="cs-CZ" sz="2400" dirty="0"/>
              <a:t> (</a:t>
            </a:r>
            <a:r>
              <a:rPr lang="cs-CZ" sz="2400" i="1" dirty="0" err="1"/>
              <a:t>burgeois</a:t>
            </a:r>
            <a:r>
              <a:rPr lang="cs-CZ" sz="2400" dirty="0"/>
              <a:t>): </a:t>
            </a:r>
            <a:br>
              <a:rPr lang="cs-CZ" sz="2400" dirty="0"/>
            </a:br>
            <a:r>
              <a:rPr lang="cs-CZ" sz="2400" dirty="0"/>
              <a:t>	jsi-li doma, </a:t>
            </a:r>
            <a:r>
              <a:rPr lang="cs-CZ" sz="2400" dirty="0" err="1"/>
              <a:t>hrej</a:t>
            </a:r>
            <a:r>
              <a:rPr lang="cs-CZ" sz="2400" dirty="0"/>
              <a:t> jestřába, jsi-li vetřelec, </a:t>
            </a:r>
            <a:r>
              <a:rPr lang="cs-CZ" sz="2400" dirty="0" err="1"/>
              <a:t>hrej</a:t>
            </a:r>
            <a:r>
              <a:rPr lang="cs-CZ" sz="2400" dirty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/>
              <a:t>... </a:t>
            </a:r>
            <a:r>
              <a:rPr lang="cs-CZ" dirty="0"/>
              <a:t>např. obrana teritoria (pěvci, koljušky)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strategie</a:t>
            </a:r>
            <a:r>
              <a:rPr lang="en-US" sz="2400" dirty="0">
                <a:solidFill>
                  <a:srgbClr val="E80000"/>
                </a:solidFill>
              </a:rPr>
              <a:t> v </a:t>
            </a:r>
            <a:r>
              <a:rPr lang="en-US" sz="2400" dirty="0" err="1">
                <a:solidFill>
                  <a:srgbClr val="E80000"/>
                </a:solidFill>
              </a:rPr>
              <a:t>populaci</a:t>
            </a:r>
            <a:r>
              <a:rPr lang="cs-CZ" sz="2400" dirty="0">
                <a:solidFill>
                  <a:srgbClr val="E80000"/>
                </a:solidFill>
              </a:rPr>
              <a:t>:</a:t>
            </a:r>
            <a:br>
              <a:rPr lang="cs-CZ" sz="2400" dirty="0">
                <a:solidFill>
                  <a:srgbClr val="E80000"/>
                </a:solidFill>
              </a:rPr>
            </a:br>
            <a:br>
              <a:rPr lang="cs-CZ" sz="2400" dirty="0">
                <a:solidFill>
                  <a:srgbClr val="E80000"/>
                </a:solidFill>
              </a:rPr>
            </a:br>
            <a:r>
              <a:rPr lang="cs-CZ" dirty="0"/>
              <a:t>nemusí 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kámen 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kámen</a:t>
            </a: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mírné náklady za hru (</a:t>
            </a:r>
            <a:r>
              <a:rPr lang="cs-CZ" dirty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  v populaci stabilní polymorfismus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mírný zisk za hru (</a:t>
            </a:r>
            <a:r>
              <a:rPr lang="cs-CZ" dirty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 cyklování strategií,	žádná ESS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menší, teritoriální,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leguán</a:t>
            </a:r>
            <a:r>
              <a:rPr lang="en-US" dirty="0" err="1"/>
              <a:t>ek</a:t>
            </a:r>
            <a:r>
              <a:rPr lang="cs-CZ" dirty="0"/>
              <a:t> pestrý 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oranžové hrdlo: velké teritorium, několik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modré 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obrana proti „zlodějům“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74" y="-203"/>
            <a:ext cx="2022748" cy="14049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každá strategie převládá 4-5 let  cykly</a:t>
            </a: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/>
              <a:t>cyklov</a:t>
            </a:r>
            <a:r>
              <a:rPr lang="cs-CZ" sz="1600" dirty="0" err="1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Trivers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/>
              <a:t>(1971): </a:t>
            </a:r>
            <a:r>
              <a:rPr lang="cs-CZ" sz="2400" dirty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reciproční altruismus mezi 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br>
              <a:rPr lang="en-US" dirty="0"/>
            </a:br>
            <a:r>
              <a:rPr lang="en-US" dirty="0"/>
              <a:t>	</a:t>
            </a:r>
            <a:r>
              <a:rPr lang="cs-CZ" dirty="0"/>
              <a:t>znaky </a:t>
            </a:r>
            <a:r>
              <a:rPr lang="en-US" dirty="0"/>
              <a:t>d</a:t>
            </a:r>
            <a:r>
              <a:rPr lang="cs-CZ" dirty="0" err="1"/>
              <a:t>okonale</a:t>
            </a:r>
            <a:r>
              <a:rPr lang="cs-CZ" dirty="0"/>
              <a:t> adaptovány Stvořitelem 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/>
              <a:t>“)</a:t>
            </a:r>
            <a:br>
              <a:rPr lang="en-US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 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jestliže fitness závisí na abundanci jiných druhů, interakcích mezi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jedinci nebo frekvenci různých genotypů, nemusí selekce nutně vést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ke zvýšení fitness (</a:t>
            </a:r>
            <a:r>
              <a:rPr lang="en-US" dirty="0" err="1">
                <a:sym typeface="Symbol" pitchFamily="18" charset="2"/>
              </a:rPr>
              <a:t>viz</a:t>
            </a:r>
            <a:r>
              <a:rPr lang="cs-CZ" dirty="0">
                <a:sym typeface="Symbol" pitchFamily="18" charset="2"/>
              </a:rPr>
              <a:t> frekvenčně-závislá selekce)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dirty="0"/>
              <a:t>selekce může vést ke </a:t>
            </a:r>
            <a:r>
              <a:rPr lang="cs-CZ" u="sng" dirty="0"/>
              <a:t>snížení</a:t>
            </a:r>
            <a:r>
              <a:rPr lang="cs-CZ" dirty="0"/>
              <a:t> fitness všech organismů – </a:t>
            </a:r>
            <a:br>
              <a:rPr lang="cs-CZ" dirty="0"/>
            </a:br>
            <a:r>
              <a:rPr lang="cs-CZ" dirty="0"/>
              <a:t>	rozpor s </a:t>
            </a:r>
            <a:r>
              <a:rPr lang="cs-CZ" dirty="0" err="1"/>
              <a:t>Fisherovým</a:t>
            </a:r>
            <a:r>
              <a:rPr lang="cs-CZ" dirty="0"/>
              <a:t> základním teorémem přírodního výběru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 </a:t>
            </a:r>
            <a:r>
              <a:rPr lang="cs-CZ" dirty="0">
                <a:sym typeface="Symbol" pitchFamily="18" charset="2"/>
              </a:rPr>
              <a:t>v této situaci </a:t>
            </a:r>
            <a:r>
              <a:rPr lang="cs-CZ" dirty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278433"/>
            <a:ext cx="82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 </a:t>
            </a:r>
            <a:r>
              <a:rPr lang="cs-CZ" sz="2400" b="1" dirty="0">
                <a:solidFill>
                  <a:srgbClr val="E80000"/>
                </a:solidFill>
                <a:sym typeface="Symbol"/>
              </a:rPr>
              <a:t>TEORIE HER</a:t>
            </a:r>
            <a:endParaRPr lang="cs-CZ" sz="2400" b="1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 vybírání parazitů </a:t>
            </a:r>
            <a:r>
              <a:rPr lang="cs-CZ" dirty="0">
                <a:sym typeface="Symbol"/>
              </a:rPr>
              <a:t> </a:t>
            </a:r>
            <a:r>
              <a:rPr lang="cs-CZ" dirty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hlupák</a:t>
            </a:r>
            <a:r>
              <a:rPr lang="cs-CZ" dirty="0"/>
              <a:t>: vždy pomáhá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druhých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situací</a:t>
            </a:r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dilema</a:t>
            </a: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spoluhráče, je 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= stav, kdy žádný z hráčů nemůže </a:t>
            </a:r>
            <a:br>
              <a:rPr lang="cs-CZ" dirty="0"/>
            </a:br>
            <a:r>
              <a:rPr lang="cs-CZ" dirty="0"/>
              <a:t>	jednostranným krokem zlepšit svoji situaci (záleží na tom,</a:t>
            </a:r>
            <a:br>
              <a:rPr lang="cs-CZ" dirty="0"/>
            </a:br>
            <a:r>
              <a:rPr lang="cs-CZ" dirty="0"/>
              <a:t>	co udělá druhý hráč)</a:t>
            </a:r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hry: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nevíme, co udělá druhý hráč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74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jinými slovy, ve vězňově dilematu je zrada je jedinou </a:t>
            </a:r>
            <a:r>
              <a:rPr lang="cs-CZ" dirty="0" err="1"/>
              <a:t>Nashovou</a:t>
            </a:r>
            <a:r>
              <a:rPr lang="cs-CZ" dirty="0"/>
              <a:t> rovnováhou</a:t>
            </a:r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</a:t>
            </a:r>
            <a:r>
              <a:rPr lang="cs-CZ" i="1" dirty="0" err="1"/>
              <a:t>mobbing</a:t>
            </a:r>
            <a:r>
              <a:rPr lang="cs-CZ" dirty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pomoc jen těm, kteří dřív pomohli</a:t>
            </a:r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oplátku, TFT)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>
                <a:solidFill>
                  <a:srgbClr val="E80000"/>
                </a:solidFill>
              </a:rPr>
              <a:t>náhodný 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příbuzenství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viskozita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/>
                <a:t>Desmodus rotundus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>
                <a:sym typeface="Symbol"/>
              </a:rPr>
              <a:t>Axelrodův</a:t>
            </a:r>
            <a:r>
              <a:rPr lang="cs-CZ" dirty="0">
                <a:sym typeface="Symbol"/>
              </a:rPr>
              <a:t> počítačový turnaj: </a:t>
            </a:r>
            <a:r>
              <a:rPr lang="cs-CZ" dirty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/>
              <a:t>konec 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zrada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1. světová válka – strategie „žít a nechat žít“</a:t>
            </a: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nápadní?</a:t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stejného 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nemá zájem na přežití nebo reprodukčním úspěchu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toho 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1944 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cenu</a:t>
            </a:r>
            <a:endParaRPr lang="en-US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biologie: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Crafoord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80000"/>
                </a:solidFill>
              </a:rPr>
              <a:t>Teorie her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příčina pohlavního výběru </a:t>
            </a:r>
            <a:r>
              <a:rPr lang="cs-CZ" sz="2400" dirty="0">
                <a:solidFill>
                  <a:srgbClr val="E80000"/>
                </a:solidFill>
              </a:rPr>
              <a:t>= rozdílné rodičovské 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levné spermie  nákladná vajíčka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vychýlený ve prospěch samců, protože samci kopulují častěji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Trivers</a:t>
            </a:r>
            <a:r>
              <a:rPr lang="cs-CZ" dirty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kompetitivní</a:t>
            </a:r>
            <a:br>
              <a:rPr lang="cs-CZ" sz="2400" dirty="0">
                <a:sym typeface="Symbol" pitchFamily="18" charset="2"/>
              </a:rPr>
            </a:b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vybíravé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rozpětí rozmnožovací úspěšnosti </a:t>
            </a:r>
            <a:r>
              <a:rPr lang="cs-CZ" sz="2400" u="sng" dirty="0">
                <a:sym typeface="Symbol" pitchFamily="18" charset="2"/>
              </a:rPr>
              <a:t>u samců</a:t>
            </a:r>
            <a:r>
              <a:rPr lang="cs-CZ" sz="2400" dirty="0">
                <a:sym typeface="Symbol" pitchFamily="18" charset="2"/>
              </a:rPr>
              <a:t> téměř vždy 	</a:t>
            </a:r>
            <a:r>
              <a:rPr lang="cs-CZ" sz="2400" u="sng" dirty="0">
                <a:sym typeface="Symbol" pitchFamily="18" charset="2"/>
              </a:rPr>
              <a:t>vyšší</a:t>
            </a:r>
            <a:r>
              <a:rPr lang="cs-CZ" sz="2400" dirty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monogamní druhy</a:t>
            </a:r>
            <a:r>
              <a:rPr lang="cs-CZ" dirty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polygamní druhy</a:t>
            </a:r>
            <a:r>
              <a:rPr lang="cs-CZ" dirty="0"/>
              <a:t>: silná selekce, výrazný </a:t>
            </a:r>
            <a:r>
              <a:rPr lang="cs-CZ" u="sng" dirty="0"/>
              <a:t>pohlavní dimorfismus</a:t>
            </a:r>
            <a:br>
              <a:rPr lang="cs-CZ" dirty="0">
                <a:solidFill>
                  <a:srgbClr val="E80000"/>
                </a:solidFill>
              </a:rPr>
            </a:br>
            <a:br>
              <a:rPr lang="cs-CZ" dirty="0">
                <a:solidFill>
                  <a:srgbClr val="E80000"/>
                </a:solidFill>
              </a:rPr>
            </a:br>
            <a:r>
              <a:rPr lang="cs-CZ" dirty="0"/>
              <a:t>	polygynie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polyandrie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polygynandrie</a:t>
            </a:r>
            <a:endParaRPr lang="cs-CZ" dirty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polygynní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šimpanz: promiskuitní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Red phalarop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/>
          <a:stretch/>
        </p:blipFill>
        <p:spPr bwMode="auto">
          <a:xfrm>
            <a:off x="5629524" y="524549"/>
            <a:ext cx="3106951" cy="3371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Red phalarop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89" y="3981843"/>
            <a:ext cx="3502270" cy="2640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Red-necked phalarop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/>
          <a:stretch/>
        </p:blipFill>
        <p:spPr bwMode="auto">
          <a:xfrm>
            <a:off x="439738" y="846255"/>
            <a:ext cx="3155577" cy="3220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-necked Phalaropes mating - Stock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1"/>
          <a:stretch/>
        </p:blipFill>
        <p:spPr bwMode="auto">
          <a:xfrm>
            <a:off x="1620360" y="3298836"/>
            <a:ext cx="2765480" cy="34105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5126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Někdy pestřejší samice, např. </a:t>
            </a:r>
            <a:r>
              <a:rPr lang="cs-CZ" dirty="0" err="1"/>
              <a:t>lyskonohové</a:t>
            </a:r>
            <a:r>
              <a:rPr lang="cs-CZ" dirty="0"/>
              <a:t>:</a:t>
            </a:r>
          </a:p>
        </p:txBody>
      </p:sp>
      <p:sp>
        <p:nvSpPr>
          <p:cNvPr id="7" name="Obdélníkový popisek 9"/>
          <p:cNvSpPr/>
          <p:nvPr/>
        </p:nvSpPr>
        <p:spPr bwMode="auto">
          <a:xfrm>
            <a:off x="3525794" y="2692143"/>
            <a:ext cx="1381466" cy="655767"/>
          </a:xfrm>
          <a:prstGeom prst="wedgeRectCallout">
            <a:avLst>
              <a:gd name="adj1" fmla="val -80511"/>
              <a:gd name="adj2" fmla="val 116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úzkozobý</a:t>
            </a:r>
          </a:p>
        </p:txBody>
      </p:sp>
      <p:sp>
        <p:nvSpPr>
          <p:cNvPr id="8" name="Obdélníkový popisek 9"/>
          <p:cNvSpPr/>
          <p:nvPr/>
        </p:nvSpPr>
        <p:spPr bwMode="auto">
          <a:xfrm>
            <a:off x="4348245" y="1692690"/>
            <a:ext cx="1381466" cy="655767"/>
          </a:xfrm>
          <a:prstGeom prst="wedgeRectCallout">
            <a:avLst>
              <a:gd name="adj1" fmla="val 84640"/>
              <a:gd name="adj2" fmla="val 4852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ploskozobý</a:t>
            </a:r>
          </a:p>
        </p:txBody>
      </p:sp>
    </p:spTree>
    <p:extLst>
      <p:ext uri="{BB962C8B-B14F-4D97-AF65-F5344CB8AC3E}">
        <p14:creationId xmlns:p14="http://schemas.microsoft.com/office/powerpoint/2010/main" val="18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předvádění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/>
              <a:t>např. tok, hromadný tok (lek)</a:t>
            </a:r>
            <a:br>
              <a:rPr lang="cs-CZ" dirty="0"/>
            </a:br>
            <a:r>
              <a:rPr lang="cs-CZ" dirty="0"/>
              <a:t>	tance </a:t>
            </a:r>
            <a:r>
              <a:rPr lang="cs-CZ" dirty="0" err="1"/>
              <a:t>pipulek</a:t>
            </a:r>
            <a:br>
              <a:rPr lang="cs-CZ" dirty="0"/>
            </a:br>
            <a:r>
              <a:rPr lang="cs-CZ" dirty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718" y="3277347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496494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42336" y="2113299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1687" y="4364681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leguán mořský: rychlý přenos zásoby spermatu během krátké kopulace</a:t>
            </a:r>
            <a:br>
              <a:rPr lang="cs-CZ" dirty="0"/>
            </a:br>
            <a:r>
              <a:rPr lang="cs-CZ" dirty="0"/>
              <a:t>	subordinovaných samců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neteritoriální samci – „kradení“ kopulací („</a:t>
            </a:r>
            <a:r>
              <a:rPr lang="cs-CZ" i="1" dirty="0" err="1"/>
              <a:t>sneakers</a:t>
            </a:r>
            <a:r>
              <a:rPr lang="cs-CZ" dirty="0"/>
              <a:t>“): leguánek pestrý 	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), lososi, slunečnice, </a:t>
            </a:r>
            <a:r>
              <a:rPr lang="cs-CZ" dirty="0" err="1"/>
              <a:t>cichlidy</a:t>
            </a:r>
            <a:r>
              <a:rPr lang="cs-CZ" dirty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samice negativní (snížení fitness potomstva), ambivalentní, ale i pozitivní</a:t>
            </a:r>
            <a:br>
              <a:rPr lang="cs-CZ" sz="1800" dirty="0"/>
            </a:br>
            <a:r>
              <a:rPr lang="cs-CZ" sz="1800" dirty="0"/>
              <a:t>	(zvýšení 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genetické 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často napodobování samic (menší velikost, zbarvení): </a:t>
            </a:r>
            <a:r>
              <a:rPr lang="cs-CZ" dirty="0" err="1"/>
              <a:t>cichlidy</a:t>
            </a:r>
            <a:r>
              <a:rPr lang="cs-CZ" dirty="0"/>
              <a:t>, lososi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hlídání samice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kopulační zátky (hlodavci, hmyz, štíři)</a:t>
            </a:r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Vaejovis</a:t>
            </a:r>
            <a:r>
              <a:rPr lang="cs-CZ" sz="1800" i="1" dirty="0"/>
              <a:t> </a:t>
            </a:r>
            <a:r>
              <a:rPr lang="cs-CZ" sz="1800" i="1" dirty="0" err="1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zátky se zpětnými háčky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18898" cy="54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zalamování kopulačního orgánu v traktu samice (pavouci):</a:t>
            </a:r>
            <a:br>
              <a:rPr lang="cs-CZ" dirty="0"/>
            </a:br>
            <a:r>
              <a:rPr lang="cs-CZ" dirty="0"/>
              <a:t>	např. pavouk </a:t>
            </a:r>
            <a:r>
              <a:rPr lang="cs-CZ" i="1" dirty="0" err="1"/>
              <a:t>Tidarren</a:t>
            </a:r>
            <a:r>
              <a:rPr lang="cs-CZ" i="1" dirty="0"/>
              <a:t> </a:t>
            </a:r>
            <a:r>
              <a:rPr lang="cs-CZ" i="1" dirty="0" err="1"/>
              <a:t>argo</a:t>
            </a:r>
            <a:r>
              <a:rPr lang="cs-CZ" dirty="0"/>
              <a:t> odlomení pedipalpy, přichycení k </a:t>
            </a:r>
            <a:r>
              <a:rPr lang="cs-CZ" dirty="0" err="1"/>
              <a:t>epigyne</a:t>
            </a:r>
            <a:br>
              <a:rPr lang="cs-CZ" dirty="0"/>
            </a:br>
            <a:r>
              <a:rPr lang="cs-CZ" dirty="0"/>
              <a:t>	samice </a:t>
            </a:r>
            <a:r>
              <a:rPr lang="cs-CZ" dirty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chemické repelenty ve spermatu (</a:t>
            </a:r>
            <a:r>
              <a:rPr lang="cs-CZ" i="1" dirty="0" err="1"/>
              <a:t>Drosophila</a:t>
            </a:r>
            <a:r>
              <a:rPr lang="cs-CZ" dirty="0"/>
              <a:t>, hadi)</a:t>
            </a:r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043" y="4615392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946" y="2624867"/>
            <a:ext cx="3558841" cy="2160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5045253" y="375607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i="1" dirty="0" err="1"/>
              <a:t>Nephilengys</a:t>
            </a:r>
            <a:r>
              <a:rPr lang="cs-CZ" sz="1800" i="1" dirty="0"/>
              <a:t> </a:t>
            </a:r>
            <a:r>
              <a:rPr lang="cs-CZ" sz="1800" i="1" dirty="0" err="1"/>
              <a:t>malabarensis</a:t>
            </a:r>
            <a:endParaRPr lang="cs-CZ" sz="1800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3420933" y="2398955"/>
            <a:ext cx="505608" cy="441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teorie her: </a:t>
            </a:r>
            <a:br>
              <a:rPr lang="en-US" dirty="0">
                <a:sym typeface="Symbol" pitchFamily="18" charset="2"/>
              </a:rPr>
            </a:b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fenotyp, ne příslušné geny</a:t>
            </a: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předpoklad: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ve formě většího počtu kopií genů v dalších generacích,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tj. strategie zvyšující fitness hráče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se bude v populaci šířit v důsledku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přírodního 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br>
              <a:rPr lang="cs-CZ" b="1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např.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>
                <a:sym typeface="Symbol" pitchFamily="18" charset="2"/>
              </a:rPr>
              <a:t> (</a:t>
            </a:r>
            <a:r>
              <a:rPr lang="cs-CZ" sz="2400" i="1" dirty="0" err="1">
                <a:sym typeface="Symbol" pitchFamily="18" charset="2"/>
              </a:rPr>
              <a:t>payoff</a:t>
            </a:r>
            <a:r>
              <a:rPr lang="cs-CZ" sz="2400" i="1" dirty="0">
                <a:sym typeface="Symbol" pitchFamily="18" charset="2"/>
              </a:rPr>
              <a:t> matrix</a:t>
            </a:r>
            <a:r>
              <a:rPr lang="cs-CZ" sz="2400" dirty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>, které ze strategie plynou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(zisk = více potomků = vyšší fitness)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4 </a:t>
            </a:r>
            <a:r>
              <a:rPr lang="cs-CZ" sz="1800" dirty="0" err="1"/>
              <a:t>transgenní</a:t>
            </a:r>
            <a:r>
              <a:rPr lang="cs-CZ" sz="1800" dirty="0"/>
              <a:t> linie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1 a 2:</a:t>
            </a:r>
          </a:p>
          <a:p>
            <a:pPr algn="ctr"/>
            <a:r>
              <a:rPr lang="cs-CZ" sz="1600" dirty="0"/>
              <a:t>žádné sperma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/>
              <a:t>Drosophila</a:t>
            </a:r>
            <a:r>
              <a:rPr lang="cs-CZ" dirty="0"/>
              <a:t>: proteiny přídatných žláz ve spermatu </a:t>
            </a:r>
            <a:r>
              <a:rPr lang="cs-CZ" dirty="0">
                <a:sym typeface="Symbol"/>
              </a:rPr>
              <a:t>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3: sperma, kopulace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účinek semenných proteinů snižuje přežívání samic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4: sperma, žádná kopulace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konflikt reprodukčních zájmů samců a samic!!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prodloužené 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odstranění 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/>
                <a:t>kopulační orgán</a:t>
              </a:r>
              <a:br>
                <a:rPr lang="cs-CZ" sz="1800" dirty="0"/>
              </a:br>
              <a:r>
                <a:rPr lang="cs-CZ" sz="1800" dirty="0"/>
                <a:t>motýlic 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/>
              <a:t>delší kopulace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větší 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>
                <a:sym typeface="Symbol" pitchFamily="18" charset="2"/>
              </a:rPr>
              <a:t>testes</a:t>
            </a:r>
            <a:r>
              <a:rPr lang="cs-CZ" dirty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šimpanz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8115" y="3044041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47346" y="561213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8" y="3681637"/>
            <a:ext cx="1570038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5373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zabíjení mláďat: kočkovité šelmy (lev, kočka domácí)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hlodavci (myš, potkan, lumíci, křečci, hraboš pensylvánský):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/>
              <a:t>= 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větší 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přinášení 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Jak si zajistit péči o potomstvo ze strany samce?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 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Concord </a:t>
            </a:r>
            <a:r>
              <a:rPr lang="cs-CZ" i="1" dirty="0" err="1">
                <a:sym typeface="Symbol" pitchFamily="18" charset="2"/>
              </a:rPr>
              <a:t>fallacy</a:t>
            </a:r>
            <a:r>
              <a:rPr lang="cs-CZ" dirty="0">
                <a:sym typeface="Symbol" pitchFamily="18" charset="2"/>
              </a:rPr>
              <a:t>“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(u nás = „temelínský princip“)</a:t>
            </a: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3 možné samčí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samicí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„není ta, bude jiná“ – odlétá před kopulací, hledání povolnější samice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frajer</a:t>
            </a:r>
            <a:r>
              <a:rPr lang="cs-CZ" dirty="0">
                <a:sym typeface="Symbol" pitchFamily="18" charset="2"/>
              </a:rPr>
              <a:t>“ – po kopulaci odlétá	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schování vajíček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mečovky 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 „nemečových“ druhů preferují samce s „mečíkem“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preference 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Př. hvízdalky rodu </a:t>
            </a:r>
            <a:r>
              <a:rPr lang="cs-CZ" i="1" dirty="0" err="1"/>
              <a:t>Engystomops</a:t>
            </a:r>
            <a:r>
              <a:rPr lang="cs-CZ" dirty="0"/>
              <a:t>:</a:t>
            </a:r>
            <a:r>
              <a:rPr lang="cs-CZ" dirty="0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geny</a:t>
            </a: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hypotéza 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1930):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neřízený 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znak nemusí přinášet jedinci výhodu, ale je z nějakého důvodu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samicemi preferován  je výhodné mít potomky s tímto samcem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(synové sexuálně přitažliví pro ostatní samice)</a:t>
            </a: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základem silná vazba mezi genem pro samičí preferenci a genem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pro samčí znak (oba geny u obou pohlaví, odlišná exprese)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„efekt sněhové koule“ – neřízený („</a:t>
            </a:r>
            <a:r>
              <a:rPr lang="cs-CZ" i="1" dirty="0" err="1">
                <a:sym typeface="Symbol" pitchFamily="18" charset="2"/>
              </a:rPr>
              <a:t>runaway</a:t>
            </a:r>
            <a:r>
              <a:rPr lang="cs-CZ" dirty="0">
                <a:sym typeface="Symbol" pitchFamily="18" charset="2"/>
              </a:rPr>
              <a:t>“) proces 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tento proces se zastaví ve stavu rovnováhy mezi selekcí 	ze strany samic a normální selekcí ze strany prostředí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korelace intenzity červeného zbarvení a preference červené u koljušky tříostné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chování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>
                <a:sym typeface="Symbol" pitchFamily="18" charset="2"/>
              </a:rPr>
              <a:t> 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stejní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>
                <a:sym typeface="Symbol" pitchFamily="18" charset="2"/>
              </a:rPr>
              <a:t> (1973):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= strategie, která je-li v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populaci fixována, nemůže do ní vlivem selekce proniknout strategie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možná existence více ESS </a:t>
            </a:r>
            <a:r>
              <a:rPr lang="cs-CZ" dirty="0">
                <a:sym typeface="Symbol"/>
              </a:rPr>
              <a:t> vývoj populace ke konkrétní ESS bude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záviset na počátečních podmínkách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kvalitu</a:t>
            </a:r>
            <a:r>
              <a:rPr lang="en-US" dirty="0"/>
              <a:t> </a:t>
            </a:r>
            <a:r>
              <a:rPr lang="cs-CZ" dirty="0"/>
              <a:t>potomstva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rudý, vlaštovka 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/>
              <a:t>páv (</a:t>
            </a:r>
            <a:r>
              <a:rPr lang="cs-CZ" i="1" dirty="0" err="1"/>
              <a:t>Pavo</a:t>
            </a:r>
            <a:r>
              <a:rPr lang="cs-CZ" i="1" dirty="0"/>
              <a:t> </a:t>
            </a:r>
            <a:r>
              <a:rPr lang="cs-CZ" i="1" dirty="0" err="1"/>
              <a:t>cristatus</a:t>
            </a:r>
            <a:r>
              <a:rPr lang="cs-CZ" dirty="0"/>
              <a:t>): korelace mezi velikostí a počtem „ok“ a fitness</a:t>
            </a:r>
            <a:br>
              <a:rPr lang="cs-CZ" dirty="0"/>
            </a:br>
            <a:r>
              <a:rPr lang="cs-CZ" dirty="0"/>
              <a:t>	potomků 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Anders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Pape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Møller</a:t>
            </a:r>
            <a:r>
              <a:rPr lang="cs-CZ" dirty="0"/>
              <a:t>: vlaštovka obecná (</a:t>
            </a:r>
            <a:r>
              <a:rPr lang="cs-CZ" i="1" dirty="0" err="1"/>
              <a:t>Hirundo</a:t>
            </a:r>
            <a:r>
              <a:rPr lang="cs-CZ" i="1" dirty="0"/>
              <a:t> </a:t>
            </a:r>
            <a:r>
              <a:rPr lang="cs-CZ" i="1" dirty="0" err="1"/>
              <a:t>rustica</a:t>
            </a:r>
            <a:r>
              <a:rPr lang="cs-CZ" dirty="0"/>
              <a:t>)</a:t>
            </a: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kratší před-kopulační fáze</a:t>
            </a: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druhých snůšek</a:t>
            </a:r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potomstva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br>
              <a:rPr lang="cs-CZ" dirty="0">
                <a:solidFill>
                  <a:schemeClr val="accent2"/>
                </a:solidFill>
              </a:rPr>
            </a:b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životaschopnost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cs-CZ" dirty="0"/>
              <a:t>(„dobrých genů“)</a:t>
            </a:r>
            <a:br>
              <a:rPr lang="cs-CZ" dirty="0"/>
            </a:br>
            <a:r>
              <a:rPr lang="cs-CZ" dirty="0"/>
              <a:t>	 navzdory handicapu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tj. aby samec nemohl „lhát“</a:t>
            </a:r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timálie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pestré zbarvení, složitá </a:t>
            </a:r>
            <a:r>
              <a:rPr lang="cs-CZ" dirty="0" err="1"/>
              <a:t>ornamentace</a:t>
            </a:r>
            <a:r>
              <a:rPr lang="cs-CZ" dirty="0"/>
              <a:t>, prokrvené struktury, </a:t>
            </a:r>
            <a:br>
              <a:rPr lang="cs-CZ" dirty="0"/>
            </a:br>
            <a:r>
              <a:rPr lang="cs-CZ" dirty="0"/>
              <a:t>	toxická 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Malte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Andersson</a:t>
            </a:r>
            <a:r>
              <a:rPr lang="cs-CZ" dirty="0"/>
              <a:t>: vida kohoutí (</a:t>
            </a:r>
            <a:r>
              <a:rPr lang="cs-CZ" i="1" dirty="0" err="1"/>
              <a:t>Euplectes</a:t>
            </a:r>
            <a:r>
              <a:rPr lang="cs-CZ" i="1" dirty="0"/>
              <a:t> </a:t>
            </a:r>
            <a:r>
              <a:rPr lang="cs-CZ" i="1" dirty="0" err="1"/>
              <a:t>progne</a:t>
            </a:r>
            <a:r>
              <a:rPr lang="cs-CZ" dirty="0"/>
              <a:t>)</a:t>
            </a:r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nejvyšší reprodukční úspěšnost samců s prodlouženými ocasními pery</a:t>
            </a: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rostoucí fitness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relativně nižší zátěž pro geneticky kvalitnější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br>
              <a:rPr lang="cs-CZ" dirty="0">
                <a:solidFill>
                  <a:schemeClr val="accent2"/>
                </a:solidFill>
              </a:rPr>
            </a:br>
            <a:br>
              <a:rPr lang="cs-CZ" dirty="0">
                <a:solidFill>
                  <a:schemeClr val="accent2"/>
                </a:solidFill>
              </a:rPr>
            </a:br>
            <a:r>
              <a:rPr lang="cs-CZ" dirty="0"/>
              <a:t>problém opakované preference pro určitý znak </a:t>
            </a:r>
            <a:r>
              <a:rPr lang="cs-CZ" dirty="0">
                <a:sym typeface="Symbol"/>
              </a:rPr>
              <a:t> vyčerpání variability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= „</a:t>
            </a:r>
            <a:r>
              <a:rPr lang="cs-CZ" i="1" dirty="0">
                <a:sym typeface="Symbol"/>
              </a:rPr>
              <a:t>lek paradox</a:t>
            </a:r>
            <a:r>
              <a:rPr lang="cs-CZ" dirty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pohlavní výběr bude zvýhodňovat znaky, které „férově“ signalizují</a:t>
            </a:r>
            <a:br>
              <a:rPr lang="cs-CZ" dirty="0"/>
            </a:br>
            <a:r>
              <a:rPr lang="cs-CZ" dirty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zvířata se „špatnými geny“ nemohou účinně bojovat proti </a:t>
            </a:r>
            <a:r>
              <a:rPr lang="cs-CZ" dirty="0" err="1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hypotéza: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 některé druhy pěvců</a:t>
            </a:r>
          </a:p>
          <a:p>
            <a:r>
              <a:rPr lang="cs-CZ" dirty="0">
                <a:sym typeface="Symbol" pitchFamily="18" charset="2"/>
              </a:rPr>
              <a:t>Př.:  </a:t>
            </a:r>
            <a:r>
              <a:rPr lang="cs-CZ" dirty="0" err="1">
                <a:sym typeface="Symbol" pitchFamily="18" charset="2"/>
              </a:rPr>
              <a:t>uakari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šarlatolící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 err="1">
                <a:sym typeface="Symbol" pitchFamily="18" charset="2"/>
              </a:rPr>
              <a:t>Cacajao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calvus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zdravých jedinců červená 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druhů z </a:t>
            </a:r>
            <a:r>
              <a:rPr lang="cs-CZ" sz="1800" dirty="0" err="1"/>
              <a:t>nemalarických</a:t>
            </a:r>
            <a:r>
              <a:rPr lang="cs-CZ" sz="1800" dirty="0"/>
              <a:t> oblastí tmavé zbarvení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947726" y="292100"/>
            <a:ext cx="6942926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Mimopárová</a:t>
            </a:r>
            <a:r>
              <a:rPr lang="cs-CZ" sz="2800" dirty="0">
                <a:solidFill>
                  <a:srgbClr val="E80000"/>
                </a:solidFill>
              </a:rPr>
              <a:t> paternita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paternity</a:t>
            </a:r>
            <a:r>
              <a:rPr lang="cs-CZ" sz="2400" dirty="0">
                <a:solidFill>
                  <a:srgbClr val="E80000"/>
                </a:solidFill>
              </a:rPr>
              <a:t>, EPP)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s lepšími geny než partner </a:t>
            </a:r>
            <a:r>
              <a:rPr lang="cs-CZ" dirty="0">
                <a:sym typeface="Symbol" pitchFamily="18" charset="2"/>
              </a:rPr>
              <a:t> zvýšení fitness 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rákosník velký: šířka zpěvního repertoáru korelována s fitness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u všech pozorovaných EPP měli biologičtí otcové širší repertoár zpěvu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získání dobrých, nebo komplementárních genů?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/>
              <a:t>Ritualizace</a:t>
            </a:r>
            <a:r>
              <a:rPr lang="cs-CZ" sz="2400" dirty="0"/>
              <a:t>:</a:t>
            </a:r>
            <a:br>
              <a:rPr lang="cs-CZ" sz="2400" dirty="0"/>
            </a:br>
            <a:br>
              <a:rPr lang="cs-CZ" sz="2400" dirty="0"/>
            </a:br>
            <a:r>
              <a:rPr lang="cs-CZ" dirty="0"/>
              <a:t>tradiční vysvětlení </a:t>
            </a:r>
            <a:r>
              <a:rPr lang="cs-CZ" dirty="0" err="1"/>
              <a:t>ritualizace</a:t>
            </a:r>
            <a:r>
              <a:rPr lang="cs-CZ" dirty="0"/>
              <a:t> jako výhoda 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Univ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Australia</a:t>
            </a:r>
            <a:r>
              <a:rPr lang="cs-CZ" dirty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Francie, Velká Británie, USA: 5–52 %</a:t>
            </a:r>
            <a:br>
              <a:rPr lang="cs-CZ" dirty="0"/>
            </a:br>
            <a:br>
              <a:rPr lang="cs-CZ" dirty="0"/>
            </a:br>
            <a:r>
              <a:rPr lang="cs-CZ" sz="2400" dirty="0">
                <a:solidFill>
                  <a:srgbClr val="E80000"/>
                </a:solidFill>
              </a:rPr>
              <a:t>EPP: </a:t>
            </a:r>
            <a:r>
              <a:rPr lang="cs-CZ" dirty="0"/>
              <a:t>obtížný odhad, </a:t>
            </a:r>
            <a:r>
              <a:rPr lang="cs-CZ" dirty="0">
                <a:sym typeface="Symbol"/>
              </a:rPr>
              <a:t>2 %, </a:t>
            </a:r>
            <a:r>
              <a:rPr lang="cs-CZ" dirty="0" err="1">
                <a:sym typeface="Symbol"/>
              </a:rPr>
              <a:t>Janomamové</a:t>
            </a:r>
            <a:r>
              <a:rPr lang="cs-CZ" dirty="0">
                <a:sym typeface="Symbol"/>
              </a:rPr>
              <a:t> 10 %, </a:t>
            </a:r>
            <a:r>
              <a:rPr lang="cs-CZ" dirty="0" err="1">
                <a:sym typeface="Symbol"/>
              </a:rPr>
              <a:t>Himba</a:t>
            </a:r>
            <a:r>
              <a:rPr lang="cs-CZ" dirty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etnické rozdíly: např. Michigan</a:t>
            </a:r>
            <a:r>
              <a:rPr lang="cs-CZ">
                <a:sym typeface="Symbol"/>
              </a:rPr>
              <a:t>: 1,4 </a:t>
            </a:r>
            <a:r>
              <a:rPr lang="cs-CZ" dirty="0">
                <a:sym typeface="Symbol"/>
              </a:rPr>
              <a:t>% u bělochů</a:t>
            </a:r>
            <a:r>
              <a:rPr lang="cs-CZ">
                <a:sym typeface="Symbol"/>
              </a:rPr>
              <a:t>, 10,1 </a:t>
            </a:r>
            <a:r>
              <a:rPr lang="cs-CZ" dirty="0">
                <a:sym typeface="Symbol"/>
              </a:rPr>
              <a:t>% u černochů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jihoameričtí indiáni (</a:t>
            </a:r>
            <a:r>
              <a:rPr lang="cs-CZ" sz="1800" dirty="0">
                <a:sym typeface="Symbol"/>
              </a:rPr>
              <a:t>např. </a:t>
            </a:r>
            <a:r>
              <a:rPr lang="cs-CZ" sz="1800" dirty="0" err="1">
                <a:sym typeface="Symbol"/>
              </a:rPr>
              <a:t>Mehinaku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Kaingang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Araweté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Curripaco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Tapirapé</a:t>
            </a:r>
            <a:r>
              <a:rPr lang="cs-CZ" sz="1800" dirty="0">
                <a:sym typeface="Symbol"/>
              </a:rPr>
              <a:t>,</a:t>
            </a:r>
            <a:br>
              <a:rPr lang="cs-CZ" sz="1800" dirty="0">
                <a:sym typeface="Symbol"/>
              </a:rPr>
            </a:br>
            <a:r>
              <a:rPr lang="cs-CZ" sz="1800" dirty="0">
                <a:sym typeface="Symbol"/>
              </a:rPr>
              <a:t>	</a:t>
            </a:r>
            <a:r>
              <a:rPr lang="cs-CZ" sz="1800" dirty="0" err="1">
                <a:sym typeface="Symbol"/>
              </a:rPr>
              <a:t>Janomamo</a:t>
            </a:r>
            <a:r>
              <a:rPr lang="cs-CZ" sz="1800" dirty="0">
                <a:sym typeface="Symbol"/>
              </a:rPr>
              <a:t>, Bari, </a:t>
            </a:r>
            <a:r>
              <a:rPr lang="cs-CZ" sz="1800" dirty="0" err="1">
                <a:sym typeface="Symbol"/>
              </a:rPr>
              <a:t>Matis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Aché</a:t>
            </a:r>
            <a:r>
              <a:rPr lang="cs-CZ" dirty="0">
                <a:sym typeface="Symbol"/>
              </a:rPr>
              <a:t>): rozdělitelná paternita (</a:t>
            </a:r>
            <a:r>
              <a:rPr lang="cs-CZ" i="1" dirty="0" err="1">
                <a:sym typeface="Symbol"/>
              </a:rPr>
              <a:t>partible</a:t>
            </a:r>
            <a:r>
              <a:rPr lang="cs-CZ" i="1" dirty="0">
                <a:sym typeface="Symbol"/>
              </a:rPr>
              <a:t> paternity</a:t>
            </a:r>
            <a:r>
              <a:rPr lang="cs-CZ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/>
              </a:rPr>
              <a:t>Canelové</a:t>
            </a:r>
            <a:r>
              <a:rPr lang="cs-CZ" dirty="0">
                <a:sym typeface="Symbol"/>
              </a:rPr>
              <a:t> (střední Brazílie): zpravidla více než 12 potenciálních otců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9738" y="292100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muži: fyzická nevěra partnerky (riziko EPF)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/>
              </a:rPr>
              <a:t>ženy: duševní spříznění (riziko odchodu partnera)</a:t>
            </a:r>
            <a:endParaRPr lang="cs-CZ" dirty="0"/>
          </a:p>
        </p:txBody>
      </p:sp>
      <p:pic>
        <p:nvPicPr>
          <p:cNvPr id="1026" name="Picture 2" descr="Výsledek obrázku pro jealou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0" y="3416448"/>
            <a:ext cx="5306052" cy="2985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 rotWithShape="1">
          <a:blip r:embed="rId4" cstate="print"/>
          <a:srcRect l="11177" r="11091"/>
          <a:stretch/>
        </p:blipFill>
        <p:spPr bwMode="auto">
          <a:xfrm>
            <a:off x="439738" y="1843096"/>
            <a:ext cx="3761145" cy="272066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62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jestřáb: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prohrává (nulový zisk), u obou ztráta v podobě rizika zranění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br>
              <a:rPr lang="cs-CZ" sz="1800" dirty="0"/>
            </a:br>
            <a:r>
              <a:rPr lang="cs-CZ" sz="1800" dirty="0"/>
              <a:t>(nulový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stabilní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Př.: V = 1, C = 2</a:t>
            </a:r>
          </a:p>
          <a:p>
            <a:endParaRPr lang="cs-CZ" i="1" dirty="0"/>
          </a:p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jestliže k interakci holubic přidáme u obou hráčů penalizaci -1/4 </a:t>
            </a:r>
            <a:br>
              <a:rPr lang="cs-CZ" dirty="0"/>
            </a:br>
            <a:r>
              <a:rPr lang="cs-CZ" dirty="0"/>
              <a:t>	za prodlení, bude průměrný zisk holubice (1/2 – 0 – 1/4)/2 = 1/8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 rovnováha smíšené strategie nebo polymorfismus H : J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by v tomto případě byla 1 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vědomého 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(v praxi zpravidla</a:t>
            </a:r>
            <a:r>
              <a:rPr lang="en-US" dirty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>
                <a:sym typeface="Symbol" pitchFamily="18" charset="2"/>
              </a:rPr>
              <a:t>C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 = 2, C = 1</a:t>
            </a:r>
          </a:p>
          <a:p>
            <a:pPr defTabSz="360000">
              <a:spcAft>
                <a:spcPts val="1000"/>
              </a:spcAft>
            </a:pP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/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6811</TotalTime>
  <Words>1571</Words>
  <Application>Microsoft Office PowerPoint</Application>
  <PresentationFormat>Předvádění na obrazovce (4:3)</PresentationFormat>
  <Paragraphs>500</Paragraphs>
  <Slides>61</Slides>
  <Notes>54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ＭＳ Ｐゴシック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279</cp:revision>
  <dcterms:created xsi:type="dcterms:W3CDTF">2002-02-28T16:27:36Z</dcterms:created>
  <dcterms:modified xsi:type="dcterms:W3CDTF">2017-04-23T09:42:58Z</dcterms:modified>
</cp:coreProperties>
</file>