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284" r:id="rId17"/>
    <p:sldId id="346" r:id="rId18"/>
    <p:sldId id="374" r:id="rId19"/>
    <p:sldId id="302" r:id="rId20"/>
    <p:sldId id="300" r:id="rId21"/>
    <p:sldId id="347" r:id="rId22"/>
    <p:sldId id="376" r:id="rId23"/>
    <p:sldId id="378" r:id="rId24"/>
    <p:sldId id="348" r:id="rId25"/>
    <p:sldId id="375" r:id="rId26"/>
    <p:sldId id="349" r:id="rId27"/>
    <p:sldId id="303" r:id="rId28"/>
    <p:sldId id="351" r:id="rId29"/>
    <p:sldId id="296" r:id="rId30"/>
    <p:sldId id="381" r:id="rId31"/>
    <p:sldId id="304" r:id="rId32"/>
    <p:sldId id="370" r:id="rId33"/>
    <p:sldId id="339" r:id="rId34"/>
    <p:sldId id="306" r:id="rId35"/>
    <p:sldId id="307" r:id="rId36"/>
    <p:sldId id="352" r:id="rId37"/>
    <p:sldId id="355" r:id="rId38"/>
    <p:sldId id="336" r:id="rId39"/>
    <p:sldId id="359" r:id="rId40"/>
    <p:sldId id="365" r:id="rId41"/>
    <p:sldId id="379" r:id="rId42"/>
    <p:sldId id="356" r:id="rId43"/>
    <p:sldId id="337" r:id="rId44"/>
    <p:sldId id="362" r:id="rId45"/>
    <p:sldId id="361" r:id="rId46"/>
    <p:sldId id="357" r:id="rId47"/>
    <p:sldId id="380" r:id="rId48"/>
    <p:sldId id="360" r:id="rId49"/>
    <p:sldId id="345" r:id="rId50"/>
    <p:sldId id="363" r:id="rId51"/>
    <p:sldId id="364" r:id="rId52"/>
    <p:sldId id="366" r:id="rId53"/>
    <p:sldId id="277" r:id="rId54"/>
    <p:sldId id="367" r:id="rId55"/>
    <p:sldId id="311" r:id="rId56"/>
    <p:sldId id="368" r:id="rId57"/>
    <p:sldId id="369" r:id="rId58"/>
    <p:sldId id="371" r:id="rId59"/>
    <p:sldId id="372" r:id="rId60"/>
    <p:sldId id="373" r:id="rId61"/>
    <p:sldId id="354" r:id="rId62"/>
    <p:sldId id="358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469" y="43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2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2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5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5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1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3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1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15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1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9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38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1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0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7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5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03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64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9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4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50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5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4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90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2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9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43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3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03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6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1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98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4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0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3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en/1/10/Rebek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gif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55738" y="292100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24209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vodík,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/>
              <a:t>	metan 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 pitchFamily="-105" charset="2"/>
              </a:rPr>
              <a:t> 10-15 % 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	2 % 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	stavební 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8376" y="4106141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443" y="4272557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90221" y="6247022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43276" y="6257533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Chemická evoluce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62768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CO</a:t>
            </a:r>
            <a:r>
              <a:rPr lang="cs-CZ" b="0" baseline="-25000" dirty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nebyly syntetizovány všechny nukleotidy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 (např. s ribózou vznikají i další cukry,</a:t>
            </a:r>
            <a:br>
              <a:rPr lang="cs-CZ" b="0" dirty="0"/>
            </a:br>
            <a:r>
              <a:rPr lang="cs-CZ" b="0" dirty="0"/>
              <a:t>	které 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778500" y="4146550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91125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Kde vznikl život?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/>
              <a:t>extraterestrický</a:t>
            </a:r>
            <a:r>
              <a:rPr lang="cs-CZ" b="0" dirty="0"/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panspermie: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existence organických sloučenin ve vesmíru (komety, meteority): </a:t>
            </a:r>
            <a:br>
              <a:rPr lang="cs-CZ" b="0" dirty="0"/>
            </a:br>
            <a:r>
              <a:rPr lang="cs-CZ" b="0" dirty="0"/>
              <a:t>	např. meteorit z </a:t>
            </a:r>
            <a:r>
              <a:rPr lang="cs-CZ" b="0" dirty="0" err="1"/>
              <a:t>Murchisonu</a:t>
            </a:r>
            <a:r>
              <a:rPr lang="cs-CZ" b="0" dirty="0"/>
              <a:t> (1969, Austrálie): 4,6 mld.; mnoho sloučenin</a:t>
            </a:r>
            <a:br>
              <a:rPr lang="cs-CZ" b="0" dirty="0"/>
            </a:br>
            <a:r>
              <a:rPr lang="cs-CZ" b="0" dirty="0"/>
              <a:t>	jako v </a:t>
            </a:r>
            <a:r>
              <a:rPr lang="cs-CZ" b="0" dirty="0" err="1"/>
              <a:t>Millerově</a:t>
            </a:r>
            <a:r>
              <a:rPr lang="cs-CZ" b="0" dirty="0"/>
              <a:t>-</a:t>
            </a:r>
            <a:r>
              <a:rPr lang="cs-CZ" b="0" dirty="0" err="1"/>
              <a:t>Ureyho</a:t>
            </a:r>
            <a:r>
              <a:rPr lang="cs-CZ" b="0" dirty="0"/>
              <a:t> experimentu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pod zemí – </a:t>
            </a:r>
            <a:br>
              <a:rPr lang="cs-CZ" b="0" dirty="0"/>
            </a:br>
            <a:r>
              <a:rPr lang="cs-CZ" b="0" dirty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hlubokomořské vývěry 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1977: termofilní bakterie a archebakterie, třímetroví rournatci (mnohoštětinatci), mlži, hvězdice, svijonožci, přílipky, krabi, kroužkovci, krevety</a:t>
            </a:r>
            <a:endParaRPr lang="cs-CZ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život na povrchu pyritu = hypotéza </a:t>
            </a:r>
            <a:r>
              <a:rPr lang="cs-CZ" b="0" dirty="0" err="1"/>
              <a:t>Fe</a:t>
            </a:r>
            <a:r>
              <a:rPr lang="cs-CZ" b="0" dirty="0"/>
              <a:t>-S 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dirty="0" err="1"/>
              <a:t>prebiotická</a:t>
            </a:r>
            <a:r>
              <a:rPr lang="cs-CZ" b="0" dirty="0"/>
              <a:t> pizza“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povrchu pyritu shluky molekul [2Fe-2S] nebo [4Fe-4S] </a:t>
            </a:r>
            <a:r>
              <a:rPr lang="cs-CZ" b="0" dirty="0">
                <a:sym typeface="Symbol" pitchFamily="-105" charset="2"/>
              </a:rPr>
              <a:t> možné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prekurzory</a:t>
            </a:r>
            <a:r>
              <a:rPr lang="cs-CZ" b="0" dirty="0">
                <a:sym typeface="Symbol" pitchFamily="-105" charset="2"/>
              </a:rPr>
              <a:t> 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506960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Výhody plochého povrchu:</a:t>
            </a:r>
            <a:br>
              <a:rPr lang="cs-CZ" b="0" dirty="0">
                <a:solidFill>
                  <a:srgbClr val="DE0000"/>
                </a:solidFill>
              </a:rPr>
            </a:br>
            <a:br>
              <a:rPr lang="cs-CZ" b="0" dirty="0">
                <a:solidFill>
                  <a:srgbClr val="DE0000"/>
                </a:solidFill>
              </a:rPr>
            </a:br>
            <a:r>
              <a:rPr lang="cs-CZ" b="0" u="sng" dirty="0"/>
              <a:t>termodynamika</a:t>
            </a:r>
            <a:r>
              <a:rPr lang="cs-CZ" b="0" dirty="0"/>
              <a:t>: na povrchu nižší entropie</a:t>
            </a: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kinetika</a:t>
            </a:r>
            <a:r>
              <a:rPr lang="cs-CZ" b="0" dirty="0"/>
              <a:t>: vyšší pravděpodobnost srážky molekul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jíl!)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lipidů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snadnější odstraňování molekul vody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18775" y="2774393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Francis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Leslie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Orgel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dvojí role RNA: dědičnost + enzym</a:t>
            </a:r>
            <a:br>
              <a:rPr lang="cs-CZ" b="0" dirty="0"/>
            </a:br>
            <a:r>
              <a:rPr lang="cs-CZ" b="0" dirty="0"/>
              <a:t>  	= </a:t>
            </a:r>
            <a:r>
              <a:rPr lang="cs-CZ" sz="2400" b="0" dirty="0" err="1">
                <a:solidFill>
                  <a:srgbClr val="F00000"/>
                </a:solidFill>
              </a:rPr>
              <a:t>ribozym</a:t>
            </a:r>
            <a:endParaRPr lang="cs-CZ" b="0" dirty="0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18290" y="3909848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48" y="2073014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>
            <a:off x="5780690" y="1965434"/>
            <a:ext cx="767255" cy="59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Původ života leží do značné míry mimo rámec působnosti </a:t>
            </a:r>
            <a:br>
              <a:rPr lang="cs-CZ" b="0" dirty="0"/>
            </a:br>
            <a:r>
              <a:rPr lang="cs-CZ" b="0" dirty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ve své podstatě mezioborové studium: chemie (povaha látek, ze kterých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jsou organismy složeny), geologie, výzkum atmosféry (charakter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5967" y="2423344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43557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mnoho funkcí vzniklo velmi dávno</a:t>
            </a:r>
            <a:br>
              <a:rPr lang="cs-CZ" b="0" dirty="0"/>
            </a:br>
            <a:r>
              <a:rPr lang="cs-CZ" b="0" dirty="0"/>
              <a:t>	RNA jako „molekulární fosilie“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mnoho zásadních koenzymů, např. NAD</a:t>
            </a:r>
            <a:r>
              <a:rPr lang="cs-CZ" b="0" baseline="30000" dirty="0"/>
              <a:t>+</a:t>
            </a:r>
            <a:r>
              <a:rPr lang="cs-CZ" b="0" dirty="0"/>
              <a:t>, </a:t>
            </a:r>
            <a:r>
              <a:rPr lang="cs-CZ" b="0" dirty="0" err="1"/>
              <a:t>flavinadenindinukleotid</a:t>
            </a:r>
            <a:r>
              <a:rPr lang="cs-CZ" b="0" dirty="0"/>
              <a:t> (FAD) </a:t>
            </a:r>
            <a:br>
              <a:rPr lang="cs-CZ" b="0" dirty="0"/>
            </a:br>
            <a:r>
              <a:rPr lang="cs-CZ" b="0" dirty="0"/>
              <a:t>	= 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při replikaci DNA používán RNA </a:t>
            </a:r>
            <a:r>
              <a:rPr lang="cs-CZ" b="0" dirty="0" err="1"/>
              <a:t>primer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ATP </a:t>
            </a:r>
            <a:r>
              <a:rPr lang="cs-CZ" b="0" dirty="0">
                <a:sym typeface="Symbol" pitchFamily="-105" charset="2"/>
              </a:rPr>
              <a:t>=</a:t>
            </a:r>
            <a:r>
              <a:rPr lang="cs-CZ" b="0" dirty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i="1" dirty="0" err="1"/>
              <a:t>intervening</a:t>
            </a:r>
            <a:r>
              <a:rPr lang="cs-CZ" b="0" i="1" dirty="0"/>
              <a:t> </a:t>
            </a:r>
            <a:r>
              <a:rPr lang="cs-CZ" b="0" i="1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aktivní místo </a:t>
            </a:r>
            <a:r>
              <a:rPr lang="cs-CZ" sz="1600" b="0" dirty="0" err="1"/>
              <a:t>ribozymu</a:t>
            </a:r>
            <a:endParaRPr lang="cs-CZ" sz="1600" b="0" dirty="0"/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ligázová</a:t>
            </a:r>
            <a:r>
              <a:rPr lang="cs-CZ" sz="1800" b="0" dirty="0"/>
              <a:t> aktivita</a:t>
            </a: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polymerázová aktivita</a:t>
            </a:r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7609647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>
                <a:sym typeface="Symbol" pitchFamily="-105" charset="2"/>
              </a:rPr>
              <a:t> (1989): modifikace IVS  katalýza syntézy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komplementárního řetězce podle vnějšího </a:t>
            </a:r>
            <a:r>
              <a:rPr lang="cs-CZ" b="0" dirty="0" err="1">
                <a:sym typeface="Symbol" pitchFamily="-105" charset="2"/>
              </a:rPr>
              <a:t>templátu</a:t>
            </a:r>
            <a:r>
              <a:rPr lang="cs-CZ" b="0" dirty="0">
                <a:sym typeface="Symbol" pitchFamily="-105" charset="2"/>
              </a:rPr>
              <a:t> –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max. 40 nukleotidů, pouze 1 % 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ym typeface="Symbol" pitchFamily="-105" charset="2"/>
              </a:rPr>
              <a:t> (1991):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ribozym</a:t>
            </a:r>
            <a:r>
              <a:rPr lang="cs-CZ" b="0" dirty="0">
                <a:sym typeface="Symbol" pitchFamily="-105" charset="2"/>
              </a:rPr>
              <a:t> 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schopnost replikovat i ostatní RNA</a:t>
            </a:r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nutná kompartmentace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Paul </a:t>
            </a:r>
            <a:r>
              <a:rPr lang="en-US" b="0" dirty="0">
                <a:solidFill>
                  <a:srgbClr val="003399"/>
                </a:solidFill>
              </a:rPr>
              <a:t>&amp;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Joyce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ribozym</a:t>
            </a:r>
            <a:r>
              <a:rPr lang="cs-CZ" b="0" dirty="0"/>
              <a:t> R3C – </a:t>
            </a:r>
            <a:r>
              <a:rPr lang="cs-CZ" b="0" dirty="0" err="1"/>
              <a:t>ligace</a:t>
            </a:r>
            <a:r>
              <a:rPr lang="cs-CZ" b="0" dirty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R3C pozměněn tak, aby produkt </a:t>
            </a:r>
            <a:r>
              <a:rPr lang="cs-CZ" b="0" dirty="0" err="1"/>
              <a:t>ligace</a:t>
            </a:r>
            <a:r>
              <a:rPr lang="cs-CZ" b="0" dirty="0"/>
              <a:t> byl totožný s R3C </a:t>
            </a:r>
            <a:r>
              <a:rPr lang="cs-CZ" b="0" dirty="0">
                <a:sym typeface="Symbol"/>
              </a:rPr>
              <a:t> katalýza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 pouze 2 kola replikace a absence selekce (žádná variabilita)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 tyto problémy později vyřešeny (Lincoln </a:t>
            </a:r>
            <a:r>
              <a:rPr lang="en-US" b="0" dirty="0">
                <a:sym typeface="Symbol"/>
              </a:rPr>
              <a:t>&amp;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Jozce</a:t>
            </a:r>
            <a:r>
              <a:rPr lang="cs-CZ" b="0" dirty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86137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>
                <a:solidFill>
                  <a:srgbClr val="F00000"/>
                </a:solidFill>
              </a:rPr>
              <a:t>Některé známé přirozené </a:t>
            </a:r>
            <a:r>
              <a:rPr lang="cs-CZ" b="0" dirty="0" err="1">
                <a:solidFill>
                  <a:srgbClr val="F00000"/>
                </a:solidFill>
              </a:rPr>
              <a:t>ribozymy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peptidyl</a:t>
            </a:r>
            <a:r>
              <a:rPr lang="cs-CZ" sz="1800" b="0" dirty="0"/>
              <a:t> transferáza 23S </a:t>
            </a:r>
            <a:r>
              <a:rPr lang="cs-CZ" sz="1800" b="0" dirty="0" err="1"/>
              <a:t>rRNARNáza</a:t>
            </a:r>
            <a:r>
              <a:rPr lang="cs-CZ" sz="1800" b="0" dirty="0"/>
              <a:t> P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introny skupiny I a II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vlásenkový </a:t>
            </a:r>
            <a:r>
              <a:rPr lang="cs-CZ" sz="1800" b="0" dirty="0" err="1"/>
              <a:t>ribozym</a:t>
            </a:r>
            <a:r>
              <a:rPr lang="cs-CZ" sz="1800" b="0" dirty="0"/>
              <a:t> (</a:t>
            </a:r>
            <a:r>
              <a:rPr lang="cs-CZ" sz="1800" b="0" i="1" dirty="0" err="1"/>
              <a:t>hairpin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r>
              <a:rPr lang="cs-CZ" sz="1800" b="0" dirty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hammerhead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savčí 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VS 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glmS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CoTC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 nukleových kyselin: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„</a:t>
            </a:r>
            <a:r>
              <a:rPr lang="cs-CZ" b="0" i="1" u="sng" dirty="0" err="1"/>
              <a:t>urgen</a:t>
            </a:r>
            <a:r>
              <a:rPr lang="cs-CZ" b="0" u="sng" dirty="0"/>
              <a:t>“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– původně anorganická replikace, jakési „lešení“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>
                <a:solidFill>
                  <a:srgbClr val="003399"/>
                </a:solidFill>
              </a:rPr>
              <a:t>Rebek</a:t>
            </a:r>
            <a:r>
              <a:rPr lang="cs-CZ" b="0" dirty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chovat 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F00000"/>
                </a:solidFill>
              </a:rPr>
              <a:t>ribozymu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r>
              <a:rPr lang="cs-CZ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Manfred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jednotlivé geny si budou konkurovat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při absenci opravných mechanismů je maximální velikost replikující se</a:t>
            </a:r>
            <a:br>
              <a:rPr lang="cs-CZ" b="0" dirty="0"/>
            </a:br>
            <a:r>
              <a:rPr lang="cs-CZ" b="0" dirty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	= </a:t>
            </a:r>
            <a:r>
              <a:rPr lang="cs-CZ" sz="2400" b="0" dirty="0" err="1">
                <a:solidFill>
                  <a:srgbClr val="F00000"/>
                </a:solidFill>
              </a:rPr>
              <a:t>Eigenův</a:t>
            </a:r>
            <a:r>
              <a:rPr lang="cs-CZ" sz="2400" b="0" dirty="0">
                <a:solidFill>
                  <a:srgbClr val="F00000"/>
                </a:solidFill>
              </a:rPr>
              <a:t> paradox</a:t>
            </a:r>
            <a:r>
              <a:rPr lang="cs-CZ" sz="2400" b="0" dirty="0"/>
              <a:t> 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/>
              <a:t> = stabilní koexistence dvou a více kooperujících </a:t>
            </a:r>
            <a:r>
              <a:rPr lang="cs-CZ" b="0" dirty="0" err="1"/>
              <a:t>replikátorů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/>
              <a:t>molekulární mutualismus: reciproční altruismus (</a:t>
            </a:r>
            <a:r>
              <a:rPr lang="cs-CZ" sz="1800" b="0" i="1" dirty="0" err="1"/>
              <a:t>win</a:t>
            </a:r>
            <a:r>
              <a:rPr lang="cs-CZ" sz="1800" b="0" i="1" dirty="0"/>
              <a:t>-</a:t>
            </a:r>
            <a:r>
              <a:rPr lang="cs-CZ" sz="1800" b="0" i="1" dirty="0" err="1"/>
              <a:t>win</a:t>
            </a:r>
            <a:r>
              <a:rPr lang="cs-CZ" sz="1800" b="0" i="1" dirty="0"/>
              <a:t> </a:t>
            </a:r>
            <a:r>
              <a:rPr lang="cs-CZ" sz="1800" b="0" i="1" dirty="0" err="1"/>
              <a:t>relationship</a:t>
            </a:r>
            <a:r>
              <a:rPr lang="cs-CZ" sz="18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kompetice</a:t>
            </a:r>
            <a:r>
              <a:rPr lang="cs-CZ" sz="1800" b="0" dirty="0"/>
              <a:t> celého systému s jinými cykly</a:t>
            </a:r>
            <a:br>
              <a:rPr lang="cs-CZ" sz="1800" b="0" dirty="0"/>
            </a:br>
            <a:r>
              <a:rPr lang="cs-CZ" sz="1800" b="0" dirty="0"/>
              <a:t>    riziko 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nutnost kompartmentace</a:t>
            </a: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10" y="1956614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96789" y="5072521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živec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vrstvy jílu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14154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ochrana, zvýšení </a:t>
            </a:r>
          </a:p>
          <a:p>
            <a:pPr algn="ctr"/>
            <a:r>
              <a:rPr lang="cs-CZ" sz="1800" b="0" dirty="0"/>
              <a:t>koncentrace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38282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br>
              <a:rPr lang="cs-CZ" b="0" dirty="0"/>
            </a:br>
            <a:r>
              <a:rPr lang="cs-CZ" b="0" dirty="0" err="1"/>
              <a:t>autoreprodukce</a:t>
            </a:r>
            <a:r>
              <a:rPr lang="cs-CZ" b="0" dirty="0"/>
              <a:t> a přírodní výběr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641079" y="2467252"/>
            <a:ext cx="1592263" cy="685690"/>
          </a:xfrm>
          <a:prstGeom prst="wedgeRectCallout">
            <a:avLst>
              <a:gd name="adj1" fmla="val -116450"/>
              <a:gd name="adj2" fmla="val 24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89512" y="148707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J</a:t>
            </a:r>
            <a:r>
              <a:rPr lang="en-US" b="0" dirty="0"/>
              <a:t>.</a:t>
            </a:r>
            <a:r>
              <a:rPr lang="cs-CZ" b="0" dirty="0"/>
              <a:t> </a:t>
            </a:r>
            <a:r>
              <a:rPr lang="cs-CZ" b="0" dirty="0" err="1"/>
              <a:t>Maynard</a:t>
            </a:r>
            <a:r>
              <a:rPr lang="cs-CZ" b="0" dirty="0"/>
              <a:t> </a:t>
            </a:r>
            <a:r>
              <a:rPr lang="cs-CZ" b="0" dirty="0" err="1"/>
              <a:t>Smith</a:t>
            </a:r>
            <a:r>
              <a:rPr lang="en-US" b="0" dirty="0"/>
              <a:t> &amp;</a:t>
            </a:r>
            <a:r>
              <a:rPr lang="cs-CZ" b="0" dirty="0"/>
              <a:t> </a:t>
            </a:r>
            <a:r>
              <a:rPr lang="cs-CZ" b="0" dirty="0" err="1"/>
              <a:t>Eörs</a:t>
            </a:r>
            <a:r>
              <a:rPr lang="cs-CZ" b="0" dirty="0"/>
              <a:t> </a:t>
            </a:r>
            <a:r>
              <a:rPr lang="cs-CZ" b="0" dirty="0" err="1"/>
              <a:t>Szathmáry</a:t>
            </a:r>
            <a:br>
              <a:rPr lang="cs-CZ" b="0" dirty="0"/>
            </a:br>
            <a:r>
              <a:rPr lang="cs-CZ" b="0" dirty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</a:t>
            </a:r>
            <a:r>
              <a:rPr lang="en-US" sz="1800" b="0" dirty="0"/>
              <a:t>d</a:t>
            </a:r>
            <a:r>
              <a:rPr lang="cs-CZ" sz="1800" b="0" dirty="0" err="1"/>
              <a:t>ědičnost</a:t>
            </a:r>
            <a:r>
              <a:rPr lang="cs-CZ" sz="1800" b="0" dirty="0"/>
              <a:t> proměnlivosti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78598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Fox)</a:t>
            </a:r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/>
              <a:t>lipozomů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oleji“</a:t>
            </a: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6499655" y="4766883"/>
            <a:ext cx="2469998" cy="1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33" y="2833817"/>
            <a:ext cx="2171739" cy="19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774357" y="3402227"/>
            <a:ext cx="5120560" cy="3196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replikace  selektivní nevýhoda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výhody:</a:t>
            </a:r>
            <a:br>
              <a:rPr lang="cs-CZ" b="0" dirty="0"/>
            </a:br>
            <a:r>
              <a:rPr lang="cs-CZ" b="0" dirty="0"/>
              <a:t>	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/>
              <a:t>replikátory</a:t>
            </a:r>
            <a:br>
              <a:rPr lang="cs-CZ" b="0" dirty="0"/>
            </a:br>
            <a:r>
              <a:rPr lang="cs-CZ" b="0" dirty="0"/>
              <a:t>	2. produkty 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genetický kód: redundantní,</a:t>
            </a:r>
            <a:r>
              <a:rPr lang="cs-CZ" b="0" dirty="0">
                <a:sym typeface="Symbol" pitchFamily="-105" charset="2"/>
              </a:rPr>
              <a:t> 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6 kodonů  Met, Trp: 1 kodon)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chromozomů a genetického kódu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antikodon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chemicky 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RNA, nebo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jako 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 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vazba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Asociace AA a RNA: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(zobrazení) sekvence 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některé molekuly RNA vyvinuly schopnost přenášet AA na jiné RNA</a:t>
            </a:r>
            <a:br>
              <a:rPr lang="cs-CZ" b="0" dirty="0"/>
            </a:br>
            <a:r>
              <a:rPr lang="cs-CZ" b="0" dirty="0"/>
              <a:t>	postupně selekce podporuje jednu nebo několik RNA pro každou AA</a:t>
            </a:r>
            <a:br>
              <a:rPr lang="cs-CZ" b="0" dirty="0"/>
            </a:br>
            <a:r>
              <a:rPr lang="cs-CZ" b="0" dirty="0"/>
              <a:t>	asociace AA a RNA </a:t>
            </a:r>
            <a:r>
              <a:rPr lang="cs-CZ" b="0" u="sng" dirty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stereochemická teorie: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br>
              <a:rPr lang="cs-CZ" b="0" dirty="0"/>
            </a:br>
            <a:r>
              <a:rPr lang="cs-CZ" b="0" dirty="0"/>
              <a:t>	odlišné RNA mají tendenci preferenčně vázat určité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některé experimenty ukazují, </a:t>
            </a:r>
            <a:r>
              <a:rPr lang="cs-CZ" b="0">
                <a:sym typeface="Symbol"/>
              </a:rPr>
              <a:t>že molekuly RNA </a:t>
            </a:r>
            <a:r>
              <a:rPr lang="cs-CZ" b="0" dirty="0">
                <a:sym typeface="Symbol"/>
              </a:rPr>
              <a:t>mohou </a:t>
            </a:r>
            <a:r>
              <a:rPr lang="cs-CZ" b="0">
                <a:sym typeface="Symbol"/>
              </a:rPr>
              <a:t>být </a:t>
            </a:r>
            <a:br>
              <a:rPr lang="cs-CZ" b="0">
                <a:sym typeface="Symbol"/>
              </a:rPr>
            </a:br>
            <a:r>
              <a:rPr lang="cs-CZ" b="0">
                <a:sym typeface="Symbol"/>
              </a:rPr>
              <a:t>	selektovány na </a:t>
            </a:r>
            <a:r>
              <a:rPr lang="cs-CZ" b="0" dirty="0">
                <a:sym typeface="Symbol"/>
              </a:rPr>
              <a:t>základě jejich preferenční vazby na určité AA</a:t>
            </a:r>
            <a:endParaRPr lang="cs-CZ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RNA 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(mohou vytvářet širší škálu polymerů) </a:t>
            </a:r>
            <a:r>
              <a:rPr lang="cs-CZ" b="0" dirty="0">
                <a:sym typeface="Symbol"/>
              </a:rPr>
              <a:t> mnohem rozmanitější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katalytické aktivity  </a:t>
            </a:r>
            <a:r>
              <a:rPr lang="cs-CZ" b="0" dirty="0"/>
              <a:t>např. žádná molekula RNA nedokáže katalyzovat </a:t>
            </a:r>
            <a:br>
              <a:rPr lang="cs-CZ" b="0" dirty="0"/>
            </a:br>
            <a:r>
              <a:rPr lang="cs-CZ" b="0" dirty="0"/>
              <a:t>	oxidativně-redukční reakce nebo štěpit C–C 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DNA: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nižší reaktivita </a:t>
            </a:r>
            <a:r>
              <a:rPr lang="cs-CZ" b="0" dirty="0">
                <a:sym typeface="Symbol" pitchFamily="-105" charset="2"/>
              </a:rPr>
              <a:t> vyšší 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dělba práce mezi RNA a 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se 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s 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Přechod RNA </a:t>
            </a:r>
            <a:r>
              <a:rPr lang="cs-CZ" sz="2400" b="0" dirty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Cavalier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ztráta buněčné stěny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nutnost vytvoření </a:t>
            </a:r>
            <a:r>
              <a:rPr lang="cs-CZ" b="0" dirty="0" err="1"/>
              <a:t>endoskeletu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vchlipování</a:t>
            </a:r>
            <a:r>
              <a:rPr lang="cs-CZ" b="0" dirty="0"/>
              <a:t> membrány </a:t>
            </a:r>
            <a:r>
              <a:rPr lang="cs-CZ" b="0" dirty="0">
                <a:sym typeface="Symbol" pitchFamily="-105" charset="2"/>
              </a:rPr>
              <a:t> ER </a:t>
            </a: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/>
              <a:t>: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preadaptace (</a:t>
            </a:r>
            <a:r>
              <a:rPr lang="cs-CZ" sz="2400" b="0" dirty="0" err="1">
                <a:solidFill>
                  <a:srgbClr val="F00000"/>
                </a:solidFill>
              </a:rPr>
              <a:t>exaptace</a:t>
            </a:r>
            <a:r>
              <a:rPr lang="cs-CZ" sz="2400" b="0" dirty="0">
                <a:solidFill>
                  <a:srgbClr val="F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7543796" cy="62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Původ buněčných organel: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Konstantin </a:t>
            </a:r>
            <a:r>
              <a:rPr lang="cs-CZ" b="0" dirty="0" err="1">
                <a:solidFill>
                  <a:srgbClr val="003399"/>
                </a:solidFill>
              </a:rPr>
              <a:t>Sergejevič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Merežkovskij</a:t>
            </a:r>
            <a:r>
              <a:rPr lang="cs-CZ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pojem </a:t>
            </a:r>
            <a:r>
              <a:rPr lang="cs-CZ" b="0" dirty="0" err="1">
                <a:solidFill>
                  <a:srgbClr val="F00000"/>
                </a:solidFill>
              </a:rPr>
              <a:t>symbiogeneze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	chloroplasty = původně cizí organismy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Andreas</a:t>
            </a:r>
            <a:r>
              <a:rPr lang="cs-CZ" sz="1800" b="0" dirty="0"/>
              <a:t> </a:t>
            </a:r>
            <a:r>
              <a:rPr lang="cs-CZ" sz="1800" b="0" dirty="0" err="1"/>
              <a:t>Schimper</a:t>
            </a:r>
            <a:r>
              <a:rPr lang="cs-CZ" sz="1800" b="0" dirty="0"/>
              <a:t>, 1883: podobnost chloroplastů a sinic; </a:t>
            </a:r>
            <a:br>
              <a:rPr lang="cs-CZ" sz="1800" b="0" dirty="0"/>
            </a:br>
            <a:r>
              <a:rPr lang="cs-CZ" sz="1800" b="0" dirty="0"/>
              <a:t>	Richard </a:t>
            </a:r>
            <a:r>
              <a:rPr lang="cs-CZ" sz="1800" b="0" dirty="0" err="1"/>
              <a:t>Altmann</a:t>
            </a:r>
            <a:r>
              <a:rPr lang="cs-CZ" sz="1800" b="0" dirty="0"/>
              <a:t>, 1890: mitochondrie </a:t>
            </a:r>
            <a:r>
              <a:rPr lang="en-US" sz="1800" b="0" dirty="0"/>
              <a:t>[</a:t>
            </a:r>
            <a:r>
              <a:rPr lang="cs-CZ" sz="1800" b="0" dirty="0" err="1"/>
              <a:t>bioblasty</a:t>
            </a:r>
            <a:r>
              <a:rPr lang="en-US" sz="1800" b="0" dirty="0"/>
              <a:t>]</a:t>
            </a:r>
            <a:r>
              <a:rPr lang="cs-CZ" sz="1800" b="0" dirty="0"/>
              <a:t> = původně bakterie)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nejprve živočišná buňka: bezjaderná měňavka + bakterie (jádro)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Lynn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F00000"/>
                </a:solidFill>
              </a:rPr>
              <a:t>endosymbióza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mitochondrie: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-</a:t>
            </a:r>
            <a:r>
              <a:rPr lang="cs-CZ" b="0" dirty="0" err="1">
                <a:sym typeface="Symbol" pitchFamily="-105" charset="2"/>
              </a:rPr>
              <a:t>proteobakteriím</a:t>
            </a:r>
            <a:r>
              <a:rPr lang="cs-CZ" b="0" dirty="0">
                <a:sym typeface="Symbol" pitchFamily="-105" charset="2"/>
              </a:rPr>
              <a:t> (např. </a:t>
            </a:r>
            <a:r>
              <a:rPr lang="cs-CZ" b="0" i="1" dirty="0" err="1">
                <a:sym typeface="Symbol" pitchFamily="-105" charset="2"/>
              </a:rPr>
              <a:t>Rhodospirillum</a:t>
            </a:r>
            <a:r>
              <a:rPr lang="cs-CZ" b="0" dirty="0">
                <a:sym typeface="Symbol" pitchFamily="-105" charset="2"/>
              </a:rPr>
              <a:t>)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postupně 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407" y="236538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199094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primární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Teorie vzniku jaderné membrány:</a:t>
            </a:r>
            <a:br>
              <a:rPr lang="cs-CZ" b="0" dirty="0">
                <a:sym typeface="Symbol" pitchFamily="-105" charset="2"/>
              </a:rPr>
            </a:b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1. splývání váčků z cytoplazmatické 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2.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3. virový původ (několik variant) ... 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4. nejprve vznik 2. cytoplazmatické membrány, z vnitřní postupně jaderná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(</a:t>
            </a:r>
            <a:r>
              <a:rPr lang="cs-CZ" b="0" i="1" dirty="0" err="1"/>
              <a:t>tinkering</a:t>
            </a:r>
            <a:r>
              <a:rPr lang="cs-CZ" b="0" dirty="0"/>
              <a:t>), vždy krátkodobá výhoda, </a:t>
            </a:r>
            <a:br>
              <a:rPr lang="cs-CZ" b="0" dirty="0"/>
            </a:br>
            <a:r>
              <a:rPr lang="cs-CZ" b="0" dirty="0"/>
              <a:t>	nebo 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ze 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  <p:pic>
        <p:nvPicPr>
          <p:cNvPr id="3" name="Picture 12" descr="Výsledek obrázku pro russian diy c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3" y="3712509"/>
            <a:ext cx="4800600" cy="2700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Výsledek obrázku pro russian diy ca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280" r="5262" b="9358"/>
          <a:stretch/>
        </p:blipFill>
        <p:spPr bwMode="auto">
          <a:xfrm>
            <a:off x="5015233" y="2708556"/>
            <a:ext cx="3959746" cy="29123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77355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gen </a:t>
            </a:r>
            <a:r>
              <a:rPr lang="cs-CZ" b="0" i="1" dirty="0"/>
              <a:t>neoSTLS2</a:t>
            </a:r>
            <a:r>
              <a:rPr lang="cs-CZ" b="0" dirty="0"/>
              <a:t>, chloroplast tabáku </a:t>
            </a:r>
            <a:r>
              <a:rPr lang="cs-CZ" b="0" dirty="0">
                <a:sym typeface="Symbol"/>
              </a:rPr>
              <a:t> v 16 z 250 000 ( 1/16 000)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dceřiných buněk přenos genu do jádra  rezistence vůči </a:t>
            </a:r>
            <a:r>
              <a:rPr lang="cs-CZ" b="0" dirty="0" err="1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spirochéty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 </a:t>
            </a:r>
            <a:r>
              <a:rPr lang="cs-CZ" b="0" dirty="0"/>
              <a:t>současné poznatky nepotvrzují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/>
              <a:t>sekund</a:t>
            </a:r>
            <a:r>
              <a:rPr lang="cs-CZ" b="0" dirty="0" err="1"/>
              <a:t>ární</a:t>
            </a:r>
            <a:r>
              <a:rPr lang="en-US" b="0" dirty="0"/>
              <a:t> </a:t>
            </a:r>
            <a:r>
              <a:rPr lang="cs-CZ" b="0" dirty="0"/>
              <a:t>a 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komplexní plastidy: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96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485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někdy existenci sekundárního </a:t>
            </a:r>
            <a:r>
              <a:rPr lang="cs-CZ" b="0" dirty="0" err="1">
                <a:sym typeface="Symbol"/>
              </a:rPr>
              <a:t>endosymbionta</a:t>
            </a:r>
            <a:r>
              <a:rPr lang="cs-CZ" b="0" dirty="0">
                <a:sym typeface="Symbol"/>
              </a:rPr>
              <a:t> poznáme pouze na základě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přítomnosti jeho DNA (např. geny chlamydií v plastidech rostlin 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jindy jsou </a:t>
            </a:r>
            <a:r>
              <a:rPr lang="cs-CZ" b="0" dirty="0" err="1">
                <a:sym typeface="Symbol"/>
              </a:rPr>
              <a:t>endosymbionti</a:t>
            </a:r>
            <a:r>
              <a:rPr lang="cs-CZ" b="0" dirty="0">
                <a:sym typeface="Symbol"/>
              </a:rPr>
              <a:t> stále schopni samostatného života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</a:t>
            </a:r>
            <a:r>
              <a:rPr lang="cs-CZ" b="0" dirty="0"/>
              <a:t>např. fotosyntetické řasy (</a:t>
            </a:r>
            <a:r>
              <a:rPr lang="cs-CZ" b="0" dirty="0" err="1"/>
              <a:t>chlorelly</a:t>
            </a:r>
            <a:r>
              <a:rPr lang="cs-CZ" b="0" dirty="0"/>
              <a:t>, obrněnky, </a:t>
            </a:r>
            <a:r>
              <a:rPr lang="cs-CZ" b="0" dirty="0" err="1"/>
              <a:t>haptofyty</a:t>
            </a:r>
            <a:r>
              <a:rPr lang="cs-CZ" b="0" dirty="0"/>
              <a:t>) v buňkách </a:t>
            </a:r>
            <a:br>
              <a:rPr lang="cs-CZ" b="0" dirty="0"/>
            </a:br>
            <a:r>
              <a:rPr lang="cs-CZ" b="0" dirty="0"/>
              <a:t>	korálů, </a:t>
            </a:r>
            <a:r>
              <a:rPr lang="cs-CZ" b="0" dirty="0" err="1"/>
              <a:t>dírkonošců</a:t>
            </a:r>
            <a:r>
              <a:rPr lang="cs-CZ" b="0" dirty="0"/>
              <a:t>, </a:t>
            </a:r>
            <a:r>
              <a:rPr lang="cs-CZ" b="0" dirty="0" err="1"/>
              <a:t>mřížovců</a:t>
            </a:r>
            <a:r>
              <a:rPr lang="cs-CZ" b="0" dirty="0"/>
              <a:t> a některých nálevníků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haptofyt</a:t>
            </a:r>
            <a:endParaRPr lang="cs-CZ" sz="1600" b="0" dirty="0"/>
          </a:p>
          <a:p>
            <a:pPr algn="ctr"/>
            <a:r>
              <a:rPr lang="cs-CZ" sz="1600" b="0" i="1" dirty="0" err="1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014" y="568609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0" dirty="0"/>
              <a:t>Blíže viz heslo „</a:t>
            </a:r>
            <a:r>
              <a:rPr lang="cs-CZ" b="0" dirty="0" err="1"/>
              <a:t>symbiogeneze</a:t>
            </a:r>
            <a:r>
              <a:rPr lang="cs-CZ" b="0" dirty="0"/>
              <a:t>“ v Encyklopedii antropologie</a:t>
            </a:r>
          </a:p>
          <a:p>
            <a:pPr algn="ctr"/>
            <a:r>
              <a:rPr lang="cs-CZ" b="0" dirty="0"/>
              <a:t>(http://is.muni.cz/do/sci/UAntrBiol/el/encyklopedie/encyklopedie.html)</a:t>
            </a: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/>
              <a:t>Elysia </a:t>
            </a:r>
            <a:r>
              <a:rPr lang="cs-CZ" sz="1600" b="0" i="1" dirty="0" err="1"/>
              <a:t>viridis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Myrionecta</a:t>
            </a:r>
            <a:r>
              <a:rPr lang="cs-CZ" sz="1600" b="0" i="1" dirty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>
                <a:sym typeface="Symbol" pitchFamily="-105" charset="2"/>
              </a:rPr>
              <a:t>rubra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Dinophysis</a:t>
            </a:r>
            <a:endParaRPr lang="cs-CZ" sz="1600" b="0" i="1" dirty="0">
              <a:sym typeface="Symbol" pitchFamily="-105" charset="2"/>
            </a:endParaRPr>
          </a:p>
          <a:p>
            <a:pPr algn="ctr"/>
            <a:r>
              <a:rPr lang="cs-CZ" sz="1600" b="0" i="1" dirty="0" err="1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kleptoplastidy</a:t>
            </a:r>
            <a:r>
              <a:rPr lang="cs-CZ" b="0" dirty="0"/>
              <a:t> (např. nálevník </a:t>
            </a:r>
            <a:r>
              <a:rPr lang="cs-CZ" b="0" i="1" dirty="0" err="1"/>
              <a:t>Myrionecta</a:t>
            </a:r>
            <a:r>
              <a:rPr lang="cs-CZ" b="0" i="1" dirty="0"/>
              <a:t> rubra</a:t>
            </a:r>
            <a:r>
              <a:rPr lang="cs-CZ" b="0" dirty="0"/>
              <a:t>, obrněnky rodu </a:t>
            </a:r>
            <a:r>
              <a:rPr lang="cs-CZ" b="0" i="1" dirty="0" err="1"/>
              <a:t>Dinophysis</a:t>
            </a:r>
            <a:r>
              <a:rPr lang="cs-CZ" b="0" dirty="0"/>
              <a:t>, mořský plž </a:t>
            </a:r>
            <a:r>
              <a:rPr lang="cs-CZ" b="0" i="1" dirty="0"/>
              <a:t>Elysia </a:t>
            </a:r>
            <a:r>
              <a:rPr lang="cs-CZ" b="0" i="1" dirty="0" err="1"/>
              <a:t>viridis</a:t>
            </a:r>
            <a:r>
              <a:rPr lang="cs-CZ" b="0" dirty="0"/>
              <a:t>)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mnohobuněčnosti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16 h „</a:t>
              </a:r>
              <a:r>
                <a:rPr lang="cs-CZ" sz="1400" b="0" dirty="0">
                  <a:sym typeface="Symbol" pitchFamily="-105" charset="2"/>
                </a:rPr>
                <a:t>prst“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/>
              <a:t>hlenky (</a:t>
            </a:r>
            <a:r>
              <a:rPr lang="cs-CZ" b="0" i="1" dirty="0" err="1"/>
              <a:t>slime</a:t>
            </a:r>
            <a:r>
              <a:rPr lang="cs-CZ" b="0" i="1" dirty="0"/>
              <a:t> </a:t>
            </a:r>
            <a:r>
              <a:rPr lang="cs-CZ" b="0" i="1" dirty="0" err="1"/>
              <a:t>molds</a:t>
            </a:r>
            <a:r>
              <a:rPr lang="cs-CZ" b="0" dirty="0"/>
              <a:t>), </a:t>
            </a:r>
            <a:br>
              <a:rPr lang="cs-CZ" b="0" dirty="0"/>
            </a:br>
            <a:r>
              <a:rPr lang="cs-CZ" b="0" dirty="0"/>
              <a:t>		  např. </a:t>
            </a:r>
            <a:r>
              <a:rPr lang="cs-CZ" b="0" i="1" dirty="0" err="1"/>
              <a:t>Dictyostelium</a:t>
            </a:r>
            <a:r>
              <a:rPr lang="cs-CZ" b="0" i="1" dirty="0"/>
              <a:t> </a:t>
            </a:r>
            <a:r>
              <a:rPr lang="cs-CZ" b="0" i="1" dirty="0" err="1"/>
              <a:t>discoideum</a:t>
            </a:r>
            <a:endParaRPr lang="cs-CZ" b="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>
                <a:solidFill>
                  <a:srgbClr val="003399"/>
                </a:solidFill>
              </a:rPr>
              <a:t>Spiegelman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(1970):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/>
              <a:t>templát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 4500 </a:t>
            </a:r>
            <a:r>
              <a:rPr lang="cs-CZ" b="0" dirty="0" err="1">
                <a:sym typeface="Symbol"/>
              </a:rPr>
              <a:t>bp</a:t>
            </a:r>
            <a:r>
              <a:rPr lang="cs-CZ" b="0" dirty="0"/>
              <a:t>)</a:t>
            </a:r>
            <a:r>
              <a:rPr lang="en-US" b="0" dirty="0"/>
              <a:t> 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+ nukleotidy</a:t>
            </a:r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cAMP</a:t>
            </a:r>
            <a:r>
              <a:rPr lang="cs-CZ" b="0" dirty="0"/>
              <a:t> (</a:t>
            </a:r>
            <a:r>
              <a:rPr lang="cs-CZ" b="0" i="1" dirty="0" err="1"/>
              <a:t>cyclic</a:t>
            </a:r>
            <a:r>
              <a:rPr lang="cs-CZ" b="0" i="1" dirty="0"/>
              <a:t> adenosine </a:t>
            </a:r>
            <a:r>
              <a:rPr lang="cs-CZ" b="0" i="1" dirty="0" err="1"/>
              <a:t>monophosphate</a:t>
            </a:r>
            <a:r>
              <a:rPr lang="cs-CZ" b="0" dirty="0"/>
              <a:t>): emise v místě nejhustší</a:t>
            </a:r>
            <a:br>
              <a:rPr lang="cs-CZ" b="0" dirty="0"/>
            </a:br>
            <a:r>
              <a:rPr lang="cs-CZ" b="0" dirty="0"/>
              <a:t>	agregace </a:t>
            </a:r>
            <a:r>
              <a:rPr lang="cs-CZ" b="0" dirty="0">
                <a:sym typeface="Symbol"/>
              </a:rPr>
              <a:t> signál pro „</a:t>
            </a:r>
            <a:r>
              <a:rPr lang="cs-CZ" b="0" i="1" dirty="0" err="1">
                <a:sym typeface="Symbol"/>
              </a:rPr>
              <a:t>downstream</a:t>
            </a:r>
            <a:r>
              <a:rPr lang="cs-CZ" b="0" dirty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reakce na vnější podněty“: světlo, teplota,</a:t>
            </a:r>
            <a:r>
              <a:rPr lang="cs-CZ" b="0">
                <a:sym typeface="Symbol"/>
              </a:rPr>
              <a:t>	 gradient </a:t>
            </a:r>
            <a:r>
              <a:rPr lang="cs-CZ" b="0" dirty="0">
                <a:sym typeface="Symbol"/>
              </a:rPr>
              <a:t>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místo emise </a:t>
            </a:r>
            <a:r>
              <a:rPr lang="cs-CZ" sz="1600" b="0" dirty="0" err="1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Jaké jsou výhody agregace </a:t>
            </a:r>
            <a:r>
              <a:rPr lang="cs-CZ" b="0" i="1" dirty="0">
                <a:solidFill>
                  <a:srgbClr val="F00000"/>
                </a:solidFill>
              </a:rPr>
              <a:t>D. </a:t>
            </a:r>
            <a:r>
              <a:rPr lang="cs-CZ" b="0" i="1" dirty="0" err="1">
                <a:solidFill>
                  <a:srgbClr val="F00000"/>
                </a:solidFill>
              </a:rPr>
              <a:t>discoideum</a:t>
            </a:r>
            <a:r>
              <a:rPr lang="cs-CZ" b="0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tvorba obalu z celulózy a látek bohatých na proteiny  ochrana proti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rychlejší pohyb</a:t>
            </a:r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>
                <a:solidFill>
                  <a:srgbClr val="DE0000"/>
                </a:solidFill>
              </a:rPr>
              <a:t>last </a:t>
            </a:r>
            <a:r>
              <a:rPr lang="cs-CZ" b="0" i="1" dirty="0" err="1">
                <a:solidFill>
                  <a:srgbClr val="DE0000"/>
                </a:solidFill>
              </a:rPr>
              <a:t>universal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common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ancestor</a:t>
            </a:r>
            <a:r>
              <a:rPr lang="cs-CZ" b="0" dirty="0">
                <a:solidFill>
                  <a:srgbClr val="DE0000"/>
                </a:solidFill>
              </a:rPr>
              <a:t>)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Strom života (</a:t>
            </a:r>
            <a:r>
              <a:rPr lang="cs-CZ" sz="2400" b="0" i="1" dirty="0" err="1">
                <a:solidFill>
                  <a:srgbClr val="F00000"/>
                </a:solidFill>
              </a:rPr>
              <a:t>Tree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of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life</a:t>
            </a:r>
            <a:r>
              <a:rPr lang="cs-CZ" sz="2400" b="0" dirty="0">
                <a:solidFill>
                  <a:srgbClr val="F00000"/>
                </a:solidFill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ATPáza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Horizontální přenos genů</a:t>
            </a: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retikulátní</a:t>
            </a:r>
            <a:r>
              <a:rPr lang="cs-CZ" sz="1800" b="0" dirty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>
                <a:sym typeface="Symbol"/>
              </a:rPr>
              <a:t> </a:t>
            </a:r>
            <a:r>
              <a:rPr lang="cs-CZ" b="0" dirty="0"/>
              <a:t>žádný univerzální předek současných organismů </a:t>
            </a:r>
            <a:r>
              <a:rPr lang="cs-CZ" b="0" dirty="0">
                <a:sym typeface="Symbol"/>
              </a:rPr>
              <a:t> stromy pro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jednotlivé geny </a:t>
            </a:r>
            <a:r>
              <a:rPr lang="cs-CZ" b="0" u="sng" dirty="0">
                <a:sym typeface="Symbol"/>
              </a:rPr>
              <a:t>můžou</a:t>
            </a:r>
            <a:r>
              <a:rPr lang="cs-CZ" b="0" dirty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Kam na stromu života patří viry?</a:t>
            </a:r>
            <a:br>
              <a:rPr lang="cs-CZ" b="0" dirty="0"/>
            </a:br>
            <a:endParaRPr lang="cs-CZ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1. pozůstatky </a:t>
            </a:r>
            <a:r>
              <a:rPr lang="cs-CZ" b="0" dirty="0" err="1">
                <a:sym typeface="Symbol"/>
              </a:rPr>
              <a:t>předbuněčného</a:t>
            </a:r>
            <a:r>
              <a:rPr lang="cs-CZ" b="0" dirty="0">
                <a:sym typeface="Symbol"/>
              </a:rPr>
              <a:t> světa: některé procesy a geny starobylé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mnoho genů jen velmi vzdáleně příbuzných od buněčných protějšků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 jak mohly samostatně existovat v </a:t>
            </a:r>
            <a:r>
              <a:rPr lang="cs-CZ" b="0" dirty="0" err="1">
                <a:sym typeface="Symbol"/>
              </a:rPr>
              <a:t>předbuněčném</a:t>
            </a:r>
            <a:r>
              <a:rPr lang="cs-CZ" b="0" dirty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2. podobnost s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 „uprchlé“ části buněčných organismů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– původně jejich součástí	(např. jako buněčná RNA, nebo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DNA elementy jako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a </a:t>
            </a:r>
            <a:r>
              <a:rPr lang="cs-CZ" b="0" dirty="0" err="1">
                <a:sym typeface="Symbol"/>
              </a:rPr>
              <a:t>plasmidy</a:t>
            </a:r>
            <a:r>
              <a:rPr lang="cs-CZ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3. původně volně žijící organismy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např. </a:t>
            </a:r>
            <a:r>
              <a:rPr lang="cs-CZ" b="0" dirty="0" err="1"/>
              <a:t>mimivirus</a:t>
            </a:r>
            <a:r>
              <a:rPr lang="cs-CZ" b="0" dirty="0"/>
              <a:t>: velikost genomu = 1,2 </a:t>
            </a:r>
            <a:r>
              <a:rPr lang="cs-CZ" b="0" dirty="0" err="1"/>
              <a:t>Mb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 900 proteinů, tj. více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než některé bakterie a </a:t>
            </a:r>
            <a:r>
              <a:rPr lang="cs-CZ" b="0" dirty="0" err="1">
                <a:sym typeface="Symbol"/>
              </a:rPr>
              <a:t>archebakterie</a:t>
            </a:r>
            <a:r>
              <a:rPr lang="cs-CZ" b="0" dirty="0">
                <a:sym typeface="Symbol"/>
              </a:rPr>
              <a:t>!</a:t>
            </a: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82461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Růst komplexity: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Stephen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Jay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Gould</a:t>
            </a:r>
            <a:r>
              <a:rPr lang="cs-CZ" b="0" dirty="0">
                <a:solidFill>
                  <a:srgbClr val="003399"/>
                </a:solidFill>
              </a:rPr>
              <a:t>:</a:t>
            </a: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/>
              <a:t>evoluce se pohybuje chůzí opilce, který se </a:t>
            </a:r>
            <a:br>
              <a:rPr lang="cs-CZ" b="0" dirty="0"/>
            </a:br>
            <a:r>
              <a:rPr lang="cs-CZ" b="0" dirty="0"/>
              <a:t>	do startovního bodu nevrátí, i kdyby chtěl</a:t>
            </a:r>
          </a:p>
          <a:p>
            <a:pPr defTabSz="360000"/>
            <a:r>
              <a:rPr lang="cs-CZ" b="0" dirty="0"/>
              <a:t>většina organismů i dnes </a:t>
            </a:r>
            <a:r>
              <a:rPr lang="cs-CZ" b="0" dirty="0" err="1"/>
              <a:t>prokaryotická</a:t>
            </a:r>
            <a:br>
              <a:rPr lang="cs-CZ" b="0" dirty="0"/>
            </a:br>
            <a:r>
              <a:rPr lang="cs-CZ" b="0" dirty="0"/>
              <a:t>dochází k sekundárnímu zjednodušení (např. paraziti)</a:t>
            </a:r>
          </a:p>
          <a:p>
            <a:endParaRPr lang="cs-CZ" b="0" dirty="0">
              <a:solidFill>
                <a:srgbClr val="003399"/>
              </a:solidFill>
            </a:endParaRPr>
          </a:p>
          <a:p>
            <a:r>
              <a:rPr lang="cs-CZ" sz="3200" b="0" dirty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>
              <a:solidFill>
                <a:srgbClr val="003399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/>
              <a:t>teorie „nahodilé nevratnosti“ (</a:t>
            </a:r>
            <a:r>
              <a:rPr lang="cs-CZ" b="0" i="1" dirty="0" err="1"/>
              <a:t>contingent</a:t>
            </a:r>
            <a:r>
              <a:rPr lang="cs-CZ" b="0" i="1" dirty="0"/>
              <a:t> </a:t>
            </a:r>
            <a:r>
              <a:rPr lang="cs-CZ" b="0" i="1" dirty="0" err="1"/>
              <a:t>irreversibility</a:t>
            </a:r>
            <a:r>
              <a:rPr lang="cs-CZ" b="0" dirty="0"/>
              <a:t>): trvalá tendence </a:t>
            </a:r>
          </a:p>
          <a:p>
            <a:pPr defTabSz="360000"/>
            <a:r>
              <a:rPr lang="cs-CZ" b="0" dirty="0"/>
              <a:t>	k růstu složitosti</a:t>
            </a:r>
          </a:p>
          <a:p>
            <a:pPr defTabSz="360000"/>
            <a:r>
              <a:rPr lang="cs-CZ" b="0" dirty="0"/>
              <a:t>klíčové přechody</a:t>
            </a:r>
          </a:p>
          <a:p>
            <a:pPr defTabSz="360000"/>
            <a:r>
              <a:rPr lang="cs-CZ" b="0" dirty="0"/>
              <a:t>komplexita vzniká bez selekce</a:t>
            </a: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513724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teorie „konstruktivní neutrální evoluce“ (</a:t>
            </a:r>
            <a:r>
              <a:rPr lang="cs-CZ" b="0" dirty="0" err="1"/>
              <a:t>Arlin</a:t>
            </a:r>
            <a:r>
              <a:rPr lang="cs-CZ" b="0" dirty="0"/>
              <a:t> </a:t>
            </a:r>
            <a:r>
              <a:rPr lang="cs-CZ" b="0" dirty="0" err="1"/>
              <a:t>Stolzfus</a:t>
            </a:r>
            <a:r>
              <a:rPr lang="cs-CZ" b="0" dirty="0"/>
              <a:t>, 1999)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podobně Michael </a:t>
            </a:r>
            <a:r>
              <a:rPr lang="cs-CZ" b="0" dirty="0" err="1"/>
              <a:t>Lynch</a:t>
            </a:r>
            <a:r>
              <a:rPr lang="cs-CZ" b="0" dirty="0"/>
              <a:t> – neutrální evoluce v malých populacích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30" y="2102069"/>
            <a:ext cx="5093336" cy="3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2427890" y="5903137"/>
            <a:ext cx="40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Lukeš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., Vesmír 90/9 (2011)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753710" y="1828801"/>
            <a:ext cx="1093076" cy="472966"/>
          </a:xfrm>
          <a:prstGeom prst="wedgeRectCallout">
            <a:avLst>
              <a:gd name="adj1" fmla="val -27873"/>
              <a:gd name="adj2" fmla="val 1979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sym typeface="Symbol" pitchFamily="-105" charset="2"/>
              </a:rPr>
              <a:t>mutace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66187" y="1937845"/>
            <a:ext cx="1676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 evoluce  „</a:t>
            </a:r>
            <a:r>
              <a:rPr lang="cs-CZ" b="0" dirty="0" err="1">
                <a:sym typeface="Symbol" pitchFamily="-105" charset="2"/>
              </a:rPr>
              <a:t>Spiegelmanovo</a:t>
            </a:r>
            <a:r>
              <a:rPr lang="cs-CZ" b="0" dirty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</a:t>
            </a:r>
            <a:r>
              <a:rPr lang="cs-CZ" b="0" dirty="0">
                <a:sym typeface="Symbol" pitchFamily="-105" charset="2"/>
              </a:rPr>
              <a:t>zmenšení velikosti po 74. transferu na 218 </a:t>
            </a:r>
            <a:r>
              <a:rPr lang="cs-CZ" b="0" dirty="0" err="1">
                <a:sym typeface="Symbol" pitchFamily="-105" charset="2"/>
              </a:rPr>
              <a:t>bp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>
                <a:sym typeface="Symbol"/>
              </a:rPr>
              <a:t> </a:t>
            </a:r>
            <a:r>
              <a:rPr lang="cs-CZ" b="0" dirty="0">
                <a:sym typeface="Symbol" pitchFamily="-105" charset="2"/>
              </a:rPr>
              <a:t>5% velikost původní 	RNA*)  zvýšení rychlosti replikace	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>
                <a:sym typeface="Symbol" pitchFamily="-105" charset="2"/>
              </a:rPr>
              <a:t> snížení 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>
                <a:sym typeface="Symbol" pitchFamily="-105" charset="2"/>
              </a:rPr>
              <a:t>coli</a:t>
            </a:r>
            <a:endParaRPr lang="cs-CZ" b="0" i="1" dirty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transferu </a:t>
            </a:r>
            <a:r>
              <a:rPr lang="cs-CZ" sz="1800" b="0" dirty="0">
                <a:sym typeface="Symbol" pitchFamily="-105" charset="2"/>
              </a:rPr>
              <a:t>snížení 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658108" y="5386710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DE0000"/>
                </a:solidFill>
              </a:rPr>
              <a:t>Tyto experimenty ale</a:t>
            </a:r>
          </a:p>
          <a:p>
            <a:pPr algn="ctr"/>
            <a:r>
              <a:rPr lang="cs-CZ" b="0" dirty="0">
                <a:solidFill>
                  <a:srgbClr val="DE0000"/>
                </a:solidFill>
              </a:rPr>
              <a:t>nevysvětlují </a:t>
            </a:r>
            <a:r>
              <a:rPr lang="cs-CZ" b="0" u="sng" dirty="0">
                <a:solidFill>
                  <a:srgbClr val="DE0000"/>
                </a:solidFill>
              </a:rPr>
              <a:t>vznik</a:t>
            </a:r>
            <a:r>
              <a:rPr lang="cs-CZ" b="0" dirty="0">
                <a:solidFill>
                  <a:srgbClr val="DE0000"/>
                </a:solidFill>
              </a:rPr>
              <a:t>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(dodán enzym)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Sumper</a:t>
            </a:r>
            <a:r>
              <a:rPr lang="cs-CZ" b="0" dirty="0"/>
              <a:t> a </a:t>
            </a:r>
            <a:r>
              <a:rPr lang="cs-CZ" b="0" dirty="0" err="1"/>
              <a:t>Luce</a:t>
            </a:r>
            <a:r>
              <a:rPr lang="cs-CZ" b="0" dirty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„</a:t>
            </a:r>
            <a:r>
              <a:rPr lang="cs-CZ" b="0" dirty="0" err="1"/>
              <a:t>Spiegelmanova</a:t>
            </a:r>
            <a:r>
              <a:rPr lang="cs-CZ" b="0" dirty="0"/>
              <a:t> monstra“ i bez</a:t>
            </a:r>
            <a:br>
              <a:rPr lang="cs-CZ" b="0" dirty="0"/>
            </a:br>
            <a:r>
              <a:rPr lang="cs-CZ" b="0" dirty="0"/>
              <a:t>přítomnosti </a:t>
            </a:r>
            <a:r>
              <a:rPr lang="cs-CZ" b="0" dirty="0" err="1"/>
              <a:t>templátu</a:t>
            </a:r>
            <a:r>
              <a:rPr lang="cs-CZ" b="0" dirty="0"/>
              <a:t> (jen RNA báze</a:t>
            </a:r>
            <a:br>
              <a:rPr lang="cs-CZ" b="0" dirty="0"/>
            </a:br>
            <a:r>
              <a:rPr lang="cs-CZ" b="0" dirty="0"/>
              <a:t>a Q</a:t>
            </a:r>
            <a:r>
              <a:rPr lang="cs-CZ" b="0" dirty="0">
                <a:sym typeface="Symbol"/>
              </a:rPr>
              <a:t> </a:t>
            </a:r>
            <a:r>
              <a:rPr lang="cs-CZ" b="0" dirty="0" err="1">
                <a:sym typeface="Symbol"/>
              </a:rPr>
              <a:t>replikáza</a:t>
            </a:r>
            <a:r>
              <a:rPr lang="cs-CZ" b="0" dirty="0">
                <a:sym typeface="Symbol"/>
              </a:rPr>
              <a:t>)</a:t>
            </a:r>
            <a:endParaRPr lang="cs-CZ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421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 </a:t>
            </a:r>
            <a:r>
              <a:rPr lang="cs-CZ" b="0" dirty="0" err="1"/>
              <a:t>Oehlenschläger</a:t>
            </a:r>
            <a:r>
              <a:rPr lang="cs-CZ" b="0" dirty="0"/>
              <a:t> a </a:t>
            </a:r>
            <a:r>
              <a:rPr lang="cs-CZ" b="0" dirty="0" err="1"/>
              <a:t>Eigen</a:t>
            </a:r>
            <a:r>
              <a:rPr lang="cs-CZ" b="0" dirty="0"/>
              <a:t> (1997):</a:t>
            </a:r>
          </a:p>
          <a:p>
            <a:pPr defTabSz="360000"/>
            <a:r>
              <a:rPr lang="cs-CZ" b="0" dirty="0"/>
              <a:t>	nakonec jen 48-54 </a:t>
            </a:r>
            <a:r>
              <a:rPr lang="cs-CZ" b="0" dirty="0" err="1"/>
              <a:t>bp</a:t>
            </a:r>
            <a:r>
              <a:rPr lang="cs-CZ" b="0" dirty="0"/>
              <a:t> (</a:t>
            </a:r>
            <a:r>
              <a:rPr lang="cs-CZ" b="0" dirty="0">
                <a:sym typeface="Symbol"/>
              </a:rPr>
              <a:t> vazebné </a:t>
            </a:r>
          </a:p>
          <a:p>
            <a:pPr defTabSz="360000"/>
            <a:r>
              <a:rPr lang="cs-CZ" b="0" dirty="0">
                <a:sym typeface="Symbol"/>
              </a:rPr>
              <a:t>	místo	pro RNA </a:t>
            </a:r>
            <a:r>
              <a:rPr lang="cs-CZ" b="0" dirty="0" err="1">
                <a:sym typeface="Symbol"/>
              </a:rPr>
              <a:t>replikázu</a:t>
            </a:r>
            <a:r>
              <a:rPr lang="cs-CZ" b="0" dirty="0">
                <a:sym typeface="Symbol"/>
              </a:rPr>
              <a:t>)</a:t>
            </a:r>
            <a:r>
              <a:rPr lang="cs-CZ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202" t="1452" r="1195" b="2505"/>
          <a:stretch>
            <a:fillRect/>
          </a:stretch>
        </p:blipFill>
        <p:spPr bwMode="auto">
          <a:xfrm>
            <a:off x="383695" y="236539"/>
            <a:ext cx="3515643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34798" y="388061"/>
            <a:ext cx="5309202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08159" y="3504210"/>
            <a:ext cx="3379240" cy="303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flipH="1">
            <a:off x="4172606" y="1629103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Editování RNA v mitochondriích </a:t>
            </a:r>
            <a:r>
              <a:rPr lang="cs-CZ" b="0" i="1" dirty="0"/>
              <a:t>Trypanosoma </a:t>
            </a:r>
            <a:r>
              <a:rPr lang="cs-CZ" b="0" i="1" dirty="0" err="1"/>
              <a:t>brucei</a:t>
            </a:r>
            <a:endParaRPr lang="cs-CZ" b="0" i="1" dirty="0"/>
          </a:p>
        </p:txBody>
      </p:sp>
      <p:pic>
        <p:nvPicPr>
          <p:cNvPr id="114696" name="Picture 8" descr="https://trypanosoma-brucei.wikispaces.com/file/view/Tryp_cartoon_physical_structure.gif/120854971/622x431/Tryp_cartoon_physical_stru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54" y="2501572"/>
            <a:ext cx="3964480" cy="27470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4694" name="Picture 6" descr="http://www.desy.de/sites2009/site_www-desy/content/e428/e548/e4802/e98661/e121922/e121924/column-objekt124863/img/Trypanosoma_parasiteblood_cells_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791" y="4479048"/>
            <a:ext cx="3258533" cy="2179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přechody:</a:t>
            </a:r>
            <a:endParaRPr lang="cs-CZ" b="0" dirty="0">
              <a:solidFill>
                <a:srgbClr val="003399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kompartmentace, vznik buňky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Větší velikost </a:t>
            </a:r>
            <a:r>
              <a:rPr lang="cs-CZ" sz="2400" b="0" dirty="0">
                <a:sym typeface="Symbol"/>
              </a:rPr>
              <a:t> větší </a:t>
            </a:r>
            <a:r>
              <a:rPr lang="cs-CZ" sz="2400" b="0" dirty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Vznik efektivnějších způsobů získání, procesování, přenosu</a:t>
            </a:r>
            <a:br>
              <a:rPr lang="cs-CZ" sz="2400" b="0" dirty="0"/>
            </a:br>
            <a:r>
              <a:rPr lang="cs-CZ" sz="2400" b="0" dirty="0"/>
              <a:t>	a uložení informací</a:t>
            </a:r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konflikt selekce na různých úrovních: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F0000"/>
                </a:solidFill>
              </a:rPr>
            </a:br>
            <a:r>
              <a:rPr lang="cs-CZ" sz="2400" b="0" dirty="0"/>
              <a:t>kontrola replikace </a:t>
            </a:r>
            <a:r>
              <a:rPr lang="cs-CZ" sz="2400" b="0" dirty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nereprodukční kasty  dělnice kladoucí 	vajíčka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/>
              <a:t>Výhody přechodu na „vyšší úroveň“ ale neznamenají</a:t>
            </a:r>
            <a:br>
              <a:rPr lang="cs-CZ" sz="2400" b="0" dirty="0"/>
            </a:br>
            <a:r>
              <a:rPr lang="cs-CZ" sz="2400" b="0" dirty="0"/>
              <a:t>působení skupinového výběru!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6239850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dolní limit:</a:t>
            </a:r>
            <a:r>
              <a:rPr lang="cs-CZ" b="0" dirty="0"/>
              <a:t> 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rula v Great </a:t>
            </a:r>
            <a:r>
              <a:rPr lang="cs-CZ" b="0" dirty="0" err="1"/>
              <a:t>Slave</a:t>
            </a:r>
            <a:r>
              <a:rPr lang="cs-CZ" b="0" dirty="0"/>
              <a:t> </a:t>
            </a:r>
            <a:r>
              <a:rPr lang="cs-CZ" b="0" dirty="0" err="1"/>
              <a:t>Lake</a:t>
            </a:r>
            <a:r>
              <a:rPr lang="cs-CZ" b="0" dirty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konec bombardování Země –  </a:t>
            </a:r>
            <a:r>
              <a:rPr lang="cs-CZ" b="0" dirty="0">
                <a:sym typeface="Symbol" pitchFamily="-105" charset="2"/>
              </a:rPr>
              <a:t>4 mld.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horní limit: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mikrofosilie</a:t>
            </a:r>
            <a:r>
              <a:rPr lang="cs-CZ" b="0" dirty="0">
                <a:sym typeface="Symbol" pitchFamily="-105" charset="2"/>
              </a:rPr>
              <a:t>, chemické fosilie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rohovec ve </a:t>
            </a:r>
            <a:r>
              <a:rPr lang="cs-CZ" b="0" dirty="0" err="1">
                <a:sym typeface="Symbol" pitchFamily="-105" charset="2"/>
              </a:rPr>
              <a:t>Warrawoona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Group</a:t>
            </a:r>
            <a:r>
              <a:rPr lang="cs-CZ" b="0" dirty="0">
                <a:sym typeface="Symbol" pitchFamily="-105" charset="2"/>
              </a:rPr>
              <a:t> (Z Austrálie)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3,45 mld.: podobnost se současnými 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7652736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Podle radiometrického měření stáří Země </a:t>
            </a:r>
            <a:r>
              <a:rPr lang="cs-CZ" b="0" dirty="0">
                <a:sym typeface="Symbol"/>
              </a:rPr>
              <a:t> 4,54  0,04 mld. let</a:t>
            </a:r>
            <a:r>
              <a:rPr lang="cs-CZ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sz="1800" b="0" dirty="0"/>
              <a:t>(podle některých teorií ale Země vznikla sekundárně a je tedy mladší)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/>
                <a:t>Natl</a:t>
              </a:r>
              <a:r>
                <a:rPr lang="cs-CZ" sz="1400" b="0" dirty="0"/>
                <a:t>. 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chemické fosilie – </a:t>
            </a: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cs-CZ" b="0" dirty="0">
                <a:sym typeface="Symbol" pitchFamily="-105" charset="2"/>
              </a:rPr>
              <a:t> = organická hmota tvořená rozkladem a 	transformací živých organismů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Grónský ledovec: 3,85 mld., potvrzení na základě poměru C</a:t>
            </a:r>
            <a:r>
              <a:rPr lang="cs-CZ" b="0" baseline="30000" dirty="0">
                <a:sym typeface="Symbol" pitchFamily="-105" charset="2"/>
              </a:rPr>
              <a:t>12</a:t>
            </a:r>
            <a:r>
              <a:rPr lang="cs-CZ" b="0" dirty="0">
                <a:sym typeface="Symbol" pitchFamily="-105" charset="2"/>
              </a:rPr>
              <a:t>/C</a:t>
            </a:r>
            <a:r>
              <a:rPr lang="cs-CZ" b="0" baseline="30000" dirty="0">
                <a:sym typeface="Symbol" pitchFamily="-105" charset="2"/>
              </a:rPr>
              <a:t>13</a:t>
            </a: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Závěr: život zřejmě vznikl 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Emmanuelle </a:t>
            </a:r>
            <a:r>
              <a:rPr lang="cs-CZ" b="0" dirty="0" err="1"/>
              <a:t>Javaux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„</a:t>
            </a:r>
            <a:r>
              <a:rPr lang="cs-CZ" b="0" i="1" dirty="0" err="1"/>
              <a:t>acritarchs</a:t>
            </a:r>
            <a:r>
              <a:rPr lang="cs-CZ" b="0" dirty="0"/>
              <a:t>“ - 3,2 mld.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Agnes</a:t>
            </a:r>
            <a:r>
              <a:rPr lang="cs-CZ" sz="1800" b="0" dirty="0"/>
              <a:t> </a:t>
            </a:r>
            <a:r>
              <a:rPr lang="cs-CZ" sz="1800" b="0" dirty="0" err="1"/>
              <a:t>gold</a:t>
            </a:r>
            <a:r>
              <a:rPr lang="cs-CZ" sz="1800" b="0" dirty="0"/>
              <a:t> mine, </a:t>
            </a:r>
            <a:r>
              <a:rPr lang="cs-CZ" sz="1800" b="0" dirty="0" err="1"/>
              <a:t>Moodies</a:t>
            </a:r>
            <a:r>
              <a:rPr lang="cs-CZ" sz="1800" b="0" dirty="0"/>
              <a:t> 	</a:t>
            </a:r>
            <a:r>
              <a:rPr lang="cs-CZ" sz="1800" b="0" dirty="0" err="1"/>
              <a:t>Group</a:t>
            </a:r>
            <a:r>
              <a:rPr lang="cs-CZ" sz="1800" b="0" dirty="0"/>
              <a:t>, 	J Afrika)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není jisté, zda jde o </a:t>
            </a:r>
            <a:r>
              <a:rPr lang="cs-CZ" b="0" dirty="0" err="1"/>
              <a:t>eukaryota</a:t>
            </a:r>
            <a:endParaRPr lang="cs-CZ" b="0" dirty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buněčná stěna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složitější buněčné struktury</a:t>
            </a:r>
          </a:p>
          <a:p>
            <a:pPr algn="ctr"/>
            <a:r>
              <a:rPr lang="cs-CZ" sz="1800" b="0" dirty="0"/>
              <a:t>1,4 mld.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04408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Jak vznikl život?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molekul </a:t>
            </a:r>
            <a:r>
              <a:rPr lang="cs-CZ" b="0" dirty="0">
                <a:sym typeface="Symbol"/>
              </a:rPr>
              <a:t> </a:t>
            </a:r>
            <a:r>
              <a:rPr lang="cs-CZ" b="0" dirty="0"/>
              <a:t>chemická evoluce, </a:t>
            </a:r>
            <a:br>
              <a:rPr lang="cs-CZ" b="0" dirty="0"/>
            </a:br>
            <a:r>
              <a:rPr lang="cs-CZ" b="0" dirty="0"/>
              <a:t>	primitivní 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autoreplikace</a:t>
            </a:r>
            <a:r>
              <a:rPr lang="cs-CZ" b="0" dirty="0"/>
              <a:t>, kompartmentace a vznik buňky, ...</a:t>
            </a:r>
          </a:p>
          <a:p>
            <a:pPr defTabSz="360000">
              <a:spcAft>
                <a:spcPts val="1000"/>
              </a:spcAft>
            </a:pPr>
            <a:br>
              <a:rPr lang="cs-CZ" b="0" dirty="0"/>
            </a:br>
            <a:br>
              <a:rPr lang="cs-CZ" b="0" dirty="0"/>
            </a:br>
            <a:r>
              <a:rPr lang="cs-CZ" b="0" dirty="0">
                <a:solidFill>
                  <a:srgbClr val="F0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br>
              <a:rPr lang="en-US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	 důkazy proti vitalismu (</a:t>
            </a:r>
            <a:r>
              <a:rPr lang="en-US" b="0" dirty="0" err="1">
                <a:sym typeface="Symbol" pitchFamily="-105" charset="2"/>
              </a:rPr>
              <a:t>tvrd</a:t>
            </a:r>
            <a:r>
              <a:rPr lang="cs-CZ" b="0" dirty="0">
                <a:sym typeface="Symbol" pitchFamily="-105" charset="2"/>
              </a:rPr>
              <a:t>í, že chemie v živých systémech je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fundamentálně odlišná od neživých, tj. organická </a:t>
            </a:r>
            <a:r>
              <a:rPr lang="cs-CZ" b="0" dirty="0">
                <a:sym typeface="Symbol"/>
              </a:rPr>
              <a:t> anorganická</a:t>
            </a:r>
            <a:r>
              <a:rPr lang="cs-CZ" b="0" dirty="0">
                <a:sym typeface="Symbol" pitchFamily="-105" charset="2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</TotalTime>
  <Words>1430</Words>
  <Application>Microsoft Office PowerPoint</Application>
  <PresentationFormat>Předvádění na obrazovce (4:3)</PresentationFormat>
  <Paragraphs>419</Paragraphs>
  <Slides>62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8" baseType="lpstr">
      <vt:lpstr>ＭＳ Ｐゴシック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256</cp:revision>
  <dcterms:created xsi:type="dcterms:W3CDTF">2002-05-03T10:21:15Z</dcterms:created>
  <dcterms:modified xsi:type="dcterms:W3CDTF">2017-04-29T17:10:36Z</dcterms:modified>
</cp:coreProperties>
</file>