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307" r:id="rId28"/>
    <p:sldId id="291" r:id="rId29"/>
    <p:sldId id="321" r:id="rId30"/>
    <p:sldId id="322" r:id="rId31"/>
    <p:sldId id="292" r:id="rId32"/>
    <p:sldId id="308" r:id="rId33"/>
    <p:sldId id="298" r:id="rId34"/>
    <p:sldId id="284" r:id="rId35"/>
    <p:sldId id="312" r:id="rId36"/>
    <p:sldId id="272" r:id="rId37"/>
    <p:sldId id="271" r:id="rId38"/>
    <p:sldId id="314" r:id="rId39"/>
    <p:sldId id="285" r:id="rId40"/>
    <p:sldId id="293" r:id="rId41"/>
    <p:sldId id="315" r:id="rId42"/>
    <p:sldId id="313" r:id="rId43"/>
    <p:sldId id="309" r:id="rId44"/>
    <p:sldId id="317" r:id="rId45"/>
    <p:sldId id="320" r:id="rId46"/>
    <p:sldId id="299" r:id="rId47"/>
    <p:sldId id="319" r:id="rId48"/>
    <p:sldId id="316" r:id="rId49"/>
    <p:sldId id="273" r:id="rId50"/>
    <p:sldId id="287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26" y="43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13170" y="214313"/>
            <a:ext cx="501983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MAKROEVOLU</a:t>
            </a:r>
            <a:r>
              <a:rPr lang="en-US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CE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212170" y="366939"/>
            <a:ext cx="4921250" cy="1322388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/>
              <a:t>Druhy různých rodů a tříd se neměnily stejným tempem nebo</a:t>
            </a:r>
          </a:p>
          <a:p>
            <a:pPr algn="ctr"/>
            <a:r>
              <a:rPr lang="cs-CZ" sz="1800"/>
              <a:t>ve stejné míře (viz „živé fosilie“).</a:t>
            </a:r>
            <a:endParaRPr lang="cs-CZ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 dirty="0"/>
              <a:t>Období, během kterých se druhy měnily, byla krátká ve srovnání s obdobími, během nichž zůstaly nezměněny.</a:t>
            </a:r>
            <a:endParaRPr lang="cs-CZ" dirty="0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R. </a:t>
            </a:r>
            <a:r>
              <a:rPr lang="cs-CZ" sz="1800" dirty="0" err="1"/>
              <a:t>Dawkins</a:t>
            </a:r>
            <a:r>
              <a:rPr lang="cs-CZ" sz="1800" dirty="0"/>
              <a:t>: Slepý hodinář</a:t>
            </a:r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Kromě (neexistujícího) zcela konstantního tempa existuje pouze tempo </a:t>
            </a:r>
            <a:r>
              <a:rPr lang="cs-CZ" sz="1800" u="sng" dirty="0"/>
              <a:t>proměnlivé</a:t>
            </a:r>
            <a:r>
              <a:rPr lang="cs-CZ" sz="1800" dirty="0"/>
              <a:t> – buď se mění v diskrétních krocích (</a:t>
            </a:r>
            <a:r>
              <a:rPr lang="cs-CZ" sz="1800" dirty="0" err="1"/>
              <a:t>punktuacionismus</a:t>
            </a:r>
            <a:r>
              <a:rPr lang="cs-CZ" sz="1800" dirty="0"/>
              <a:t>), nebo pozvolna. Stáze je tedy pouze extrémním případem pomalé evoluce.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cs-CZ" dirty="0" err="1"/>
              <a:t>Punktuacionistický</a:t>
            </a:r>
            <a:r>
              <a:rPr lang="cs-CZ" dirty="0"/>
              <a:t> vývoj typický pro evoluci jazyka: </a:t>
            </a:r>
          </a:p>
          <a:p>
            <a:pPr defTabSz="360000"/>
            <a:r>
              <a:rPr lang="cs-CZ" dirty="0"/>
              <a:t>změny hraji důležitou roli </a:t>
            </a:r>
            <a:r>
              <a:rPr lang="pl-PL" dirty="0"/>
              <a:t>v obdobich odštěpeni noveho jazyka z jazyka 	původniho</a:t>
            </a:r>
            <a:endParaRPr lang="cs-CZ" dirty="0"/>
          </a:p>
          <a:p>
            <a:pPr defTabSz="360000">
              <a:spcAft>
                <a:spcPts val="2400"/>
              </a:spcAft>
            </a:pPr>
            <a:r>
              <a:rPr lang="cs-CZ" dirty="0"/>
              <a:t>bantuská, indoevropská a austronéská skupina: 10-33 % rozdílů spojeno</a:t>
            </a:r>
            <a:br>
              <a:rPr lang="cs-CZ" dirty="0"/>
            </a:br>
            <a:r>
              <a:rPr lang="cs-CZ" dirty="0"/>
              <a:t>	s jazykovým štěpením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Jak vysvětlit stázi?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genetická nebo ontogenetická omezení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sledování habitatu (</a:t>
            </a:r>
            <a:r>
              <a:rPr lang="cs-CZ" i="1" dirty="0"/>
              <a:t>habitat </a:t>
            </a:r>
            <a:r>
              <a:rPr lang="cs-CZ" i="1" dirty="0" err="1"/>
              <a:t>tracking</a:t>
            </a:r>
            <a:r>
              <a:rPr lang="cs-CZ" dirty="0"/>
              <a:t>) – glaciální/interglaciální cykly</a:t>
            </a:r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br>
              <a:rPr lang="cs-CZ" dirty="0"/>
            </a:br>
            <a:endParaRPr lang="cs-CZ" dirty="0"/>
          </a:p>
          <a:p>
            <a:pPr defTabSz="360000">
              <a:spcAft>
                <a:spcPts val="1200"/>
              </a:spcAft>
            </a:pPr>
            <a:br>
              <a:rPr lang="cs-CZ" dirty="0"/>
            </a:br>
            <a:r>
              <a:rPr lang="cs-CZ" dirty="0"/>
              <a:t>krátkodobá místní divergence – rychlé změny prostorově 	omezené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66552" y="230188"/>
            <a:ext cx="527347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</a:t>
            </a:r>
            <a:r>
              <a:rPr lang="cs-CZ" sz="28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</a:t>
            </a:r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a makroevoluce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787747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Steven</a:t>
            </a:r>
            <a:r>
              <a:rPr lang="cs-CZ" dirty="0">
                <a:solidFill>
                  <a:srgbClr val="003399"/>
                </a:solidFill>
              </a:rPr>
              <a:t> M. </a:t>
            </a:r>
            <a:r>
              <a:rPr lang="cs-CZ" dirty="0" err="1">
                <a:solidFill>
                  <a:srgbClr val="003399"/>
                </a:solidFill>
              </a:rPr>
              <a:t>Stanley</a:t>
            </a:r>
            <a:r>
              <a:rPr lang="cs-CZ" dirty="0"/>
              <a:t> (1975): makroevoluce oddělena od mikroevoluce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S.J.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(1980): „svržení neodarwinismu z trůnu“, „efektivní smrt</a:t>
            </a:r>
            <a:br>
              <a:rPr lang="cs-CZ" dirty="0"/>
            </a:br>
            <a:r>
              <a:rPr lang="cs-CZ" dirty="0"/>
              <a:t>	neodarwinismu“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Moderní syntéza úzká, </a:t>
            </a:r>
            <a:r>
              <a:rPr lang="cs-CZ" dirty="0" err="1"/>
              <a:t>extrapolacionistická</a:t>
            </a:r>
            <a:r>
              <a:rPr lang="cs-CZ" dirty="0"/>
              <a:t> a redukcionistická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Je makroevoluce skutečně odlišná od mikroevoluce?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evoluce koní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Darwinovy pěnkavy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evoluce savců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614616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evoluce jako „matrjoška“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44787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F00000"/>
                </a:solidFill>
              </a:rPr>
              <a:t>Evoluce koní: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2 rozměry zubů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průměrná rychlost vysvětlitelná působením usměrňující selekce </a:t>
            </a:r>
            <a:br>
              <a:rPr lang="cs-CZ" dirty="0"/>
            </a:br>
            <a:r>
              <a:rPr lang="cs-CZ" dirty="0"/>
              <a:t>	(stačí 2 selektivní smrti/milion jedinců/generaci)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jestliže </a:t>
            </a:r>
            <a:r>
              <a:rPr lang="cs-CZ" i="1" dirty="0"/>
              <a:t>N</a:t>
            </a:r>
            <a:r>
              <a:rPr lang="cs-CZ" i="1" baseline="-25000" dirty="0"/>
              <a:t>e</a:t>
            </a:r>
            <a:r>
              <a:rPr lang="cs-CZ" dirty="0"/>
              <a:t> </a:t>
            </a:r>
            <a:r>
              <a:rPr lang="en-US" dirty="0"/>
              <a:t>&lt; 10</a:t>
            </a:r>
            <a:r>
              <a:rPr lang="en-US" baseline="30000" dirty="0"/>
              <a:t>4</a:t>
            </a:r>
            <a:r>
              <a:rPr lang="cs-CZ" dirty="0"/>
              <a:t> jedinců, lze vysvětlit i pouhým driftem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podobně i jiné fosilie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46545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Darwinovy pěnkavy:</a:t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při známém stáří Galapág dost času k diverzifikaci do 14 druhů</a:t>
            </a:r>
            <a:br>
              <a:rPr lang="cs-CZ" dirty="0"/>
            </a:br>
            <a:r>
              <a:rPr lang="cs-CZ" dirty="0"/>
              <a:t>	(ve skutečnosti komplikovanější – reverze, možná extinkce některých </a:t>
            </a:r>
          </a:p>
          <a:p>
            <a:pPr defTabSz="360000"/>
            <a:r>
              <a:rPr lang="cs-CZ" dirty="0"/>
              <a:t>	druhů)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52022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Evoluce savců z </a:t>
            </a:r>
            <a:r>
              <a:rPr lang="cs-CZ" sz="2400" dirty="0" err="1">
                <a:solidFill>
                  <a:srgbClr val="F00000"/>
                </a:solidFill>
              </a:rPr>
              <a:t>therapsidních</a:t>
            </a:r>
            <a:r>
              <a:rPr lang="cs-CZ" sz="2400" dirty="0">
                <a:solidFill>
                  <a:srgbClr val="F00000"/>
                </a:solidFill>
              </a:rPr>
              <a:t> plazů: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dirty="0"/>
              <a:t>změny pozvolné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velké rozdíly mezi plazy a savci jsou </a:t>
            </a:r>
            <a:br>
              <a:rPr lang="cs-CZ" dirty="0"/>
            </a:br>
            <a:r>
              <a:rPr lang="cs-CZ" dirty="0"/>
              <a:t>	adaptivní u jednotlivých článků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 stejné mechanismy jako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mikroevoluci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2281" y="230188"/>
            <a:ext cx="616908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makroevoluce a ontogeneze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7955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Ernst </a:t>
            </a:r>
            <a:r>
              <a:rPr lang="cs-CZ" dirty="0" err="1">
                <a:solidFill>
                  <a:srgbClr val="003399"/>
                </a:solidFill>
              </a:rPr>
              <a:t>Haeckel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biogenetický zákon </a:t>
            </a:r>
            <a:r>
              <a:rPr lang="cs-CZ" dirty="0"/>
              <a:t>(= </a:t>
            </a:r>
            <a:r>
              <a:rPr lang="cs-CZ" dirty="0">
                <a:solidFill>
                  <a:srgbClr val="F00000"/>
                </a:solidFill>
              </a:rPr>
              <a:t>z. rekapitulace</a:t>
            </a:r>
            <a:r>
              <a:rPr lang="cs-CZ" dirty="0"/>
              <a:t>): ontogeneze </a:t>
            </a:r>
            <a:br>
              <a:rPr lang="cs-CZ" dirty="0"/>
            </a:br>
            <a:r>
              <a:rPr lang="cs-CZ" dirty="0"/>
              <a:t>	rekapituluje fylogenezi (např. žábry v embryonálním vývoji savců)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7767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J. F. </a:t>
            </a:r>
            <a:r>
              <a:rPr lang="cs-CZ" dirty="0" err="1">
                <a:solidFill>
                  <a:srgbClr val="003399"/>
                </a:solidFill>
              </a:rPr>
              <a:t>Meckel</a:t>
            </a:r>
            <a:r>
              <a:rPr lang="cs-CZ" dirty="0">
                <a:solidFill>
                  <a:srgbClr val="003399"/>
                </a:solidFill>
              </a:rPr>
              <a:t>, E. </a:t>
            </a:r>
            <a:r>
              <a:rPr lang="cs-CZ" dirty="0" err="1">
                <a:solidFill>
                  <a:srgbClr val="003399"/>
                </a:solidFill>
              </a:rPr>
              <a:t>Serres</a:t>
            </a:r>
            <a:r>
              <a:rPr lang="cs-CZ" dirty="0"/>
              <a:t>: embrya vykazují znaky embryí druhů, které</a:t>
            </a:r>
            <a:br>
              <a:rPr lang="cs-CZ" dirty="0"/>
            </a:br>
            <a:r>
              <a:rPr lang="cs-CZ" dirty="0"/>
              <a:t>	předchází na </a:t>
            </a:r>
            <a:r>
              <a:rPr lang="cs-CZ" i="1" dirty="0" err="1"/>
              <a:t>Scala</a:t>
            </a:r>
            <a:r>
              <a:rPr lang="cs-CZ" i="1" dirty="0"/>
              <a:t> </a:t>
            </a:r>
            <a:r>
              <a:rPr lang="cs-CZ" i="1" dirty="0" err="1"/>
              <a:t>Naturae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 specializované larvální formy (= neterminální adice): </a:t>
            </a:r>
            <a:r>
              <a:rPr lang="cs-CZ" dirty="0" err="1">
                <a:sym typeface="Symbol" pitchFamily="18" charset="2"/>
              </a:rPr>
              <a:t>zoëa</a:t>
            </a:r>
            <a:r>
              <a:rPr lang="cs-CZ" dirty="0">
                <a:sym typeface="Symbol" pitchFamily="18" charset="2"/>
              </a:rPr>
              <a:t> krabů,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Müllerova</a:t>
            </a:r>
            <a:r>
              <a:rPr lang="cs-CZ" dirty="0">
                <a:sym typeface="Symbol" pitchFamily="18" charset="2"/>
              </a:rPr>
              <a:t> larva ostnokožců, housenka motýlů atd.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terminální vs. neterminální adice</a:t>
            </a: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5298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obratlovců procházejí během svého vývoje stálými stádii, která nejsou totožná s žádným živočišným druhem.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příbuzných druhů se vzájemně podobají, nepodobají se dospělcům </a:t>
            </a:r>
            <a:r>
              <a:rPr lang="cs-CZ" sz="1800" dirty="0" err="1"/>
              <a:t>ancestrálních</a:t>
            </a:r>
            <a:r>
              <a:rPr lang="cs-CZ" sz="1800" dirty="0"/>
              <a:t> druhů.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1208246" y="214313"/>
            <a:ext cx="66973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Tempo evoluce</a:t>
            </a:r>
          </a:p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teorie přerušovaných </a:t>
            </a:r>
            <a:r>
              <a:rPr lang="cs-CZ" sz="2400" b="1" cap="all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rovnov</a:t>
            </a:r>
            <a:r>
              <a:rPr lang="en-US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98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Rychlost evoluce: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123927" cy="2961296"/>
            <a:chOff x="484188" y="1438878"/>
            <a:chExt cx="712392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Rovnice" r:id="rId5" imgW="965160" imgH="393480" progId="Equation.3">
                    <p:embed/>
                  </p:oleObj>
                </mc:Choice>
                <mc:Fallback>
                  <p:oleObj name="Rovnice" r:id="rId5" imgW="965160" imgH="393480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3440" y="2305696"/>
                          <a:ext cx="2518461" cy="1022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270125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dirty="0"/>
                <a:t>rozdíl hodnoty znaku v čase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2</a:t>
              </a:r>
              <a:r>
                <a:rPr lang="cs-CZ" sz="1800" dirty="0"/>
                <a:t> a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2" y="3114719"/>
              <a:ext cx="1693863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/>
                <a:t>časový interval </a:t>
              </a:r>
              <a:r>
                <a:rPr lang="cs-CZ" sz="1800" i="1"/>
                <a:t>t</a:t>
              </a:r>
              <a:r>
                <a:rPr lang="cs-CZ" sz="1800" baseline="-25000"/>
                <a:t>2</a:t>
              </a:r>
              <a:r>
                <a:rPr lang="cs-CZ" sz="1800"/>
                <a:t> - </a:t>
              </a:r>
              <a:r>
                <a:rPr lang="cs-CZ" sz="1800" i="1"/>
                <a:t>t</a:t>
              </a:r>
              <a:r>
                <a:rPr lang="cs-CZ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/>
                <a:t>Haldane</a:t>
              </a:r>
              <a:r>
                <a:rPr lang="cs-CZ" dirty="0"/>
                <a:t>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57845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dirty="0"/>
                <a:t>1 </a:t>
              </a:r>
              <a:r>
                <a:rPr lang="cs-CZ" dirty="0" err="1"/>
                <a:t>darwin</a:t>
              </a:r>
              <a:r>
                <a:rPr lang="cs-CZ" dirty="0"/>
                <a:t> = změna znaku o faktor </a:t>
              </a:r>
              <a:r>
                <a:rPr lang="cs-CZ" i="1" dirty="0"/>
                <a:t>e</a:t>
              </a:r>
              <a:r>
                <a:rPr lang="cs-CZ" dirty="0"/>
                <a:t> za 1 milion let</a:t>
              </a:r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0288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1. zákon: obecné znaky velké skupiny živočichů</a:t>
            </a:r>
            <a:br>
              <a:rPr lang="en-US" dirty="0"/>
            </a:br>
            <a:r>
              <a:rPr lang="cs-CZ" dirty="0"/>
              <a:t>	se u embrya vyskytují dříve než znaky speciální </a:t>
            </a:r>
          </a:p>
          <a:p>
            <a:pPr defTabSz="360000"/>
            <a:r>
              <a:rPr lang="cs-CZ" dirty="0"/>
              <a:t>	(např. chrupavka u kostnatých ryb)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74991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/>
              <a:t>modularizace a individualizace: seriální homologie a homonymie</a:t>
            </a:r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2" name="Picture 4" descr="http://www.boneclones.com/images/bc-033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715568"/>
            <a:ext cx="3283983" cy="230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685" y="1442309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4080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heterotopie</a:t>
            </a:r>
            <a:r>
              <a:rPr lang="cs-CZ" dirty="0"/>
              <a:t> = změna pozice, kde dochází k fenotypovému projevu znaku</a:t>
            </a:r>
          </a:p>
          <a:p>
            <a:pPr defTabSz="360000">
              <a:spcAft>
                <a:spcPts val="0"/>
              </a:spcAft>
            </a:pPr>
            <a:r>
              <a:rPr lang="cs-CZ" dirty="0"/>
              <a:t>	(např. fotosyntéza ve stonku sukulentů; sezamské kosti – </a:t>
            </a:r>
            <a:r>
              <a:rPr lang="cs-CZ" i="1" dirty="0" err="1"/>
              <a:t>patella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osifikované šlachy v ocasu dinosaurů, „pandin palec“)</a:t>
            </a:r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0145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heterochronie</a:t>
            </a:r>
            <a:r>
              <a:rPr lang="cs-CZ" dirty="0"/>
              <a:t> a alometrie</a:t>
            </a:r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24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US" sz="2400" dirty="0"/>
              <a:t> </a:t>
            </a:r>
            <a:r>
              <a:rPr lang="cs-CZ" sz="2400" dirty="0"/>
              <a:t>= změna časování ontogenetických jevů: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1. rychlost procesu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2. </a:t>
            </a:r>
            <a:r>
              <a:rPr lang="cs-CZ" sz="2400"/>
              <a:t>časování </a:t>
            </a:r>
            <a:r>
              <a:rPr lang="cs-CZ" sz="2400" dirty="0"/>
              <a:t>procesu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4564063" y="5541963"/>
            <a:ext cx="1706562" cy="504825"/>
          </a:xfrm>
          <a:prstGeom prst="wedgeRectCallout">
            <a:avLst>
              <a:gd name="adj1" fmla="val 95963"/>
              <a:gd name="adj2" fmla="val -1604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8472" name="Picture 40" descr="http://www.geol.umd.edu/~jmerck/honr219d/images/05/hypermorphosi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60994" y="3512108"/>
            <a:ext cx="3141447" cy="2513159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9496" name="Picture 40" descr="http://www.geol.umd.edu/~jmerck/honr219d/images/05/neoteny.g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09709" y="3599634"/>
            <a:ext cx="2663653" cy="263715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9493" name="Text Box 6"/>
          <p:cNvSpPr txBox="1">
            <a:spLocks noChangeArrowheads="1"/>
          </p:cNvSpPr>
          <p:nvPr/>
        </p:nvSpPr>
        <p:spPr bwMode="auto">
          <a:xfrm>
            <a:off x="2606205" y="23018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/>
              <a:t>Heterochronie</a:t>
            </a:r>
            <a:r>
              <a:rPr lang="cs-CZ" sz="2400" dirty="0"/>
              <a:t> a alometrie:</a:t>
            </a:r>
          </a:p>
        </p:txBody>
      </p:sp>
      <p:pic>
        <p:nvPicPr>
          <p:cNvPr id="19494" name="Obrázek 8" descr="hete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20" y="1781473"/>
            <a:ext cx="855503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ový popisek 8"/>
          <p:cNvSpPr/>
          <p:nvPr/>
        </p:nvSpPr>
        <p:spPr bwMode="auto">
          <a:xfrm>
            <a:off x="48418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akcelerace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649945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hypermofóza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814304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neotenie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701112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progeneze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48922" y="230188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/>
              <a:t>neotenie:</a:t>
            </a:r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489012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G. G. Simpson</a:t>
            </a:r>
            <a:r>
              <a:rPr lang="cs-CZ" dirty="0"/>
              <a:t>: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evoluce</a:t>
            </a:r>
            <a:r>
              <a:rPr lang="en-US" dirty="0"/>
              <a:t>	</a:t>
            </a:r>
            <a:r>
              <a:rPr lang="cs-CZ" dirty="0" err="1"/>
              <a:t>bradytelická</a:t>
            </a:r>
            <a:r>
              <a:rPr lang="cs-CZ" dirty="0"/>
              <a:t> (pomalá)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horotelická</a:t>
            </a:r>
            <a:r>
              <a:rPr lang="cs-CZ" dirty="0"/>
              <a:t> (střední, např. koně)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tachytelická</a:t>
            </a:r>
            <a:r>
              <a:rPr lang="cs-CZ" dirty="0"/>
              <a:t> (rychlá)</a:t>
            </a:r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2977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 err="1">
                <a:solidFill>
                  <a:srgbClr val="F00000"/>
                </a:solidFill>
              </a:rPr>
              <a:t>tenie</a:t>
            </a:r>
            <a:r>
              <a:rPr lang="cs-CZ" sz="2400" dirty="0">
                <a:solidFill>
                  <a:srgbClr val="F00000"/>
                </a:solidFill>
              </a:rPr>
              <a:t> u člověka?</a:t>
            </a: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4070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</a:t>
            </a:r>
            <a:r>
              <a:rPr lang="cs-CZ" sz="1800" dirty="0" err="1"/>
              <a:t>lava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cs-CZ" sz="1800" dirty="0"/>
              <a:t>zaoblená lebka</a:t>
            </a:r>
            <a:endParaRPr lang="en-US" sz="1800" dirty="0"/>
          </a:p>
          <a:p>
            <a:pPr lvl="1"/>
            <a:r>
              <a:rPr lang="cs-CZ" sz="1800" dirty="0"/>
              <a:t>tenké lebeční kosti</a:t>
            </a:r>
            <a:endParaRPr lang="en-US" sz="1800" dirty="0"/>
          </a:p>
          <a:p>
            <a:pPr lvl="1"/>
            <a:r>
              <a:rPr lang="en-US" sz="1800" dirty="0" err="1"/>
              <a:t>redu</a:t>
            </a:r>
            <a:r>
              <a:rPr lang="cs-CZ" sz="1800" dirty="0"/>
              <a:t>kované nadočnicové oblouky</a:t>
            </a:r>
            <a:endParaRPr lang="en-US" sz="1800" dirty="0"/>
          </a:p>
          <a:p>
            <a:pPr lvl="1"/>
            <a:r>
              <a:rPr lang="cs-CZ" sz="1800" dirty="0"/>
              <a:t>velký mozek</a:t>
            </a:r>
            <a:br>
              <a:rPr lang="cs-CZ" sz="1800" dirty="0"/>
            </a:br>
            <a:r>
              <a:rPr lang="cs-CZ" sz="1800" dirty="0"/>
              <a:t>plochý obličej</a:t>
            </a:r>
            <a:endParaRPr lang="en-US" sz="1800" dirty="0"/>
          </a:p>
          <a:p>
            <a:pPr lvl="1"/>
            <a:r>
              <a:rPr lang="cs-CZ" sz="1800" dirty="0"/>
              <a:t>rozšířený obličej</a:t>
            </a:r>
            <a:endParaRPr lang="en-US" sz="1800" dirty="0"/>
          </a:p>
          <a:p>
            <a:pPr lvl="1"/>
            <a:r>
              <a:rPr lang="cs-CZ" sz="1800" dirty="0"/>
              <a:t>bezsrstý obličej</a:t>
            </a:r>
            <a:endParaRPr lang="en-US" sz="1800" dirty="0"/>
          </a:p>
          <a:p>
            <a:pPr lvl="1"/>
            <a:r>
              <a:rPr lang="cs-CZ" sz="1800" dirty="0"/>
              <a:t>vlasy na vrcholu hlavy</a:t>
            </a:r>
            <a:endParaRPr lang="en-US" sz="1800" dirty="0"/>
          </a:p>
          <a:p>
            <a:pPr lvl="1"/>
            <a:r>
              <a:rPr lang="cs-CZ" sz="1800" dirty="0"/>
              <a:t>větší oči</a:t>
            </a:r>
            <a:endParaRPr lang="en-US" sz="1800" dirty="0"/>
          </a:p>
          <a:p>
            <a:pPr lvl="1"/>
            <a:r>
              <a:rPr lang="cs-CZ" sz="1800" dirty="0"/>
              <a:t>tvar uší</a:t>
            </a:r>
            <a:endParaRPr lang="en-US" sz="1800" dirty="0"/>
          </a:p>
          <a:p>
            <a:pPr lvl="1"/>
            <a:r>
              <a:rPr lang="cs-CZ" sz="1800" dirty="0"/>
              <a:t>malý nos</a:t>
            </a:r>
            <a:endParaRPr lang="en-US" sz="1800" dirty="0"/>
          </a:p>
          <a:p>
            <a:pPr lvl="1"/>
            <a:r>
              <a:rPr lang="cs-CZ" sz="1800" dirty="0"/>
              <a:t>malé zuby</a:t>
            </a:r>
            <a:endParaRPr lang="en-US" sz="1800" dirty="0"/>
          </a:p>
          <a:p>
            <a:pPr lvl="1"/>
            <a:r>
              <a:rPr lang="cs-CZ" sz="1800" dirty="0"/>
              <a:t>malá horní a dolní čelist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43268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Genit</a:t>
            </a:r>
            <a:r>
              <a:rPr lang="cs-CZ" sz="1800" dirty="0" err="1"/>
              <a:t>álie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en-US" sz="1800" dirty="0"/>
              <a:t>absence </a:t>
            </a:r>
            <a:r>
              <a:rPr lang="cs-CZ" sz="1800" dirty="0"/>
              <a:t>bakula (</a:t>
            </a:r>
            <a:r>
              <a:rPr lang="cs-CZ" sz="1800" i="1" dirty="0"/>
              <a:t>os penis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en-US" sz="1800" dirty="0"/>
              <a:t>p</a:t>
            </a:r>
            <a:r>
              <a:rPr lang="cs-CZ" sz="1800" dirty="0" err="1"/>
              <a:t>řítomnost</a:t>
            </a:r>
            <a:r>
              <a:rPr lang="cs-CZ" sz="1800" dirty="0"/>
              <a:t> panenské blány (</a:t>
            </a:r>
            <a:r>
              <a:rPr lang="cs-CZ" sz="1800" i="1" dirty="0"/>
              <a:t>hymen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cs-CZ" sz="1800" dirty="0"/>
              <a:t>vagína mířící kupředu</a:t>
            </a:r>
          </a:p>
          <a:p>
            <a:pPr marL="0" lvl="1"/>
            <a:endParaRPr lang="cs-CZ" sz="1800" dirty="0"/>
          </a:p>
          <a:p>
            <a:pPr marL="0" lvl="1"/>
            <a:r>
              <a:rPr lang="cs-CZ" sz="1800" dirty="0"/>
              <a:t>Končetiny/postava:</a:t>
            </a:r>
            <a:endParaRPr lang="en-US" sz="1800" dirty="0"/>
          </a:p>
          <a:p>
            <a:pPr lvl="1"/>
            <a:r>
              <a:rPr lang="cs-CZ" sz="1800" dirty="0"/>
              <a:t>nohy delší než ruce</a:t>
            </a:r>
            <a:endParaRPr lang="en-US" sz="1800" dirty="0"/>
          </a:p>
          <a:p>
            <a:pPr lvl="1"/>
            <a:r>
              <a:rPr lang="cs-CZ" sz="1800" dirty="0"/>
              <a:t>struktura chodidla</a:t>
            </a:r>
            <a:endParaRPr lang="en-US" sz="1800" dirty="0"/>
          </a:p>
          <a:p>
            <a:pPr lvl="1"/>
            <a:r>
              <a:rPr lang="cs-CZ" sz="1800" dirty="0"/>
              <a:t>vzpřímená postava</a:t>
            </a:r>
            <a:endParaRPr lang="en-US" sz="1800" dirty="0"/>
          </a:p>
          <a:p>
            <a:endParaRPr lang="cs-CZ" sz="1800" dirty="0"/>
          </a:p>
          <a:p>
            <a:r>
              <a:rPr lang="cs-CZ" sz="1800" dirty="0"/>
              <a:t>„Nahé“ tělo</a:t>
            </a:r>
            <a:endParaRPr lang="en-US" sz="1800" dirty="0"/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Neotenické znaky člověka v porovnání se šimpanzem</a:t>
            </a:r>
            <a:r>
              <a:rPr lang="cs-CZ" baseline="30000" dirty="0"/>
              <a:t>*)</a:t>
            </a:r>
            <a:r>
              <a:rPr lang="cs-CZ" dirty="0"/>
              <a:t> (</a:t>
            </a:r>
            <a:r>
              <a:rPr lang="cs-CZ" dirty="0" err="1"/>
              <a:t>Wikipedie</a:t>
            </a:r>
            <a:r>
              <a:rPr lang="cs-CZ" dirty="0"/>
              <a:t>):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*) některé ve skutečnosti </a:t>
            </a:r>
            <a:r>
              <a:rPr lang="cs-CZ" sz="1800" dirty="0" err="1"/>
              <a:t>neotenní</a:t>
            </a:r>
            <a:r>
              <a:rPr lang="cs-CZ" sz="1800" dirty="0"/>
              <a:t> nejsou!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321226" y="230188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Vznik makroevolučních novinek: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16621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/>
              <a:t>změna funkce genového produktu: </a:t>
            </a:r>
            <a:br>
              <a:rPr lang="cs-CZ" dirty="0"/>
            </a:br>
            <a:r>
              <a:rPr lang="cs-CZ" dirty="0"/>
              <a:t>   	enzym produkující pigment </a:t>
            </a:r>
            <a:r>
              <a:rPr lang="cs-CZ" dirty="0">
                <a:sym typeface="Symbol" pitchFamily="18" charset="2"/>
              </a:rPr>
              <a:t> změna zbarvení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trávicí enzym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změna potravních zvyklostí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ztráta funkce: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geny potlačující vlastní patogenitu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delece proteinu hostitele rozeznávaná parazitem (např. delece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CCR5-32 v genu </a:t>
            </a:r>
            <a:r>
              <a:rPr lang="cs-CZ" i="1" dirty="0">
                <a:sym typeface="Symbol" pitchFamily="18" charset="2"/>
              </a:rPr>
              <a:t>CCR5</a:t>
            </a:r>
            <a:r>
              <a:rPr lang="cs-CZ" dirty="0">
                <a:sym typeface="Symbol" pitchFamily="18" charset="2"/>
              </a:rPr>
              <a:t>  odolnost vůči viru HIV a neštovic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…. 5-14 % Evropanů, u Afričanů a Asiatů vzácná)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změny v regulaci genů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priony</a:t>
            </a:r>
            <a:r>
              <a:rPr lang="cs-CZ" dirty="0">
                <a:sym typeface="Symbol" pitchFamily="18" charset="2"/>
              </a:rPr>
              <a:t> – nesprávná terminace translace </a:t>
            </a:r>
            <a:r>
              <a:rPr lang="cs-CZ" dirty="0">
                <a:sym typeface="Symbol"/>
              </a:rPr>
              <a:t></a:t>
            </a:r>
            <a:r>
              <a:rPr lang="cs-CZ" dirty="0">
                <a:sym typeface="Symbol" pitchFamily="18" charset="2"/>
              </a:rPr>
              <a:t> bovinní encefalopatie krav,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scrapie</a:t>
            </a:r>
            <a:r>
              <a:rPr lang="cs-CZ" dirty="0">
                <a:sym typeface="Symbol" pitchFamily="18" charset="2"/>
              </a:rPr>
              <a:t> ovcí,	kuru, varianta </a:t>
            </a:r>
            <a:r>
              <a:rPr lang="cs-CZ" dirty="0" err="1"/>
              <a:t>Creutzfeld</a:t>
            </a:r>
            <a:r>
              <a:rPr lang="cs-CZ" dirty="0"/>
              <a:t>-Jakobovy nemoci u člověka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role duplikace genů – umožněny radikálnější změny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symbióza, přenos genů (retroviry)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homeotické</a:t>
            </a:r>
            <a:r>
              <a:rPr lang="cs-CZ" dirty="0">
                <a:sym typeface="Symbol" pitchFamily="18" charset="2"/>
              </a:rPr>
              <a:t> 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52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Bateson</a:t>
            </a:r>
            <a:r>
              <a:rPr lang="cs-CZ" dirty="0"/>
              <a:t>: „</a:t>
            </a:r>
            <a:r>
              <a:rPr lang="cs-CZ" dirty="0" err="1"/>
              <a:t>homeosis</a:t>
            </a:r>
            <a:r>
              <a:rPr lang="cs-CZ" dirty="0"/>
              <a:t>“ = anatomické změny velkého rozsahu </a:t>
            </a:r>
            <a:br>
              <a:rPr lang="cs-CZ" dirty="0"/>
            </a:br>
            <a:r>
              <a:rPr lang="cs-CZ" dirty="0"/>
              <a:t>  (např. vývoj nadpočetného prstu, krční obratel místo hrudního, končetina</a:t>
            </a:r>
            <a:br>
              <a:rPr lang="cs-CZ" dirty="0"/>
            </a:br>
            <a:r>
              <a:rPr lang="cs-CZ" dirty="0"/>
              <a:t>  v ektopické pozici)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824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Lewis</a:t>
            </a:r>
            <a:r>
              <a:rPr lang="cs-CZ" dirty="0">
                <a:solidFill>
                  <a:srgbClr val="003399"/>
                </a:solidFill>
              </a:rPr>
              <a:t>: </a:t>
            </a:r>
            <a:r>
              <a:rPr lang="cs-CZ" dirty="0" err="1">
                <a:solidFill>
                  <a:srgbClr val="F00000"/>
                </a:solidFill>
              </a:rPr>
              <a:t>homeotické</a:t>
            </a:r>
            <a:r>
              <a:rPr lang="cs-CZ" dirty="0">
                <a:solidFill>
                  <a:srgbClr val="F00000"/>
                </a:solidFill>
              </a:rPr>
              <a:t> geny </a:t>
            </a:r>
            <a:r>
              <a:rPr lang="cs-CZ" dirty="0"/>
              <a:t>= </a:t>
            </a:r>
            <a:r>
              <a:rPr lang="cs-CZ" dirty="0" err="1"/>
              <a:t>geny</a:t>
            </a:r>
            <a:r>
              <a:rPr lang="cs-CZ" dirty="0"/>
              <a:t> zodpovědné za základní </a:t>
            </a:r>
            <a:br>
              <a:rPr lang="cs-CZ" dirty="0"/>
            </a:br>
            <a:r>
              <a:rPr lang="cs-CZ" dirty="0"/>
              <a:t>	segmentaci mnohobuněčných živočichů – </a:t>
            </a:r>
            <a:r>
              <a:rPr lang="cs-CZ" u="sng" dirty="0" err="1"/>
              <a:t>homeotické</a:t>
            </a:r>
            <a:r>
              <a:rPr lang="cs-CZ" u="sng" dirty="0"/>
              <a:t> mutace nemění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počet segmentů, ale jejich identitu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kontrola transkripce dalších genů (např. </a:t>
            </a:r>
            <a:r>
              <a:rPr lang="cs-CZ" i="1" dirty="0" err="1"/>
              <a:t>Ubx</a:t>
            </a:r>
            <a:r>
              <a:rPr lang="cs-CZ" dirty="0"/>
              <a:t> pravděpodobně reguluje </a:t>
            </a:r>
            <a:br>
              <a:rPr lang="cs-CZ" dirty="0"/>
            </a:br>
            <a:r>
              <a:rPr lang="cs-CZ" dirty="0"/>
              <a:t>	stovky „cílových“ genů)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určení základní segmentace těla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vysoká evoluční konzervativnost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313" y="2932085"/>
            <a:ext cx="3278888" cy="3709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906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Homeotické mutace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4188" y="573408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053385" y="1651250"/>
            <a:ext cx="1355897" cy="740333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kyvadélka</a:t>
            </a:r>
          </a:p>
          <a:p>
            <a:pPr algn="ctr"/>
            <a:r>
              <a:rPr lang="cs-CZ" sz="1800" dirty="0"/>
              <a:t>(</a:t>
            </a:r>
            <a:r>
              <a:rPr lang="cs-CZ" sz="1800" dirty="0" err="1"/>
              <a:t>haltery</a:t>
            </a:r>
            <a:r>
              <a:rPr lang="cs-CZ" sz="1800" dirty="0"/>
              <a:t>)</a:t>
            </a:r>
            <a:endParaRPr lang="cs-CZ" sz="1800" baseline="-25000" dirty="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0" y="5057741"/>
            <a:ext cx="2530475" cy="1059678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mutace v genu </a:t>
            </a:r>
            <a:r>
              <a:rPr lang="cs-CZ" sz="1800" i="1" dirty="0" err="1"/>
              <a:t>Ultrabithorax</a:t>
            </a:r>
            <a:r>
              <a:rPr lang="cs-CZ" sz="1800" dirty="0"/>
              <a:t>: </a:t>
            </a:r>
            <a:r>
              <a:rPr lang="cs-CZ" sz="1800" dirty="0">
                <a:sym typeface="Symbol" pitchFamily="18" charset="2"/>
              </a:rPr>
              <a:t>3. hrudní článek</a:t>
            </a:r>
            <a:r>
              <a:rPr lang="cs-CZ" sz="1800" dirty="0"/>
              <a:t> (T3) </a:t>
            </a:r>
            <a:r>
              <a:rPr lang="cs-CZ" sz="1800" dirty="0">
                <a:sym typeface="Symbol" pitchFamily="18" charset="2"/>
              </a:rPr>
              <a:t> T2</a:t>
            </a:r>
            <a:endParaRPr lang="cs-CZ" sz="1800" baseline="-25000" dirty="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066800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16" y="4263801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54858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err="1">
                <a:solidFill>
                  <a:srgbClr val="F00000"/>
                </a:solidFill>
              </a:rPr>
              <a:t>Hox</a:t>
            </a:r>
            <a:r>
              <a:rPr lang="cs-CZ" dirty="0">
                <a:solidFill>
                  <a:srgbClr val="F00000"/>
                </a:solidFill>
              </a:rPr>
              <a:t> geny</a:t>
            </a:r>
            <a:r>
              <a:rPr lang="cs-CZ" dirty="0"/>
              <a:t>:   základní </a:t>
            </a:r>
            <a:r>
              <a:rPr lang="cs-CZ" dirty="0" err="1"/>
              <a:t>antero</a:t>
            </a:r>
            <a:r>
              <a:rPr lang="cs-CZ" dirty="0"/>
              <a:t>-posteriorní segmentace těla</a:t>
            </a:r>
          </a:p>
          <a:p>
            <a:pPr>
              <a:spcAft>
                <a:spcPts val="1000"/>
              </a:spcAft>
            </a:pPr>
            <a:r>
              <a:rPr lang="cs-CZ" dirty="0"/>
              <a:t>	      shluky lineární, stejné pořadí jako segmenty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působení </a:t>
            </a:r>
            <a:r>
              <a:rPr lang="cs-CZ" sz="1800" i="1" dirty="0" err="1"/>
              <a:t>Hox</a:t>
            </a:r>
            <a:r>
              <a:rPr lang="cs-CZ" sz="1800" dirty="0"/>
              <a:t> genů se překrývá</a:t>
            </a:r>
            <a:endParaRPr lang="cs-CZ" sz="18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90070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 err="1"/>
              <a:t>Drosophila</a:t>
            </a:r>
            <a:r>
              <a:rPr lang="cs-CZ" dirty="0"/>
              <a:t>: 1 vazbová skupina, 2 shluky: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Antennapedia</a:t>
            </a:r>
            <a:r>
              <a:rPr lang="cs-CZ" dirty="0"/>
              <a:t> (ANT-C)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Bithorax</a:t>
            </a:r>
            <a:r>
              <a:rPr lang="cs-CZ" dirty="0"/>
              <a:t> (BX-C) </a:t>
            </a:r>
          </a:p>
          <a:p>
            <a:pPr>
              <a:spcAft>
                <a:spcPts val="600"/>
              </a:spcAft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obratlovci: </a:t>
            </a:r>
          </a:p>
          <a:p>
            <a:pPr>
              <a:spcAft>
                <a:spcPts val="600"/>
              </a:spcAft>
            </a:pPr>
            <a:r>
              <a:rPr lang="cs-CZ" dirty="0"/>
              <a:t>4 vazbové skupiny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" y="1429871"/>
            <a:ext cx="8705006" cy="3908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000040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Haldane</a:t>
            </a:r>
            <a:r>
              <a:rPr lang="cs-CZ" dirty="0"/>
              <a:t> (1949):	třetihorní koně – 0,04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					domestikace – 10</a:t>
            </a:r>
            <a:r>
              <a:rPr lang="cs-CZ" baseline="30000" dirty="0"/>
              <a:t>3</a:t>
            </a:r>
            <a:r>
              <a:rPr lang="cs-CZ" dirty="0"/>
              <a:t> </a:t>
            </a:r>
            <a:r>
              <a:rPr lang="cs-CZ" dirty="0" err="1"/>
              <a:t>darwinů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Kuertén</a:t>
            </a:r>
            <a:r>
              <a:rPr lang="cs-CZ" dirty="0"/>
              <a:t> (1959):		</a:t>
            </a:r>
            <a:r>
              <a:rPr lang="cs-CZ" dirty="0" err="1"/>
              <a:t>holocénní</a:t>
            </a:r>
            <a:r>
              <a:rPr lang="cs-CZ" dirty="0"/>
              <a:t> savci – 12,6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					pleistocénní savci – 0,5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					třetihorní savci – 0,02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… důvodem rozdílů odlišné časové intervaly</a:t>
            </a:r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7664278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nevýhody:	1. faktor </a:t>
            </a:r>
            <a:r>
              <a:rPr lang="cs-CZ" i="1" dirty="0"/>
              <a:t>e</a:t>
            </a:r>
            <a:r>
              <a:rPr lang="cs-CZ" dirty="0"/>
              <a:t> není biologicky přirozený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2. používá absolutní čas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3. nebere v úvahu měřený časový interval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4. nelze srovnávat plochy/objemy/lineární rozměry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(1949), </a:t>
            </a:r>
            <a:r>
              <a:rPr lang="cs-CZ" dirty="0" err="1">
                <a:sym typeface="Symbol" pitchFamily="18" charset="2"/>
              </a:rPr>
              <a:t>Gingerich</a:t>
            </a:r>
            <a:r>
              <a:rPr lang="cs-CZ" dirty="0">
                <a:sym typeface="Symbol" pitchFamily="18" charset="2"/>
              </a:rPr>
              <a:t> (1993): 1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= změna měřená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jednotkách </a:t>
            </a:r>
            <a:r>
              <a:rPr lang="cs-CZ" u="sng" dirty="0">
                <a:sym typeface="Symbol" pitchFamily="18" charset="2"/>
              </a:rPr>
              <a:t>standardní odchylky</a:t>
            </a:r>
            <a:r>
              <a:rPr lang="cs-CZ" dirty="0">
                <a:sym typeface="Symbol" pitchFamily="18" charset="2"/>
              </a:rPr>
              <a:t> za 1 generaci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6800872f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04747" y="732781"/>
            <a:ext cx="7193047" cy="52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52559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Homeobox</a:t>
            </a:r>
            <a:r>
              <a:rPr lang="cs-CZ" dirty="0"/>
              <a:t>: 180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olidFill>
                  <a:srgbClr val="F00000"/>
                </a:solidFill>
                <a:sym typeface="Symbol" pitchFamily="18" charset="2"/>
              </a:rPr>
              <a:t>homeodoména</a:t>
            </a:r>
            <a:r>
              <a:rPr lang="cs-CZ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60 AA (regulace exprese)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homeodoména</a:t>
            </a:r>
            <a:endParaRPr lang="cs-CZ" sz="1800" baseline="-25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273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ym typeface="Symbol" pitchFamily="18" charset="2"/>
              </a:rPr>
              <a:t>Hox</a:t>
            </a:r>
            <a:r>
              <a:rPr lang="cs-CZ" dirty="0">
                <a:sym typeface="Symbol" pitchFamily="18" charset="2"/>
              </a:rPr>
              <a:t>-geny jsou vysoce konzervativní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sym typeface="Symbol" pitchFamily="18" charset="2"/>
              </a:rPr>
              <a:t>ParaHox</a:t>
            </a:r>
            <a:r>
              <a:rPr lang="cs-CZ" dirty="0">
                <a:sym typeface="Symbol" pitchFamily="18" charset="2"/>
              </a:rPr>
              <a:t> geny</a:t>
            </a:r>
          </a:p>
          <a:p>
            <a:pPr>
              <a:spcAft>
                <a:spcPts val="1200"/>
              </a:spcAft>
            </a:pP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MADS-box geny u rostlin</a:t>
            </a: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octomilka</a:t>
            </a:r>
            <a:endParaRPr lang="cs-CZ" sz="1600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hypotézy vzniku </a:t>
            </a:r>
            <a:r>
              <a:rPr lang="cs-CZ" dirty="0" err="1"/>
              <a:t>dvoukřídlosti</a:t>
            </a:r>
            <a:r>
              <a:rPr lang="cs-CZ" dirty="0"/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exprese proteinu </a:t>
            </a:r>
            <a:r>
              <a:rPr lang="cs-CZ" dirty="0" err="1"/>
              <a:t>Ubx</a:t>
            </a:r>
            <a:r>
              <a:rPr lang="cs-CZ" dirty="0"/>
              <a:t>: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brouk</a:t>
            </a:r>
            <a:endParaRPr lang="cs-CZ" sz="1600" baseline="-25000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893805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vážka</a:t>
            </a:r>
            <a:endParaRPr lang="cs-CZ" sz="1600" baseline="-25000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49516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rozhraní mezi T2 a T3</a:t>
            </a:r>
            <a:endParaRPr lang="cs-CZ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001795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původní funkce:</a:t>
            </a:r>
          </a:p>
          <a:p>
            <a:pPr algn="ctr"/>
            <a:r>
              <a:rPr lang="cs-CZ" sz="1800" dirty="0"/>
              <a:t>vývoj žilnatiny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53761"/>
            <a:ext cx="1433383" cy="815545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ztráta </a:t>
            </a:r>
          </a:p>
          <a:p>
            <a:pPr algn="ctr"/>
            <a:r>
              <a:rPr lang="cs-CZ" sz="1800" dirty="0"/>
              <a:t>funkce ...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815546"/>
            <a:ext cx="1692875" cy="1062679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... ale vznik </a:t>
            </a:r>
            <a:r>
              <a:rPr lang="cs-CZ" sz="1800" dirty="0" err="1"/>
              <a:t>balonovitých</a:t>
            </a:r>
            <a:r>
              <a:rPr lang="cs-CZ" sz="1800" dirty="0"/>
              <a:t> </a:t>
            </a:r>
            <a:r>
              <a:rPr lang="cs-CZ" sz="1800" dirty="0" err="1"/>
              <a:t>halter</a:t>
            </a:r>
            <a:endParaRPr lang="cs-CZ" sz="18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motýlů navíc morfologie šupin a zbarvení křídel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52047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Evoluce hrudních segmentů u korýšů – posun předozadního rozhraní </a:t>
            </a:r>
            <a:br>
              <a:rPr lang="cs-CZ" dirty="0">
                <a:solidFill>
                  <a:srgbClr val="F00000"/>
                </a:solidFill>
              </a:rPr>
            </a:br>
            <a:r>
              <a:rPr lang="cs-CZ" dirty="0">
                <a:solidFill>
                  <a:srgbClr val="F00000"/>
                </a:solidFill>
              </a:rPr>
              <a:t>exprese genu </a:t>
            </a:r>
            <a:r>
              <a:rPr lang="cs-CZ" i="1" dirty="0" err="1">
                <a:solidFill>
                  <a:srgbClr val="F00000"/>
                </a:solidFill>
              </a:rPr>
              <a:t>Ubx</a:t>
            </a:r>
            <a:r>
              <a:rPr lang="cs-CZ" dirty="0">
                <a:solidFill>
                  <a:srgbClr val="F00000"/>
                </a:solidFill>
              </a:rPr>
              <a:t>:</a:t>
            </a:r>
            <a:br>
              <a:rPr lang="cs-CZ" dirty="0">
                <a:solidFill>
                  <a:srgbClr val="F00000"/>
                </a:solidFill>
              </a:rPr>
            </a:br>
            <a:br>
              <a:rPr lang="cs-CZ" dirty="0">
                <a:solidFill>
                  <a:srgbClr val="F00000"/>
                </a:solidFill>
              </a:rPr>
            </a:br>
            <a:r>
              <a:rPr lang="cs-CZ" dirty="0"/>
              <a:t>hrudní segmenty: klanonožci – 6, humr – 8, žábronožky – 11 (</a:t>
            </a:r>
            <a:r>
              <a:rPr lang="cs-CZ" dirty="0" err="1"/>
              <a:t>ancestrální</a:t>
            </a:r>
            <a:r>
              <a:rPr lang="cs-CZ" dirty="0"/>
              <a:t>)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pohyb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maxillipedy</a:t>
            </a: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slabá exprese </a:t>
            </a:r>
            <a:r>
              <a:rPr lang="cs-CZ" sz="1800" i="1" dirty="0" err="1"/>
              <a:t>Ubx</a:t>
            </a:r>
            <a:endParaRPr lang="cs-CZ" sz="1800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silná exprese </a:t>
            </a:r>
            <a:r>
              <a:rPr lang="cs-CZ" sz="1800" i="1" dirty="0" err="1"/>
              <a:t>Ubx</a:t>
            </a:r>
            <a:endParaRPr lang="cs-CZ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3316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posun předozadního rozhraní exprese genu </a:t>
            </a:r>
            <a:r>
              <a:rPr lang="cs-CZ" i="1" dirty="0" err="1">
                <a:sym typeface="Symbol" pitchFamily="18" charset="2"/>
              </a:rPr>
              <a:t>Ubx</a:t>
            </a:r>
            <a:r>
              <a:rPr lang="cs-CZ" dirty="0">
                <a:sym typeface="Symbol" pitchFamily="18" charset="2"/>
              </a:rPr>
              <a:t> = místo přechodu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lokomočních článků a </a:t>
            </a:r>
            <a:r>
              <a:rPr lang="cs-CZ" dirty="0" err="1">
                <a:sym typeface="Symbol" pitchFamily="18" charset="2"/>
              </a:rPr>
              <a:t>maxilliped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např. </a:t>
            </a:r>
            <a:r>
              <a:rPr lang="cs-CZ" dirty="0" err="1">
                <a:sym typeface="Symbol" pitchFamily="18" charset="2"/>
              </a:rPr>
              <a:t>vidlonožci</a:t>
            </a:r>
            <a:r>
              <a:rPr lang="cs-CZ" dirty="0">
                <a:sym typeface="Symbol" pitchFamily="18" charset="2"/>
              </a:rPr>
              <a:t>: 2. článek, krevety: 4. článek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2. hrudní končetina </a:t>
            </a:r>
            <a:r>
              <a:rPr lang="cs-CZ" dirty="0" err="1">
                <a:sym typeface="Symbol" pitchFamily="18" charset="2"/>
              </a:rPr>
              <a:t>vidlonožců</a:t>
            </a:r>
            <a:r>
              <a:rPr lang="cs-CZ" dirty="0">
                <a:sym typeface="Symbol" pitchFamily="18" charset="2"/>
              </a:rPr>
              <a:t> = přechodný článek mezi 1. (</a:t>
            </a:r>
            <a:r>
              <a:rPr lang="cs-CZ" dirty="0" err="1">
                <a:sym typeface="Symbol" pitchFamily="18" charset="2"/>
              </a:rPr>
              <a:t>maxillipeda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a 3. končetinou (lokomoce)</a:t>
            </a:r>
            <a:endParaRPr lang="cs-CZ" dirty="0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 bwMode="auto">
          <a:xfrm>
            <a:off x="5725297" y="1729945"/>
            <a:ext cx="420130" cy="1449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Kromě transkripčních faktorů i regulační </a:t>
            </a:r>
            <a:r>
              <a:rPr lang="cs-CZ" dirty="0" err="1"/>
              <a:t>enhancery</a:t>
            </a:r>
            <a:r>
              <a:rPr lang="cs-CZ" dirty="0"/>
              <a:t>:</a:t>
            </a:r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930525" y="230188"/>
            <a:ext cx="3365500" cy="830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Makroevoluční trendy</a:t>
            </a:r>
          </a:p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druhová selekce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5996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trendy: skutečné </a:t>
            </a:r>
            <a:r>
              <a:rPr lang="cs-CZ" dirty="0">
                <a:sym typeface="Symbol" pitchFamily="18" charset="2"/>
              </a:rPr>
              <a:t> pasivní</a:t>
            </a:r>
            <a:r>
              <a:rPr lang="cs-CZ" dirty="0"/>
              <a:t> (např. efekt zdi)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Drinker</a:t>
            </a:r>
            <a:r>
              <a:rPr lang="cs-CZ" dirty="0">
                <a:solidFill>
                  <a:srgbClr val="003399"/>
                </a:solidFill>
              </a:rPr>
              <a:t> Cope</a:t>
            </a:r>
            <a:r>
              <a:rPr lang="cs-CZ" dirty="0"/>
              <a:t>: trend k růstu velikosti</a:t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Druhová selekce:</a:t>
            </a:r>
          </a:p>
          <a:p>
            <a:pPr>
              <a:spcAft>
                <a:spcPts val="600"/>
              </a:spcAft>
            </a:pPr>
            <a:r>
              <a:rPr lang="cs-CZ" dirty="0"/>
              <a:t>  = preferenční přežívání nebo proliferace druhů</a:t>
            </a: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6799263" y="1427163"/>
            <a:ext cx="1539875" cy="647700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různé tempo speciací</a:t>
            </a:r>
            <a:endParaRPr lang="cs-CZ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různé tempo extinkcí</a:t>
            </a:r>
            <a:endParaRPr lang="cs-CZ" sz="1600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Teorie přerušovaných </a:t>
            </a:r>
            <a:r>
              <a:rPr lang="cs-CZ" sz="2400" dirty="0" err="1">
                <a:solidFill>
                  <a:srgbClr val="F00000"/>
                </a:solidFill>
              </a:rPr>
              <a:t>rovnov</a:t>
            </a:r>
            <a:r>
              <a:rPr lang="en-US" sz="2400" dirty="0">
                <a:solidFill>
                  <a:srgbClr val="F00000"/>
                </a:solidFill>
              </a:rPr>
              <a:t>a</a:t>
            </a:r>
            <a:r>
              <a:rPr lang="cs-CZ" sz="2400" dirty="0">
                <a:solidFill>
                  <a:srgbClr val="F00000"/>
                </a:solidFill>
              </a:rPr>
              <a:t>h:</a:t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659743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znak spojen s rozdílným přežíváním nebo </a:t>
            </a:r>
            <a:r>
              <a:rPr lang="cs-CZ" dirty="0" err="1"/>
              <a:t>speciací</a:t>
            </a:r>
            <a:br>
              <a:rPr lang="cs-CZ" dirty="0"/>
            </a:br>
            <a:endParaRPr lang="cs-CZ" dirty="0"/>
          </a:p>
          <a:p>
            <a:r>
              <a:rPr lang="cs-CZ" dirty="0"/>
              <a:t>tyto vlastnosti nezávislé na přírodním výběru</a:t>
            </a:r>
            <a:br>
              <a:rPr lang="cs-CZ" dirty="0"/>
            </a:br>
            <a:endParaRPr lang="cs-CZ" dirty="0"/>
          </a:p>
          <a:p>
            <a:r>
              <a:rPr lang="cs-CZ" dirty="0"/>
              <a:t>znak je </a:t>
            </a:r>
            <a:r>
              <a:rPr lang="cs-CZ" dirty="0" err="1"/>
              <a:t>heritabilní</a:t>
            </a:r>
            <a:r>
              <a:rPr lang="cs-CZ" dirty="0"/>
              <a:t> při </a:t>
            </a:r>
            <a:r>
              <a:rPr lang="cs-CZ" dirty="0" err="1"/>
              <a:t>speciaci</a:t>
            </a:r>
            <a:br>
              <a:rPr lang="cs-CZ" dirty="0"/>
            </a:br>
            <a:endParaRPr lang="cs-CZ" dirty="0"/>
          </a:p>
          <a:p>
            <a:r>
              <a:rPr lang="cs-CZ" dirty="0"/>
              <a:t>DS podporuje pouze neadaptivní trendy </a:t>
            </a:r>
            <a:br>
              <a:rPr lang="cs-CZ" dirty="0"/>
            </a:br>
            <a:r>
              <a:rPr lang="cs-CZ" dirty="0"/>
              <a:t>  (jinak = přírodní výběr)</a:t>
            </a:r>
            <a:br>
              <a:rPr lang="cs-CZ" dirty="0"/>
            </a:b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Nutno dokázat:</a:t>
            </a:r>
          </a:p>
          <a:p>
            <a:pPr>
              <a:spcAft>
                <a:spcPts val="600"/>
              </a:spcAft>
            </a:pPr>
            <a:r>
              <a:rPr lang="cs-CZ" dirty="0"/>
              <a:t>větší rychlost </a:t>
            </a:r>
            <a:r>
              <a:rPr lang="cs-CZ" dirty="0" err="1"/>
              <a:t>speciace</a:t>
            </a:r>
            <a:r>
              <a:rPr lang="cs-CZ" dirty="0"/>
              <a:t>/menší rychlost extinkce v liniích, které se odchylují </a:t>
            </a:r>
            <a:br>
              <a:rPr lang="cs-CZ" dirty="0"/>
            </a:br>
            <a:r>
              <a:rPr lang="cs-CZ" dirty="0"/>
              <a:t>  od průměru ve směru trendu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posunem ve fosilním záznamu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přírodním výběrem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715" y="1010331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peripatrická</a:t>
            </a:r>
            <a:r>
              <a:rPr lang="cs-CZ" dirty="0"/>
              <a:t> </a:t>
            </a:r>
            <a:r>
              <a:rPr lang="cs-CZ" dirty="0" err="1"/>
              <a:t>speciace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makromutace</a:t>
            </a:r>
            <a:r>
              <a:rPr lang="cs-CZ" dirty="0"/>
              <a:t> – R. </a:t>
            </a:r>
            <a:r>
              <a:rPr lang="cs-CZ" dirty="0" err="1"/>
              <a:t>Goldschmidt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Material</a:t>
            </a:r>
            <a:r>
              <a:rPr lang="cs-CZ" i="1" dirty="0"/>
              <a:t> Basis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Evolution</a:t>
            </a:r>
            <a:r>
              <a:rPr lang="cs-CZ" i="1" dirty="0"/>
              <a:t> </a:t>
            </a:r>
            <a:r>
              <a:rPr lang="cs-CZ" dirty="0"/>
              <a:t>(1940): 	„nadějná monstra“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7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Peripatrická speciace a přerušované rovnováhy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766</Words>
  <Application>Microsoft Office PowerPoint</Application>
  <PresentationFormat>Předvádění na obrazovce (4:3)</PresentationFormat>
  <Paragraphs>271</Paragraphs>
  <Slides>50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Symbol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182</cp:revision>
  <dcterms:created xsi:type="dcterms:W3CDTF">2002-05-03T10:21:15Z</dcterms:created>
  <dcterms:modified xsi:type="dcterms:W3CDTF">2017-05-09T19:04:20Z</dcterms:modified>
</cp:coreProperties>
</file>