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82" r:id="rId37"/>
    <p:sldId id="316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906" y="108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24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4491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308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38534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1713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409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5616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259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6620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292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2897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674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0405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51755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21247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12751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43148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5014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47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4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5722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1912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 smtClean="0"/>
              <a:t>  </a:t>
            </a:r>
            <a:r>
              <a:rPr lang="cs-CZ" dirty="0"/>
              <a:t>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040663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-</a:t>
            </a:r>
            <a:r>
              <a:rPr lang="cs-CZ" dirty="0" err="1" smtClean="0">
                <a:solidFill>
                  <a:srgbClr val="E80000"/>
                </a:solidFill>
              </a:rPr>
              <a:t>somie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 smtClean="0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 smtClean="0">
                <a:solidFill>
                  <a:srgbClr val="E80000"/>
                </a:solidFill>
              </a:rPr>
              <a:t>trisomie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většinou </a:t>
            </a:r>
            <a:r>
              <a:rPr lang="cs-CZ" sz="2000" dirty="0"/>
              <a:t>neslučitelné se </a:t>
            </a:r>
            <a:r>
              <a:rPr lang="cs-CZ" sz="2000" dirty="0" smtClean="0"/>
              <a:t>životem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</a:t>
            </a:r>
            <a:r>
              <a:rPr lang="cs-CZ" sz="2000" dirty="0" smtClean="0"/>
              <a:t>syndrom)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smtClean="0"/>
              <a:t>páru)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/>
              <a:t>	</a:t>
            </a:r>
            <a:r>
              <a:rPr lang="cs-CZ" sz="2000" dirty="0" smtClean="0"/>
              <a:t>životaschopné </a:t>
            </a:r>
            <a:r>
              <a:rPr lang="cs-CZ" sz="2000" dirty="0" err="1"/>
              <a:t>trizomie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</a:t>
            </a:r>
            <a:r>
              <a:rPr lang="cs-CZ" dirty="0" smtClean="0">
                <a:solidFill>
                  <a:srgbClr val="E80000"/>
                </a:solidFill>
              </a:rPr>
              <a:t>polyploidie)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 smtClean="0">
                <a:solidFill>
                  <a:srgbClr val="E80000"/>
                </a:solidFill>
              </a:rPr>
              <a:t>	</a:t>
            </a:r>
            <a:r>
              <a:rPr lang="cs-CZ" sz="1800" dirty="0" smtClean="0"/>
              <a:t>především rostliny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u </a:t>
            </a:r>
            <a:r>
              <a:rPr lang="cs-CZ" sz="1800" dirty="0"/>
              <a:t>živočichů méně (bezobratlí, ryby, </a:t>
            </a:r>
            <a:r>
              <a:rPr lang="cs-CZ" sz="1800" dirty="0" smtClean="0"/>
              <a:t>obojživelníci)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během </a:t>
            </a:r>
            <a:r>
              <a:rPr lang="cs-CZ" sz="1800" dirty="0"/>
              <a:t>evoluce obratlovců došlo ke 2 kolům duplikace </a:t>
            </a:r>
            <a:r>
              <a:rPr lang="cs-CZ" sz="1800" dirty="0" smtClean="0"/>
              <a:t>celého genomu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</a:t>
            </a:r>
            <a:r>
              <a:rPr lang="cs-CZ" sz="1800" dirty="0" smtClean="0"/>
              <a:t>(2R-hypotéza)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err="1" smtClean="0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</a:t>
            </a:r>
            <a:r>
              <a:rPr lang="cs-CZ" sz="1800" dirty="0" smtClean="0"/>
              <a:t>buněk)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liché </a:t>
            </a:r>
            <a:r>
              <a:rPr lang="cs-CZ" sz="1800" dirty="0"/>
              <a:t>násobky genomu </a:t>
            </a:r>
            <a:r>
              <a:rPr lang="cs-CZ" sz="1800" dirty="0">
                <a:sym typeface="Symbol" pitchFamily="18" charset="2"/>
              </a:rPr>
              <a:t> problémy v meióze  reprodukční </a:t>
            </a:r>
            <a:r>
              <a:rPr lang="cs-CZ" sz="1800" dirty="0" smtClean="0">
                <a:sym typeface="Symbol" pitchFamily="18" charset="2"/>
              </a:rPr>
              <a:t>bariéra</a:t>
            </a:r>
            <a:r>
              <a:rPr lang="en-US" sz="1800" dirty="0" smtClean="0">
                <a:sym typeface="Symbol" pitchFamily="18" charset="2"/>
              </a:rPr>
              <a:t/>
            </a:r>
            <a:br>
              <a:rPr lang="en-US" sz="1800" dirty="0" smtClean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(ne </a:t>
            </a:r>
            <a:r>
              <a:rPr lang="cs-CZ" sz="1800" dirty="0">
                <a:sym typeface="Symbol" pitchFamily="18" charset="2"/>
              </a:rPr>
              <a:t>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 smtClean="0"/>
              <a:t>endoreplikace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abortivní </a:t>
            </a:r>
            <a:r>
              <a:rPr lang="cs-CZ" sz="1800" dirty="0"/>
              <a:t>buněčný cyklus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diploidních gamet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tranzice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autozomy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vliv </a:t>
            </a:r>
            <a:r>
              <a:rPr lang="cs-CZ" sz="1800" dirty="0">
                <a:sym typeface="Symbol" pitchFamily="18" charset="2"/>
              </a:rPr>
              <a:t>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 smtClean="0">
                <a:sym typeface="Symbol" pitchFamily="18" charset="2"/>
              </a:rPr>
              <a:t>teplota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r>
              <a:rPr lang="cs-CZ" sz="2000">
                <a:solidFill>
                  <a:srgbClr val="E80000"/>
                </a:solidFill>
              </a:rPr>
              <a:t/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u </a:t>
            </a:r>
            <a:r>
              <a:rPr lang="cs-CZ" sz="1800" dirty="0">
                <a:sym typeface="Symbol" pitchFamily="18" charset="2"/>
              </a:rPr>
              <a:t>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chybí </a:t>
            </a:r>
            <a:r>
              <a:rPr lang="cs-CZ" sz="1800" dirty="0">
                <a:sym typeface="Symbol" pitchFamily="18" charset="2"/>
              </a:rPr>
              <a:t>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 smtClean="0">
                <a:sym typeface="Symbol" pitchFamily="18" charset="2"/>
              </a:rPr>
              <a:t>Caenorhabditis</a:t>
            </a:r>
            <a:r>
              <a:rPr lang="cs-CZ" sz="1800" i="1" dirty="0" smtClean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r>
              <a:rPr lang="cs-CZ" sz="1800" i="1" dirty="0">
                <a:sym typeface="Symbol" pitchFamily="18" charset="2"/>
              </a:rPr>
              <a:t/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častý </a:t>
            </a:r>
            <a:r>
              <a:rPr lang="cs-CZ" sz="1800" dirty="0">
                <a:sym typeface="Symbol" pitchFamily="18" charset="2"/>
              </a:rPr>
              <a:t>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zánik </a:t>
            </a:r>
            <a:r>
              <a:rPr lang="cs-CZ" sz="1800" dirty="0">
                <a:sym typeface="Symbol" pitchFamily="18" charset="2"/>
              </a:rPr>
              <a:t>1 místa často </a:t>
            </a:r>
            <a:r>
              <a:rPr lang="cs-CZ" sz="1800" dirty="0" smtClean="0">
                <a:sym typeface="Symbol" pitchFamily="18" charset="2"/>
              </a:rPr>
              <a:t>kompenzován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zvýšenou </a:t>
            </a:r>
            <a:r>
              <a:rPr lang="cs-CZ" sz="1800" dirty="0">
                <a:sym typeface="Symbol" pitchFamily="18" charset="2"/>
              </a:rPr>
              <a:t>aktivitou sousedního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371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rekombinace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80000"/>
                </a:solidFill>
                <a:sym typeface="Symbol" pitchFamily="18" charset="2"/>
              </a:rPr>
              <a:t>vazebná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nerovnováha</a:t>
            </a:r>
            <a:endParaRPr lang="cs-CZ" sz="20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rgbClr val="E80000"/>
                </a:solidFill>
              </a:rPr>
              <a:t>Rekombinace a </a:t>
            </a:r>
            <a:r>
              <a:rPr lang="cs-CZ" dirty="0">
                <a:solidFill>
                  <a:srgbClr val="E80000"/>
                </a:solidFill>
              </a:rPr>
              <a:t>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815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pozitivní selekce:</a:t>
            </a:r>
            <a:r>
              <a:rPr lang="cs-CZ" sz="2000" i="1" dirty="0" smtClean="0"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(selekční smetení)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 smtClean="0">
                <a:sym typeface="Symbol" pitchFamily="18" charset="2"/>
              </a:rPr>
              <a:t>	</a:t>
            </a:r>
            <a:r>
              <a:rPr lang="cs-CZ" sz="2000" i="1" dirty="0" err="1" smtClean="0">
                <a:sym typeface="Symbol" pitchFamily="18" charset="2"/>
              </a:rPr>
              <a:t>hitchhiking</a:t>
            </a:r>
            <a:r>
              <a:rPr lang="cs-CZ" sz="2000" dirty="0" smtClean="0">
                <a:sym typeface="Symbol" pitchFamily="18" charset="2"/>
              </a:rPr>
              <a:t> (</a:t>
            </a:r>
            <a:r>
              <a:rPr lang="cs-CZ" sz="2000" i="1" dirty="0" smtClean="0">
                <a:sym typeface="Symbol" pitchFamily="18" charset="2"/>
              </a:rPr>
              <a:t>draft</a:t>
            </a:r>
            <a:r>
              <a:rPr lang="cs-CZ" sz="200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</a:t>
            </a:r>
            <a:r>
              <a:rPr lang="cs-CZ" sz="2000" dirty="0" smtClean="0">
                <a:sym typeface="Symbol" pitchFamily="18" charset="2"/>
              </a:rPr>
              <a:t>častější </a:t>
            </a:r>
            <a:r>
              <a:rPr lang="cs-CZ" sz="2000" dirty="0">
                <a:sym typeface="Symbol" pitchFamily="18" charset="2"/>
              </a:rPr>
              <a:t>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negativní selekce: 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</a:t>
            </a:r>
            <a:r>
              <a:rPr lang="cs-CZ" dirty="0" smtClean="0">
                <a:solidFill>
                  <a:srgbClr val="E80000"/>
                </a:solidFill>
              </a:rPr>
              <a:t>genů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 smtClean="0">
                <a:solidFill>
                  <a:srgbClr val="E80000"/>
                </a:solidFill>
              </a:rPr>
              <a:t>(</a:t>
            </a:r>
            <a:r>
              <a:rPr lang="en-US" i="1" dirty="0" smtClean="0">
                <a:solidFill>
                  <a:srgbClr val="E80000"/>
                </a:solidFill>
              </a:rPr>
              <a:t>migration rate</a:t>
            </a:r>
            <a:r>
              <a:rPr lang="cs-CZ" dirty="0" smtClean="0">
                <a:solidFill>
                  <a:srgbClr val="E80000"/>
                </a:solidFill>
              </a:rPr>
              <a:t>), </a:t>
            </a:r>
            <a:r>
              <a:rPr lang="cs-CZ" i="1" dirty="0" smtClean="0">
                <a:solidFill>
                  <a:srgbClr val="E80000"/>
                </a:solidFill>
              </a:rPr>
              <a:t>m</a:t>
            </a:r>
            <a:r>
              <a:rPr lang="en-US" i="1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/>
              <a:t>= </a:t>
            </a:r>
            <a:r>
              <a:rPr lang="cs-CZ" sz="2000" dirty="0"/>
              <a:t>podíl genových kopií, který se </a:t>
            </a:r>
            <a:endParaRPr lang="cs-CZ" sz="2000" dirty="0" smtClean="0"/>
          </a:p>
          <a:p>
            <a:pPr defTabSz="360000"/>
            <a:r>
              <a:rPr lang="cs-CZ" sz="2000" dirty="0" smtClean="0"/>
              <a:t>	do </a:t>
            </a:r>
            <a:r>
              <a:rPr lang="cs-CZ" sz="2000" dirty="0"/>
              <a:t>populace dostal </a:t>
            </a:r>
            <a:r>
              <a:rPr lang="cs-CZ" sz="2000" dirty="0" smtClean="0"/>
              <a:t>v</a:t>
            </a:r>
            <a:r>
              <a:rPr lang="cs-CZ" sz="2000" dirty="0"/>
              <a:t> dané generaci </a:t>
            </a:r>
            <a:r>
              <a:rPr lang="cs-CZ" sz="2000" dirty="0" smtClean="0"/>
              <a:t>imigrací </a:t>
            </a:r>
            <a:r>
              <a:rPr lang="cs-CZ" sz="2000" dirty="0"/>
              <a:t>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genů, ale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vzdálenosti, ale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cs-CZ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</a:t>
            </a:r>
            <a:r>
              <a:rPr lang="cs-CZ" sz="2000" dirty="0" smtClean="0">
                <a:solidFill>
                  <a:srgbClr val="E80000"/>
                </a:solidFill>
              </a:rPr>
              <a:t>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stříhání prstů, </a:t>
            </a:r>
            <a:r>
              <a:rPr lang="cs-CZ" sz="2000" dirty="0"/>
              <a:t>speciální barvy, </a:t>
            </a:r>
            <a:r>
              <a:rPr lang="cs-CZ" sz="2000" dirty="0" smtClean="0"/>
              <a:t>tetování, štítky, kroužky, límce, </a:t>
            </a:r>
            <a:br>
              <a:rPr lang="cs-CZ" sz="2000" dirty="0" smtClean="0"/>
            </a:br>
            <a:r>
              <a:rPr lang="cs-CZ" sz="2000" dirty="0" smtClean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Riziko podhodnocení toku genů!!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2</a:t>
            </a:r>
            <a:r>
              <a:rPr lang="cs-CZ" dirty="0">
                <a:solidFill>
                  <a:srgbClr val="E80000"/>
                </a:solidFill>
              </a:rPr>
              <a:t>. </a:t>
            </a:r>
            <a:r>
              <a:rPr lang="cs-CZ" dirty="0" smtClean="0">
                <a:solidFill>
                  <a:srgbClr val="E80000"/>
                </a:solidFill>
              </a:rPr>
              <a:t>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 smtClean="0">
                <a:solidFill>
                  <a:srgbClr val="E80000"/>
                </a:solidFill>
              </a:rPr>
              <a:t>markery</a:t>
            </a:r>
            <a:endParaRPr lang="cs-CZ" sz="2000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programy s využitím maximální věrohodnosti (</a:t>
            </a:r>
            <a:r>
              <a:rPr lang="cs-CZ" sz="2000" i="1" dirty="0" smtClean="0">
                <a:solidFill>
                  <a:schemeClr val="tx2"/>
                </a:solidFill>
                <a:sym typeface="Symbol" pitchFamily="18" charset="2"/>
              </a:rPr>
              <a:t>maximum </a:t>
            </a:r>
            <a:r>
              <a:rPr lang="cs-CZ" sz="2000" i="1" dirty="0" err="1" smtClean="0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 smtClean="0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 smtClean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 smtClean="0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 smtClean="0">
                    <a:solidFill>
                      <a:srgbClr val="E80000"/>
                    </a:solidFill>
                  </a:rPr>
                  <a:t>Ostrovní model může být i asymetrický:</a:t>
                </a:r>
                <a:endParaRPr lang="cs-CZ" sz="2000" dirty="0">
                  <a:solidFill>
                    <a:srgbClr val="E80000"/>
                  </a:solidFill>
                </a:endParaRP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A) Ostrovní model (</a:t>
            </a:r>
            <a:r>
              <a:rPr lang="cs-CZ" i="1" dirty="0" smtClean="0">
                <a:solidFill>
                  <a:srgbClr val="E80000"/>
                </a:solidFill>
              </a:rPr>
              <a:t>island model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dirty="0">
              <a:solidFill>
                <a:srgbClr val="E80000"/>
              </a:solidFill>
            </a:endParaRP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</a:t>
            </a:r>
            <a:r>
              <a:rPr lang="cs-CZ" sz="2000" dirty="0" smtClean="0"/>
              <a:t>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‒ 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 smtClean="0">
                <a:solidFill>
                  <a:srgbClr val="E80000"/>
                </a:solidFill>
              </a:rPr>
              <a:t>isolation</a:t>
            </a:r>
            <a:r>
              <a:rPr lang="cs-CZ" i="1" dirty="0" smtClean="0">
                <a:solidFill>
                  <a:srgbClr val="E80000"/>
                </a:solidFill>
              </a:rPr>
              <a:t> by distance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diskontinuální = </a:t>
            </a:r>
            <a:r>
              <a:rPr lang="cs-CZ" i="1" dirty="0" err="1" smtClean="0">
                <a:solidFill>
                  <a:srgbClr val="E80000"/>
                </a:solidFill>
              </a:rPr>
              <a:t>stepping</a:t>
            </a:r>
            <a:r>
              <a:rPr lang="cs-CZ" i="1" dirty="0" smtClean="0">
                <a:solidFill>
                  <a:srgbClr val="E80000"/>
                </a:solidFill>
              </a:rPr>
              <a:t> stone model</a:t>
            </a:r>
            <a:endParaRPr lang="cs-CZ" i="1" dirty="0">
              <a:solidFill>
                <a:srgbClr val="E80000"/>
              </a:solidFill>
            </a:endParaRP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 smtClean="0">
                <a:solidFill>
                  <a:srgbClr val="E80000"/>
                </a:solidFill>
              </a:rPr>
              <a:t>isolation</a:t>
            </a:r>
            <a:r>
              <a:rPr lang="cs-CZ" i="1" dirty="0" smtClean="0">
                <a:solidFill>
                  <a:srgbClr val="E80000"/>
                </a:solidFill>
              </a:rPr>
              <a:t> by distance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smtClean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r>
              <a:rPr lang="en-US" sz="2000"/>
              <a:t/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mutace (+ transpozice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</a:t>
            </a:r>
            <a:r>
              <a:rPr lang="cs-CZ" dirty="0" smtClean="0"/>
              <a:t>tah</a:t>
            </a:r>
            <a:endParaRPr lang="cs-CZ" dirty="0"/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E80000"/>
                </a:solidFill>
              </a:rPr>
              <a:t>Difúze neutrálních alel v důsledku toku genů mezi démy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2</a:t>
            </a:r>
            <a:endParaRPr lang="cs-CZ" dirty="0"/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80000"/>
                </a:solidFill>
              </a:rPr>
              <a:t>Sewall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 err="1" smtClean="0">
                <a:solidFill>
                  <a:srgbClr val="E80000"/>
                </a:solidFill>
              </a:rPr>
              <a:t>Wright</a:t>
            </a:r>
            <a:r>
              <a:rPr lang="cs-CZ" dirty="0" smtClean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IS</a:t>
            </a:r>
            <a:r>
              <a:rPr lang="cs-CZ" dirty="0" smtClean="0">
                <a:solidFill>
                  <a:srgbClr val="E80000"/>
                </a:solidFill>
              </a:rPr>
              <a:t> (= koeficient </a:t>
            </a:r>
            <a:r>
              <a:rPr lang="cs-CZ" dirty="0" err="1" smtClean="0">
                <a:solidFill>
                  <a:srgbClr val="E80000"/>
                </a:solidFill>
              </a:rPr>
              <a:t>inbreedingu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</a:t>
            </a:r>
            <a:r>
              <a:rPr lang="cs-CZ" sz="2000" dirty="0"/>
              <a:t>HZ v </a:t>
            </a:r>
            <a:r>
              <a:rPr lang="cs-CZ" sz="2000" dirty="0" err="1"/>
              <a:t>subpopulaci</a:t>
            </a:r>
            <a:r>
              <a:rPr lang="cs-CZ" sz="2000" dirty="0"/>
              <a:t> v </a:t>
            </a:r>
            <a:r>
              <a:rPr lang="cs-CZ" sz="2000" dirty="0" smtClean="0"/>
              <a:t>důsledku </a:t>
            </a:r>
            <a:r>
              <a:rPr lang="cs-CZ" sz="2000" dirty="0"/>
              <a:t>příbuzenského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IS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		</a:t>
            </a:r>
            <a:r>
              <a:rPr lang="cs-CZ" dirty="0" smtClean="0"/>
              <a:t>-1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IS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+1</a:t>
            </a:r>
          </a:p>
          <a:p>
            <a:endParaRPr lang="cs-CZ" sz="2000" dirty="0" smtClean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ST</a:t>
            </a:r>
            <a:r>
              <a:rPr lang="cs-CZ" dirty="0" smtClean="0">
                <a:solidFill>
                  <a:srgbClr val="E80000"/>
                </a:solidFill>
              </a:rPr>
              <a:t> (= fixační index)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</a:t>
            </a:r>
            <a:r>
              <a:rPr lang="cs-CZ" sz="2000" dirty="0"/>
              <a:t>HZ v důsledku </a:t>
            </a:r>
            <a:r>
              <a:rPr lang="cs-CZ" sz="2000" dirty="0" smtClean="0"/>
              <a:t>strukturování populace</a:t>
            </a:r>
            <a:endParaRPr lang="cs-CZ" sz="1800" dirty="0"/>
          </a:p>
          <a:p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ST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	</a:t>
            </a:r>
            <a:r>
              <a:rPr lang="cs-CZ" dirty="0" smtClean="0"/>
              <a:t>0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S</a:t>
            </a:r>
            <a:r>
              <a:rPr lang="en-US" baseline="-25000" dirty="0" smtClean="0"/>
              <a:t>T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+1</a:t>
            </a:r>
          </a:p>
          <a:p>
            <a:endParaRPr lang="cs-CZ" sz="1800" dirty="0" smtClean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 smtClean="0">
                <a:solidFill>
                  <a:srgbClr val="E80000"/>
                </a:solidFill>
              </a:rPr>
              <a:t>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IT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HZ v důsledku strukturování populace i </a:t>
            </a:r>
            <a:r>
              <a:rPr lang="cs-CZ" sz="2000" dirty="0" err="1" smtClean="0"/>
              <a:t>inbreedingu</a:t>
            </a:r>
            <a:endParaRPr lang="cs-CZ" sz="1800" dirty="0" smtClean="0"/>
          </a:p>
          <a:p>
            <a:endParaRPr lang="cs-CZ" sz="2800" i="1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endParaRPr lang="cs-CZ" sz="2800" dirty="0" smtClean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) 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) = 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tranzice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E80000"/>
                </a:solidFill>
              </a:rPr>
              <a:t>Bodové mutace: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</a:t>
              </a:r>
              <a:r>
                <a:rPr lang="cs-CZ" sz="1800" dirty="0" smtClean="0">
                  <a:sym typeface="Symbol" pitchFamily="18" charset="2"/>
                </a:rPr>
                <a:t>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smtClean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smtClean="0">
                <a:sym typeface="Symbol" pitchFamily="18" charset="2"/>
              </a:rPr>
              <a:t>AC</a:t>
            </a:r>
            <a:r>
              <a:rPr lang="cs-CZ" sz="2000" dirty="0" smtClean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 smtClean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delece</a:t>
            </a: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506909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 smtClean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 smtClean="0">
                <a:sym typeface="Symbol" pitchFamily="18" charset="2"/>
              </a:rPr>
              <a:t>A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</a:t>
            </a:r>
            <a:r>
              <a:rPr lang="cs-CZ" sz="1800" dirty="0" smtClean="0">
                <a:sym typeface="Symbol" pitchFamily="18" charset="2"/>
              </a:rPr>
              <a:t>0,5; 2</a:t>
            </a:r>
            <a:r>
              <a:rPr lang="cs-CZ" sz="1800" i="1" dirty="0" smtClean="0">
                <a:sym typeface="Symbol" pitchFamily="18" charset="2"/>
              </a:rPr>
              <a:t>N</a:t>
            </a:r>
            <a:r>
              <a:rPr lang="cs-CZ" sz="1800" dirty="0" smtClean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po 1. generaci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 i="1" smtClean="0">
                <a:sym typeface="Symbol" pitchFamily="18" charset="2"/>
              </a:rPr>
              <a:t>N</a:t>
            </a:r>
            <a:r>
              <a:rPr lang="cs-CZ" sz="1800" smtClean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= 1001 </a:t>
            </a:r>
            <a:r>
              <a:rPr lang="cs-CZ" sz="1800" dirty="0" smtClean="0">
                <a:sym typeface="Symbol"/>
              </a:rPr>
              <a:t> </a:t>
            </a:r>
            <a:r>
              <a:rPr lang="cs-CZ" sz="1800" dirty="0" smtClean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100 </a:t>
            </a:r>
            <a:r>
              <a:rPr lang="cs-CZ" sz="1800" dirty="0">
                <a:sym typeface="Symbol" pitchFamily="18" charset="2"/>
              </a:rPr>
              <a:t>generací  </a:t>
            </a:r>
            <a:r>
              <a:rPr lang="cs-CZ" sz="1800" dirty="0" smtClean="0">
                <a:sym typeface="Symbol" pitchFamily="18" charset="2"/>
              </a:rPr>
              <a:t>0,55 </a:t>
            </a:r>
            <a:r>
              <a:rPr lang="cs-CZ" sz="1800" dirty="0">
                <a:sym typeface="Symbol" pitchFamily="18" charset="2"/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645</Words>
  <Application>Microsoft Office PowerPoint</Application>
  <PresentationFormat>Předvádění na obrazovce (4:3)</PresentationFormat>
  <Paragraphs>230</Paragraphs>
  <Slides>37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MS PGothic</vt:lpstr>
      <vt:lpstr>Arial</vt:lpstr>
      <vt:lpstr>Arial Black</vt:lpstr>
      <vt:lpstr>Arial Narrow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167</cp:revision>
  <dcterms:created xsi:type="dcterms:W3CDTF">2002-02-28T16:27:36Z</dcterms:created>
  <dcterms:modified xsi:type="dcterms:W3CDTF">2017-03-17T14:45:43Z</dcterms:modified>
</cp:coreProperties>
</file>