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sldIdLst>
    <p:sldId id="256" r:id="rId2"/>
    <p:sldId id="268" r:id="rId3"/>
    <p:sldId id="308" r:id="rId4"/>
    <p:sldId id="307" r:id="rId5"/>
    <p:sldId id="269" r:id="rId6"/>
    <p:sldId id="270" r:id="rId7"/>
    <p:sldId id="273" r:id="rId8"/>
    <p:sldId id="275" r:id="rId9"/>
    <p:sldId id="283" r:id="rId10"/>
    <p:sldId id="271" r:id="rId11"/>
    <p:sldId id="334" r:id="rId12"/>
    <p:sldId id="335" r:id="rId13"/>
    <p:sldId id="336" r:id="rId14"/>
    <p:sldId id="282" r:id="rId15"/>
    <p:sldId id="309" r:id="rId16"/>
    <p:sldId id="287" r:id="rId17"/>
    <p:sldId id="311" r:id="rId18"/>
    <p:sldId id="310" r:id="rId19"/>
    <p:sldId id="284" r:id="rId20"/>
    <p:sldId id="312" r:id="rId21"/>
    <p:sldId id="291" r:id="rId22"/>
    <p:sldId id="313" r:id="rId23"/>
    <p:sldId id="288" r:id="rId24"/>
    <p:sldId id="314" r:id="rId25"/>
    <p:sldId id="293" r:id="rId26"/>
    <p:sldId id="315" r:id="rId27"/>
    <p:sldId id="260" r:id="rId28"/>
    <p:sldId id="298" r:id="rId29"/>
    <p:sldId id="295" r:id="rId30"/>
    <p:sldId id="296" r:id="rId31"/>
    <p:sldId id="297" r:id="rId32"/>
    <p:sldId id="316" r:id="rId33"/>
    <p:sldId id="289" r:id="rId34"/>
    <p:sldId id="290" r:id="rId35"/>
    <p:sldId id="303" r:id="rId36"/>
    <p:sldId id="286" r:id="rId37"/>
    <p:sldId id="280" r:id="rId38"/>
    <p:sldId id="327" r:id="rId39"/>
    <p:sldId id="328" r:id="rId40"/>
    <p:sldId id="330" r:id="rId41"/>
    <p:sldId id="331" r:id="rId42"/>
    <p:sldId id="333" r:id="rId43"/>
    <p:sldId id="318" r:id="rId44"/>
    <p:sldId id="304" r:id="rId45"/>
    <p:sldId id="317" r:id="rId46"/>
    <p:sldId id="320" r:id="rId47"/>
    <p:sldId id="321" r:id="rId48"/>
    <p:sldId id="322" r:id="rId49"/>
    <p:sldId id="323" r:id="rId50"/>
    <p:sldId id="337" r:id="rId51"/>
    <p:sldId id="324" r:id="rId52"/>
    <p:sldId id="325" r:id="rId53"/>
    <p:sldId id="294" r:id="rId54"/>
    <p:sldId id="299" r:id="rId55"/>
    <p:sldId id="300" r:id="rId56"/>
    <p:sldId id="266" r:id="rId57"/>
    <p:sldId id="302" r:id="rId58"/>
    <p:sldId id="267" r:id="rId59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F66"/>
    <a:srgbClr val="FFFF99"/>
    <a:srgbClr val="FFFFCC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596" y="108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266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0997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4247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2296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0203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8940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069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063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27955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6673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4709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01892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11877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08504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9799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58868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13995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904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24761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4764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40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97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41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79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42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88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95094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59524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64672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812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43585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77197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7978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1013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83838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75128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83640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9177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tiff"/><Relationship Id="rId5" Type="http://schemas.openxmlformats.org/officeDocument/2006/relationships/image" Target="../media/image67.png"/><Relationship Id="rId4" Type="http://schemas.openxmlformats.org/officeDocument/2006/relationships/hyperlink" Target="http://upload.wikimedia.org/wikipedia/commons/3/3d/Tristan_Map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5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8154988" cy="235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smtClean="0">
                <a:latin typeface="Arial" charset="0"/>
              </a:rPr>
              <a:t>heterozygotních </a:t>
            </a:r>
            <a:r>
              <a:rPr lang="cs-CZ" sz="2000" dirty="0">
                <a:latin typeface="Arial" charset="0"/>
              </a:rPr>
              <a:t>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v každé populaci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 smtClean="0">
                <a:latin typeface="Arial" charset="0"/>
              </a:rPr>
              <a:t>Buri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(1956</a:t>
            </a:r>
            <a:r>
              <a:rPr lang="cs-CZ" sz="1800" dirty="0" smtClean="0">
                <a:latin typeface="Arial" charset="0"/>
              </a:rPr>
              <a:t>):</a:t>
            </a:r>
            <a:endParaRPr lang="cs-CZ" sz="1800" dirty="0"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  <a:endParaRPr lang="cs-CZ" sz="1800" dirty="0" smtClean="0">
              <a:latin typeface="Arial" charset="0"/>
            </a:endParaRPr>
          </a:p>
          <a:p>
            <a:pPr algn="ctr"/>
            <a:r>
              <a:rPr lang="cs-CZ" sz="1800" i="1" dirty="0" smtClean="0">
                <a:latin typeface="Arial" charset="0"/>
              </a:rPr>
              <a:t>p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nakonec většina populací s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0, nebo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simulace při počáteční frekvenci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Galapágách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mořská hladina před 17 a 12 tisíci lety a v současnosti</a:t>
            </a:r>
            <a:endParaRPr lang="cs-CZ" sz="1800" dirty="0">
              <a:latin typeface="Arial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ještěrky na větších ostrovech mají vyšší variabilitu</a:t>
            </a:r>
            <a:endParaRPr lang="cs-CZ" sz="1800" dirty="0">
              <a:latin typeface="Arial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</a:t>
            </a:r>
            <a:r>
              <a:rPr lang="cs-CZ" sz="2000" dirty="0" smtClean="0">
                <a:latin typeface="Arial" charset="0"/>
              </a:rPr>
              <a:t>populace</a:t>
            </a:r>
            <a:r>
              <a:rPr lang="en-US" sz="2000" dirty="0" smtClean="0">
                <a:latin typeface="Arial" charset="0"/>
              </a:rPr>
              <a:t>, ale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v reálném světě velikost populace </a:t>
            </a:r>
            <a:endParaRPr lang="en-US" sz="2000" dirty="0" smtClean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smtClean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 smtClean="0">
                <a:latin typeface="Arial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27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10 hodů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počet jedinců idealizované 	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Wrightovy-Fisherovy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populace, která vykazuje stejnou 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    míru driftu jako studovaná neidealizovaná populace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179377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velikost populace!!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Některé faktory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velký </a:t>
            </a:r>
            <a:r>
              <a:rPr lang="cs-CZ" sz="2000" dirty="0">
                <a:latin typeface="Arial" charset="0"/>
              </a:rPr>
              <a:t>rozptyl v počtu potomků mezi </a:t>
            </a:r>
            <a:r>
              <a:rPr lang="cs-CZ" sz="2000" dirty="0" smtClean="0">
                <a:latin typeface="Arial" charset="0"/>
              </a:rPr>
              <a:t>jedinci</a:t>
            </a:r>
            <a:endParaRPr lang="cs-CZ" sz="2000" dirty="0"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 smtClean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samic přispívajících svými </a:t>
            </a:r>
            <a:r>
              <a:rPr lang="cs-CZ" sz="2000" dirty="0">
                <a:latin typeface="Arial" charset="0"/>
              </a:rPr>
              <a:t>geny do dalších </a:t>
            </a:r>
            <a:r>
              <a:rPr lang="cs-CZ" sz="2000" dirty="0" smtClean="0">
                <a:latin typeface="Arial" charset="0"/>
              </a:rPr>
              <a:t>generací</a:t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čím větší odchylky od vyrovnaného poměru pohlaví, tím nižší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endParaRPr lang="cs-CZ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912944" y="4901721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vliv poměru pohlaví na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r>
              <a:rPr lang="cs-CZ" sz="1800" dirty="0">
                <a:latin typeface="Arial" charset="0"/>
              </a:rPr>
              <a:t> odlišný pro různé genetické </a:t>
            </a:r>
            <a:r>
              <a:rPr lang="cs-CZ" sz="1800" dirty="0" smtClean="0">
                <a:latin typeface="Arial" charset="0"/>
              </a:rPr>
              <a:t>znaky!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894632" y="1565185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44" name="Rovnice" r:id="rId5" imgW="927100" imgH="457200" progId="Equation.3">
                    <p:embed/>
                  </p:oleObj>
                </mc:Choice>
                <mc:Fallback>
                  <p:oleObj name="Rovnice" r:id="rId5" imgW="927100" imgH="4572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663" y="3054350"/>
                          <a:ext cx="1846263" cy="9144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45" name="Rovnice" r:id="rId7" imgW="1015920" imgH="469800" progId="Equation.3">
                    <p:embed/>
                  </p:oleObj>
                </mc:Choice>
                <mc:Fallback>
                  <p:oleObj name="Rovnice" r:id="rId7" imgW="1015920" imgH="46980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1463" y="3054350"/>
                          <a:ext cx="2022475" cy="9398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315422" y="2893258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r>
              <a:rPr lang="cs-CZ" sz="1800">
                <a:latin typeface="Arial" charset="0"/>
              </a:rPr>
              <a:t> </a:t>
            </a:r>
            <a:r>
              <a:rPr lang="cs-CZ" sz="1800">
                <a:latin typeface="Arial" charset="0"/>
                <a:sym typeface="Symbol" pitchFamily="18" charset="2"/>
              </a:rPr>
              <a:t> 4 bez ohledu na celkový počet jedinců</a:t>
            </a:r>
            <a:endParaRPr lang="cs-CZ" sz="1800" i="1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29148" y="957943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smtClean="0"/>
              <a:t>N</a:t>
            </a:r>
            <a:r>
              <a:rPr lang="cs-CZ" i="1" baseline="-25000" smtClean="0"/>
              <a:t>m</a:t>
            </a:r>
            <a:r>
              <a:rPr lang="cs-CZ" smtClean="0"/>
              <a:t> </a:t>
            </a:r>
            <a:r>
              <a:rPr lang="cs-CZ" dirty="0" smtClean="0"/>
              <a:t>= 1: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rypouš </a:t>
            </a:r>
            <a:r>
              <a:rPr lang="cs-CZ" sz="2000" dirty="0">
                <a:latin typeface="Arial" charset="0"/>
              </a:rPr>
              <a:t>sloní: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</a:t>
            </a:r>
            <a:r>
              <a:rPr lang="cs-CZ" sz="2000" dirty="0" smtClean="0">
                <a:latin typeface="Arial" charset="0"/>
              </a:rPr>
              <a:t>1:40</a:t>
            </a:r>
            <a:r>
              <a:rPr lang="cs-CZ" sz="2000" baseline="30000" dirty="0" smtClean="0">
                <a:latin typeface="Arial" charset="0"/>
              </a:rPr>
              <a:t>*)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/>
              </a:rPr>
              <a:t>*)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efektivní </a:t>
            </a:r>
            <a:r>
              <a:rPr lang="cs-CZ" sz="1800" dirty="0">
                <a:latin typeface="Arial" charset="0"/>
                <a:sym typeface="Symbol" pitchFamily="18" charset="2"/>
              </a:rPr>
              <a:t>poměr 1:4-5 díky nevěrám a krátké době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47724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Nestejná reprodukční úspěšnost: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	v </a:t>
            </a:r>
            <a:r>
              <a:rPr lang="cs-CZ" sz="2000" dirty="0">
                <a:latin typeface="Arial" charset="0"/>
              </a:rPr>
              <a:t>populaci vysoký (jedinci s výhodnou alelou zanechají více </a:t>
            </a:r>
            <a:r>
              <a:rPr lang="cs-CZ" sz="2000" dirty="0" smtClean="0">
                <a:latin typeface="Arial" charset="0"/>
              </a:rPr>
              <a:t>	potomstva</a:t>
            </a:r>
            <a:r>
              <a:rPr lang="cs-CZ" sz="2000" dirty="0">
                <a:latin typeface="Arial" charset="0"/>
              </a:rPr>
              <a:t>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</a:t>
            </a:r>
            <a:r>
              <a:rPr lang="cs-CZ" sz="2000" dirty="0" smtClean="0">
                <a:latin typeface="Arial" charset="0"/>
              </a:rPr>
              <a:t>selekčně </a:t>
            </a:r>
            <a:r>
              <a:rPr lang="cs-CZ" sz="2000" dirty="0">
                <a:latin typeface="Arial" charset="0"/>
              </a:rPr>
              <a:t>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 smtClean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 smtClean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 smtClean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 smtClean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Pro </a:t>
              </a:r>
              <a:r>
                <a:rPr lang="cs-CZ" sz="2000" dirty="0">
                  <a:latin typeface="Arial" charset="0"/>
                </a:rPr>
                <a:t>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 smtClean="0">
                  <a:latin typeface="Arial" charset="0"/>
                </a:rPr>
                <a:t>	existuje </a:t>
              </a:r>
              <a:r>
                <a:rPr lang="cs-CZ" sz="2000" dirty="0">
                  <a:latin typeface="Arial" charset="0"/>
                </a:rPr>
                <a:t>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 smtClean="0">
                  <a:latin typeface="Arial" charset="0"/>
                </a:rPr>
                <a:t> autozomy</a:t>
              </a:r>
              <a:r>
                <a:rPr lang="cs-CZ" sz="1800" dirty="0">
                  <a:latin typeface="Arial" charset="0"/>
                </a:rPr>
                <a:t>:	    </a:t>
              </a:r>
              <a:r>
                <a:rPr lang="cs-CZ" sz="1800" dirty="0" smtClean="0">
                  <a:latin typeface="Arial" charset="0"/>
                </a:rPr>
                <a:t>		   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X</a:t>
              </a:r>
              <a:r>
                <a:rPr lang="cs-CZ" sz="1800" dirty="0">
                  <a:latin typeface="Arial" charset="0"/>
                </a:rPr>
                <a:t>, Z:		</a:t>
              </a:r>
              <a:r>
                <a:rPr lang="cs-CZ" sz="1800" dirty="0" smtClean="0">
                  <a:latin typeface="Arial" charset="0"/>
                </a:rPr>
                <a:t>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Y</a:t>
              </a:r>
              <a:r>
                <a:rPr lang="cs-CZ" sz="1800" dirty="0">
                  <a:latin typeface="Arial" charset="0"/>
                </a:rPr>
                <a:t>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</a:t>
              </a:r>
              <a:r>
                <a:rPr lang="cs-CZ" sz="1800" dirty="0" smtClean="0">
                  <a:latin typeface="Arial" charset="0"/>
                </a:rPr>
                <a:t>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vlivem driftu některé alely z populace mizí </a:t>
            </a:r>
            <a:r>
              <a:rPr lang="cs-CZ" sz="200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„forward“ přístup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můžeme postupovat i zpět v čase – „backward“ přístup  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=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 společný předek</a:t>
            </a:r>
            <a:r>
              <a:rPr lang="cs-CZ" sz="2000">
                <a:latin typeface="Arial" charset="0"/>
                <a:sym typeface="Symbol" pitchFamily="18" charset="2"/>
              </a:rPr>
              <a:t> (MRCA = most recent common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ancestor)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latin typeface="Arial" charset="0"/>
              </a:rPr>
              <a:t>Stejný vliv na tvar </a:t>
            </a:r>
            <a:r>
              <a:rPr lang="cs-CZ" dirty="0" err="1" smtClean="0">
                <a:latin typeface="Arial" charset="0"/>
              </a:rPr>
              <a:t>koalescenčního</a:t>
            </a:r>
            <a:r>
              <a:rPr lang="cs-CZ" dirty="0" smtClean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snížení variability závisí na růstu populace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973888" y="5030788"/>
            <a:ext cx="1998662" cy="885825"/>
          </a:xfrm>
          <a:prstGeom prst="wedgeRectCallout">
            <a:avLst>
              <a:gd name="adj1" fmla="val 1551"/>
              <a:gd name="adj2" fmla="val -2028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na </a:t>
            </a:r>
            <a:r>
              <a:rPr lang="cs-CZ" sz="2000" dirty="0">
                <a:latin typeface="Arial" charset="0"/>
              </a:rPr>
              <a:t>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	znaky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láhve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zakladatele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gepard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r>
              <a:rPr lang="cs-CZ" sz="2000" dirty="0">
                <a:latin typeface="Arial" charset="0"/>
                <a:sym typeface="Symbol" pitchFamily="18" charset="2"/>
              </a:rPr>
              <a:t/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křeček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rypouš severní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):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</a:t>
            </a:r>
            <a:r>
              <a:rPr lang="cs-CZ" dirty="0" smtClean="0">
                <a:latin typeface="Arial" charset="0"/>
              </a:rPr>
              <a:t>frekvencí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model pro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malé populace</a:t>
            </a:r>
            <a:endParaRPr lang="cs-CZ" sz="2000" u="sng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37684" y="279400"/>
            <a:ext cx="26468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FE u myši domácí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smtClean="0">
                <a:latin typeface="Arial" pitchFamily="34" charset="0"/>
                <a:cs typeface="Arial" pitchFamily="34" charset="0"/>
              </a:rPr>
              <a:t>jaderná 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841887" y="279400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myší kolonizace Evropy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40787" y="279400"/>
            <a:ext cx="10583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člověk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97319"/>
            <a:ext cx="8577263" cy="5298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(Dominikánská republika):</a:t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několik </a:t>
            </a:r>
            <a:r>
              <a:rPr lang="cs-CZ" sz="2000" dirty="0">
                <a:latin typeface="Arial" charset="0"/>
                <a:sym typeface="Symbol" pitchFamily="18" charset="2"/>
              </a:rPr>
              <a:t>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muži</a:t>
            </a:r>
            <a:endParaRPr lang="cs-CZ" sz="2000" dirty="0" smtClean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5-</a:t>
            </a:r>
            <a:r>
              <a:rPr lang="cs-CZ" sz="2000" dirty="0">
                <a:latin typeface="Arial" charset="0"/>
                <a:sym typeface="Symbol" pitchFamily="18" charset="2"/>
              </a:rPr>
              <a:t>-reduktázu 2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(= „penis ve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20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2000" dirty="0" smtClean="0">
                <a:latin typeface="Arial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20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1851</a:t>
            </a:r>
            <a:r>
              <a:rPr lang="cs-CZ" sz="2000" dirty="0">
                <a:latin typeface="Arial" charset="0"/>
                <a:sym typeface="Symbol" pitchFamily="18" charset="2"/>
              </a:rPr>
              <a:t>: příjezd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1853</a:t>
            </a:r>
            <a:r>
              <a:rPr lang="cs-CZ" sz="2000" dirty="0">
                <a:latin typeface="Arial" charset="0"/>
                <a:sym typeface="Symbol" pitchFamily="18" charset="2"/>
              </a:rPr>
              <a:t>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1856</a:t>
            </a:r>
            <a:r>
              <a:rPr lang="cs-CZ" sz="2000" dirty="0">
                <a:latin typeface="Arial" charset="0"/>
                <a:sym typeface="Symbol" pitchFamily="18" charset="2"/>
              </a:rPr>
              <a:t>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sz="2000" dirty="0">
                <a:latin typeface="Arial" charset="0"/>
                <a:sym typeface="Symbol" pitchFamily="18" charset="2"/>
              </a:rPr>
              <a:t>dalších 45 lidí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sz="2000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výrazná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minimální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sz="2000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, </a:t>
            </a:r>
            <a:r>
              <a:rPr lang="cs-CZ" sz="2000" dirty="0">
                <a:latin typeface="Arial" charset="0"/>
                <a:sym typeface="Symbol" pitchFamily="18" charset="2"/>
              </a:rPr>
              <a:t>z nich 2 velmi staří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(„</a:t>
            </a:r>
            <a:r>
              <a:rPr lang="cs-CZ" sz="2000" dirty="0">
                <a:latin typeface="Arial" charset="0"/>
                <a:sym typeface="Symbol" pitchFamily="18" charset="2"/>
              </a:rPr>
              <a:t>Island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“) </a:t>
            </a:r>
            <a:r>
              <a:rPr lang="cs-CZ" sz="2000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85467" y="2171326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223654" y="3897532"/>
            <a:ext cx="1536700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lávka</a:t>
            </a:r>
            <a:endParaRPr lang="cs-CZ" sz="1800" dirty="0">
              <a:latin typeface="Arial" charset="0"/>
            </a:endParaRP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28515" y="2278419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74838" y="2911457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7200" y="5819583"/>
            <a:ext cx="808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Genetické změny během růstu populace nižší než během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0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76596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cs-CZ" sz="2000" dirty="0">
                <a:solidFill>
                  <a:srgbClr val="CC0000"/>
                </a:solidFill>
                <a:latin typeface="Arial" charset="0"/>
              </a:rPr>
              <a:t>Pojem adaptivní krajiny má 2 vzájemně nekompatibilní významy:</a:t>
            </a:r>
          </a:p>
          <a:p>
            <a:pPr marL="457200" indent="-457200" algn="l"/>
            <a:endParaRPr lang="cs-CZ" sz="18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</a:rPr>
              <a:t>Pole kombinací alel: hodnota fitness přiřazena </a:t>
            </a:r>
            <a:r>
              <a:rPr lang="cs-CZ" sz="1800" u="sng" dirty="0">
                <a:latin typeface="Arial" charset="0"/>
              </a:rPr>
              <a:t>genotypu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N</a:t>
            </a:r>
            <a:r>
              <a:rPr lang="cs-CZ" sz="1800" dirty="0">
                <a:latin typeface="Arial" charset="0"/>
              </a:rPr>
              <a:t> genotypů </a:t>
            </a:r>
            <a:r>
              <a:rPr lang="cs-CZ" sz="1800" dirty="0">
                <a:latin typeface="Arial" charset="0"/>
                <a:sym typeface="Symbol" pitchFamily="18" charset="2"/>
              </a:rPr>
              <a:t> </a:t>
            </a:r>
            <a:r>
              <a:rPr lang="cs-CZ" sz="1800" i="1" dirty="0">
                <a:latin typeface="Arial" charset="0"/>
                <a:sym typeface="Symbol" pitchFamily="18" charset="2"/>
              </a:rPr>
              <a:t>N</a:t>
            </a:r>
            <a:r>
              <a:rPr lang="cs-CZ" sz="1800" dirty="0">
                <a:latin typeface="Arial" charset="0"/>
                <a:sym typeface="Symbol" pitchFamily="18" charset="2"/>
              </a:rPr>
              <a:t> + 1 dimenzí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endParaRPr lang="cs-CZ" sz="1800" dirty="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  <a:sym typeface="Symbol" pitchFamily="18" charset="2"/>
              </a:rPr>
              <a:t>Pole průměrných </a:t>
            </a:r>
            <a:r>
              <a:rPr lang="cs-CZ" sz="1800" u="sng" dirty="0">
                <a:latin typeface="Arial" charset="0"/>
                <a:sym typeface="Symbol" pitchFamily="18" charset="2"/>
              </a:rPr>
              <a:t>frekvencí alel</a:t>
            </a:r>
            <a:r>
              <a:rPr lang="cs-CZ" sz="1800" dirty="0"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počet dimenzí = počet sad alelových frekvencí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krajina: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172690" y="1262449"/>
            <a:ext cx="1889125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CorelPhotoPaint.Image.9" r:id="rId4" imgW="5466667" imgH="1666667" progId="">
                    <p:embed/>
                  </p:oleObj>
                </mc:Choice>
                <mc:Fallback>
                  <p:oleObj name="CorelPhotoPaint.Image.9" r:id="rId4" imgW="5466667" imgH="166666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862" r="58624" b="12572"/>
                        <a:stretch>
                          <a:fillRect/>
                        </a:stretch>
                      </p:blipFill>
                      <p:spPr bwMode="auto">
                        <a:xfrm>
                          <a:off x="3225" y="2383"/>
                          <a:ext cx="2290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orelPhotoPaint.Image.9" r:id="rId3" imgW="5466667" imgH="1666667" progId="">
                  <p:embed/>
                </p:oleObj>
              </mc:Choice>
              <mc:Fallback>
                <p:oleObj name="CorelPhotoPaint.Image.9" r:id="rId3" imgW="5466667" imgH="16666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62" r="58624" b="12572"/>
                      <a:stretch>
                        <a:fillRect/>
                      </a:stretch>
                    </p:blipFill>
                    <p:spPr bwMode="auto">
                      <a:xfrm>
                        <a:off x="5057775" y="1290638"/>
                        <a:ext cx="3635375" cy="258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833563" y="307975"/>
            <a:ext cx="5224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CC0000"/>
                </a:solidFill>
                <a:latin typeface="Arial" charset="0"/>
              </a:rPr>
              <a:t>2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šířka lávky</a:t>
            </a:r>
            <a:endParaRPr lang="cs-CZ" sz="1800" dirty="0">
              <a:latin typeface="Arial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užší lávka</a:t>
            </a:r>
            <a:endParaRPr lang="cs-CZ" sz="1800" dirty="0">
              <a:latin typeface="Arial" charset="0"/>
            </a:endParaRP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075803" y="3691710"/>
            <a:ext cx="1514475" cy="674687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1: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5617243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4: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Průměrná doba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fixace nové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alely </a:t>
            </a:r>
            <a:r>
              <a:rPr lang="cs-CZ" sz="2000" smtClean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2: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1156</Words>
  <Application>Microsoft Office PowerPoint</Application>
  <PresentationFormat>Předvádění na obrazovce (4:3)</PresentationFormat>
  <Paragraphs>294</Paragraphs>
  <Slides>58</Slides>
  <Notes>44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Arial Black</vt:lpstr>
      <vt:lpstr>Symbol</vt:lpstr>
      <vt:lpstr>Times New Roman</vt:lpstr>
      <vt:lpstr>Výchozí návrh</vt:lpstr>
      <vt:lpstr>Rovnice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147</cp:revision>
  <dcterms:created xsi:type="dcterms:W3CDTF">2003-03-21T12:50:30Z</dcterms:created>
  <dcterms:modified xsi:type="dcterms:W3CDTF">2017-04-05T10:02:52Z</dcterms:modified>
</cp:coreProperties>
</file>