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61" r:id="rId4"/>
    <p:sldId id="272" r:id="rId5"/>
    <p:sldId id="264" r:id="rId6"/>
    <p:sldId id="265" r:id="rId7"/>
    <p:sldId id="257" r:id="rId8"/>
    <p:sldId id="258" r:id="rId9"/>
    <p:sldId id="259" r:id="rId10"/>
    <p:sldId id="260" r:id="rId11"/>
    <p:sldId id="262" r:id="rId12"/>
    <p:sldId id="263" r:id="rId13"/>
    <p:sldId id="266" r:id="rId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9E28123-3D27-4FD0-A7C6-0FAF001692C7}" type="datetimeFigureOut">
              <a:rPr lang="cs-CZ" smtClean="0"/>
              <a:t>21.2.2015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65D5953-758F-4B26-B914-22BE664355AC}" type="slidenum">
              <a:rPr lang="cs-CZ" smtClean="0"/>
              <a:t>‹#›</a:t>
            </a:fld>
            <a:endParaRPr lang="cs-CZ"/>
          </a:p>
        </p:txBody>
      </p:sp>
    </p:spTree>
    <p:extLst>
      <p:ext uri="{BB962C8B-B14F-4D97-AF65-F5344CB8AC3E}">
        <p14:creationId xmlns:p14="http://schemas.microsoft.com/office/powerpoint/2010/main" val="131828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9E28123-3D27-4FD0-A7C6-0FAF001692C7}" type="datetimeFigureOut">
              <a:rPr lang="cs-CZ" smtClean="0"/>
              <a:t>21.2.2015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65D5953-758F-4B26-B914-22BE664355AC}" type="slidenum">
              <a:rPr lang="cs-CZ" smtClean="0"/>
              <a:t>‹#›</a:t>
            </a:fld>
            <a:endParaRPr lang="cs-CZ"/>
          </a:p>
        </p:txBody>
      </p:sp>
    </p:spTree>
    <p:extLst>
      <p:ext uri="{BB962C8B-B14F-4D97-AF65-F5344CB8AC3E}">
        <p14:creationId xmlns:p14="http://schemas.microsoft.com/office/powerpoint/2010/main" val="117124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9E28123-3D27-4FD0-A7C6-0FAF001692C7}" type="datetimeFigureOut">
              <a:rPr lang="cs-CZ" smtClean="0"/>
              <a:t>21.2.2015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65D5953-758F-4B26-B914-22BE664355AC}" type="slidenum">
              <a:rPr lang="cs-CZ" smtClean="0"/>
              <a:t>‹#›</a:t>
            </a:fld>
            <a:endParaRPr lang="cs-CZ"/>
          </a:p>
        </p:txBody>
      </p:sp>
    </p:spTree>
    <p:extLst>
      <p:ext uri="{BB962C8B-B14F-4D97-AF65-F5344CB8AC3E}">
        <p14:creationId xmlns:p14="http://schemas.microsoft.com/office/powerpoint/2010/main" val="890327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Nadpis, klipart a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292100"/>
            <a:ext cx="8229600" cy="1384300"/>
          </a:xfrm>
        </p:spPr>
        <p:txBody>
          <a:bodyPr/>
          <a:lstStyle/>
          <a:p>
            <a:r>
              <a:rPr lang="cs-CZ" smtClean="0"/>
              <a:t>Klepnutím lze upravit styl předlohy nadpisů.</a:t>
            </a:r>
            <a:endParaRPr lang="cs-CZ"/>
          </a:p>
        </p:txBody>
      </p:sp>
      <p:sp>
        <p:nvSpPr>
          <p:cNvPr id="3" name="Zástupný symbol pro klipart 2"/>
          <p:cNvSpPr>
            <a:spLocks noGrp="1"/>
          </p:cNvSpPr>
          <p:nvPr>
            <p:ph type="clipArt" sz="half" idx="1"/>
          </p:nvPr>
        </p:nvSpPr>
        <p:spPr>
          <a:xfrm>
            <a:off x="457200" y="1905000"/>
            <a:ext cx="4038600" cy="4114800"/>
          </a:xfrm>
        </p:spPr>
        <p:txBody>
          <a:bodyPr/>
          <a:lstStyle/>
          <a:p>
            <a:pPr lvl="0"/>
            <a:endParaRPr lang="cs-CZ" noProof="0" smtClean="0"/>
          </a:p>
        </p:txBody>
      </p:sp>
      <p:sp>
        <p:nvSpPr>
          <p:cNvPr id="4" name="Zástupný symbol pro text 3"/>
          <p:cNvSpPr>
            <a:spLocks noGrp="1"/>
          </p:cNvSpPr>
          <p:nvPr>
            <p:ph type="body" sz="half" idx="2"/>
          </p:nvPr>
        </p:nvSpPr>
        <p:spPr>
          <a:xfrm>
            <a:off x="4648200" y="1905000"/>
            <a:ext cx="4038600" cy="4114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6B6E6F5-2717-44D7-AFCE-C5E5F542DD7B}" type="slidenum">
              <a:rPr lang="cs-CZ"/>
              <a:pPr>
                <a:defRPr/>
              </a:pPr>
              <a:t>‹#›</a:t>
            </a:fld>
            <a:endParaRPr lang="cs-CZ"/>
          </a:p>
        </p:txBody>
      </p:sp>
    </p:spTree>
    <p:extLst>
      <p:ext uri="{BB962C8B-B14F-4D97-AF65-F5344CB8AC3E}">
        <p14:creationId xmlns:p14="http://schemas.microsoft.com/office/powerpoint/2010/main" val="265553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9E28123-3D27-4FD0-A7C6-0FAF001692C7}" type="datetimeFigureOut">
              <a:rPr lang="cs-CZ" smtClean="0"/>
              <a:t>21.2.2015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65D5953-758F-4B26-B914-22BE664355AC}" type="slidenum">
              <a:rPr lang="cs-CZ" smtClean="0"/>
              <a:t>‹#›</a:t>
            </a:fld>
            <a:endParaRPr lang="cs-CZ"/>
          </a:p>
        </p:txBody>
      </p:sp>
    </p:spTree>
    <p:extLst>
      <p:ext uri="{BB962C8B-B14F-4D97-AF65-F5344CB8AC3E}">
        <p14:creationId xmlns:p14="http://schemas.microsoft.com/office/powerpoint/2010/main" val="274207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9E28123-3D27-4FD0-A7C6-0FAF001692C7}" type="datetimeFigureOut">
              <a:rPr lang="cs-CZ" smtClean="0"/>
              <a:t>21.2.2015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65D5953-758F-4B26-B914-22BE664355AC}" type="slidenum">
              <a:rPr lang="cs-CZ" smtClean="0"/>
              <a:t>‹#›</a:t>
            </a:fld>
            <a:endParaRPr lang="cs-CZ"/>
          </a:p>
        </p:txBody>
      </p:sp>
    </p:spTree>
    <p:extLst>
      <p:ext uri="{BB962C8B-B14F-4D97-AF65-F5344CB8AC3E}">
        <p14:creationId xmlns:p14="http://schemas.microsoft.com/office/powerpoint/2010/main" val="355612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9E28123-3D27-4FD0-A7C6-0FAF001692C7}" type="datetimeFigureOut">
              <a:rPr lang="cs-CZ" smtClean="0"/>
              <a:t>21.2.2015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65D5953-758F-4B26-B914-22BE664355AC}" type="slidenum">
              <a:rPr lang="cs-CZ" smtClean="0"/>
              <a:t>‹#›</a:t>
            </a:fld>
            <a:endParaRPr lang="cs-CZ"/>
          </a:p>
        </p:txBody>
      </p:sp>
    </p:spTree>
    <p:extLst>
      <p:ext uri="{BB962C8B-B14F-4D97-AF65-F5344CB8AC3E}">
        <p14:creationId xmlns:p14="http://schemas.microsoft.com/office/powerpoint/2010/main" val="293264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9E28123-3D27-4FD0-A7C6-0FAF001692C7}" type="datetimeFigureOut">
              <a:rPr lang="cs-CZ" smtClean="0"/>
              <a:t>21.2.2015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65D5953-758F-4B26-B914-22BE664355AC}" type="slidenum">
              <a:rPr lang="cs-CZ" smtClean="0"/>
              <a:t>‹#›</a:t>
            </a:fld>
            <a:endParaRPr lang="cs-CZ"/>
          </a:p>
        </p:txBody>
      </p:sp>
    </p:spTree>
    <p:extLst>
      <p:ext uri="{BB962C8B-B14F-4D97-AF65-F5344CB8AC3E}">
        <p14:creationId xmlns:p14="http://schemas.microsoft.com/office/powerpoint/2010/main" val="270545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9E28123-3D27-4FD0-A7C6-0FAF001692C7}" type="datetimeFigureOut">
              <a:rPr lang="cs-CZ" smtClean="0"/>
              <a:t>21.2.2015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65D5953-758F-4B26-B914-22BE664355AC}" type="slidenum">
              <a:rPr lang="cs-CZ" smtClean="0"/>
              <a:t>‹#›</a:t>
            </a:fld>
            <a:endParaRPr lang="cs-CZ"/>
          </a:p>
        </p:txBody>
      </p:sp>
    </p:spTree>
    <p:extLst>
      <p:ext uri="{BB962C8B-B14F-4D97-AF65-F5344CB8AC3E}">
        <p14:creationId xmlns:p14="http://schemas.microsoft.com/office/powerpoint/2010/main" val="135526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9E28123-3D27-4FD0-A7C6-0FAF001692C7}" type="datetimeFigureOut">
              <a:rPr lang="cs-CZ" smtClean="0"/>
              <a:t>21.2.2015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65D5953-758F-4B26-B914-22BE664355AC}" type="slidenum">
              <a:rPr lang="cs-CZ" smtClean="0"/>
              <a:t>‹#›</a:t>
            </a:fld>
            <a:endParaRPr lang="cs-CZ"/>
          </a:p>
        </p:txBody>
      </p:sp>
    </p:spTree>
    <p:extLst>
      <p:ext uri="{BB962C8B-B14F-4D97-AF65-F5344CB8AC3E}">
        <p14:creationId xmlns:p14="http://schemas.microsoft.com/office/powerpoint/2010/main" val="64034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9E28123-3D27-4FD0-A7C6-0FAF001692C7}" type="datetimeFigureOut">
              <a:rPr lang="cs-CZ" smtClean="0"/>
              <a:t>21.2.2015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65D5953-758F-4B26-B914-22BE664355AC}" type="slidenum">
              <a:rPr lang="cs-CZ" smtClean="0"/>
              <a:t>‹#›</a:t>
            </a:fld>
            <a:endParaRPr lang="cs-CZ"/>
          </a:p>
        </p:txBody>
      </p:sp>
    </p:spTree>
    <p:extLst>
      <p:ext uri="{BB962C8B-B14F-4D97-AF65-F5344CB8AC3E}">
        <p14:creationId xmlns:p14="http://schemas.microsoft.com/office/powerpoint/2010/main" val="380540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9E28123-3D27-4FD0-A7C6-0FAF001692C7}" type="datetimeFigureOut">
              <a:rPr lang="cs-CZ" smtClean="0"/>
              <a:t>21.2.2015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65D5953-758F-4B26-B914-22BE664355AC}" type="slidenum">
              <a:rPr lang="cs-CZ" smtClean="0"/>
              <a:t>‹#›</a:t>
            </a:fld>
            <a:endParaRPr lang="cs-CZ"/>
          </a:p>
        </p:txBody>
      </p:sp>
    </p:spTree>
    <p:extLst>
      <p:ext uri="{BB962C8B-B14F-4D97-AF65-F5344CB8AC3E}">
        <p14:creationId xmlns:p14="http://schemas.microsoft.com/office/powerpoint/2010/main" val="1470859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28123-3D27-4FD0-A7C6-0FAF001692C7}" type="datetimeFigureOut">
              <a:rPr lang="cs-CZ" smtClean="0"/>
              <a:t>21.2.2015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D5953-758F-4B26-B914-22BE664355AC}" type="slidenum">
              <a:rPr lang="cs-CZ" smtClean="0"/>
              <a:t>‹#›</a:t>
            </a:fld>
            <a:endParaRPr lang="cs-CZ"/>
          </a:p>
        </p:txBody>
      </p:sp>
    </p:spTree>
    <p:extLst>
      <p:ext uri="{BB962C8B-B14F-4D97-AF65-F5344CB8AC3E}">
        <p14:creationId xmlns:p14="http://schemas.microsoft.com/office/powerpoint/2010/main" val="1515644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2" y="185147"/>
            <a:ext cx="8856984" cy="6340197"/>
          </a:xfrm>
          <a:prstGeom prst="rect">
            <a:avLst/>
          </a:prstGeom>
        </p:spPr>
        <p:txBody>
          <a:bodyPr wrap="square">
            <a:spAutoFit/>
          </a:bodyPr>
          <a:lstStyle/>
          <a:p>
            <a:r>
              <a:rPr lang="cs-CZ" sz="1400" dirty="0"/>
              <a:t>1. Imunologie hmyzu – hemocyty, specifické barvení hemocytů </a:t>
            </a:r>
            <a:r>
              <a:rPr lang="cs-CZ" sz="1400" i="1" dirty="0"/>
              <a:t>G. mellonella </a:t>
            </a:r>
            <a:r>
              <a:rPr lang="cs-CZ" sz="1400" dirty="0"/>
              <a:t>akridinovou oranží (granulocyty), adherence plasmatocytů pomocí přidaných vápenatých iontů, hemocyty </a:t>
            </a:r>
            <a:r>
              <a:rPr lang="cs-CZ" sz="1400" i="1" dirty="0"/>
              <a:t>D. melanogaster</a:t>
            </a:r>
            <a:r>
              <a:rPr lang="cs-CZ" sz="1400" dirty="0"/>
              <a:t> značené RFP a GFP, cirkulující/sesilní hemocyty, fotodokumentace. </a:t>
            </a:r>
          </a:p>
          <a:p>
            <a:r>
              <a:rPr lang="cs-CZ" sz="1400" dirty="0"/>
              <a:t> </a:t>
            </a:r>
          </a:p>
          <a:p>
            <a:r>
              <a:rPr lang="cs-CZ" sz="1400" dirty="0"/>
              <a:t>2. Imunologie hmyzu – nodulace injikovaných bakterií a enkapsulace parazitů, koagulace hemolymfy, melanizace v místě poranění, fotodokumentace.</a:t>
            </a:r>
          </a:p>
          <a:p>
            <a:r>
              <a:rPr lang="cs-CZ" sz="1400" dirty="0"/>
              <a:t> </a:t>
            </a:r>
          </a:p>
          <a:p>
            <a:r>
              <a:rPr lang="cs-CZ" sz="1400" dirty="0"/>
              <a:t>3. Entomopatogenní hlístice hmyzu a jejich symbiotické bakterie, mikroskopie hlístic a bakterií značených GFP, průběh nákazy, bioluminiscence bakterií a kadaverů měřená luminometricky, fotodokumentace.</a:t>
            </a:r>
          </a:p>
          <a:p>
            <a:r>
              <a:rPr lang="cs-CZ" sz="1400" dirty="0"/>
              <a:t> </a:t>
            </a:r>
          </a:p>
          <a:p>
            <a:r>
              <a:rPr lang="cs-CZ" sz="1400" dirty="0"/>
              <a:t>4. Modelová nákaza hmyzu entomopatogenními hlísticemi – </a:t>
            </a:r>
            <a:r>
              <a:rPr lang="cs-CZ" sz="1400" i="1" dirty="0"/>
              <a:t>G. melonella</a:t>
            </a:r>
            <a:r>
              <a:rPr lang="cs-CZ" sz="1400" dirty="0"/>
              <a:t> a </a:t>
            </a:r>
            <a:r>
              <a:rPr lang="cs-CZ" sz="1400" i="1" dirty="0"/>
              <a:t>D. melanogaster</a:t>
            </a:r>
            <a:r>
              <a:rPr lang="cs-CZ" sz="1400" dirty="0"/>
              <a:t>, antimikrobiální aktivita měřená luminiscenčně. </a:t>
            </a:r>
          </a:p>
          <a:p>
            <a:r>
              <a:rPr lang="cs-CZ" sz="1400" dirty="0"/>
              <a:t> </a:t>
            </a:r>
          </a:p>
          <a:p>
            <a:r>
              <a:rPr lang="cs-CZ" sz="1400" dirty="0"/>
              <a:t>5. Entomopatogenní houby – </a:t>
            </a:r>
            <a:r>
              <a:rPr lang="cs-CZ" sz="1400" i="1" dirty="0"/>
              <a:t>Beauveria</a:t>
            </a:r>
            <a:r>
              <a:rPr lang="cs-CZ" sz="1400" dirty="0"/>
              <a:t> sp., nákaza hmyzích hostitelů, kultivace na živném médiu, mikroskopie. </a:t>
            </a:r>
          </a:p>
          <a:p>
            <a:r>
              <a:rPr lang="cs-CZ" sz="1400" dirty="0"/>
              <a:t> </a:t>
            </a:r>
          </a:p>
          <a:p>
            <a:r>
              <a:rPr lang="cs-CZ" sz="1400" dirty="0"/>
              <a:t>6. Genetika </a:t>
            </a:r>
            <a:r>
              <a:rPr lang="cs-CZ" sz="1400" i="1" dirty="0"/>
              <a:t>D. melanogaster</a:t>
            </a:r>
            <a:r>
              <a:rPr lang="cs-CZ" sz="1400" dirty="0"/>
              <a:t> – Actin Gal4 systém řízené exprese genů, křížení driver a responder line, mutantní linie </a:t>
            </a:r>
            <a:r>
              <a:rPr lang="cs-CZ" sz="1400" i="1" dirty="0"/>
              <a:t>BcImd</a:t>
            </a:r>
            <a:r>
              <a:rPr lang="cs-CZ" sz="1400" dirty="0"/>
              <a:t>, markery larev a dospělců </a:t>
            </a:r>
            <a:r>
              <a:rPr lang="cs-CZ" sz="1400" i="1" dirty="0"/>
              <a:t>Drosophily</a:t>
            </a:r>
            <a:r>
              <a:rPr lang="cs-CZ" sz="1400" dirty="0"/>
              <a:t>.</a:t>
            </a:r>
          </a:p>
          <a:p>
            <a:r>
              <a:rPr lang="cs-CZ" sz="1400" dirty="0"/>
              <a:t> </a:t>
            </a:r>
          </a:p>
          <a:p>
            <a:r>
              <a:rPr lang="cs-CZ" sz="1400" dirty="0"/>
              <a:t>7. + 8. RNAi linie </a:t>
            </a:r>
            <a:r>
              <a:rPr lang="cs-CZ" sz="1400" i="1" dirty="0"/>
              <a:t>Drosophily</a:t>
            </a:r>
            <a:r>
              <a:rPr lang="cs-CZ" sz="1400" dirty="0"/>
              <a:t> – experiment s cnockdown genů zapojených do imunity, důkaz zvýšené citlivosti na bakteriální nákazu.</a:t>
            </a:r>
          </a:p>
          <a:p>
            <a:r>
              <a:rPr lang="cs-CZ" sz="1400" dirty="0"/>
              <a:t> </a:t>
            </a:r>
          </a:p>
          <a:p>
            <a:r>
              <a:rPr lang="cs-CZ" sz="1400" dirty="0"/>
              <a:t>9. Imunita ryb – odběr krve, roztěry – mikroskopie, stanovení aktivity komplementu luminometricky s použitím </a:t>
            </a:r>
            <a:r>
              <a:rPr lang="cs-CZ" sz="1400" i="1" dirty="0"/>
              <a:t>E. coli</a:t>
            </a:r>
            <a:r>
              <a:rPr lang="cs-CZ" sz="1400" dirty="0"/>
              <a:t>, klasická a alternativní cesta, porovnání s jinými metodami – hemolýza erytrocytů, stanovení C3 složky komplementu. </a:t>
            </a:r>
          </a:p>
          <a:p>
            <a:r>
              <a:rPr lang="cs-CZ" sz="1400" dirty="0"/>
              <a:t> </a:t>
            </a:r>
          </a:p>
          <a:p>
            <a:r>
              <a:rPr lang="cs-CZ" sz="1400" dirty="0"/>
              <a:t>10. Imunita ptáků – odběr krve, oxidační vzplanutí luminometricky pomocí luminophoru Pholasin, důkaz nepřítomnosti MPO u ptačích heterofilů.</a:t>
            </a:r>
          </a:p>
          <a:p>
            <a:r>
              <a:rPr lang="cs-CZ" sz="1400" dirty="0"/>
              <a:t> </a:t>
            </a:r>
          </a:p>
          <a:p>
            <a:r>
              <a:rPr lang="cs-CZ" sz="1400" dirty="0"/>
              <a:t>11. + 12. Akryalmidová elektroforéza bílkovin hmyzí hemolymfy, rybí, ptačí a lidské plasmy – srovnání hlavních proteinových frakcí, barvení stříbrem.</a:t>
            </a:r>
          </a:p>
        </p:txBody>
      </p:sp>
    </p:spTree>
    <p:extLst>
      <p:ext uri="{BB962C8B-B14F-4D97-AF65-F5344CB8AC3E}">
        <p14:creationId xmlns:p14="http://schemas.microsoft.com/office/powerpoint/2010/main" val="125477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hidden="1"/>
          <p:cNvSpPr>
            <a:spLocks noGrp="1" noChangeArrowheads="1"/>
          </p:cNvSpPr>
          <p:nvPr>
            <p:ph type="title"/>
          </p:nvPr>
        </p:nvSpPr>
        <p:spPr/>
        <p:txBody>
          <a:bodyPr/>
          <a:lstStyle/>
          <a:p>
            <a:pPr eaLnBrk="1" hangingPunct="1">
              <a:defRPr/>
            </a:pPr>
            <a:endParaRPr lang="cs-CZ" smtClean="0"/>
          </a:p>
        </p:txBody>
      </p:sp>
      <p:sp>
        <p:nvSpPr>
          <p:cNvPr id="31747" name="Rectangle 3" descr="P0060"/>
          <p:cNvSpPr>
            <a:spLocks noGrp="1" noChangeAspect="1" noChangeArrowheads="1"/>
          </p:cNvSpPr>
          <p:nvPr isPhoto="1"/>
        </p:nvSpPr>
        <p:spPr bwMode="auto">
          <a:xfrm>
            <a:off x="15875" y="0"/>
            <a:ext cx="9110663" cy="6858000"/>
          </a:xfrm>
          <a:prstGeom prst="rect">
            <a:avLst/>
          </a:prstGeom>
          <a:blipFill dpi="0" rotWithShape="1">
            <a:blip r:embed="rId2"/>
            <a:srcRect/>
            <a:stretch>
              <a:fillRect/>
            </a:stretch>
          </a:blipFill>
          <a:ln w="9525">
            <a:solidFill>
              <a:schemeClr val="tx1"/>
            </a:solidFill>
            <a:miter lim="800000"/>
            <a:headEnd/>
            <a:tailEnd/>
          </a:ln>
        </p:spPr>
        <p:txBody>
          <a:bodyPr/>
          <a:lstStyle/>
          <a:p>
            <a:endParaRPr lang="cs-CZ"/>
          </a:p>
        </p:txBody>
      </p:sp>
    </p:spTree>
    <p:extLst>
      <p:ext uri="{BB962C8B-B14F-4D97-AF65-F5344CB8AC3E}">
        <p14:creationId xmlns:p14="http://schemas.microsoft.com/office/powerpoint/2010/main" val="3056460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7092950" y="6583363"/>
            <a:ext cx="2051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cs-CZ" sz="1200"/>
              <a:t>Lemaitre and Hoffmann 2007</a:t>
            </a:r>
          </a:p>
        </p:txBody>
      </p:sp>
      <p:pic>
        <p:nvPicPr>
          <p:cNvPr id="86019" name="Picture 3"/>
          <p:cNvPicPr>
            <a:picLocks noChangeAspect="1" noChangeArrowheads="1"/>
          </p:cNvPicPr>
          <p:nvPr/>
        </p:nvPicPr>
        <p:blipFill>
          <a:blip r:embed="rId2">
            <a:extLst>
              <a:ext uri="{28A0092B-C50C-407E-A947-70E740481C1C}">
                <a14:useLocalDpi xmlns:a14="http://schemas.microsoft.com/office/drawing/2010/main" val="0"/>
              </a:ext>
            </a:extLst>
          </a:blip>
          <a:srcRect l="11084" t="20660" r="9929" b="10439"/>
          <a:stretch>
            <a:fillRect/>
          </a:stretch>
        </p:blipFill>
        <p:spPr bwMode="auto">
          <a:xfrm>
            <a:off x="107950" y="517525"/>
            <a:ext cx="8964613" cy="58642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099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110" t="24680" r="40130" b="5753"/>
          <a:stretch/>
        </p:blipFill>
        <p:spPr bwMode="auto">
          <a:xfrm>
            <a:off x="1835696" y="42557"/>
            <a:ext cx="5760640" cy="6815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842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27584" y="260648"/>
            <a:ext cx="5616624" cy="369332"/>
          </a:xfrm>
          <a:prstGeom prst="rect">
            <a:avLst/>
          </a:prstGeom>
        </p:spPr>
        <p:txBody>
          <a:bodyPr wrap="square">
            <a:spAutoFit/>
          </a:bodyPr>
          <a:lstStyle/>
          <a:p>
            <a:r>
              <a:rPr lang="cs-CZ" dirty="0"/>
              <a:t>https://www.youtube.com/watch?v=BsAoVNd9MP4</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85" t="16263" r="29734" b="22475"/>
          <a:stretch/>
        </p:blipFill>
        <p:spPr bwMode="auto">
          <a:xfrm>
            <a:off x="1403648" y="1124744"/>
            <a:ext cx="6480720" cy="3614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996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Hemocyty hmyzu</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84426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2012950" y="152400"/>
          <a:ext cx="4768850" cy="6172200"/>
        </p:xfrm>
        <a:graphic>
          <a:graphicData uri="http://schemas.openxmlformats.org/presentationml/2006/ole">
            <mc:AlternateContent xmlns:mc="http://schemas.openxmlformats.org/markup-compatibility/2006">
              <mc:Choice xmlns:v="urn:schemas-microsoft-com:vml" Requires="v">
                <p:oleObj spid="_x0000_s1037" name="Rastrový obraz" r:id="rId3" imgW="3076190" imgH="3982006" progId="Obraz programu Malování">
                  <p:embed/>
                </p:oleObj>
              </mc:Choice>
              <mc:Fallback>
                <p:oleObj name="Rastrový obraz" r:id="rId3" imgW="3076190" imgH="3982006" progId="Obraz programu Malování">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152400"/>
                        <a:ext cx="4768850" cy="61722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3" name="Text Box 3"/>
          <p:cNvSpPr txBox="1">
            <a:spLocks noChangeArrowheads="1"/>
          </p:cNvSpPr>
          <p:nvPr/>
        </p:nvSpPr>
        <p:spPr bwMode="auto">
          <a:xfrm>
            <a:off x="1828800" y="6324600"/>
            <a:ext cx="525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cs-CZ" sz="1800"/>
              <a:t>Hemocyty </a:t>
            </a:r>
            <a:r>
              <a:rPr lang="cs-CZ" sz="1800" i="1"/>
              <a:t>B. mori</a:t>
            </a:r>
            <a:r>
              <a:rPr lang="cs-CZ" sz="1800"/>
              <a:t> podle Yamashita &amp; Iwabuchi, 2001.</a:t>
            </a:r>
          </a:p>
        </p:txBody>
      </p:sp>
    </p:spTree>
    <p:extLst>
      <p:ext uri="{BB962C8B-B14F-4D97-AF65-F5344CB8AC3E}">
        <p14:creationId xmlns:p14="http://schemas.microsoft.com/office/powerpoint/2010/main" val="3722707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85" t="14350" r="6093" b="12519"/>
          <a:stretch/>
        </p:blipFill>
        <p:spPr bwMode="auto">
          <a:xfrm>
            <a:off x="268466" y="1196752"/>
            <a:ext cx="8748158" cy="4571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395536" y="5877272"/>
            <a:ext cx="4247009" cy="369332"/>
          </a:xfrm>
          <a:prstGeom prst="rect">
            <a:avLst/>
          </a:prstGeom>
          <a:noFill/>
        </p:spPr>
        <p:txBody>
          <a:bodyPr wrap="square" rtlCol="0">
            <a:spAutoFit/>
          </a:bodyPr>
          <a:lstStyle/>
          <a:p>
            <a:r>
              <a:rPr lang="cs-CZ" dirty="0"/>
              <a:t>Sawsan et al. (2010) </a:t>
            </a:r>
            <a:r>
              <a:rPr lang="cs-CZ" dirty="0" smtClean="0"/>
              <a:t>včela medonosná</a:t>
            </a:r>
            <a:endParaRPr lang="cs-CZ" dirty="0"/>
          </a:p>
        </p:txBody>
      </p:sp>
    </p:spTree>
    <p:extLst>
      <p:ext uri="{BB962C8B-B14F-4D97-AF65-F5344CB8AC3E}">
        <p14:creationId xmlns:p14="http://schemas.microsoft.com/office/powerpoint/2010/main" val="345882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1988840"/>
            <a:ext cx="8496944" cy="3416320"/>
          </a:xfrm>
          <a:prstGeom prst="rect">
            <a:avLst/>
          </a:prstGeom>
        </p:spPr>
        <p:txBody>
          <a:bodyPr wrap="square">
            <a:spAutoFit/>
          </a:bodyPr>
          <a:lstStyle/>
          <a:p>
            <a:r>
              <a:rPr lang="cs-CZ" dirty="0"/>
              <a:t>5th larval instar of </a:t>
            </a:r>
            <a:r>
              <a:rPr lang="cs-CZ" i="1" dirty="0"/>
              <a:t>Galleria mellonella</a:t>
            </a:r>
            <a:r>
              <a:rPr lang="cs-CZ" dirty="0"/>
              <a:t> showed five types of haemocytes; Prohaemocytes, Plasmatocytes, Granulocytes, Oenocytoids and </a:t>
            </a:r>
            <a:r>
              <a:rPr lang="cs-CZ" dirty="0" smtClean="0"/>
              <a:t>Spherulocytes</a:t>
            </a:r>
          </a:p>
          <a:p>
            <a:endParaRPr lang="cs-CZ" dirty="0"/>
          </a:p>
          <a:p>
            <a:r>
              <a:rPr lang="en-US" b="1" i="1" dirty="0"/>
              <a:t>Oenocytoids</a:t>
            </a:r>
            <a:r>
              <a:rPr lang="en-US" dirty="0"/>
              <a:t>. Hemocytes that are important in the melanization process of hemolymph</a:t>
            </a:r>
            <a:r>
              <a:rPr lang="en-US" dirty="0" smtClean="0"/>
              <a:t>.</a:t>
            </a:r>
            <a:endParaRPr lang="cs-CZ" dirty="0" smtClean="0"/>
          </a:p>
          <a:p>
            <a:endParaRPr lang="cs-CZ" dirty="0"/>
          </a:p>
          <a:p>
            <a:r>
              <a:rPr lang="en-US" dirty="0"/>
              <a:t>The </a:t>
            </a:r>
            <a:r>
              <a:rPr lang="en-US" b="1" i="1" dirty="0"/>
              <a:t>spherulocytes </a:t>
            </a:r>
            <a:r>
              <a:rPr lang="en-US" dirty="0"/>
              <a:t>comprise less than 10% of the total haemocytes. Their cytoplasm is filled by large granules, or spherules. The material in the spherules gives positive reactions only with histochemical tests for acidic carbohydrates. It is concluded from the results of a battery of histochemical tests, that a sulphated, glycosaminoglycan-like polymer is present. It is suggested that it may be be a heparin-like molecule. Despite many suggestions, the function of the spherulocytes is not known and is discussed in relation to the contents of the spherules.</a:t>
            </a:r>
            <a:endParaRPr lang="cs-CZ" dirty="0"/>
          </a:p>
        </p:txBody>
      </p:sp>
    </p:spTree>
    <p:extLst>
      <p:ext uri="{BB962C8B-B14F-4D97-AF65-F5344CB8AC3E}">
        <p14:creationId xmlns:p14="http://schemas.microsoft.com/office/powerpoint/2010/main" val="3998996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10" t="22133" r="28561" b="7280"/>
          <a:stretch/>
        </p:blipFill>
        <p:spPr bwMode="auto">
          <a:xfrm>
            <a:off x="899592" y="139561"/>
            <a:ext cx="7617335"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996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hidden="1"/>
          <p:cNvSpPr>
            <a:spLocks noGrp="1" noChangeArrowheads="1"/>
          </p:cNvSpPr>
          <p:nvPr>
            <p:ph type="title"/>
          </p:nvPr>
        </p:nvSpPr>
        <p:spPr/>
        <p:txBody>
          <a:bodyPr/>
          <a:lstStyle/>
          <a:p>
            <a:pPr eaLnBrk="1" hangingPunct="1">
              <a:defRPr/>
            </a:pPr>
            <a:endParaRPr lang="cs-CZ" smtClean="0"/>
          </a:p>
        </p:txBody>
      </p:sp>
      <p:sp>
        <p:nvSpPr>
          <p:cNvPr id="29699" name="Rectangle 3" descr="P1010036"/>
          <p:cNvSpPr>
            <a:spLocks noGrp="1" noChangeAspect="1" noChangeArrowheads="1"/>
          </p:cNvSpPr>
          <p:nvPr isPhoto="1"/>
        </p:nvSpPr>
        <p:spPr bwMode="auto">
          <a:xfrm>
            <a:off x="0" y="7938"/>
            <a:ext cx="9144000" cy="6842125"/>
          </a:xfrm>
          <a:prstGeom prst="rect">
            <a:avLst/>
          </a:prstGeom>
          <a:blipFill dpi="0" rotWithShape="1">
            <a:blip r:embed="rId2"/>
            <a:srcRect/>
            <a:stretch>
              <a:fillRect/>
            </a:stretch>
          </a:blipFill>
          <a:ln w="9525">
            <a:solidFill>
              <a:schemeClr val="tx1"/>
            </a:solidFill>
            <a:miter lim="800000"/>
            <a:headEnd/>
            <a:tailEnd/>
          </a:ln>
        </p:spPr>
        <p:txBody>
          <a:bodyPr/>
          <a:lstStyle/>
          <a:p>
            <a:endParaRPr lang="cs-CZ"/>
          </a:p>
        </p:txBody>
      </p:sp>
    </p:spTree>
    <p:extLst>
      <p:ext uri="{BB962C8B-B14F-4D97-AF65-F5344CB8AC3E}">
        <p14:creationId xmlns:p14="http://schemas.microsoft.com/office/powerpoint/2010/main" val="380660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hidden="1"/>
          <p:cNvSpPr>
            <a:spLocks noGrp="1" noChangeArrowheads="1"/>
          </p:cNvSpPr>
          <p:nvPr>
            <p:ph type="title"/>
          </p:nvPr>
        </p:nvSpPr>
        <p:spPr/>
        <p:txBody>
          <a:bodyPr/>
          <a:lstStyle/>
          <a:p>
            <a:pPr eaLnBrk="1" hangingPunct="1">
              <a:defRPr/>
            </a:pPr>
            <a:endParaRPr lang="cs-CZ" smtClean="0"/>
          </a:p>
        </p:txBody>
      </p:sp>
      <p:sp>
        <p:nvSpPr>
          <p:cNvPr id="27651" name="Rectangle 3" descr="P004"/>
          <p:cNvSpPr>
            <a:spLocks noGrp="1" noChangeAspect="1" noChangeArrowheads="1"/>
          </p:cNvSpPr>
          <p:nvPr isPhoto="1"/>
        </p:nvSpPr>
        <p:spPr bwMode="auto">
          <a:xfrm>
            <a:off x="1588" y="0"/>
            <a:ext cx="9140825" cy="6858000"/>
          </a:xfrm>
          <a:prstGeom prst="rect">
            <a:avLst/>
          </a:prstGeom>
          <a:blipFill dpi="0" rotWithShape="1">
            <a:blip r:embed="rId2"/>
            <a:srcRect/>
            <a:stretch>
              <a:fillRect/>
            </a:stretch>
          </a:blipFill>
          <a:ln w="9525">
            <a:solidFill>
              <a:schemeClr val="tx1"/>
            </a:solidFill>
            <a:miter lim="800000"/>
            <a:headEnd/>
            <a:tailEnd/>
          </a:ln>
        </p:spPr>
        <p:txBody>
          <a:bodyPr/>
          <a:lstStyle/>
          <a:p>
            <a:endParaRPr lang="cs-CZ"/>
          </a:p>
        </p:txBody>
      </p:sp>
    </p:spTree>
    <p:extLst>
      <p:ext uri="{BB962C8B-B14F-4D97-AF65-F5344CB8AC3E}">
        <p14:creationId xmlns:p14="http://schemas.microsoft.com/office/powerpoint/2010/main" val="3713268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hidden="1"/>
          <p:cNvSpPr>
            <a:spLocks noGrp="1" noChangeArrowheads="1"/>
          </p:cNvSpPr>
          <p:nvPr>
            <p:ph type="title"/>
          </p:nvPr>
        </p:nvSpPr>
        <p:spPr/>
        <p:txBody>
          <a:bodyPr/>
          <a:lstStyle/>
          <a:p>
            <a:pPr eaLnBrk="1" hangingPunct="1">
              <a:defRPr/>
            </a:pPr>
            <a:endParaRPr lang="cs-CZ" smtClean="0"/>
          </a:p>
        </p:txBody>
      </p:sp>
      <p:sp>
        <p:nvSpPr>
          <p:cNvPr id="30723" name="Rectangle 3" descr="P008"/>
          <p:cNvSpPr>
            <a:spLocks noGrp="1" noChangeAspect="1" noChangeArrowheads="1"/>
          </p:cNvSpPr>
          <p:nvPr isPhoto="1"/>
        </p:nvSpPr>
        <p:spPr bwMode="auto">
          <a:xfrm>
            <a:off x="15875" y="0"/>
            <a:ext cx="9110663" cy="6858000"/>
          </a:xfrm>
          <a:prstGeom prst="rect">
            <a:avLst/>
          </a:prstGeom>
          <a:blipFill dpi="0" rotWithShape="1">
            <a:blip r:embed="rId2"/>
            <a:srcRect/>
            <a:stretch>
              <a:fillRect/>
            </a:stretch>
          </a:blipFill>
          <a:ln w="9525">
            <a:solidFill>
              <a:schemeClr val="tx1"/>
            </a:solidFill>
            <a:miter lim="800000"/>
            <a:headEnd/>
            <a:tailEnd/>
          </a:ln>
        </p:spPr>
        <p:txBody>
          <a:bodyPr/>
          <a:lstStyle/>
          <a:p>
            <a:endParaRPr lang="cs-CZ"/>
          </a:p>
        </p:txBody>
      </p:sp>
    </p:spTree>
    <p:extLst>
      <p:ext uri="{BB962C8B-B14F-4D97-AF65-F5344CB8AC3E}">
        <p14:creationId xmlns:p14="http://schemas.microsoft.com/office/powerpoint/2010/main" val="1120570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199</Words>
  <Application>Microsoft Office PowerPoint</Application>
  <PresentationFormat>Předvádění na obrazovce (4:3)</PresentationFormat>
  <Paragraphs>29</Paragraphs>
  <Slides>13</Slides>
  <Notes>0</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13</vt:i4>
      </vt:variant>
    </vt:vector>
  </HeadingPairs>
  <TitlesOfParts>
    <vt:vector size="15" baseType="lpstr">
      <vt:lpstr>Motiv systému Office</vt:lpstr>
      <vt:lpstr>Rastrový obraz</vt:lpstr>
      <vt:lpstr>Prezentace aplikace PowerPoint</vt:lpstr>
      <vt:lpstr>Hemocyty hmyzu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Pavel</dc:creator>
  <cp:lastModifiedBy>Pavel</cp:lastModifiedBy>
  <cp:revision>11</cp:revision>
  <dcterms:created xsi:type="dcterms:W3CDTF">2015-02-17T22:22:12Z</dcterms:created>
  <dcterms:modified xsi:type="dcterms:W3CDTF">2015-02-20T23:21:43Z</dcterms:modified>
</cp:coreProperties>
</file>