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5" r:id="rId2"/>
    <p:sldId id="348" r:id="rId3"/>
    <p:sldId id="391" r:id="rId4"/>
    <p:sldId id="363" r:id="rId5"/>
    <p:sldId id="364" r:id="rId6"/>
    <p:sldId id="393" r:id="rId7"/>
    <p:sldId id="39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5" r:id="rId18"/>
    <p:sldId id="362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8" r:id="rId31"/>
    <p:sldId id="389" r:id="rId32"/>
    <p:sldId id="390" r:id="rId3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12"/>
  </p:normalViewPr>
  <p:slideViewPr>
    <p:cSldViewPr>
      <p:cViewPr varScale="1">
        <p:scale>
          <a:sx n="120" d="100"/>
          <a:sy n="120" d="100"/>
        </p:scale>
        <p:origin x="126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93E6B5-3A86-4A1B-820E-56A0557E8D1A}" type="datetimeFigureOut">
              <a:rPr lang="en-US"/>
              <a:pPr>
                <a:defRPr/>
              </a:pPr>
              <a:t>3/21/2017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453566E-7583-4074-9E91-9A85CA9EA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099" name="Zástupný symbol pro poznámky 2"/>
          <p:cNvSpPr>
            <a:spLocks noGrp="1"/>
          </p:cNvSpPr>
          <p:nvPr>
            <p:ph type="body" sz="quarter" idx="1"/>
          </p:nvPr>
        </p:nvSpPr>
        <p:spPr bwMode="auto"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903C3-20E1-41AD-AEFE-59C0653DA10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5821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15EE6-307E-4CBF-A84B-5E02E214645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0831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9563E-FBA0-4534-9F85-2E55BE8A297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3666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8C40-DC3E-43FE-AE7E-C655ED889BC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0768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2898-48B9-4735-B71F-8B60307DA8C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6116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C92EE-30A5-41C6-8EAE-69059F534DF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315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F5ACB-635E-49B0-96DC-3B42FC016BD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2248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32052-7E14-4323-B72D-EAC31CCF7C5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4777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019D6-4195-41B5-AB0E-7023DE3EF78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2767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F68DA-CB8F-4299-A772-D57D3CC26D8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0024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949F3-C242-4448-B0CC-1D084EA0C34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5734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EACB289-DE17-4D1B-A661-23EF2485CF3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 idx="4294967295"/>
          </p:nvPr>
        </p:nvSpPr>
        <p:spPr>
          <a:xfrm>
            <a:off x="457200" y="612775"/>
            <a:ext cx="8229600" cy="768350"/>
          </a:xfrm>
        </p:spPr>
        <p:txBody>
          <a:bodyPr>
            <a:spAutoFit/>
          </a:bodyPr>
          <a:lstStyle/>
          <a:p>
            <a:r>
              <a:rPr lang="cs-CZ" altLang="en-US" dirty="0">
                <a:latin typeface="Source Sans Pro" panose="020B0503030403020204" pitchFamily="34" charset="-18"/>
              </a:rPr>
              <a:t>Metody antropologie II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41337" y="2996952"/>
            <a:ext cx="8061325" cy="871941"/>
          </a:xfrm>
          <a:prstGeom prst="rect">
            <a:avLst/>
          </a:prstGeom>
          <a:noFill/>
          <a:ln>
            <a:noFill/>
          </a:ln>
        </p:spPr>
        <p:txBody>
          <a:bodyPr lIns="81641" tIns="40816" rIns="81641" bIns="40816" compatLnSpc="0">
            <a:spAutoFit/>
          </a:bodyPr>
          <a:lstStyle/>
          <a:p>
            <a:pPr algn="ctr" defTabSz="829452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98" kern="0" dirty="0">
                <a:solidFill>
                  <a:srgbClr val="000000"/>
                </a:solidFill>
                <a:latin typeface="Source Sans Pro" panose="020B0503030403020204" pitchFamily="34" charset="-18"/>
                <a:ea typeface="MS Gothic" pitchFamily="2"/>
                <a:cs typeface="Tahoma" pitchFamily="2"/>
              </a:rPr>
              <a:t>Odhad </a:t>
            </a:r>
            <a:r>
              <a:rPr lang="cs-CZ" sz="4898" kern="0">
                <a:solidFill>
                  <a:srgbClr val="000000"/>
                </a:solidFill>
                <a:latin typeface="Source Sans Pro" panose="020B0503030403020204" pitchFamily="34" charset="-18"/>
                <a:ea typeface="MS Gothic" pitchFamily="2"/>
                <a:cs typeface="Tahoma" pitchFamily="2"/>
              </a:rPr>
              <a:t>etnické příslušnosti</a:t>
            </a:r>
            <a:endParaRPr lang="cs-CZ" sz="4898" kern="0" dirty="0">
              <a:solidFill>
                <a:srgbClr val="000000"/>
              </a:solidFill>
              <a:latin typeface="Source Sans Pro" panose="020B0503030403020204" pitchFamily="34" charset="-18"/>
              <a:ea typeface="MS Gothic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Vizuální znaky</a:t>
            </a:r>
          </a:p>
        </p:txBody>
      </p:sp>
      <p:pic>
        <p:nvPicPr>
          <p:cNvPr id="1026" name="Picture 2" descr="nasal_cont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8880"/>
            <a:ext cx="47169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219207" y="1902047"/>
            <a:ext cx="24631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Kontura kostí nosních</a:t>
            </a:r>
          </a:p>
        </p:txBody>
      </p:sp>
      <p:pic>
        <p:nvPicPr>
          <p:cNvPr id="11" name="Obrázek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74" y="1646605"/>
            <a:ext cx="3384376" cy="1850076"/>
          </a:xfrm>
          <a:prstGeom prst="rect">
            <a:avLst/>
          </a:prstGeom>
          <a:noFill/>
        </p:spPr>
      </p:pic>
      <p:pic>
        <p:nvPicPr>
          <p:cNvPr id="12" name="Obrázek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74" y="4005064"/>
            <a:ext cx="3380760" cy="1961092"/>
          </a:xfrm>
          <a:prstGeom prst="rect">
            <a:avLst/>
          </a:prstGeom>
          <a:noFill/>
        </p:spPr>
      </p:pic>
      <p:sp>
        <p:nvSpPr>
          <p:cNvPr id="13" name="TextovéPole 2"/>
          <p:cNvSpPr txBox="1">
            <a:spLocks noChangeArrowheads="1"/>
          </p:cNvSpPr>
          <p:nvPr/>
        </p:nvSpPr>
        <p:spPr bwMode="auto">
          <a:xfrm>
            <a:off x="7811293" y="3496681"/>
            <a:ext cx="1080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2015</a:t>
            </a:r>
          </a:p>
        </p:txBody>
      </p:sp>
      <p:sp>
        <p:nvSpPr>
          <p:cNvPr id="14" name="TextovéPole 2"/>
          <p:cNvSpPr txBox="1">
            <a:spLocks noChangeArrowheads="1"/>
          </p:cNvSpPr>
          <p:nvPr/>
        </p:nvSpPr>
        <p:spPr bwMode="auto">
          <a:xfrm>
            <a:off x="7811293" y="5966156"/>
            <a:ext cx="1080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2016</a:t>
            </a:r>
          </a:p>
        </p:txBody>
      </p:sp>
      <p:sp>
        <p:nvSpPr>
          <p:cNvPr id="15" name="TextovéPole 2"/>
          <p:cNvSpPr txBox="1">
            <a:spLocks noChangeArrowheads="1"/>
          </p:cNvSpPr>
          <p:nvPr/>
        </p:nvSpPr>
        <p:spPr bwMode="auto">
          <a:xfrm>
            <a:off x="219207" y="1031876"/>
            <a:ext cx="842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Spolehlivá metoda vycházející z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mezipopulačních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frekvencích znaků není vyvinuta, některé znaky ale mohou napovědět?</a:t>
            </a:r>
          </a:p>
        </p:txBody>
      </p:sp>
    </p:spTree>
    <p:extLst>
      <p:ext uri="{BB962C8B-B14F-4D97-AF65-F5344CB8AC3E}">
        <p14:creationId xmlns:p14="http://schemas.microsoft.com/office/powerpoint/2010/main" val="3409988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Vizuální znaky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219207" y="1902047"/>
            <a:ext cx="3056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Šířka </a:t>
            </a:r>
            <a:r>
              <a:rPr lang="cs-CZ" altLang="cs-CZ" sz="1800" i="1" dirty="0">
                <a:solidFill>
                  <a:srgbClr val="212331"/>
                </a:solidFill>
                <a:latin typeface="Source Sans Pro" panose="020B0503030403020204" pitchFamily="34" charset="-18"/>
              </a:rPr>
              <a:t>apertura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piriformis</a:t>
            </a:r>
            <a:endParaRPr lang="cs-CZ" altLang="cs-CZ" sz="18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14" name="TextovéPole 2"/>
          <p:cNvSpPr txBox="1">
            <a:spLocks noChangeArrowheads="1"/>
          </p:cNvSpPr>
          <p:nvPr/>
        </p:nvSpPr>
        <p:spPr bwMode="auto">
          <a:xfrm>
            <a:off x="7930056" y="6309320"/>
            <a:ext cx="1080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2009</a:t>
            </a:r>
          </a:p>
        </p:txBody>
      </p:sp>
      <p:pic>
        <p:nvPicPr>
          <p:cNvPr id="2050" name="Picture 2" descr="nasal_aperture_wid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5" y="2271379"/>
            <a:ext cx="4772025" cy="358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68" y="4221088"/>
            <a:ext cx="3821219" cy="2088232"/>
          </a:xfrm>
          <a:prstGeom prst="rect">
            <a:avLst/>
          </a:prstGeom>
          <a:noFill/>
        </p:spPr>
      </p:pic>
      <p:sp>
        <p:nvSpPr>
          <p:cNvPr id="17" name="TextovéPole 2"/>
          <p:cNvSpPr txBox="1">
            <a:spLocks noChangeArrowheads="1"/>
          </p:cNvSpPr>
          <p:nvPr/>
        </p:nvSpPr>
        <p:spPr bwMode="auto">
          <a:xfrm>
            <a:off x="219207" y="1031876"/>
            <a:ext cx="842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Spolehlivá metoda vycházející z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mezipopulačních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frekvencích znaků není vyvinuta, některé znaky ale mohou napovědět?</a:t>
            </a:r>
          </a:p>
        </p:txBody>
      </p:sp>
    </p:spTree>
    <p:extLst>
      <p:ext uri="{BB962C8B-B14F-4D97-AF65-F5344CB8AC3E}">
        <p14:creationId xmlns:p14="http://schemas.microsoft.com/office/powerpoint/2010/main" val="3381605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Vizuální znaky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219207" y="1902047"/>
            <a:ext cx="3056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Spina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nasalis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anterior</a:t>
            </a:r>
            <a:endParaRPr lang="cs-CZ" altLang="cs-CZ" sz="18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14" name="TextovéPole 2"/>
          <p:cNvSpPr txBox="1">
            <a:spLocks noChangeArrowheads="1"/>
          </p:cNvSpPr>
          <p:nvPr/>
        </p:nvSpPr>
        <p:spPr bwMode="auto">
          <a:xfrm>
            <a:off x="6732239" y="6440066"/>
            <a:ext cx="1080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2009</a:t>
            </a:r>
          </a:p>
        </p:txBody>
      </p:sp>
      <p:pic>
        <p:nvPicPr>
          <p:cNvPr id="3074" name="Picture 2" descr="anterior nasal sp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1"/>
          <a:stretch>
            <a:fillRect/>
          </a:stretch>
        </p:blipFill>
        <p:spPr bwMode="auto">
          <a:xfrm>
            <a:off x="1721527" y="2433344"/>
            <a:ext cx="57594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2"/>
          <p:cNvSpPr txBox="1">
            <a:spLocks noChangeArrowheads="1"/>
          </p:cNvSpPr>
          <p:nvPr/>
        </p:nvSpPr>
        <p:spPr bwMode="auto">
          <a:xfrm>
            <a:off x="2426684" y="4384520"/>
            <a:ext cx="792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Slight</a:t>
            </a:r>
          </a:p>
        </p:txBody>
      </p:sp>
      <p:sp>
        <p:nvSpPr>
          <p:cNvPr id="12" name="TextovéPole 2"/>
          <p:cNvSpPr txBox="1">
            <a:spLocks noChangeArrowheads="1"/>
          </p:cNvSpPr>
          <p:nvPr/>
        </p:nvSpPr>
        <p:spPr bwMode="auto">
          <a:xfrm>
            <a:off x="4139952" y="4376444"/>
            <a:ext cx="158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Intermediate</a:t>
            </a:r>
          </a:p>
        </p:txBody>
      </p:sp>
      <p:sp>
        <p:nvSpPr>
          <p:cNvPr id="13" name="TextovéPole 2"/>
          <p:cNvSpPr txBox="1">
            <a:spLocks noChangeArrowheads="1"/>
          </p:cNvSpPr>
          <p:nvPr/>
        </p:nvSpPr>
        <p:spPr bwMode="auto">
          <a:xfrm>
            <a:off x="6300192" y="4376443"/>
            <a:ext cx="792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Marked</a:t>
            </a:r>
          </a:p>
        </p:txBody>
      </p:sp>
      <p:pic>
        <p:nvPicPr>
          <p:cNvPr id="16" name="Obrázek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4" y="4735853"/>
            <a:ext cx="3592165" cy="1986443"/>
          </a:xfrm>
          <a:prstGeom prst="rect">
            <a:avLst/>
          </a:prstGeom>
          <a:noFill/>
        </p:spPr>
      </p:pic>
      <p:sp>
        <p:nvSpPr>
          <p:cNvPr id="17" name="TextovéPole 2"/>
          <p:cNvSpPr txBox="1">
            <a:spLocks noChangeArrowheads="1"/>
          </p:cNvSpPr>
          <p:nvPr/>
        </p:nvSpPr>
        <p:spPr bwMode="auto">
          <a:xfrm>
            <a:off x="219207" y="1031876"/>
            <a:ext cx="842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Spolehlivá metoda vycházející z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mezipopulačních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frekvencích znaků není vyvinuta, některé znaky ale mohou napovědět?</a:t>
            </a:r>
          </a:p>
        </p:txBody>
      </p:sp>
    </p:spTree>
    <p:extLst>
      <p:ext uri="{BB962C8B-B14F-4D97-AF65-F5344CB8AC3E}">
        <p14:creationId xmlns:p14="http://schemas.microsoft.com/office/powerpoint/2010/main" val="169682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Vizuální znaky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219207" y="1902047"/>
            <a:ext cx="3056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Dolní okraj </a:t>
            </a:r>
            <a:r>
              <a:rPr lang="cs-CZ" altLang="cs-CZ" sz="1800" i="1" dirty="0">
                <a:solidFill>
                  <a:srgbClr val="212331"/>
                </a:solidFill>
                <a:latin typeface="Source Sans Pro" panose="020B0503030403020204" pitchFamily="34" charset="-18"/>
              </a:rPr>
              <a:t>apertura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piriformis</a:t>
            </a:r>
            <a:endParaRPr lang="cs-CZ" altLang="cs-CZ" sz="18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pic>
        <p:nvPicPr>
          <p:cNvPr id="4098" name="Picture 2" descr="nasal_sill_morp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r="2756" b="58318"/>
          <a:stretch>
            <a:fillRect/>
          </a:stretch>
        </p:blipFill>
        <p:spPr bwMode="auto">
          <a:xfrm>
            <a:off x="395536" y="2417027"/>
            <a:ext cx="6120680" cy="15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C:\Users\mikol\AppData\Local\Microsoft\Windows\INetCache\Content.Word\nasal_sill_morphology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 t="50077" r="13656"/>
          <a:stretch/>
        </p:blipFill>
        <p:spPr bwMode="auto">
          <a:xfrm>
            <a:off x="323850" y="4437112"/>
            <a:ext cx="4104456" cy="1642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ovéPole 2"/>
          <p:cNvSpPr txBox="1">
            <a:spLocks noChangeArrowheads="1"/>
          </p:cNvSpPr>
          <p:nvPr/>
        </p:nvSpPr>
        <p:spPr bwMode="auto">
          <a:xfrm>
            <a:off x="395536" y="3917245"/>
            <a:ext cx="9931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Guttered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18" name="TextovéPole 2"/>
          <p:cNvSpPr txBox="1">
            <a:spLocks noChangeArrowheads="1"/>
          </p:cNvSpPr>
          <p:nvPr/>
        </p:nvSpPr>
        <p:spPr bwMode="auto">
          <a:xfrm>
            <a:off x="2555776" y="3917245"/>
            <a:ext cx="1656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Incipient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</a:t>
            </a: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guttering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19" name="TextovéPole 2"/>
          <p:cNvSpPr txBox="1">
            <a:spLocks noChangeArrowheads="1"/>
          </p:cNvSpPr>
          <p:nvPr/>
        </p:nvSpPr>
        <p:spPr bwMode="auto">
          <a:xfrm>
            <a:off x="4535996" y="3909004"/>
            <a:ext cx="1656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Straight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/</a:t>
            </a: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Blunt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20" name="TextovéPole 2"/>
          <p:cNvSpPr txBox="1">
            <a:spLocks noChangeArrowheads="1"/>
          </p:cNvSpPr>
          <p:nvPr/>
        </p:nvSpPr>
        <p:spPr bwMode="auto">
          <a:xfrm>
            <a:off x="323850" y="5984170"/>
            <a:ext cx="1656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Semi-</a:t>
            </a: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partial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</a:t>
            </a: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sill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21" name="TextovéPole 2"/>
          <p:cNvSpPr txBox="1">
            <a:spLocks noChangeArrowheads="1"/>
          </p:cNvSpPr>
          <p:nvPr/>
        </p:nvSpPr>
        <p:spPr bwMode="auto">
          <a:xfrm>
            <a:off x="2544984" y="6032014"/>
            <a:ext cx="1656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Semi-</a:t>
            </a: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partial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</a:t>
            </a: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sill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pic>
        <p:nvPicPr>
          <p:cNvPr id="22" name="Obrázek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20" y="4224465"/>
            <a:ext cx="3655944" cy="2118654"/>
          </a:xfrm>
          <a:prstGeom prst="rect">
            <a:avLst/>
          </a:prstGeom>
          <a:noFill/>
        </p:spPr>
      </p:pic>
      <p:sp>
        <p:nvSpPr>
          <p:cNvPr id="23" name="TextovéPole 2"/>
          <p:cNvSpPr txBox="1">
            <a:spLocks noChangeArrowheads="1"/>
          </p:cNvSpPr>
          <p:nvPr/>
        </p:nvSpPr>
        <p:spPr bwMode="auto">
          <a:xfrm>
            <a:off x="7812360" y="6324036"/>
            <a:ext cx="1656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2016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24" name="TextovéPole 2"/>
          <p:cNvSpPr txBox="1">
            <a:spLocks noChangeArrowheads="1"/>
          </p:cNvSpPr>
          <p:nvPr/>
        </p:nvSpPr>
        <p:spPr bwMode="auto">
          <a:xfrm>
            <a:off x="219207" y="1031876"/>
            <a:ext cx="842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Spolehlivá metoda vycházející z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mezipopulačních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frekvencích znaků není vyvinuta, některé znaky ale mohou napovědět?</a:t>
            </a:r>
          </a:p>
        </p:txBody>
      </p:sp>
    </p:spTree>
    <p:extLst>
      <p:ext uri="{BB962C8B-B14F-4D97-AF65-F5344CB8AC3E}">
        <p14:creationId xmlns:p14="http://schemas.microsoft.com/office/powerpoint/2010/main" val="535089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Vizuální znaky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219207" y="1902047"/>
            <a:ext cx="3056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Přerůstání nosních kostí</a:t>
            </a:r>
          </a:p>
        </p:txBody>
      </p:sp>
      <p:sp>
        <p:nvSpPr>
          <p:cNvPr id="23" name="TextovéPole 2"/>
          <p:cNvSpPr txBox="1">
            <a:spLocks noChangeArrowheads="1"/>
          </p:cNvSpPr>
          <p:nvPr/>
        </p:nvSpPr>
        <p:spPr bwMode="auto">
          <a:xfrm>
            <a:off x="7812360" y="6324036"/>
            <a:ext cx="12076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2009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pic>
        <p:nvPicPr>
          <p:cNvPr id="5122" name="Picture 2" descr="nasal_overgrow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8880"/>
            <a:ext cx="50292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21786"/>
            <a:ext cx="3439914" cy="1902250"/>
          </a:xfrm>
          <a:prstGeom prst="rect">
            <a:avLst/>
          </a:prstGeom>
          <a:noFill/>
        </p:spPr>
      </p:pic>
      <p:sp>
        <p:nvSpPr>
          <p:cNvPr id="25" name="TextovéPole 2"/>
          <p:cNvSpPr txBox="1">
            <a:spLocks noChangeArrowheads="1"/>
          </p:cNvSpPr>
          <p:nvPr/>
        </p:nvSpPr>
        <p:spPr bwMode="auto">
          <a:xfrm>
            <a:off x="219207" y="1031876"/>
            <a:ext cx="842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Spolehlivá metoda vycházející z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mezipopulačních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frekvencích znaků není vyvinuta, některé znaky ale mohou napovědět?</a:t>
            </a:r>
          </a:p>
        </p:txBody>
      </p:sp>
    </p:spTree>
    <p:extLst>
      <p:ext uri="{BB962C8B-B14F-4D97-AF65-F5344CB8AC3E}">
        <p14:creationId xmlns:p14="http://schemas.microsoft.com/office/powerpoint/2010/main" val="172561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Vizuální znaky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219207" y="1902047"/>
            <a:ext cx="3056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Postbregmatická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deprese</a:t>
            </a:r>
          </a:p>
        </p:txBody>
      </p:sp>
      <p:sp>
        <p:nvSpPr>
          <p:cNvPr id="23" name="TextovéPole 2"/>
          <p:cNvSpPr txBox="1">
            <a:spLocks noChangeArrowheads="1"/>
          </p:cNvSpPr>
          <p:nvPr/>
        </p:nvSpPr>
        <p:spPr bwMode="auto">
          <a:xfrm>
            <a:off x="8777610" y="8669741"/>
            <a:ext cx="14645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2009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pic>
        <p:nvPicPr>
          <p:cNvPr id="6147" name="Picture 3" descr="postbregmatic depr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09" y="2239236"/>
            <a:ext cx="6378579" cy="220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08" y="4509119"/>
            <a:ext cx="3045275" cy="1684017"/>
          </a:xfrm>
          <a:prstGeom prst="rect">
            <a:avLst/>
          </a:prstGeom>
          <a:noFill/>
        </p:spPr>
      </p:pic>
      <p:sp>
        <p:nvSpPr>
          <p:cNvPr id="14" name="TextovéPole 2"/>
          <p:cNvSpPr txBox="1">
            <a:spLocks noChangeArrowheads="1"/>
          </p:cNvSpPr>
          <p:nvPr/>
        </p:nvSpPr>
        <p:spPr bwMode="auto">
          <a:xfrm>
            <a:off x="1259632" y="6175003"/>
            <a:ext cx="12076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2009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pic>
        <p:nvPicPr>
          <p:cNvPr id="15" name="Obrázek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20698"/>
            <a:ext cx="3024336" cy="1672438"/>
          </a:xfrm>
          <a:prstGeom prst="rect">
            <a:avLst/>
          </a:prstGeom>
          <a:noFill/>
        </p:spPr>
      </p:pic>
      <p:sp>
        <p:nvSpPr>
          <p:cNvPr id="16" name="TextovéPole 2"/>
          <p:cNvSpPr txBox="1">
            <a:spLocks noChangeArrowheads="1"/>
          </p:cNvSpPr>
          <p:nvPr/>
        </p:nvSpPr>
        <p:spPr bwMode="auto">
          <a:xfrm>
            <a:off x="4860032" y="6193136"/>
            <a:ext cx="12076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2015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17" name="TextovéPole 2"/>
          <p:cNvSpPr txBox="1">
            <a:spLocks noChangeArrowheads="1"/>
          </p:cNvSpPr>
          <p:nvPr/>
        </p:nvSpPr>
        <p:spPr bwMode="auto">
          <a:xfrm>
            <a:off x="219207" y="1031876"/>
            <a:ext cx="842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Spolehlivá metoda vycházející z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mezipopulačních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frekvencích znaků není vyvinuta, některé znaky ale mohou napovědět?</a:t>
            </a:r>
          </a:p>
        </p:txBody>
      </p:sp>
    </p:spTree>
    <p:extLst>
      <p:ext uri="{BB962C8B-B14F-4D97-AF65-F5344CB8AC3E}">
        <p14:creationId xmlns:p14="http://schemas.microsoft.com/office/powerpoint/2010/main" val="1826276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Vizuální znaky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219207" y="1902047"/>
            <a:ext cx="3056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Prognatismus</a:t>
            </a:r>
            <a:endParaRPr lang="cs-CZ" altLang="cs-CZ" sz="18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23" name="TextovéPole 2"/>
          <p:cNvSpPr txBox="1">
            <a:spLocks noChangeArrowheads="1"/>
          </p:cNvSpPr>
          <p:nvPr/>
        </p:nvSpPr>
        <p:spPr bwMode="auto">
          <a:xfrm>
            <a:off x="8777610" y="8669741"/>
            <a:ext cx="14645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2009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14" name="TextovéPole 2"/>
          <p:cNvSpPr txBox="1">
            <a:spLocks noChangeArrowheads="1"/>
          </p:cNvSpPr>
          <p:nvPr/>
        </p:nvSpPr>
        <p:spPr bwMode="auto">
          <a:xfrm>
            <a:off x="7548873" y="4971957"/>
            <a:ext cx="1547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L´Abbé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et al. 2011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pic>
        <p:nvPicPr>
          <p:cNvPr id="7170" name="Picture 2" descr="alveolar proghnat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8880"/>
            <a:ext cx="5143500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68960"/>
            <a:ext cx="3441266" cy="1902997"/>
          </a:xfrm>
          <a:prstGeom prst="rect">
            <a:avLst/>
          </a:prstGeom>
          <a:noFill/>
        </p:spPr>
      </p:pic>
      <p:sp>
        <p:nvSpPr>
          <p:cNvPr id="19" name="TextovéPole 2"/>
          <p:cNvSpPr txBox="1">
            <a:spLocks noChangeArrowheads="1"/>
          </p:cNvSpPr>
          <p:nvPr/>
        </p:nvSpPr>
        <p:spPr bwMode="auto">
          <a:xfrm>
            <a:off x="219207" y="1031876"/>
            <a:ext cx="842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Spolehlivá metoda vycházející z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mezipopulačních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frekvencích znaků není vyvinuta, některé znaky ale mohou napovědět?</a:t>
            </a:r>
          </a:p>
        </p:txBody>
      </p:sp>
    </p:spTree>
    <p:extLst>
      <p:ext uri="{BB962C8B-B14F-4D97-AF65-F5344CB8AC3E}">
        <p14:creationId xmlns:p14="http://schemas.microsoft.com/office/powerpoint/2010/main" val="1193249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Vizuální znaky</a:t>
            </a:r>
          </a:p>
        </p:txBody>
      </p:sp>
      <p:sp>
        <p:nvSpPr>
          <p:cNvPr id="5124" name="TextovéPole 2"/>
          <p:cNvSpPr txBox="1">
            <a:spLocks noChangeArrowheads="1"/>
          </p:cNvSpPr>
          <p:nvPr/>
        </p:nvSpPr>
        <p:spPr bwMode="auto">
          <a:xfrm>
            <a:off x="219207" y="1031876"/>
            <a:ext cx="842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Spolehlivá metoda vycházející z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mezipopulačních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frekvencích znaků není vyvinuta, některé znaky ale mohou napovědět?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219207" y="1902047"/>
            <a:ext cx="3056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Podoba </a:t>
            </a:r>
            <a:r>
              <a:rPr lang="cs-CZ" altLang="cs-CZ" sz="1800" i="1" dirty="0">
                <a:solidFill>
                  <a:srgbClr val="212331"/>
                </a:solidFill>
                <a:latin typeface="Source Sans Pro" panose="020B0503030403020204" pitchFamily="34" charset="-18"/>
              </a:rPr>
              <a:t>sutura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supranasalis</a:t>
            </a:r>
            <a:endParaRPr lang="cs-CZ" altLang="cs-CZ" sz="1800" i="1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23" name="TextovéPole 2"/>
          <p:cNvSpPr txBox="1">
            <a:spLocks noChangeArrowheads="1"/>
          </p:cNvSpPr>
          <p:nvPr/>
        </p:nvSpPr>
        <p:spPr bwMode="auto">
          <a:xfrm>
            <a:off x="8777610" y="8669741"/>
            <a:ext cx="14645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2009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14" name="TextovéPole 2"/>
          <p:cNvSpPr txBox="1">
            <a:spLocks noChangeArrowheads="1"/>
          </p:cNvSpPr>
          <p:nvPr/>
        </p:nvSpPr>
        <p:spPr bwMode="auto">
          <a:xfrm>
            <a:off x="7741174" y="4976784"/>
            <a:ext cx="11275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Hefner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2009</a:t>
            </a:r>
            <a:endParaRPr lang="en-US" altLang="cs-CZ" sz="14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pic>
        <p:nvPicPr>
          <p:cNvPr id="8194" name="Picture 2" descr="supranasal su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16122"/>
            <a:ext cx="4728061" cy="271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77" y="2912208"/>
            <a:ext cx="3600400" cy="206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4072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323850" y="1031876"/>
            <a:ext cx="799256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 err="1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Gilles</a:t>
            </a:r>
            <a:r>
              <a:rPr lang="cs-CZ" b="1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&amp; </a:t>
            </a:r>
            <a:r>
              <a:rPr lang="cs-CZ" b="1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Elliot 1962</a:t>
            </a:r>
          </a:p>
          <a:p>
            <a:pPr>
              <a:spcAft>
                <a:spcPts val="600"/>
              </a:spcAft>
            </a:pPr>
            <a:endParaRPr lang="cs-CZ" b="1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endParaRPr lang="cs-CZ" b="1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endParaRPr lang="cs-CZ" b="1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endParaRPr lang="cs-CZ" b="1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Publikace: </a:t>
            </a:r>
            <a:r>
              <a:rPr lang="en-GB" dirty="0">
                <a:latin typeface="Source Sans Pro" panose="020B0503030403020204" pitchFamily="34" charset="-18"/>
              </a:rPr>
              <a:t>GILES, Eugene a Orville ELLIOT, 1962. Race identification from cranial measurements. </a:t>
            </a:r>
          </a:p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Část KS: </a:t>
            </a:r>
            <a:r>
              <a:rPr lang="cs-CZ" dirty="0">
                <a:latin typeface="Source Sans Pro" panose="020B0503030403020204" pitchFamily="34" charset="-18"/>
              </a:rPr>
              <a:t>lebka </a:t>
            </a:r>
            <a:endParaRPr lang="en-GB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Metody: </a:t>
            </a:r>
            <a:r>
              <a:rPr lang="cs-CZ" dirty="0">
                <a:latin typeface="Source Sans Pro" panose="020B0503030403020204" pitchFamily="34" charset="-18"/>
              </a:rPr>
              <a:t>metrická, 8 rozměrů, dvě LDF</a:t>
            </a:r>
            <a:endParaRPr lang="en-GB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Etnické skupiny: </a:t>
            </a:r>
            <a:r>
              <a:rPr lang="cs-CZ" dirty="0">
                <a:latin typeface="Source Sans Pro" panose="020B0503030403020204" pitchFamily="34" charset="-18"/>
              </a:rPr>
              <a:t>US evropského původu (</a:t>
            </a:r>
            <a:r>
              <a:rPr lang="cs-CZ" dirty="0" err="1">
                <a:latin typeface="Source Sans Pro" panose="020B0503030403020204" pitchFamily="34" charset="-18"/>
              </a:rPr>
              <a:t>Terry</a:t>
            </a:r>
            <a:r>
              <a:rPr lang="cs-CZ" dirty="0">
                <a:latin typeface="Source Sans Pro" panose="020B0503030403020204" pitchFamily="34" charset="-18"/>
              </a:rPr>
              <a:t> &amp; </a:t>
            </a:r>
            <a:r>
              <a:rPr lang="cs-CZ" dirty="0" err="1">
                <a:latin typeface="Source Sans Pro" panose="020B0503030403020204" pitchFamily="34" charset="-18"/>
              </a:rPr>
              <a:t>Todd</a:t>
            </a:r>
            <a:r>
              <a:rPr lang="cs-CZ" dirty="0">
                <a:latin typeface="Source Sans Pro" panose="020B0503030403020204" pitchFamily="34" charset="-18"/>
              </a:rPr>
              <a:t>); US afrického původu (</a:t>
            </a:r>
            <a:r>
              <a:rPr lang="cs-CZ" dirty="0" err="1">
                <a:latin typeface="Source Sans Pro" panose="020B0503030403020204" pitchFamily="34" charset="-18"/>
              </a:rPr>
              <a:t>Terry</a:t>
            </a:r>
            <a:r>
              <a:rPr lang="cs-CZ" dirty="0">
                <a:latin typeface="Source Sans Pro" panose="020B0503030403020204" pitchFamily="34" charset="-18"/>
              </a:rPr>
              <a:t> &amp; </a:t>
            </a:r>
            <a:r>
              <a:rPr lang="cs-CZ" dirty="0" err="1">
                <a:latin typeface="Source Sans Pro" panose="020B0503030403020204" pitchFamily="34" charset="-18"/>
              </a:rPr>
              <a:t>Todd</a:t>
            </a:r>
            <a:r>
              <a:rPr lang="cs-CZ" dirty="0">
                <a:latin typeface="Source Sans Pro" panose="020B0503030403020204" pitchFamily="34" charset="-18"/>
              </a:rPr>
              <a:t>); US původní (</a:t>
            </a:r>
            <a:r>
              <a:rPr lang="cs-CZ" dirty="0" err="1">
                <a:latin typeface="Source Sans Pro" panose="020B0503030403020204" pitchFamily="34" charset="-18"/>
              </a:rPr>
              <a:t>Knoll</a:t>
            </a:r>
            <a:r>
              <a:rPr lang="cs-CZ" dirty="0">
                <a:latin typeface="Source Sans Pro" panose="020B0503030403020204" pitchFamily="34" charset="-18"/>
              </a:rPr>
              <a:t> </a:t>
            </a:r>
            <a:r>
              <a:rPr lang="cs-CZ" dirty="0" err="1">
                <a:latin typeface="Source Sans Pro" panose="020B0503030403020204" pitchFamily="34" charset="-18"/>
              </a:rPr>
              <a:t>site</a:t>
            </a:r>
            <a:r>
              <a:rPr lang="cs-CZ" dirty="0">
                <a:latin typeface="Source Sans Pro" panose="020B0503030403020204" pitchFamily="34" charset="-18"/>
              </a:rPr>
              <a:t>, 6450 BC)</a:t>
            </a:r>
            <a:endParaRPr lang="en-GB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Spolehlivost: </a:t>
            </a:r>
            <a:r>
              <a:rPr lang="cs-CZ" dirty="0">
                <a:latin typeface="Source Sans Pro" panose="020B0503030403020204" pitchFamily="34" charset="-18"/>
              </a:rPr>
              <a:t>původní soubor 79,8 %/86,6 %; Jihoafričané afrického a evropského původu (</a:t>
            </a:r>
            <a:r>
              <a:rPr lang="cs-CZ" dirty="0" err="1">
                <a:latin typeface="Source Sans Pro" panose="020B0503030403020204" pitchFamily="34" charset="-18"/>
              </a:rPr>
              <a:t>Dartova</a:t>
            </a:r>
            <a:r>
              <a:rPr lang="cs-CZ" dirty="0">
                <a:latin typeface="Source Sans Pro" panose="020B0503030403020204" pitchFamily="34" charset="-18"/>
              </a:rPr>
              <a:t> kolekce) 87,5 % (</a:t>
            </a:r>
            <a:r>
              <a:rPr lang="cs-CZ" dirty="0" err="1">
                <a:latin typeface="Source Sans Pro" panose="020B0503030403020204" pitchFamily="34" charset="-18"/>
              </a:rPr>
              <a:t>I̊şcan</a:t>
            </a:r>
            <a:r>
              <a:rPr lang="cs-CZ" dirty="0">
                <a:latin typeface="Source Sans Pro" panose="020B0503030403020204" pitchFamily="34" charset="-18"/>
              </a:rPr>
              <a:t> a </a:t>
            </a:r>
            <a:r>
              <a:rPr lang="cs-CZ" dirty="0" err="1">
                <a:latin typeface="Source Sans Pro" panose="020B0503030403020204" pitchFamily="34" charset="-18"/>
              </a:rPr>
              <a:t>Steyn</a:t>
            </a:r>
            <a:r>
              <a:rPr lang="cs-CZ" dirty="0">
                <a:latin typeface="Source Sans Pro" panose="020B0503030403020204" pitchFamily="34" charset="-18"/>
              </a:rPr>
              <a:t> 1999); současní Američané různého původu 87,5 %, ale propad u původního obyvatelstva</a:t>
            </a:r>
            <a:endParaRPr lang="cs-CZ" b="1" dirty="0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940" y="190748"/>
            <a:ext cx="4029711" cy="26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75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323850" y="1031876"/>
            <a:ext cx="799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Gilles</a:t>
            </a:r>
            <a:r>
              <a:rPr lang="cs-CZ" b="1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</a:t>
            </a:r>
            <a:r>
              <a:rPr lang="en-US" b="1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&amp; </a:t>
            </a:r>
            <a:r>
              <a:rPr lang="cs-CZ" b="1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Elliot 1962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</a:t>
            </a:r>
          </a:p>
        </p:txBody>
      </p:sp>
      <p:sp>
        <p:nvSpPr>
          <p:cNvPr id="3" name="Obdélník 2"/>
          <p:cNvSpPr/>
          <p:nvPr/>
        </p:nvSpPr>
        <p:spPr>
          <a:xfrm>
            <a:off x="3755489" y="1357478"/>
            <a:ext cx="5226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latin typeface="Source Sans Pro" panose="020B0503030403020204" pitchFamily="34" charset="-18"/>
              </a:rPr>
              <a:t>Výpočet dvou diskriminačních rovnic (pro muže a pro ženy zvlášť)</a:t>
            </a:r>
            <a:endParaRPr lang="cs-CZ" dirty="0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23849" y="1401208"/>
            <a:ext cx="849662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Použité rozměry</a:t>
            </a:r>
          </a:p>
          <a:p>
            <a:pPr>
              <a:spcAft>
                <a:spcPts val="600"/>
              </a:spcAft>
            </a:pP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basion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– </a:t>
            </a: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prosthion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(M40)</a:t>
            </a:r>
          </a:p>
          <a:p>
            <a:pPr>
              <a:spcAft>
                <a:spcPts val="600"/>
              </a:spcAft>
            </a:pP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glabela – </a:t>
            </a: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opisthocranion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(M1)</a:t>
            </a:r>
          </a:p>
          <a:p>
            <a:pPr>
              <a:spcAft>
                <a:spcPts val="600"/>
              </a:spcAft>
            </a:pP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euryon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– </a:t>
            </a: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euryon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(M8)</a:t>
            </a:r>
          </a:p>
          <a:p>
            <a:pPr>
              <a:spcAft>
                <a:spcPts val="600"/>
              </a:spcAft>
            </a:pP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basion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– </a:t>
            </a: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bregma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(M17)</a:t>
            </a:r>
          </a:p>
          <a:p>
            <a:pPr>
              <a:spcAft>
                <a:spcPts val="600"/>
              </a:spcAft>
            </a:pP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basion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– </a:t>
            </a: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nasion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(M5)</a:t>
            </a:r>
          </a:p>
          <a:p>
            <a:pPr>
              <a:spcAft>
                <a:spcPts val="600"/>
              </a:spcAft>
            </a:pP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zygion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– </a:t>
            </a: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zygion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(M45)</a:t>
            </a:r>
          </a:p>
          <a:p>
            <a:pPr>
              <a:spcAft>
                <a:spcPts val="600"/>
              </a:spcAft>
            </a:pP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prosthion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– </a:t>
            </a: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nasion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(M48)</a:t>
            </a:r>
          </a:p>
          <a:p>
            <a:pPr>
              <a:spcAft>
                <a:spcPts val="600"/>
              </a:spcAft>
            </a:pP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aperthion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– </a:t>
            </a:r>
            <a:r>
              <a:rPr lang="cs-CZ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aperthion</a:t>
            </a:r>
            <a:r>
              <a:rPr lang="cs-CZ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(M54)</a:t>
            </a:r>
          </a:p>
        </p:txBody>
      </p:sp>
      <p:sp>
        <p:nvSpPr>
          <p:cNvPr id="5" name="Šipka: doprava 4"/>
          <p:cNvSpPr/>
          <p:nvPr/>
        </p:nvSpPr>
        <p:spPr>
          <a:xfrm>
            <a:off x="2771800" y="2820412"/>
            <a:ext cx="504056" cy="360040"/>
          </a:xfrm>
          <a:prstGeom prst="rightArrow">
            <a:avLst/>
          </a:prstGeom>
          <a:solidFill>
            <a:srgbClr val="2B90AF"/>
          </a:solidFill>
          <a:ln>
            <a:solidFill>
              <a:srgbClr val="2B9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ource Sans Pro" panose="020B0503030403020204" pitchFamily="34" charset="-18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5" y="2013975"/>
            <a:ext cx="4392488" cy="114432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227822"/>
            <a:ext cx="4392488" cy="110349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4464996"/>
            <a:ext cx="4392487" cy="2171245"/>
          </a:xfrm>
          <a:prstGeom prst="rect">
            <a:avLst/>
          </a:prstGeom>
        </p:spPr>
      </p:pic>
      <p:cxnSp>
        <p:nvCxnSpPr>
          <p:cNvPr id="13" name="Přímá spojnice 12"/>
          <p:cNvCxnSpPr/>
          <p:nvPr/>
        </p:nvCxnSpPr>
        <p:spPr>
          <a:xfrm>
            <a:off x="3755489" y="4409337"/>
            <a:ext cx="4992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7578182" y="1680644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Source Sans Pro" panose="020B0503030403020204" pitchFamily="34" charset="-18"/>
              </a:rPr>
              <a:t>Muži</a:t>
            </a:r>
            <a:endParaRPr lang="en-GB" dirty="0">
              <a:latin typeface="Source Sans Pro" panose="020B0503030403020204" pitchFamily="34" charset="-18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631751" y="41417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Source Sans Pro" panose="020B0503030403020204" pitchFamily="34" charset="-18"/>
              </a:rPr>
              <a:t>Ženy</a:t>
            </a:r>
            <a:endParaRPr lang="en-GB" dirty="0">
              <a:latin typeface="Source Sans Pro" panose="020B0503030403020204" pitchFamily="34" charset="-18"/>
            </a:endParaRPr>
          </a:p>
        </p:txBody>
      </p:sp>
      <p:sp>
        <p:nvSpPr>
          <p:cNvPr id="16" name="Šipka: doprava 15"/>
          <p:cNvSpPr/>
          <p:nvPr/>
        </p:nvSpPr>
        <p:spPr>
          <a:xfrm rot="5400000">
            <a:off x="6346235" y="6569641"/>
            <a:ext cx="310078" cy="221484"/>
          </a:xfrm>
          <a:prstGeom prst="rightArrow">
            <a:avLst/>
          </a:prstGeom>
          <a:solidFill>
            <a:srgbClr val="2B90AF"/>
          </a:solidFill>
          <a:ln>
            <a:solidFill>
              <a:srgbClr val="2B9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ource Sans Pro" panose="020B0503030403020204" pitchFamily="34" charset="-18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586" y="382178"/>
            <a:ext cx="5219451" cy="724439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8158716" y="918621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Source Sans Pro" panose="020B0503030403020204" pitchFamily="34" charset="-18"/>
              </a:rPr>
              <a:t>891,12</a:t>
            </a:r>
            <a:endParaRPr lang="en-GB" dirty="0">
              <a:latin typeface="Source Sans Pro" panose="020B05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285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Základy</a:t>
            </a:r>
          </a:p>
        </p:txBody>
      </p:sp>
      <p:sp>
        <p:nvSpPr>
          <p:cNvPr id="5124" name="TextovéPole 2"/>
          <p:cNvSpPr txBox="1">
            <a:spLocks noChangeArrowheads="1"/>
          </p:cNvSpPr>
          <p:nvPr/>
        </p:nvSpPr>
        <p:spPr bwMode="auto">
          <a:xfrm>
            <a:off x="198662" y="1023169"/>
            <a:ext cx="4897239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Moderní koncept – všichni jsou příslušníky jednoho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polytypického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druhu – </a:t>
            </a:r>
            <a:r>
              <a:rPr lang="cs-CZ" altLang="cs-CZ" sz="1800" i="1" dirty="0">
                <a:solidFill>
                  <a:srgbClr val="212331"/>
                </a:solidFill>
                <a:latin typeface="Source Sans Pro" panose="020B0503030403020204" pitchFamily="34" charset="-18"/>
              </a:rPr>
              <a:t>Homo sapiens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Rasa jako jednotka neexistuje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Tradiční rasové znaky mají kontinuální fenotypovou variabilitu (klinální) a je nemožné stanovit ostré a jednoznačné genotypové nebo fenotypové hranice</a:t>
            </a:r>
          </a:p>
        </p:txBody>
      </p:sp>
      <p:sp>
        <p:nvSpPr>
          <p:cNvPr id="6" name="Obdélník 5"/>
          <p:cNvSpPr/>
          <p:nvPr/>
        </p:nvSpPr>
        <p:spPr>
          <a:xfrm>
            <a:off x="4992195" y="3702684"/>
            <a:ext cx="4044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>
                <a:solidFill>
                  <a:srgbClr val="212331"/>
                </a:solidFill>
                <a:latin typeface="Source Sans Pro" panose="020B0503030403020204" pitchFamily="34" charset="-18"/>
              </a:rPr>
              <a:t>Současný stav je navíc přechodný a bude se měnit – rozdíly se budou určitě výrazně stírat</a:t>
            </a:r>
            <a:endParaRPr lang="cs-CZ" altLang="cs-CZ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2" y="169863"/>
            <a:ext cx="4145913" cy="3182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3390092"/>
            <a:ext cx="4592525" cy="17933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6665" y="5530314"/>
            <a:ext cx="3677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-18"/>
              </a:rPr>
              <a:t>“ancestry estimation is fraught with misunderstanding, misuse and controversy” </a:t>
            </a:r>
          </a:p>
        </p:txBody>
      </p:sp>
      <p:sp>
        <p:nvSpPr>
          <p:cNvPr id="10" name="Obdélník 5"/>
          <p:cNvSpPr/>
          <p:nvPr/>
        </p:nvSpPr>
        <p:spPr>
          <a:xfrm>
            <a:off x="1710034" y="6404807"/>
            <a:ext cx="4044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dirty="0">
                <a:solidFill>
                  <a:srgbClr val="212331"/>
                </a:solidFill>
                <a:latin typeface="Source Sans Pro" panose="020B0503030403020204" pitchFamily="34" charset="-18"/>
              </a:rPr>
              <a:t>Sauer a </a:t>
            </a:r>
            <a:r>
              <a:rPr lang="cs-CZ" altLang="cs-CZ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Wankmiler</a:t>
            </a:r>
            <a:r>
              <a:rPr lang="cs-CZ" altLang="cs-CZ" dirty="0">
                <a:solidFill>
                  <a:srgbClr val="212331"/>
                </a:solidFill>
                <a:latin typeface="Source Sans Pro" panose="020B0503030403020204" pitchFamily="34" charset="-18"/>
              </a:rPr>
              <a:t> 2009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514" r="14821"/>
          <a:stretch/>
        </p:blipFill>
        <p:spPr>
          <a:xfrm>
            <a:off x="107504" y="4822156"/>
            <a:ext cx="1397978" cy="1978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08105" y="5530314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-18"/>
              </a:rPr>
              <a:t>“there are no races, only clines”</a:t>
            </a:r>
          </a:p>
        </p:txBody>
      </p:sp>
      <p:sp>
        <p:nvSpPr>
          <p:cNvPr id="13" name="Obdélník 5"/>
          <p:cNvSpPr/>
          <p:nvPr/>
        </p:nvSpPr>
        <p:spPr>
          <a:xfrm>
            <a:off x="5508105" y="6399378"/>
            <a:ext cx="3312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Livingstone a </a:t>
            </a:r>
            <a:r>
              <a:rPr lang="en-US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Dobzhansky</a:t>
            </a:r>
            <a:r>
              <a:rPr lang="en-US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 1962</a:t>
            </a:r>
            <a:endParaRPr lang="cs-CZ" altLang="cs-CZ" dirty="0">
              <a:solidFill>
                <a:srgbClr val="212331"/>
              </a:solidFill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97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323850" y="1031876"/>
            <a:ext cx="799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 err="1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Gilles</a:t>
            </a:r>
            <a:r>
              <a:rPr lang="cs-CZ" b="1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</a:t>
            </a:r>
            <a:r>
              <a:rPr lang="en-US" b="1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&amp; </a:t>
            </a:r>
            <a:r>
              <a:rPr lang="cs-CZ" b="1" dirty="0"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Elliot 1962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3850" y="1484784"/>
            <a:ext cx="5226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latin typeface="Source Sans Pro" panose="020B0503030403020204" pitchFamily="34" charset="-18"/>
              </a:rPr>
              <a:t>Zasazení do grafů, resp. porovnání s dělícími body</a:t>
            </a:r>
            <a:endParaRPr lang="cs-CZ" dirty="0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5141"/>
          <a:stretch/>
        </p:blipFill>
        <p:spPr>
          <a:xfrm>
            <a:off x="26369" y="2382425"/>
            <a:ext cx="4486026" cy="333821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394" y="2209005"/>
            <a:ext cx="4596109" cy="3514962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07504" y="2013093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Source Sans Pro" panose="020B0503030403020204" pitchFamily="34" charset="-18"/>
              </a:rPr>
              <a:t>Muži</a:t>
            </a:r>
            <a:endParaRPr lang="en-GB" dirty="0">
              <a:latin typeface="Source Sans Pro" panose="020B0503030403020204" pitchFamily="34" charset="-18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610991" y="201309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Source Sans Pro" panose="020B0503030403020204" pitchFamily="34" charset="-18"/>
              </a:rPr>
              <a:t>Ženy</a:t>
            </a:r>
            <a:endParaRPr lang="en-GB" dirty="0">
              <a:latin typeface="Source Sans Pro" panose="020B0503030403020204" pitchFamily="34" charset="-18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89002" y="5932560"/>
            <a:ext cx="5226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i="1" dirty="0">
                <a:latin typeface="Source Sans Pro" panose="020B0503030403020204" pitchFamily="34" charset="-18"/>
              </a:rPr>
              <a:t>Dobrá je možnost porovnat umístění daného jedince s variabilitou v referenčním souboru.</a:t>
            </a:r>
            <a:endParaRPr lang="cs-CZ" i="1" dirty="0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89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323850" y="1031876"/>
            <a:ext cx="799256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b="1" dirty="0" err="1">
                <a:latin typeface="Source Sans Pro" panose="020B0503030403020204" pitchFamily="34" charset="-18"/>
              </a:rPr>
              <a:t>Jantz</a:t>
            </a:r>
            <a:r>
              <a:rPr lang="cs-CZ" b="1" dirty="0">
                <a:latin typeface="Source Sans Pro" panose="020B0503030403020204" pitchFamily="34" charset="-18"/>
              </a:rPr>
              <a:t> </a:t>
            </a:r>
            <a:r>
              <a:rPr lang="en-US" b="1" dirty="0">
                <a:latin typeface="Source Sans Pro" panose="020B0503030403020204" pitchFamily="34" charset="-18"/>
              </a:rPr>
              <a:t>&amp; </a:t>
            </a:r>
            <a:r>
              <a:rPr lang="cs-CZ" b="1" dirty="0" err="1">
                <a:latin typeface="Source Sans Pro" panose="020B0503030403020204" pitchFamily="34" charset="-18"/>
              </a:rPr>
              <a:t>Ousley</a:t>
            </a:r>
            <a:r>
              <a:rPr lang="cs-CZ" b="1" dirty="0">
                <a:latin typeface="Source Sans Pro" panose="020B0503030403020204" pitchFamily="34" charset="-18"/>
              </a:rPr>
              <a:t> 2005 – FORDISC</a:t>
            </a:r>
          </a:p>
          <a:p>
            <a:pPr>
              <a:spcBef>
                <a:spcPts val="600"/>
              </a:spcBef>
            </a:pPr>
            <a:r>
              <a:rPr lang="cs-CZ" b="1" dirty="0">
                <a:latin typeface="Source Sans Pro" panose="020B0503030403020204" pitchFamily="34" charset="-18"/>
              </a:rPr>
              <a:t>Část KS</a:t>
            </a:r>
            <a:r>
              <a:rPr lang="cs-CZ" dirty="0">
                <a:latin typeface="Source Sans Pro" panose="020B0503030403020204" pitchFamily="34" charset="-18"/>
              </a:rPr>
              <a:t>: lebka</a:t>
            </a:r>
            <a:endParaRPr lang="en-GB" dirty="0">
              <a:latin typeface="Source Sans Pro" panose="020B0503030403020204" pitchFamily="34" charset="-18"/>
            </a:endParaRPr>
          </a:p>
          <a:p>
            <a:pPr>
              <a:spcBef>
                <a:spcPts val="600"/>
              </a:spcBef>
            </a:pPr>
            <a:r>
              <a:rPr lang="cs-CZ" b="1" dirty="0">
                <a:latin typeface="Source Sans Pro" panose="020B0503030403020204" pitchFamily="34" charset="-18"/>
              </a:rPr>
              <a:t>Metody:</a:t>
            </a:r>
            <a:r>
              <a:rPr lang="cs-CZ" dirty="0">
                <a:latin typeface="Source Sans Pro" panose="020B0503030403020204" pitchFamily="34" charset="-18"/>
              </a:rPr>
              <a:t> lineární míry</a:t>
            </a:r>
            <a:endParaRPr lang="en-GB" dirty="0">
              <a:latin typeface="Source Sans Pro" panose="020B0503030403020204" pitchFamily="34" charset="-18"/>
            </a:endParaRPr>
          </a:p>
          <a:p>
            <a:pPr>
              <a:spcBef>
                <a:spcPts val="600"/>
              </a:spcBef>
            </a:pPr>
            <a:r>
              <a:rPr lang="cs-CZ" b="1" dirty="0">
                <a:latin typeface="Source Sans Pro" panose="020B0503030403020204" pitchFamily="34" charset="-18"/>
              </a:rPr>
              <a:t>Nástroje:</a:t>
            </a:r>
            <a:r>
              <a:rPr lang="cs-CZ" dirty="0">
                <a:latin typeface="Source Sans Pro" panose="020B0503030403020204" pitchFamily="34" charset="-18"/>
              </a:rPr>
              <a:t> Dotykové měřidlo, posuvné měřidlo, počítač</a:t>
            </a:r>
            <a:endParaRPr lang="en-GB" dirty="0">
              <a:latin typeface="Source Sans Pro" panose="020B0503030403020204" pitchFamily="34" charset="-18"/>
            </a:endParaRPr>
          </a:p>
          <a:p>
            <a:pPr>
              <a:spcBef>
                <a:spcPts val="600"/>
              </a:spcBef>
            </a:pPr>
            <a:r>
              <a:rPr lang="cs-CZ" b="1" dirty="0">
                <a:latin typeface="Source Sans Pro" panose="020B0503030403020204" pitchFamily="34" charset="-18"/>
              </a:rPr>
              <a:t>Populace:</a:t>
            </a:r>
            <a:r>
              <a:rPr lang="cs-CZ" dirty="0">
                <a:latin typeface="Source Sans Pro" panose="020B0503030403020204" pitchFamily="34" charset="-18"/>
              </a:rPr>
              <a:t> </a:t>
            </a:r>
            <a:r>
              <a:rPr lang="cs-CZ" dirty="0" err="1">
                <a:latin typeface="Source Sans Pro" panose="020B0503030403020204" pitchFamily="34" charset="-18"/>
              </a:rPr>
              <a:t>Howells</a:t>
            </a:r>
            <a:r>
              <a:rPr lang="cs-CZ" dirty="0">
                <a:latin typeface="Source Sans Pro" panose="020B0503030403020204" pitchFamily="34" charset="-18"/>
              </a:rPr>
              <a:t>, </a:t>
            </a:r>
            <a:r>
              <a:rPr lang="cs-CZ" dirty="0" err="1">
                <a:latin typeface="Source Sans Pro" panose="020B0503030403020204" pitchFamily="34" charset="-18"/>
              </a:rPr>
              <a:t>Terry</a:t>
            </a:r>
            <a:r>
              <a:rPr lang="cs-CZ" dirty="0">
                <a:latin typeface="Source Sans Pro" panose="020B0503030403020204" pitchFamily="34" charset="-18"/>
              </a:rPr>
              <a:t>, </a:t>
            </a:r>
            <a:r>
              <a:rPr lang="cs-CZ" dirty="0" err="1">
                <a:latin typeface="Source Sans Pro" panose="020B0503030403020204" pitchFamily="34" charset="-18"/>
              </a:rPr>
              <a:t>Hamann-Todd</a:t>
            </a:r>
            <a:r>
              <a:rPr lang="cs-CZ" dirty="0">
                <a:latin typeface="Source Sans Pro" panose="020B0503030403020204" pitchFamily="34" charset="-18"/>
              </a:rPr>
              <a:t> (16. století př. k. – 20. století) a FDB forenzní databáze (+ od 1986)</a:t>
            </a:r>
            <a:endParaRPr lang="en-GB" dirty="0">
              <a:latin typeface="Source Sans Pro" panose="020B0503030403020204" pitchFamily="34" charset="-18"/>
            </a:endParaRPr>
          </a:p>
          <a:p>
            <a:pPr>
              <a:spcBef>
                <a:spcPts val="600"/>
              </a:spcBef>
            </a:pPr>
            <a:r>
              <a:rPr lang="cs-CZ" b="1" dirty="0">
                <a:latin typeface="Source Sans Pro" panose="020B0503030403020204" pitchFamily="34" charset="-18"/>
              </a:rPr>
              <a:t>Celková </a:t>
            </a:r>
            <a:r>
              <a:rPr lang="cs-CZ" b="1" dirty="0" err="1">
                <a:latin typeface="Source Sans Pro" panose="020B0503030403020204" pitchFamily="34" charset="-18"/>
              </a:rPr>
              <a:t>přenost</a:t>
            </a:r>
            <a:r>
              <a:rPr lang="cs-CZ" b="1" dirty="0">
                <a:latin typeface="Source Sans Pro" panose="020B0503030403020204" pitchFamily="34" charset="-18"/>
              </a:rPr>
              <a:t>: </a:t>
            </a:r>
            <a:r>
              <a:rPr lang="cs-CZ" dirty="0">
                <a:latin typeface="Source Sans Pro" panose="020B0503030403020204" pitchFamily="34" charset="-18"/>
              </a:rPr>
              <a:t>Brazilci různého původu (19. a 20. století) 50 % (FDB)  a 44,5 % (</a:t>
            </a:r>
            <a:r>
              <a:rPr lang="cs-CZ" dirty="0" err="1">
                <a:latin typeface="Source Sans Pro" panose="020B0503030403020204" pitchFamily="34" charset="-18"/>
              </a:rPr>
              <a:t>Howwelsova</a:t>
            </a:r>
            <a:r>
              <a:rPr lang="cs-CZ" dirty="0">
                <a:latin typeface="Source Sans Pro" panose="020B0503030403020204" pitchFamily="34" charset="-18"/>
              </a:rPr>
              <a:t> databáze; Urbanová </a:t>
            </a:r>
            <a:r>
              <a:rPr lang="en-US" dirty="0">
                <a:latin typeface="Source Sans Pro" panose="020B0503030403020204" pitchFamily="34" charset="-18"/>
              </a:rPr>
              <a:t>&amp; </a:t>
            </a:r>
            <a:r>
              <a:rPr lang="cs-CZ" dirty="0">
                <a:latin typeface="Source Sans Pro" panose="020B0503030403020204" pitchFamily="34" charset="-18"/>
              </a:rPr>
              <a:t>Jurda 2014); vybrané skupiny z </a:t>
            </a:r>
            <a:r>
              <a:rPr lang="cs-CZ" dirty="0" err="1">
                <a:latin typeface="Source Sans Pro" panose="020B0503030403020204" pitchFamily="34" charset="-18"/>
              </a:rPr>
              <a:t>Howellsovy</a:t>
            </a:r>
            <a:r>
              <a:rPr lang="cs-CZ" dirty="0">
                <a:latin typeface="Source Sans Pro" panose="020B0503030403020204" pitchFamily="34" charset="-18"/>
              </a:rPr>
              <a:t> databáze (-1600-20. století) pod 40 % (</a:t>
            </a:r>
            <a:r>
              <a:rPr lang="cs-CZ" dirty="0" err="1">
                <a:latin typeface="Source Sans Pro" panose="020B0503030403020204" pitchFamily="34" charset="-18"/>
              </a:rPr>
              <a:t>Elliott</a:t>
            </a:r>
            <a:r>
              <a:rPr lang="cs-CZ" dirty="0">
                <a:latin typeface="Source Sans Pro" panose="020B0503030403020204" pitchFamily="34" charset="-18"/>
              </a:rPr>
              <a:t> </a:t>
            </a:r>
            <a:r>
              <a:rPr lang="en-US" dirty="0">
                <a:latin typeface="Source Sans Pro" panose="020B0503030403020204" pitchFamily="34" charset="-18"/>
              </a:rPr>
              <a:t>&amp; </a:t>
            </a:r>
            <a:r>
              <a:rPr lang="cs-CZ" dirty="0" err="1">
                <a:latin typeface="Source Sans Pro" panose="020B0503030403020204" pitchFamily="34" charset="-18"/>
              </a:rPr>
              <a:t>Collard</a:t>
            </a:r>
            <a:r>
              <a:rPr lang="cs-CZ" dirty="0">
                <a:latin typeface="Source Sans Pro" panose="020B0503030403020204" pitchFamily="34" charset="-18"/>
              </a:rPr>
              <a:t> 2012); novověcí Španělé (Madridská sbírka celkově 53,68 %   </a:t>
            </a:r>
            <a:endParaRPr lang="en-GB" dirty="0">
              <a:latin typeface="Source Sans Pro" panose="020B0503030403020204" pitchFamily="34" charset="-18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333303" y="4437112"/>
            <a:ext cx="79925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i="1" dirty="0">
                <a:latin typeface="Source Sans Pro" panose="020B0503030403020204" pitchFamily="34" charset="-18"/>
              </a:rPr>
              <a:t>Poloautomaticky fungující počítačový software, s poměrně jasnými pravidly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i="1" dirty="0">
                <a:latin typeface="Source Sans Pro" panose="020B0503030403020204" pitchFamily="34" charset="-18"/>
              </a:rPr>
              <a:t>Pohlaví je odhadováno spolu s etnickým původem</a:t>
            </a:r>
          </a:p>
        </p:txBody>
      </p:sp>
    </p:spTree>
    <p:extLst>
      <p:ext uri="{BB962C8B-B14F-4D97-AF65-F5344CB8AC3E}">
        <p14:creationId xmlns:p14="http://schemas.microsoft.com/office/powerpoint/2010/main" val="317347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 - </a:t>
            </a:r>
            <a:r>
              <a:rPr lang="cs-CZ" altLang="cs-CZ" sz="2800" b="1" dirty="0" err="1">
                <a:solidFill>
                  <a:srgbClr val="2B90AF"/>
                </a:solidFill>
                <a:latin typeface="Source Sans Pro" panose="020B0503030403020204" pitchFamily="34" charset="-18"/>
              </a:rPr>
              <a:t>Fordisc</a:t>
            </a:r>
            <a:endParaRPr lang="cs-CZ" altLang="cs-CZ" sz="2800" b="1" dirty="0">
              <a:solidFill>
                <a:srgbClr val="2B90AF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63122" y="1066621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cs-CZ" sz="1800" kern="0" dirty="0" err="1">
                <a:latin typeface="Source Sans Pro" panose="020B0503030403020204" pitchFamily="34" charset="-18"/>
              </a:rPr>
              <a:t>Fordisc</a:t>
            </a:r>
            <a:r>
              <a:rPr lang="cs-CZ" sz="1800" kern="0" dirty="0">
                <a:latin typeface="Source Sans Pro" panose="020B0503030403020204" pitchFamily="34" charset="-18"/>
              </a:rPr>
              <a:t> (</a:t>
            </a:r>
            <a:r>
              <a:rPr lang="cs-CZ" sz="1800" b="1" kern="0" dirty="0" err="1">
                <a:latin typeface="Source Sans Pro" panose="020B0503030403020204" pitchFamily="34" charset="-18"/>
              </a:rPr>
              <a:t>FOR</a:t>
            </a:r>
            <a:r>
              <a:rPr lang="cs-CZ" sz="1800" kern="0" dirty="0" err="1">
                <a:latin typeface="Source Sans Pro" panose="020B0503030403020204" pitchFamily="34" charset="-18"/>
              </a:rPr>
              <a:t>ensic</a:t>
            </a:r>
            <a:r>
              <a:rPr lang="cs-CZ" sz="1800" kern="0" dirty="0">
                <a:latin typeface="Source Sans Pro" panose="020B0503030403020204" pitchFamily="34" charset="-18"/>
              </a:rPr>
              <a:t> </a:t>
            </a:r>
            <a:r>
              <a:rPr lang="cs-CZ" sz="1800" b="1" kern="0" dirty="0" err="1">
                <a:latin typeface="Source Sans Pro" panose="020B0503030403020204" pitchFamily="34" charset="-18"/>
              </a:rPr>
              <a:t>DISC</a:t>
            </a:r>
            <a:r>
              <a:rPr lang="cs-CZ" sz="1800" kern="0" dirty="0" err="1">
                <a:latin typeface="Source Sans Pro" panose="020B0503030403020204" pitchFamily="34" charset="-18"/>
              </a:rPr>
              <a:t>riminants</a:t>
            </a:r>
            <a:r>
              <a:rPr lang="cs-CZ" sz="1800" kern="0" dirty="0">
                <a:latin typeface="Source Sans Pro" panose="020B0503030403020204" pitchFamily="34" charset="-18"/>
              </a:rPr>
              <a:t>)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57200" y="1363706"/>
            <a:ext cx="5979111" cy="12443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kern="0" dirty="0">
                <a:latin typeface="Source Sans Pro" panose="020B0503030403020204" pitchFamily="34" charset="-18"/>
              </a:rPr>
              <a:t>první verze 1992, </a:t>
            </a:r>
            <a:r>
              <a:rPr lang="cs-CZ" sz="1800" kern="0" dirty="0" err="1">
                <a:latin typeface="Source Sans Pro" panose="020B0503030403020204" pitchFamily="34" charset="-18"/>
              </a:rPr>
              <a:t>Fordisc</a:t>
            </a:r>
            <a:r>
              <a:rPr lang="cs-CZ" sz="1800" kern="0" dirty="0">
                <a:latin typeface="Source Sans Pro" panose="020B0503030403020204" pitchFamily="34" charset="-18"/>
              </a:rPr>
              <a:t> 2 1996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kern="0" dirty="0">
                <a:solidFill>
                  <a:schemeClr val="tx2"/>
                </a:solidFill>
                <a:latin typeface="Source Sans Pro" panose="020B0503030403020204" pitchFamily="34" charset="-18"/>
              </a:rPr>
              <a:t>odhad pohlaví a etnické příslušnosti z rozměrů lebky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kern="0" dirty="0">
                <a:latin typeface="Source Sans Pro" panose="020B0503030403020204" pitchFamily="34" charset="-18"/>
              </a:rPr>
              <a:t>odhad etnické příslušnosti a výšky postavy z rozměrů postkraniálního skeletu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37302" t="29131" r="37005" b="19824"/>
          <a:stretch>
            <a:fillRect/>
          </a:stretch>
        </p:blipFill>
        <p:spPr bwMode="auto">
          <a:xfrm>
            <a:off x="6588224" y="568910"/>
            <a:ext cx="2401288" cy="268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délník 10"/>
          <p:cNvSpPr/>
          <p:nvPr/>
        </p:nvSpPr>
        <p:spPr>
          <a:xfrm>
            <a:off x="4602548" y="3363210"/>
            <a:ext cx="4572000" cy="33055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rgbClr val="93A299"/>
              </a:buClr>
              <a:buSzPct val="85000"/>
              <a:buFont typeface="Arial" pitchFamily="34" charset="0"/>
              <a:buChar char="•"/>
            </a:pPr>
            <a:r>
              <a:rPr lang="cs-CZ" dirty="0">
                <a:solidFill>
                  <a:srgbClr val="292934"/>
                </a:solidFill>
                <a:latin typeface="Source Sans Pro" panose="020B0503030403020204" pitchFamily="34" charset="-18"/>
              </a:rPr>
              <a:t>založen na lineární diskriminační analýze (pro diskriminaci mezi dvěma skupinami) a analýze kanonických proměnných (v případě více skupin)</a:t>
            </a:r>
          </a:p>
          <a:p>
            <a:pPr marL="182880" lvl="0" indent="-182880">
              <a:spcBef>
                <a:spcPct val="20000"/>
              </a:spcBef>
              <a:buClr>
                <a:srgbClr val="93A299"/>
              </a:buClr>
              <a:buSzPct val="85000"/>
              <a:buFont typeface="Arial" pitchFamily="34" charset="0"/>
              <a:buChar char="•"/>
            </a:pPr>
            <a:r>
              <a:rPr lang="cs-CZ" dirty="0">
                <a:solidFill>
                  <a:srgbClr val="292934"/>
                </a:solidFill>
                <a:latin typeface="Source Sans Pro" panose="020B0503030403020204" pitchFamily="34" charset="-18"/>
              </a:rPr>
              <a:t>ve vícerozměrném prostoru definovaném použitými mírami hledá referenční populaci nejbližší námi zkoumanému vzorku</a:t>
            </a:r>
          </a:p>
          <a:p>
            <a:pPr marL="182880" lvl="0" indent="-182880">
              <a:spcBef>
                <a:spcPct val="20000"/>
              </a:spcBef>
              <a:buClr>
                <a:srgbClr val="93A299"/>
              </a:buClr>
              <a:buSzPct val="85000"/>
            </a:pPr>
            <a:endParaRPr lang="cs-CZ" dirty="0">
              <a:solidFill>
                <a:srgbClr val="292934"/>
              </a:solidFill>
              <a:latin typeface="Source Sans Pro" panose="020B0503030403020204" pitchFamily="34" charset="-18"/>
            </a:endParaRPr>
          </a:p>
          <a:p>
            <a:pPr lvl="0"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</a:rPr>
              <a:t>Předkládá tyto analýzy pracovníkům ve forenzní praxi ve standardizované, intuitivní a „</a:t>
            </a:r>
            <a:r>
              <a:rPr lang="cs-CZ" i="1" dirty="0">
                <a:solidFill>
                  <a:srgbClr val="00B050"/>
                </a:solidFill>
                <a:latin typeface="Source Sans Pro" panose="020B0503030403020204" pitchFamily="34" charset="-18"/>
              </a:rPr>
              <a:t>user </a:t>
            </a:r>
            <a:r>
              <a:rPr lang="cs-CZ" i="1" dirty="0" err="1">
                <a:solidFill>
                  <a:srgbClr val="00B050"/>
                </a:solidFill>
                <a:latin typeface="Source Sans Pro" panose="020B0503030403020204" pitchFamily="34" charset="-18"/>
              </a:rPr>
              <a:t>friendly</a:t>
            </a: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</a:rPr>
              <a:t>“ podobě!!!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24208" t="15995" r="24455" b="16040"/>
          <a:stretch>
            <a:fillRect/>
          </a:stretch>
        </p:blipFill>
        <p:spPr bwMode="auto">
          <a:xfrm>
            <a:off x="1547664" y="4591651"/>
            <a:ext cx="2918399" cy="2173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24561" t="15582" r="24297" b="16027"/>
          <a:stretch>
            <a:fillRect/>
          </a:stretch>
        </p:blipFill>
        <p:spPr bwMode="auto">
          <a:xfrm>
            <a:off x="179512" y="2760643"/>
            <a:ext cx="2998211" cy="2255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5610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537686" y="903768"/>
            <a:ext cx="8229600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cs-CZ" sz="1800" b="1" kern="0" dirty="0">
                <a:latin typeface="Source Sans Pro" panose="020B0503030403020204" pitchFamily="34" charset="-18"/>
              </a:rPr>
              <a:t>FDB – </a:t>
            </a:r>
            <a:r>
              <a:rPr lang="cs-CZ" sz="1800" b="1" kern="0" dirty="0" err="1">
                <a:latin typeface="Source Sans Pro" panose="020B0503030403020204" pitchFamily="34" charset="-18"/>
              </a:rPr>
              <a:t>forensic</a:t>
            </a:r>
            <a:r>
              <a:rPr lang="cs-CZ" sz="1800" b="1" kern="0" dirty="0">
                <a:latin typeface="Source Sans Pro" panose="020B0503030403020204" pitchFamily="34" charset="-18"/>
              </a:rPr>
              <a:t> database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537687" y="1291490"/>
            <a:ext cx="6543674" cy="183417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cs-CZ" sz="1800" kern="0" dirty="0">
                <a:latin typeface="Source Sans Pro" panose="020B0503030403020204" pitchFamily="34" charset="-18"/>
              </a:rPr>
              <a:t>obsahuje (mimo jiné) </a:t>
            </a:r>
            <a:r>
              <a:rPr lang="cs-CZ" sz="1800" kern="0" dirty="0" err="1">
                <a:latin typeface="Source Sans Pro" panose="020B0503030403020204" pitchFamily="34" charset="-18"/>
              </a:rPr>
              <a:t>osteometrická</a:t>
            </a:r>
            <a:r>
              <a:rPr lang="cs-CZ" sz="1800" kern="0" dirty="0">
                <a:latin typeface="Source Sans Pro" panose="020B0503030403020204" pitchFamily="34" charset="-18"/>
              </a:rPr>
              <a:t> data recentních forenzních případů (od roku 1986) a pozitivně identifikovaných původních obyvatel Spojených Států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kern="0" dirty="0">
                <a:latin typeface="Source Sans Pro" panose="020B0503030403020204" pitchFamily="34" charset="-18"/>
              </a:rPr>
              <a:t>součástí je rozsáhlá dokumentace obsahující údaje o místu narození, věku, zraněních, váze, výšce</a:t>
            </a:r>
          </a:p>
          <a:p>
            <a:endParaRPr lang="cs-CZ" sz="1800" kern="0" dirty="0">
              <a:latin typeface="Source Sans Pro" panose="020B0503030403020204" pitchFamily="34" charset="-18"/>
            </a:endParaRPr>
          </a:p>
          <a:p>
            <a:endParaRPr lang="cs-CZ" sz="1800" kern="0" dirty="0">
              <a:latin typeface="Source Sans Pro" panose="020B0503030403020204" pitchFamily="34" charset="-18"/>
            </a:endParaRPr>
          </a:p>
          <a:p>
            <a:pPr>
              <a:buFontTx/>
              <a:buNone/>
            </a:pPr>
            <a:endParaRPr lang="cs-CZ" sz="1800" kern="0" dirty="0">
              <a:latin typeface="Source Sans Pro" panose="020B0503030403020204" pitchFamily="34" charset="-18"/>
            </a:endParaRPr>
          </a:p>
          <a:p>
            <a:pPr>
              <a:buFontTx/>
              <a:buNone/>
            </a:pPr>
            <a:endParaRPr lang="cs-CZ" sz="1800" kern="0" dirty="0">
              <a:latin typeface="Source Sans Pro" panose="020B0503030403020204" pitchFamily="34" charset="-18"/>
            </a:endParaRPr>
          </a:p>
          <a:p>
            <a:pPr>
              <a:buFontTx/>
              <a:buNone/>
            </a:pPr>
            <a:endParaRPr lang="cs-CZ" sz="1800" kern="0" dirty="0">
              <a:latin typeface="Source Sans Pro" panose="020B0503030403020204" pitchFamily="34" charset="-18"/>
            </a:endParaRPr>
          </a:p>
          <a:p>
            <a:pPr>
              <a:buFontTx/>
              <a:buNone/>
            </a:pPr>
            <a:endParaRPr lang="cs-CZ" sz="1800" kern="0" dirty="0">
              <a:latin typeface="Source Sans Pro" panose="020B0503030403020204" pitchFamily="34" charset="-18"/>
            </a:endParaRPr>
          </a:p>
          <a:p>
            <a:pPr>
              <a:buFontTx/>
              <a:buNone/>
            </a:pPr>
            <a:endParaRPr lang="cs-CZ" sz="1800" kern="0" dirty="0">
              <a:latin typeface="Source Sans Pro" panose="020B0503030403020204" pitchFamily="34" charset="-18"/>
            </a:endParaRPr>
          </a:p>
          <a:p>
            <a:endParaRPr lang="cs-CZ" sz="1800" kern="0" dirty="0">
              <a:latin typeface="Source Sans Pro" panose="020B0503030403020204" pitchFamily="34" charset="-18"/>
            </a:endParaRPr>
          </a:p>
          <a:p>
            <a:endParaRPr lang="cs-CZ" sz="1800" kern="0" dirty="0">
              <a:latin typeface="Source Sans Pro" panose="020B0503030403020204" pitchFamily="34" charset="-18"/>
            </a:endParaRPr>
          </a:p>
          <a:p>
            <a:endParaRPr lang="cs-CZ" sz="1800" kern="0" dirty="0">
              <a:latin typeface="Source Sans Pro" panose="020B0503030403020204" pitchFamily="34" charset="-18"/>
            </a:endParaRPr>
          </a:p>
          <a:p>
            <a:endParaRPr lang="cs-CZ" sz="1800" kern="0" dirty="0">
              <a:latin typeface="Source Sans Pro" panose="020B0503030403020204" pitchFamily="34" charset="-18"/>
            </a:endParaRPr>
          </a:p>
        </p:txBody>
      </p:sp>
      <p:pic>
        <p:nvPicPr>
          <p:cNvPr id="16" name="Picture 2" descr="FAC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3227" y="798903"/>
            <a:ext cx="1685925" cy="1685926"/>
          </a:xfrm>
          <a:prstGeom prst="rect">
            <a:avLst/>
          </a:prstGeom>
          <a:noFill/>
        </p:spPr>
      </p:pic>
      <p:sp>
        <p:nvSpPr>
          <p:cNvPr id="17" name="Obdélník 16"/>
          <p:cNvSpPr/>
          <p:nvPr/>
        </p:nvSpPr>
        <p:spPr>
          <a:xfrm>
            <a:off x="772264" y="3125660"/>
            <a:ext cx="7923322" cy="34009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cs-CZ" b="1" dirty="0" err="1">
                <a:solidFill>
                  <a:schemeClr val="tx2"/>
                </a:solidFill>
                <a:latin typeface="Source Sans Pro" panose="020B0503030403020204" pitchFamily="34" charset="-18"/>
              </a:rPr>
              <a:t>White</a:t>
            </a:r>
            <a:r>
              <a:rPr lang="cs-CZ" dirty="0">
                <a:latin typeface="Source Sans Pro" panose="020B0503030403020204" pitchFamily="34" charset="-18"/>
              </a:rPr>
              <a:t> m/f – </a:t>
            </a:r>
            <a:r>
              <a:rPr lang="cs-CZ" dirty="0" err="1">
                <a:latin typeface="Source Sans Pro" panose="020B0503030403020204" pitchFamily="34" charset="-18"/>
              </a:rPr>
              <a:t>Euroameričané</a:t>
            </a:r>
            <a:r>
              <a:rPr lang="cs-CZ" dirty="0">
                <a:latin typeface="Source Sans Pro" panose="020B0503030403020204" pitchFamily="34" charset="-18"/>
              </a:rPr>
              <a:t>, někteří narozeni v Evropě</a:t>
            </a:r>
          </a:p>
          <a:p>
            <a:pPr>
              <a:spcAft>
                <a:spcPts val="600"/>
              </a:spcAft>
              <a:buNone/>
            </a:pPr>
            <a:r>
              <a:rPr lang="cs-CZ" b="1" dirty="0" err="1">
                <a:solidFill>
                  <a:schemeClr val="tx2"/>
                </a:solidFill>
                <a:latin typeface="Source Sans Pro" panose="020B0503030403020204" pitchFamily="34" charset="-18"/>
              </a:rPr>
              <a:t>Black</a:t>
            </a:r>
            <a:r>
              <a:rPr lang="cs-CZ" dirty="0">
                <a:latin typeface="Source Sans Pro" panose="020B0503030403020204" pitchFamily="34" charset="-18"/>
              </a:rPr>
              <a:t> m/f – </a:t>
            </a:r>
            <a:r>
              <a:rPr lang="cs-CZ" dirty="0" err="1">
                <a:latin typeface="Source Sans Pro" panose="020B0503030403020204" pitchFamily="34" charset="-18"/>
              </a:rPr>
              <a:t>Afroameričané</a:t>
            </a:r>
            <a:r>
              <a:rPr lang="cs-CZ" dirty="0">
                <a:latin typeface="Source Sans Pro" panose="020B0503030403020204" pitchFamily="34" charset="-18"/>
              </a:rPr>
              <a:t>, celé území Spojených Států</a:t>
            </a:r>
          </a:p>
          <a:p>
            <a:pPr>
              <a:spcAft>
                <a:spcPts val="600"/>
              </a:spcAft>
              <a:buNone/>
            </a:pPr>
            <a:r>
              <a:rPr lang="cs-CZ" b="1" dirty="0" err="1">
                <a:solidFill>
                  <a:srgbClr val="FF0000"/>
                </a:solidFill>
                <a:latin typeface="Source Sans Pro" panose="020B0503030403020204" pitchFamily="34" charset="-18"/>
              </a:rPr>
              <a:t>Hispanic</a:t>
            </a:r>
            <a:r>
              <a:rPr lang="cs-CZ" dirty="0">
                <a:latin typeface="Source Sans Pro" panose="020B0503030403020204" pitchFamily="34" charset="-18"/>
              </a:rPr>
              <a:t> m/f – etnická příslušnost určena „podle kontextu“, většina z Nového Mexika</a:t>
            </a:r>
          </a:p>
          <a:p>
            <a:pPr>
              <a:spcAft>
                <a:spcPts val="600"/>
              </a:spcAft>
              <a:buNone/>
            </a:pPr>
            <a:r>
              <a:rPr lang="cs-CZ" b="1" dirty="0" err="1">
                <a:solidFill>
                  <a:schemeClr val="tx2"/>
                </a:solidFill>
                <a:latin typeface="Source Sans Pro" panose="020B0503030403020204" pitchFamily="34" charset="-18"/>
              </a:rPr>
              <a:t>American</a:t>
            </a:r>
            <a:r>
              <a:rPr lang="cs-CZ" b="1" dirty="0">
                <a:solidFill>
                  <a:schemeClr val="tx2"/>
                </a:solidFill>
                <a:latin typeface="Source Sans Pro" panose="020B0503030403020204" pitchFamily="34" charset="-18"/>
              </a:rPr>
              <a:t> Indian </a:t>
            </a:r>
            <a:r>
              <a:rPr lang="cs-CZ" dirty="0">
                <a:latin typeface="Source Sans Pro" panose="020B0503030403020204" pitchFamily="34" charset="-18"/>
              </a:rPr>
              <a:t>m/f – </a:t>
            </a:r>
            <a:r>
              <a:rPr lang="cs-CZ" dirty="0" err="1">
                <a:latin typeface="Source Sans Pro" panose="020B0503030403020204" pitchFamily="34" charset="-18"/>
              </a:rPr>
              <a:t>for</a:t>
            </a:r>
            <a:r>
              <a:rPr lang="cs-CZ" dirty="0">
                <a:latin typeface="Source Sans Pro" panose="020B0503030403020204" pitchFamily="34" charset="-18"/>
              </a:rPr>
              <a:t>. případy z jihozápadu US + pozitivně identifikované případy z 19. století </a:t>
            </a:r>
          </a:p>
          <a:p>
            <a:pPr>
              <a:spcAft>
                <a:spcPts val="600"/>
              </a:spcAft>
              <a:buNone/>
            </a:pPr>
            <a:r>
              <a:rPr lang="cs-CZ" b="1" dirty="0" err="1">
                <a:solidFill>
                  <a:schemeClr val="tx2"/>
                </a:solidFill>
                <a:latin typeface="Source Sans Pro" panose="020B0503030403020204" pitchFamily="34" charset="-18"/>
              </a:rPr>
              <a:t>Japanese</a:t>
            </a:r>
            <a:r>
              <a:rPr lang="cs-CZ" dirty="0">
                <a:latin typeface="Source Sans Pro" panose="020B0503030403020204" pitchFamily="34" charset="-18"/>
              </a:rPr>
              <a:t> m/f – region </a:t>
            </a:r>
            <a:r>
              <a:rPr lang="cs-CZ" dirty="0" err="1">
                <a:latin typeface="Source Sans Pro" panose="020B0503030403020204" pitchFamily="34" charset="-18"/>
              </a:rPr>
              <a:t>Kanto</a:t>
            </a:r>
            <a:r>
              <a:rPr lang="cs-CZ" dirty="0">
                <a:latin typeface="Source Sans Pro" panose="020B0503030403020204" pitchFamily="34" charset="-18"/>
              </a:rPr>
              <a:t>, Japonsko</a:t>
            </a:r>
          </a:p>
          <a:p>
            <a:pPr>
              <a:spcAft>
                <a:spcPts val="600"/>
              </a:spcAft>
              <a:buNone/>
            </a:pPr>
            <a:r>
              <a:rPr lang="cs-CZ" b="1" dirty="0" err="1">
                <a:solidFill>
                  <a:schemeClr val="tx2"/>
                </a:solidFill>
                <a:latin typeface="Source Sans Pro" panose="020B0503030403020204" pitchFamily="34" charset="-18"/>
              </a:rPr>
              <a:t>Vietnamese</a:t>
            </a:r>
            <a:r>
              <a:rPr lang="cs-CZ" dirty="0">
                <a:latin typeface="Source Sans Pro" panose="020B0503030403020204" pitchFamily="34" charset="-18"/>
              </a:rPr>
              <a:t> m – oběti rudých </a:t>
            </a:r>
            <a:r>
              <a:rPr lang="cs-CZ" dirty="0" err="1">
                <a:latin typeface="Source Sans Pro" panose="020B0503030403020204" pitchFamily="34" charset="-18"/>
              </a:rPr>
              <a:t>Kmérů</a:t>
            </a:r>
            <a:r>
              <a:rPr lang="cs-CZ" dirty="0">
                <a:latin typeface="Source Sans Pro" panose="020B0503030403020204" pitchFamily="34" charset="-18"/>
              </a:rPr>
              <a:t> z Kambodži</a:t>
            </a:r>
          </a:p>
          <a:p>
            <a:pPr>
              <a:spcAft>
                <a:spcPts val="600"/>
              </a:spcAft>
              <a:buNone/>
            </a:pPr>
            <a:r>
              <a:rPr lang="cs-CZ" b="1" dirty="0" err="1">
                <a:solidFill>
                  <a:schemeClr val="tx2"/>
                </a:solidFill>
                <a:latin typeface="Source Sans Pro" panose="020B0503030403020204" pitchFamily="34" charset="-18"/>
              </a:rPr>
              <a:t>Chinese</a:t>
            </a:r>
            <a:r>
              <a:rPr lang="cs-CZ" dirty="0">
                <a:latin typeface="Source Sans Pro" panose="020B0503030403020204" pitchFamily="34" charset="-18"/>
              </a:rPr>
              <a:t> m – </a:t>
            </a:r>
            <a:r>
              <a:rPr lang="cs-CZ" dirty="0" err="1">
                <a:latin typeface="Source Sans Pro" panose="020B0503030403020204" pitchFamily="34" charset="-18"/>
              </a:rPr>
              <a:t>Honk</a:t>
            </a:r>
            <a:r>
              <a:rPr lang="cs-CZ" dirty="0">
                <a:latin typeface="Source Sans Pro" panose="020B0503030403020204" pitchFamily="34" charset="-18"/>
              </a:rPr>
              <a:t>-kong</a:t>
            </a:r>
          </a:p>
          <a:p>
            <a:pPr>
              <a:spcAft>
                <a:spcPts val="600"/>
              </a:spcAft>
              <a:buNone/>
            </a:pPr>
            <a:r>
              <a:rPr lang="cs-CZ" b="1" dirty="0" err="1">
                <a:solidFill>
                  <a:schemeClr val="tx2"/>
                </a:solidFill>
                <a:latin typeface="Source Sans Pro" panose="020B0503030403020204" pitchFamily="34" charset="-18"/>
              </a:rPr>
              <a:t>Guatemalan</a:t>
            </a:r>
            <a:r>
              <a:rPr lang="cs-CZ" dirty="0">
                <a:latin typeface="Source Sans Pro" panose="020B0503030403020204" pitchFamily="34" charset="-18"/>
              </a:rPr>
              <a:t> m – recentní případy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 - </a:t>
            </a:r>
            <a:r>
              <a:rPr lang="cs-CZ" altLang="cs-CZ" sz="2800" b="1" dirty="0" err="1">
                <a:solidFill>
                  <a:srgbClr val="2B90AF"/>
                </a:solidFill>
                <a:latin typeface="Source Sans Pro" panose="020B0503030403020204" pitchFamily="34" charset="-18"/>
              </a:rPr>
              <a:t>Fordisc</a:t>
            </a:r>
            <a:endParaRPr lang="cs-CZ" altLang="cs-CZ" sz="2800" b="1" dirty="0">
              <a:solidFill>
                <a:srgbClr val="2B90AF"/>
              </a:solidFill>
              <a:latin typeface="Source Sans Pro" panose="020B05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68028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537686" y="903768"/>
            <a:ext cx="8229600" cy="36499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cs-CZ" sz="1800" b="1" kern="0" dirty="0" err="1">
                <a:latin typeface="Source Sans Pro" panose="020B0503030403020204" pitchFamily="34" charset="-18"/>
              </a:rPr>
              <a:t>Howellsova</a:t>
            </a:r>
            <a:r>
              <a:rPr lang="cs-CZ" sz="1800" b="1" kern="0" dirty="0">
                <a:latin typeface="Source Sans Pro" panose="020B0503030403020204" pitchFamily="34" charset="-18"/>
              </a:rPr>
              <a:t> databáze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 - </a:t>
            </a:r>
            <a:r>
              <a:rPr lang="cs-CZ" altLang="cs-CZ" sz="2800" b="1" dirty="0" err="1">
                <a:solidFill>
                  <a:srgbClr val="2B90AF"/>
                </a:solidFill>
                <a:latin typeface="Source Sans Pro" panose="020B0503030403020204" pitchFamily="34" charset="-18"/>
              </a:rPr>
              <a:t>Fordisc</a:t>
            </a:r>
            <a:endParaRPr lang="cs-CZ" altLang="cs-CZ" sz="2800" b="1" dirty="0">
              <a:solidFill>
                <a:srgbClr val="2B90AF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85775" y="1268760"/>
            <a:ext cx="6889072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cs-CZ" sz="1800" dirty="0">
                <a:solidFill>
                  <a:srgbClr val="292934"/>
                </a:solidFill>
                <a:latin typeface="Source Sans Pro" panose="020B0503030403020204" pitchFamily="34" charset="-18"/>
              </a:rPr>
              <a:t>Obsahuje </a:t>
            </a:r>
            <a:r>
              <a:rPr lang="cs-CZ" sz="1800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osteometrická</a:t>
            </a:r>
            <a:r>
              <a:rPr lang="cs-CZ" sz="1800" dirty="0">
                <a:solidFill>
                  <a:srgbClr val="292934"/>
                </a:solidFill>
                <a:latin typeface="Source Sans Pro" panose="020B0503030403020204" pitchFamily="34" charset="-18"/>
              </a:rPr>
              <a:t> data více než 2500 tisíc lebek, až 70 rozměrů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cs-CZ" sz="1800" dirty="0">
                <a:solidFill>
                  <a:srgbClr val="292934"/>
                </a:solidFill>
                <a:latin typeface="Source Sans Pro" panose="020B0503030403020204" pitchFamily="34" charset="-18"/>
              </a:rPr>
              <a:t>+ </a:t>
            </a:r>
            <a:r>
              <a:rPr lang="cs-CZ" sz="1800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Terry</a:t>
            </a:r>
            <a:r>
              <a:rPr lang="cs-CZ" sz="1800" i="1" dirty="0">
                <a:solidFill>
                  <a:srgbClr val="292934"/>
                </a:solidFill>
                <a:latin typeface="Source Sans Pro" panose="020B0503030403020204" pitchFamily="34" charset="-18"/>
              </a:rPr>
              <a:t> and </a:t>
            </a:r>
            <a:r>
              <a:rPr lang="cs-CZ" sz="1800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Hamann</a:t>
            </a:r>
            <a:r>
              <a:rPr lang="cs-CZ" sz="1800" i="1" dirty="0">
                <a:solidFill>
                  <a:srgbClr val="292934"/>
                </a:solidFill>
                <a:latin typeface="Source Sans Pro" panose="020B0503030403020204" pitchFamily="34" charset="-18"/>
              </a:rPr>
              <a:t> –</a:t>
            </a:r>
            <a:r>
              <a:rPr lang="cs-CZ" sz="1800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Todd</a:t>
            </a:r>
            <a:r>
              <a:rPr lang="cs-CZ" sz="1800" i="1" dirty="0">
                <a:solidFill>
                  <a:srgbClr val="292934"/>
                </a:solidFill>
                <a:latin typeface="Source Sans Pro" panose="020B0503030403020204" pitchFamily="34" charset="-18"/>
              </a:rPr>
              <a:t> </a:t>
            </a:r>
            <a:r>
              <a:rPr lang="cs-CZ" sz="1800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collections</a:t>
            </a:r>
            <a:r>
              <a:rPr lang="cs-CZ" sz="1800" dirty="0">
                <a:solidFill>
                  <a:srgbClr val="292934"/>
                </a:solidFill>
                <a:latin typeface="Source Sans Pro" panose="020B0503030403020204" pitchFamily="34" charset="-18"/>
              </a:rPr>
              <a:t> (150 </a:t>
            </a:r>
            <a:r>
              <a:rPr lang="cs-CZ" sz="1800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American</a:t>
            </a:r>
            <a:r>
              <a:rPr lang="cs-CZ" sz="1800" i="1" dirty="0">
                <a:solidFill>
                  <a:srgbClr val="292934"/>
                </a:solidFill>
                <a:latin typeface="Source Sans Pro" panose="020B0503030403020204" pitchFamily="34" charset="-18"/>
              </a:rPr>
              <a:t> </a:t>
            </a:r>
            <a:r>
              <a:rPr lang="cs-CZ" sz="1800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Blacks</a:t>
            </a:r>
            <a:r>
              <a:rPr lang="cs-CZ" sz="1800" dirty="0">
                <a:solidFill>
                  <a:srgbClr val="292934"/>
                </a:solidFill>
                <a:latin typeface="Source Sans Pro" panose="020B0503030403020204" pitchFamily="34" charset="-18"/>
              </a:rPr>
              <a:t>, 174 </a:t>
            </a:r>
            <a:r>
              <a:rPr lang="cs-CZ" sz="1800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American</a:t>
            </a:r>
            <a:r>
              <a:rPr lang="cs-CZ" sz="1800" i="1" dirty="0">
                <a:solidFill>
                  <a:srgbClr val="292934"/>
                </a:solidFill>
                <a:latin typeface="Source Sans Pro" panose="020B0503030403020204" pitchFamily="34" charset="-18"/>
              </a:rPr>
              <a:t> </a:t>
            </a:r>
            <a:r>
              <a:rPr lang="cs-CZ" sz="1800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Whites</a:t>
            </a:r>
            <a:r>
              <a:rPr lang="cs-CZ" sz="1800" dirty="0">
                <a:solidFill>
                  <a:srgbClr val="292934"/>
                </a:solidFill>
                <a:latin typeface="Source Sans Pro" panose="020B0503030403020204" pitchFamily="34" charset="-18"/>
              </a:rPr>
              <a:t>) obsahující lebky z 19. a 20. století.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cs-CZ" sz="1800" dirty="0">
                <a:solidFill>
                  <a:srgbClr val="FF0000"/>
                </a:solidFill>
                <a:latin typeface="Source Sans Pro" panose="020B0503030403020204" pitchFamily="34" charset="-18"/>
              </a:rPr>
              <a:t>Heterogenní</a:t>
            </a:r>
            <a:r>
              <a:rPr lang="cs-CZ" sz="1800" dirty="0">
                <a:solidFill>
                  <a:srgbClr val="D2533C"/>
                </a:solidFill>
                <a:latin typeface="Source Sans Pro" panose="020B0503030403020204" pitchFamily="34" charset="-18"/>
              </a:rPr>
              <a:t> </a:t>
            </a:r>
            <a:r>
              <a:rPr lang="cs-CZ" sz="1800" dirty="0">
                <a:solidFill>
                  <a:srgbClr val="292934"/>
                </a:solidFill>
                <a:latin typeface="Source Sans Pro" panose="020B0503030403020204" pitchFamily="34" charset="-18"/>
              </a:rPr>
              <a:t>jak do způsobu definování populací, tak časově.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93A299"/>
              </a:buClr>
              <a:buFont typeface="Arial" pitchFamily="34" charset="0"/>
              <a:buNone/>
            </a:pPr>
            <a:r>
              <a:rPr lang="cs-CZ" sz="1800" dirty="0">
                <a:solidFill>
                  <a:srgbClr val="292934"/>
                </a:solidFill>
                <a:latin typeface="Source Sans Pro" panose="020B0503030403020204" pitchFamily="34" charset="-18"/>
              </a:rPr>
              <a:t>Pohlaví až na výjimky </a:t>
            </a:r>
            <a:r>
              <a:rPr lang="cs-CZ" sz="1800" dirty="0">
                <a:solidFill>
                  <a:srgbClr val="FF0000"/>
                </a:solidFill>
                <a:latin typeface="Source Sans Pro" panose="020B0503030403020204" pitchFamily="34" charset="-18"/>
              </a:rPr>
              <a:t>určeno </a:t>
            </a:r>
            <a:r>
              <a:rPr lang="cs-CZ" sz="1800" dirty="0" err="1">
                <a:solidFill>
                  <a:srgbClr val="FF0000"/>
                </a:solidFill>
                <a:latin typeface="Source Sans Pro" panose="020B0503030403020204" pitchFamily="34" charset="-18"/>
              </a:rPr>
              <a:t>Howellsem</a:t>
            </a:r>
            <a:r>
              <a:rPr lang="cs-CZ" sz="1800" dirty="0">
                <a:solidFill>
                  <a:srgbClr val="FF0000"/>
                </a:solidFill>
                <a:latin typeface="Source Sans Pro" panose="020B0503030403020204" pitchFamily="34" charset="-18"/>
              </a:rPr>
              <a:t> inspekcí!!!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179512" y="2984514"/>
            <a:ext cx="8874325" cy="3780758"/>
            <a:chOff x="199747" y="3065960"/>
            <a:chExt cx="8655729" cy="3687629"/>
          </a:xfrm>
        </p:grpSpPr>
        <p:pic>
          <p:nvPicPr>
            <p:cNvPr id="10" name="Picture 3" descr="C:\Documents and Settings\Student\Plocha\Mikoláš\pracovni\věda\poster Istanbul\Howells_mapa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38583" y="3065960"/>
              <a:ext cx="7120939" cy="36876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ovéPole 10"/>
            <p:cNvSpPr txBox="1"/>
            <p:nvPr/>
          </p:nvSpPr>
          <p:spPr>
            <a:xfrm>
              <a:off x="199747" y="4209743"/>
              <a:ext cx="1726707" cy="507831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cs-CZ" sz="900" b="1" dirty="0">
                  <a:latin typeface="Source Sans Pro" panose="020B0503030403020204" pitchFamily="34" charset="-18"/>
                </a:rPr>
                <a:t>ANYANG</a:t>
              </a:r>
            </a:p>
            <a:p>
              <a:pPr algn="ctr"/>
              <a:r>
                <a:rPr lang="cs-CZ" sz="900" b="1" dirty="0">
                  <a:solidFill>
                    <a:srgbClr val="0070C0"/>
                  </a:solidFill>
                  <a:latin typeface="Source Sans Pro" panose="020B0503030403020204" pitchFamily="34" charset="-18"/>
                </a:rPr>
                <a:t>1600-1046 BC</a:t>
              </a:r>
            </a:p>
            <a:p>
              <a:pPr algn="ctr"/>
              <a:r>
                <a:rPr lang="cs-CZ" sz="900" dirty="0">
                  <a:latin typeface="Source Sans Pro" panose="020B0503030403020204" pitchFamily="34" charset="-18"/>
                </a:rPr>
                <a:t>ostatky z císařských hrobek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2482788" y="4394408"/>
              <a:ext cx="1726707" cy="64633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cs-CZ" sz="900" b="1" dirty="0">
                  <a:latin typeface="Source Sans Pro" panose="020B0503030403020204" pitchFamily="34" charset="-18"/>
                </a:rPr>
                <a:t>ATAYAL</a:t>
              </a:r>
            </a:p>
            <a:p>
              <a:pPr algn="ctr"/>
              <a:r>
                <a:rPr lang="cs-CZ" sz="900" b="1" dirty="0">
                  <a:solidFill>
                    <a:srgbClr val="0070C0"/>
                  </a:solidFill>
                  <a:latin typeface="Source Sans Pro" panose="020B0503030403020204" pitchFamily="34" charset="-18"/>
                </a:rPr>
                <a:t>1932</a:t>
              </a:r>
            </a:p>
            <a:p>
              <a:pPr algn="ctr"/>
              <a:r>
                <a:rPr lang="cs-CZ" sz="900" dirty="0">
                  <a:latin typeface="Source Sans Pro" panose="020B0503030403020204" pitchFamily="34" charset="-18"/>
                </a:rPr>
                <a:t>jedna vyvražděná vesnice původních obyvatel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7128769" y="4394408"/>
              <a:ext cx="1726707" cy="64633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cs-CZ" sz="900" b="1" dirty="0">
                  <a:latin typeface="Source Sans Pro" panose="020B0503030403020204" pitchFamily="34" charset="-18"/>
                </a:rPr>
                <a:t>EGYPT</a:t>
              </a:r>
            </a:p>
            <a:p>
              <a:pPr algn="ctr"/>
              <a:r>
                <a:rPr lang="cs-CZ" sz="900" b="1" dirty="0">
                  <a:solidFill>
                    <a:srgbClr val="0070C0"/>
                  </a:solidFill>
                  <a:latin typeface="Source Sans Pro" panose="020B0503030403020204" pitchFamily="34" charset="-18"/>
                </a:rPr>
                <a:t>600-200 BC</a:t>
              </a:r>
            </a:p>
            <a:p>
              <a:pPr algn="ctr"/>
              <a:r>
                <a:rPr lang="cs-CZ" sz="900" dirty="0">
                  <a:latin typeface="Source Sans Pro" panose="020B0503030403020204" pitchFamily="34" charset="-18"/>
                </a:rPr>
                <a:t>Gíza, pohřebiště (26.-20. Dynastie)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5585024" y="5653272"/>
              <a:ext cx="1543745" cy="50783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cs-CZ" sz="900" b="1" dirty="0">
                  <a:latin typeface="Source Sans Pro" panose="020B0503030403020204" pitchFamily="34" charset="-18"/>
                </a:rPr>
                <a:t>BUSHMAN</a:t>
              </a:r>
            </a:p>
            <a:p>
              <a:pPr algn="ctr"/>
              <a:r>
                <a:rPr lang="cs-CZ" sz="900" b="1" dirty="0">
                  <a:solidFill>
                    <a:srgbClr val="0070C0"/>
                  </a:solidFill>
                  <a:latin typeface="Source Sans Pro" panose="020B0503030403020204" pitchFamily="34" charset="-18"/>
                </a:rPr>
                <a:t>poslední staletí</a:t>
              </a:r>
            </a:p>
            <a:p>
              <a:pPr algn="ctr"/>
              <a:r>
                <a:rPr lang="cs-CZ" sz="900" dirty="0">
                  <a:latin typeface="Source Sans Pro" panose="020B0503030403020204" pitchFamily="34" charset="-18"/>
                </a:rPr>
                <a:t>„</a:t>
              </a:r>
              <a:r>
                <a:rPr lang="cs-CZ" sz="900" dirty="0" err="1">
                  <a:latin typeface="Source Sans Pro" panose="020B0503030403020204" pitchFamily="34" charset="-18"/>
                </a:rPr>
                <a:t>Sanové</a:t>
              </a:r>
              <a:r>
                <a:rPr lang="cs-CZ" sz="900" dirty="0">
                  <a:latin typeface="Source Sans Pro" panose="020B0503030403020204" pitchFamily="34" charset="-18"/>
                </a:rPr>
                <a:t>“</a:t>
              </a:r>
            </a:p>
          </p:txBody>
        </p:sp>
      </p:grpSp>
      <p:pic>
        <p:nvPicPr>
          <p:cNvPr id="20" name="Picture 2" descr="William W. Howells, physical anthropologi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4847" y="539757"/>
            <a:ext cx="16192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ovéPole 20"/>
          <p:cNvSpPr txBox="1"/>
          <p:nvPr/>
        </p:nvSpPr>
        <p:spPr>
          <a:xfrm>
            <a:off x="7374847" y="2461246"/>
            <a:ext cx="1797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Source Sans Pro" panose="020B0503030403020204" pitchFamily="34" charset="-18"/>
              </a:rPr>
              <a:t>William </a:t>
            </a:r>
            <a:r>
              <a:rPr lang="cs-CZ" sz="1200" b="1" dirty="0" err="1">
                <a:latin typeface="Source Sans Pro" panose="020B0503030403020204" pitchFamily="34" charset="-18"/>
              </a:rPr>
              <a:t>White</a:t>
            </a:r>
            <a:r>
              <a:rPr lang="cs-CZ" sz="1200" dirty="0">
                <a:latin typeface="Source Sans Pro" panose="020B0503030403020204" pitchFamily="34" charset="-18"/>
              </a:rPr>
              <a:t> </a:t>
            </a:r>
            <a:r>
              <a:rPr lang="cs-CZ" sz="1200" dirty="0" err="1">
                <a:latin typeface="Source Sans Pro" panose="020B0503030403020204" pitchFamily="34" charset="-18"/>
              </a:rPr>
              <a:t>Howells</a:t>
            </a:r>
            <a:endParaRPr lang="cs-CZ" sz="1200" dirty="0">
              <a:latin typeface="Source Sans Pro" panose="020B05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64813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537686" y="903768"/>
            <a:ext cx="8229600" cy="36499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cs-CZ" sz="1800" b="1" kern="0" dirty="0">
                <a:latin typeface="Source Sans Pro" panose="020B0503030403020204" pitchFamily="34" charset="-18"/>
              </a:rPr>
              <a:t>Kritika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 - </a:t>
            </a:r>
            <a:r>
              <a:rPr lang="cs-CZ" altLang="cs-CZ" sz="2800" b="1" dirty="0" err="1">
                <a:solidFill>
                  <a:srgbClr val="2B90AF"/>
                </a:solidFill>
                <a:latin typeface="Source Sans Pro" panose="020B0503030403020204" pitchFamily="34" charset="-18"/>
              </a:rPr>
              <a:t>Fordisc</a:t>
            </a:r>
            <a:endParaRPr lang="cs-CZ" altLang="cs-CZ" sz="2800" b="1" dirty="0">
              <a:solidFill>
                <a:srgbClr val="2B90AF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94137" y="1251407"/>
            <a:ext cx="81557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defRPr/>
            </a:pPr>
            <a:r>
              <a:rPr lang="cs-CZ" dirty="0">
                <a:solidFill>
                  <a:schemeClr val="tx2"/>
                </a:solidFill>
                <a:latin typeface="Source Sans Pro" panose="020B0503030403020204" pitchFamily="34" charset="-18"/>
              </a:rPr>
              <a:t>Od základních východisek ….  (</a:t>
            </a:r>
            <a:r>
              <a:rPr lang="cs-CZ" dirty="0" err="1">
                <a:solidFill>
                  <a:schemeClr val="tx2"/>
                </a:solidFill>
                <a:latin typeface="Source Sans Pro" panose="020B0503030403020204" pitchFamily="34" charset="-18"/>
              </a:rPr>
              <a:t>Belcher</a:t>
            </a:r>
            <a:r>
              <a:rPr lang="cs-CZ" dirty="0">
                <a:solidFill>
                  <a:schemeClr val="tx2"/>
                </a:solidFill>
                <a:latin typeface="Source Sans Pro" panose="020B0503030403020204" pitchFamily="34" charset="-18"/>
              </a:rPr>
              <a:t> et al. 2002; </a:t>
            </a:r>
            <a:r>
              <a:rPr lang="cs-CZ" dirty="0" err="1">
                <a:solidFill>
                  <a:schemeClr val="tx2"/>
                </a:solidFill>
                <a:latin typeface="Source Sans Pro" panose="020B0503030403020204" pitchFamily="34" charset="-18"/>
              </a:rPr>
              <a:t>Leathers</a:t>
            </a:r>
            <a:r>
              <a:rPr lang="cs-CZ" dirty="0">
                <a:solidFill>
                  <a:schemeClr val="tx2"/>
                </a:solidFill>
                <a:latin typeface="Source Sans Pro" panose="020B0503030403020204" pitchFamily="34" charset="-18"/>
              </a:rPr>
              <a:t> et al. 2002...)</a:t>
            </a:r>
          </a:p>
          <a:p>
            <a:pPr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defRPr/>
            </a:pPr>
            <a:r>
              <a:rPr lang="cs-CZ" dirty="0">
                <a:latin typeface="Source Sans Pro" panose="020B0503030403020204" pitchFamily="34" charset="-18"/>
              </a:rPr>
              <a:t> </a:t>
            </a:r>
            <a:r>
              <a:rPr lang="cs-CZ" dirty="0">
                <a:solidFill>
                  <a:schemeClr val="tx2"/>
                </a:solidFill>
                <a:latin typeface="Source Sans Pro" panose="020B0503030403020204" pitchFamily="34" charset="-18"/>
              </a:rPr>
              <a:t>… až po užitečnost a použitelnost softwaru</a:t>
            </a:r>
          </a:p>
          <a:p>
            <a:pPr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defRPr/>
            </a:pPr>
            <a:endParaRPr lang="cs-CZ" dirty="0">
              <a:solidFill>
                <a:schemeClr val="tx2"/>
              </a:solidFill>
              <a:latin typeface="Source Sans Pro" panose="020B0503030403020204" pitchFamily="34" charset="-18"/>
            </a:endParaRPr>
          </a:p>
          <a:p>
            <a:pPr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defRPr/>
            </a:pPr>
            <a:endParaRPr lang="cs-CZ" dirty="0">
              <a:solidFill>
                <a:schemeClr val="tx2"/>
              </a:solidFill>
              <a:latin typeface="Source Sans Pro" panose="020B0503030403020204" pitchFamily="34" charset="-18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Source Sans Pro" panose="020B0503030403020204" pitchFamily="34" charset="-18"/>
              </a:rPr>
              <a:t>Úspěšnost analýz předpokládá časovou a prostorovou stálost unikátní </a:t>
            </a:r>
            <a:r>
              <a:rPr lang="cs-CZ" dirty="0" err="1">
                <a:latin typeface="Source Sans Pro" panose="020B0503030403020204" pitchFamily="34" charset="-18"/>
              </a:rPr>
              <a:t>kraniofaciální</a:t>
            </a:r>
            <a:r>
              <a:rPr lang="cs-CZ" dirty="0">
                <a:latin typeface="Source Sans Pro" panose="020B0503030403020204" pitchFamily="34" charset="-18"/>
              </a:rPr>
              <a:t> morfologie v jednotlivých populacích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cs-CZ" dirty="0">
              <a:latin typeface="Source Sans Pro" panose="020B0503030403020204" pitchFamily="34" charset="-18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Source Sans Pro" panose="020B0503030403020204" pitchFamily="34" charset="-18"/>
              </a:rPr>
              <a:t>Diskriminační analýza může poskytovat konzistentní výsledky pouze pokud testujeme jedince </a:t>
            </a:r>
            <a:r>
              <a:rPr lang="cs-CZ" dirty="0">
                <a:solidFill>
                  <a:schemeClr val="tx2"/>
                </a:solidFill>
                <a:latin typeface="Source Sans Pro" panose="020B0503030403020204" pitchFamily="34" charset="-18"/>
              </a:rPr>
              <a:t>náležejícího</a:t>
            </a:r>
            <a:r>
              <a:rPr lang="cs-CZ" dirty="0">
                <a:latin typeface="Source Sans Pro" panose="020B0503030403020204" pitchFamily="34" charset="-18"/>
              </a:rPr>
              <a:t> do jedné z referenčních populací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cs-CZ" dirty="0">
              <a:solidFill>
                <a:srgbClr val="FF0000"/>
              </a:solidFill>
              <a:latin typeface="Source Sans Pro" panose="020B0503030403020204" pitchFamily="34" charset="-18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Source Sans Pro" panose="020B0503030403020204" pitchFamily="34" charset="-18"/>
              </a:rPr>
              <a:t>Referenční populace nejsou definovány biologicky, ale kulturně, jazykově, lingvisticky a různě jsou chápány také v medicínsko-soudním kontextu </a:t>
            </a:r>
          </a:p>
        </p:txBody>
      </p:sp>
    </p:spTree>
    <p:extLst>
      <p:ext uri="{BB962C8B-B14F-4D97-AF65-F5344CB8AC3E}">
        <p14:creationId xmlns:p14="http://schemas.microsoft.com/office/powerpoint/2010/main" val="2050374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 - </a:t>
            </a:r>
            <a:r>
              <a:rPr lang="cs-CZ" altLang="cs-CZ" sz="2800" b="1" dirty="0" err="1">
                <a:solidFill>
                  <a:srgbClr val="2B90AF"/>
                </a:solidFill>
                <a:latin typeface="Source Sans Pro" panose="020B0503030403020204" pitchFamily="34" charset="-18"/>
              </a:rPr>
              <a:t>Fordisc</a:t>
            </a:r>
            <a:endParaRPr lang="cs-CZ" altLang="cs-CZ" sz="2800" b="1" dirty="0">
              <a:solidFill>
                <a:srgbClr val="2B90AF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85775" y="966047"/>
            <a:ext cx="8229600" cy="3531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cs-CZ" sz="1800" b="1" kern="0" dirty="0">
                <a:latin typeface="Source Sans Pro" panose="020B0503030403020204" pitchFamily="34" charset="-18"/>
              </a:rPr>
              <a:t>Testování a první kritika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57200" y="1516036"/>
            <a:ext cx="8229600" cy="23880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b="1" kern="0" dirty="0" err="1">
                <a:latin typeface="Source Sans Pro" panose="020B0503030403020204" pitchFamily="34" charset="-18"/>
              </a:rPr>
              <a:t>Ubelaker</a:t>
            </a:r>
            <a:r>
              <a:rPr lang="cs-CZ" sz="1600" b="1" kern="0" dirty="0">
                <a:latin typeface="Source Sans Pro" panose="020B0503030403020204" pitchFamily="34" charset="-18"/>
              </a:rPr>
              <a:t> </a:t>
            </a:r>
            <a:r>
              <a:rPr lang="cs-CZ" sz="1600" b="1" i="1" kern="0" dirty="0">
                <a:latin typeface="Source Sans Pro" panose="020B0503030403020204" pitchFamily="34" charset="-18"/>
              </a:rPr>
              <a:t>et al</a:t>
            </a:r>
            <a:r>
              <a:rPr lang="cs-CZ" sz="1600" b="1" kern="0" dirty="0">
                <a:latin typeface="Source Sans Pro" panose="020B0503030403020204" pitchFamily="34" charset="-18"/>
              </a:rPr>
              <a:t>. 2002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kern="0" dirty="0">
                <a:latin typeface="Source Sans Pro" panose="020B0503030403020204" pitchFamily="34" charset="-18"/>
              </a:rPr>
              <a:t>95 lebek, SZ Španělsko (16. – 17. století), 20 rozměrů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b="1" kern="0" dirty="0">
                <a:latin typeface="Source Sans Pro" panose="020B0503030403020204" pitchFamily="34" charset="-18"/>
              </a:rPr>
              <a:t>pohlaví: </a:t>
            </a:r>
            <a:r>
              <a:rPr lang="cs-CZ" sz="1600" kern="0" dirty="0">
                <a:latin typeface="Source Sans Pro" panose="020B0503030403020204" pitchFamily="34" charset="-18"/>
              </a:rPr>
              <a:t>mužské lebky jsou z více než 50% určeny jako ženské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b="1" kern="0" dirty="0">
                <a:latin typeface="Source Sans Pro" panose="020B0503030403020204" pitchFamily="34" charset="-18"/>
              </a:rPr>
              <a:t>populační příslušnost: 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b="1" kern="0" dirty="0">
                <a:latin typeface="Source Sans Pro" panose="020B0503030403020204" pitchFamily="34" charset="-18"/>
              </a:rPr>
              <a:t>FDB</a:t>
            </a:r>
            <a:r>
              <a:rPr lang="cs-CZ" sz="1600" kern="0" dirty="0">
                <a:latin typeface="Source Sans Pro" panose="020B0503030403020204" pitchFamily="34" charset="-18"/>
              </a:rPr>
              <a:t> – 44% bílé populace, </a:t>
            </a:r>
            <a:r>
              <a:rPr lang="cs-CZ" sz="1600" kern="0" dirty="0">
                <a:solidFill>
                  <a:srgbClr val="FF0000"/>
                </a:solidFill>
                <a:latin typeface="Source Sans Pro" panose="020B0503030403020204" pitchFamily="34" charset="-18"/>
              </a:rPr>
              <a:t>35% černé populace, 9% </a:t>
            </a:r>
            <a:r>
              <a:rPr lang="cs-CZ" sz="1600" kern="0" dirty="0" err="1">
                <a:solidFill>
                  <a:srgbClr val="FF0000"/>
                </a:solidFill>
                <a:latin typeface="Source Sans Pro" panose="020B0503030403020204" pitchFamily="34" charset="-18"/>
              </a:rPr>
              <a:t>hispánci</a:t>
            </a:r>
            <a:r>
              <a:rPr lang="cs-CZ" sz="1600" kern="0" dirty="0">
                <a:solidFill>
                  <a:srgbClr val="FF0000"/>
                </a:solidFill>
                <a:latin typeface="Source Sans Pro" panose="020B0503030403020204" pitchFamily="34" charset="-18"/>
              </a:rPr>
              <a:t>, po 3 % </a:t>
            </a:r>
            <a:r>
              <a:rPr lang="cs-CZ" sz="1600" kern="0" dirty="0" err="1">
                <a:solidFill>
                  <a:srgbClr val="FF0000"/>
                </a:solidFill>
                <a:latin typeface="Source Sans Pro" panose="020B0503030403020204" pitchFamily="34" charset="-18"/>
              </a:rPr>
              <a:t>číňani</a:t>
            </a:r>
            <a:r>
              <a:rPr lang="cs-CZ" sz="1600" kern="0" dirty="0">
                <a:solidFill>
                  <a:srgbClr val="FF0000"/>
                </a:solidFill>
                <a:latin typeface="Source Sans Pro" panose="020B0503030403020204" pitchFamily="34" charset="-18"/>
              </a:rPr>
              <a:t> a Vietnamci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b="1" kern="0" dirty="0" err="1">
                <a:latin typeface="Source Sans Pro" panose="020B0503030403020204" pitchFamily="34" charset="-18"/>
              </a:rPr>
              <a:t>Howells</a:t>
            </a:r>
            <a:r>
              <a:rPr lang="cs-CZ" sz="1600" kern="0" dirty="0">
                <a:latin typeface="Source Sans Pro" panose="020B0503030403020204" pitchFamily="34" charset="-18"/>
              </a:rPr>
              <a:t> – 21 různých skupin – </a:t>
            </a:r>
            <a:r>
              <a:rPr lang="cs-CZ" sz="1600" kern="0" dirty="0">
                <a:solidFill>
                  <a:srgbClr val="FF0000"/>
                </a:solidFill>
                <a:latin typeface="Source Sans Pro" panose="020B0503030403020204" pitchFamily="34" charset="-18"/>
              </a:rPr>
              <a:t>25% Egypt (600-200BC)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cs-CZ" sz="1600" kern="0" dirty="0">
              <a:latin typeface="Source Sans Pro" panose="020B0503030403020204" pitchFamily="34" charset="-18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kern="0" dirty="0">
                <a:latin typeface="Source Sans Pro" panose="020B0503030403020204" pitchFamily="34" charset="-18"/>
              </a:rPr>
              <a:t>"</a:t>
            </a:r>
            <a:r>
              <a:rPr lang="cs-CZ" sz="1600" i="1" kern="0" dirty="0" err="1">
                <a:latin typeface="Source Sans Pro" panose="020B0503030403020204" pitchFamily="34" charset="-18"/>
              </a:rPr>
              <a:t>useful</a:t>
            </a:r>
            <a:r>
              <a:rPr lang="cs-CZ" sz="1600" i="1" kern="0" dirty="0">
                <a:latin typeface="Source Sans Pro" panose="020B0503030403020204" pitchFamily="34" charset="-18"/>
              </a:rPr>
              <a:t> </a:t>
            </a:r>
            <a:r>
              <a:rPr lang="cs-CZ" sz="1600" i="1" kern="0" dirty="0" err="1">
                <a:latin typeface="Source Sans Pro" panose="020B0503030403020204" pitchFamily="34" charset="-18"/>
              </a:rPr>
              <a:t>forensic</a:t>
            </a:r>
            <a:r>
              <a:rPr lang="cs-CZ" sz="1600" i="1" kern="0" dirty="0">
                <a:latin typeface="Source Sans Pro" panose="020B0503030403020204" pitchFamily="34" charset="-18"/>
              </a:rPr>
              <a:t> </a:t>
            </a:r>
            <a:r>
              <a:rPr lang="cs-CZ" sz="1600" i="1" kern="0" dirty="0" err="1">
                <a:latin typeface="Source Sans Pro" panose="020B0503030403020204" pitchFamily="34" charset="-18"/>
              </a:rPr>
              <a:t>tool</a:t>
            </a:r>
            <a:r>
              <a:rPr lang="cs-CZ" sz="1600" kern="0" dirty="0">
                <a:latin typeface="Source Sans Pro" panose="020B0503030403020204" pitchFamily="34" charset="-18"/>
              </a:rPr>
              <a:t>“, mezi referenčními soubory není žádná geograficky a časově příbuzná populace</a:t>
            </a:r>
            <a:endParaRPr lang="cs-CZ" sz="1600" kern="0" dirty="0">
              <a:solidFill>
                <a:srgbClr val="FF0000"/>
              </a:solidFill>
              <a:latin typeface="Source Sans Pro" panose="020B0503030403020204" pitchFamily="34" charset="-18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cs-CZ" sz="1600" kern="0" dirty="0">
              <a:solidFill>
                <a:srgbClr val="FF0000"/>
              </a:solidFill>
              <a:latin typeface="Source Sans Pro" panose="020B0503030403020204" pitchFamily="34" charset="-18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cs-CZ" sz="1600" kern="0" dirty="0">
              <a:solidFill>
                <a:srgbClr val="FF0000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85775" y="4566387"/>
            <a:ext cx="8229600" cy="1597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Williams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 </a:t>
            </a:r>
            <a:r>
              <a:rPr kumimoji="0" lang="cs-CZ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et</a:t>
            </a:r>
            <a:r>
              <a:rPr kumimoji="0" lang="cs-CZ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 </a:t>
            </a:r>
            <a:r>
              <a:rPr kumimoji="0" lang="cs-CZ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al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. 2005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sz="1600" dirty="0">
                <a:latin typeface="Source Sans Pro" panose="020B0503030403020204" pitchFamily="34" charset="-18"/>
              </a:rPr>
              <a:t>42 lebek, Núbijci (350 BC - 350 AD), 12 rozměrů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sz="1600" b="1" dirty="0" err="1">
                <a:latin typeface="Source Sans Pro" panose="020B0503030403020204" pitchFamily="34" charset="-18"/>
              </a:rPr>
              <a:t>Howells</a:t>
            </a:r>
            <a:r>
              <a:rPr lang="cs-CZ" sz="1600" dirty="0">
                <a:latin typeface="Source Sans Pro" panose="020B0503030403020204" pitchFamily="34" charset="-18"/>
              </a:rPr>
              <a:t> - </a:t>
            </a:r>
            <a:r>
              <a:rPr lang="cs-CZ" sz="1600" dirty="0">
                <a:solidFill>
                  <a:srgbClr val="FF0000"/>
                </a:solidFill>
                <a:latin typeface="Source Sans Pro" panose="020B0503030403020204" pitchFamily="34" charset="-18"/>
              </a:rPr>
              <a:t>pouze 8 lebek přiřazeno </a:t>
            </a:r>
            <a:r>
              <a:rPr lang="cs-CZ" sz="1600" dirty="0">
                <a:latin typeface="Source Sans Pro" panose="020B0503030403020204" pitchFamily="34" charset="-18"/>
              </a:rPr>
              <a:t>k Egyptským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sz="1600" b="1" dirty="0">
                <a:latin typeface="Source Sans Pro" panose="020B0503030403020204" pitchFamily="34" charset="-18"/>
              </a:rPr>
              <a:t>FDB</a:t>
            </a:r>
            <a:r>
              <a:rPr lang="cs-CZ" sz="1600" dirty="0">
                <a:latin typeface="Source Sans Pro" panose="020B0503030403020204" pitchFamily="34" charset="-18"/>
              </a:rPr>
              <a:t> – 12 </a:t>
            </a:r>
            <a:r>
              <a:rPr lang="cs-CZ" sz="1600" dirty="0" err="1">
                <a:latin typeface="Source Sans Pro" panose="020B0503030403020204" pitchFamily="34" charset="-18"/>
              </a:rPr>
              <a:t>White</a:t>
            </a:r>
            <a:r>
              <a:rPr lang="cs-CZ" sz="1600" dirty="0">
                <a:latin typeface="Source Sans Pro" panose="020B0503030403020204" pitchFamily="34" charset="-18"/>
              </a:rPr>
              <a:t>, 11 </a:t>
            </a:r>
            <a:r>
              <a:rPr lang="cs-CZ" sz="1600" dirty="0" err="1">
                <a:latin typeface="Source Sans Pro" panose="020B0503030403020204" pitchFamily="34" charset="-18"/>
              </a:rPr>
              <a:t>Black</a:t>
            </a:r>
            <a:r>
              <a:rPr lang="cs-CZ" sz="1600" dirty="0">
                <a:latin typeface="Source Sans Pro" panose="020B0503030403020204" pitchFamily="34" charset="-18"/>
              </a:rPr>
              <a:t> – Núbijci nevytvořili jeden cluster, přiřazený z většiny k jedné z populací, i když byly pravděpodobně homogenní populaci.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" panose="020B0503030403020204" pitchFamily="34" charset="-18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" panose="020B0503030403020204" pitchFamily="34" charset="-18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" panose="020B05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71289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 - </a:t>
            </a:r>
            <a:r>
              <a:rPr lang="cs-CZ" altLang="cs-CZ" sz="2800" b="1" dirty="0" err="1">
                <a:solidFill>
                  <a:srgbClr val="2B90AF"/>
                </a:solidFill>
                <a:latin typeface="Source Sans Pro" panose="020B0503030403020204" pitchFamily="34" charset="-18"/>
              </a:rPr>
              <a:t>Fordisc</a:t>
            </a:r>
            <a:endParaRPr lang="cs-CZ" altLang="cs-CZ" sz="2800" b="1" dirty="0">
              <a:solidFill>
                <a:srgbClr val="2B90AF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85775" y="966047"/>
            <a:ext cx="8229600" cy="3531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cs-CZ" sz="1800" b="1" kern="0" dirty="0">
                <a:latin typeface="Source Sans Pro" panose="020B0503030403020204" pitchFamily="34" charset="-18"/>
              </a:rPr>
              <a:t>Testování a první kritika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57200" y="1516036"/>
            <a:ext cx="8229600" cy="23880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b="1" kern="0" dirty="0" err="1">
                <a:latin typeface="Source Sans Pro" panose="020B0503030403020204" pitchFamily="34" charset="-18"/>
              </a:rPr>
              <a:t>Ubelaker</a:t>
            </a:r>
            <a:r>
              <a:rPr lang="cs-CZ" sz="1600" b="1" kern="0" dirty="0">
                <a:latin typeface="Source Sans Pro" panose="020B0503030403020204" pitchFamily="34" charset="-18"/>
              </a:rPr>
              <a:t> </a:t>
            </a:r>
            <a:r>
              <a:rPr lang="cs-CZ" sz="1600" b="1" i="1" kern="0" dirty="0">
                <a:latin typeface="Source Sans Pro" panose="020B0503030403020204" pitchFamily="34" charset="-18"/>
              </a:rPr>
              <a:t>et al</a:t>
            </a:r>
            <a:r>
              <a:rPr lang="cs-CZ" sz="1600" b="1" kern="0" dirty="0">
                <a:latin typeface="Source Sans Pro" panose="020B0503030403020204" pitchFamily="34" charset="-18"/>
              </a:rPr>
              <a:t>. 2002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kern="0" dirty="0">
                <a:latin typeface="Source Sans Pro" panose="020B0503030403020204" pitchFamily="34" charset="-18"/>
              </a:rPr>
              <a:t>95 lebek, SZ Španělsko (16. – 17. století), 20 rozměrů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b="1" kern="0" dirty="0">
                <a:latin typeface="Source Sans Pro" panose="020B0503030403020204" pitchFamily="34" charset="-18"/>
              </a:rPr>
              <a:t>pohlaví: </a:t>
            </a:r>
            <a:r>
              <a:rPr lang="cs-CZ" sz="1600" kern="0" dirty="0">
                <a:latin typeface="Source Sans Pro" panose="020B0503030403020204" pitchFamily="34" charset="-18"/>
              </a:rPr>
              <a:t>mužské lebky jsou z více než 50% určeny jako ženské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b="1" kern="0" dirty="0">
                <a:latin typeface="Source Sans Pro" panose="020B0503030403020204" pitchFamily="34" charset="-18"/>
              </a:rPr>
              <a:t>populační příslušnost: 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b="1" kern="0" dirty="0">
                <a:latin typeface="Source Sans Pro" panose="020B0503030403020204" pitchFamily="34" charset="-18"/>
              </a:rPr>
              <a:t>FDB</a:t>
            </a:r>
            <a:r>
              <a:rPr lang="cs-CZ" sz="1600" kern="0" dirty="0">
                <a:latin typeface="Source Sans Pro" panose="020B0503030403020204" pitchFamily="34" charset="-18"/>
              </a:rPr>
              <a:t> – 44% bílé populace, </a:t>
            </a:r>
            <a:r>
              <a:rPr lang="cs-CZ" sz="1600" kern="0" dirty="0">
                <a:solidFill>
                  <a:srgbClr val="FF0000"/>
                </a:solidFill>
                <a:latin typeface="Source Sans Pro" panose="020B0503030403020204" pitchFamily="34" charset="-18"/>
              </a:rPr>
              <a:t>35% černé populace, 9% </a:t>
            </a:r>
            <a:r>
              <a:rPr lang="cs-CZ" sz="1600" kern="0" dirty="0" err="1">
                <a:solidFill>
                  <a:srgbClr val="FF0000"/>
                </a:solidFill>
                <a:latin typeface="Source Sans Pro" panose="020B0503030403020204" pitchFamily="34" charset="-18"/>
              </a:rPr>
              <a:t>hispánci</a:t>
            </a:r>
            <a:r>
              <a:rPr lang="cs-CZ" sz="1600" kern="0" dirty="0">
                <a:solidFill>
                  <a:srgbClr val="FF0000"/>
                </a:solidFill>
                <a:latin typeface="Source Sans Pro" panose="020B0503030403020204" pitchFamily="34" charset="-18"/>
              </a:rPr>
              <a:t>, po 3 % </a:t>
            </a:r>
            <a:r>
              <a:rPr lang="cs-CZ" sz="1600" kern="0" dirty="0" err="1">
                <a:solidFill>
                  <a:srgbClr val="FF0000"/>
                </a:solidFill>
                <a:latin typeface="Source Sans Pro" panose="020B0503030403020204" pitchFamily="34" charset="-18"/>
              </a:rPr>
              <a:t>číňani</a:t>
            </a:r>
            <a:r>
              <a:rPr lang="cs-CZ" sz="1600" kern="0" dirty="0">
                <a:solidFill>
                  <a:srgbClr val="FF0000"/>
                </a:solidFill>
                <a:latin typeface="Source Sans Pro" panose="020B0503030403020204" pitchFamily="34" charset="-18"/>
              </a:rPr>
              <a:t> a Vietnamci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b="1" kern="0" dirty="0" err="1">
                <a:latin typeface="Source Sans Pro" panose="020B0503030403020204" pitchFamily="34" charset="-18"/>
              </a:rPr>
              <a:t>Howells</a:t>
            </a:r>
            <a:r>
              <a:rPr lang="cs-CZ" sz="1600" kern="0" dirty="0">
                <a:latin typeface="Source Sans Pro" panose="020B0503030403020204" pitchFamily="34" charset="-18"/>
              </a:rPr>
              <a:t> – 21 různých skupin – </a:t>
            </a:r>
            <a:r>
              <a:rPr lang="cs-CZ" sz="1600" kern="0" dirty="0">
                <a:solidFill>
                  <a:srgbClr val="FF0000"/>
                </a:solidFill>
                <a:latin typeface="Source Sans Pro" panose="020B0503030403020204" pitchFamily="34" charset="-18"/>
              </a:rPr>
              <a:t>25% Egypt (600-200BC)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cs-CZ" sz="1600" kern="0" dirty="0">
              <a:latin typeface="Source Sans Pro" panose="020B0503030403020204" pitchFamily="34" charset="-18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cs-CZ" sz="1600" kern="0" dirty="0">
                <a:latin typeface="Source Sans Pro" panose="020B0503030403020204" pitchFamily="34" charset="-18"/>
              </a:rPr>
              <a:t>"</a:t>
            </a:r>
            <a:r>
              <a:rPr lang="cs-CZ" sz="1600" i="1" kern="0" dirty="0" err="1">
                <a:latin typeface="Source Sans Pro" panose="020B0503030403020204" pitchFamily="34" charset="-18"/>
              </a:rPr>
              <a:t>useful</a:t>
            </a:r>
            <a:r>
              <a:rPr lang="cs-CZ" sz="1600" i="1" kern="0" dirty="0">
                <a:latin typeface="Source Sans Pro" panose="020B0503030403020204" pitchFamily="34" charset="-18"/>
              </a:rPr>
              <a:t> </a:t>
            </a:r>
            <a:r>
              <a:rPr lang="cs-CZ" sz="1600" i="1" kern="0" dirty="0" err="1">
                <a:latin typeface="Source Sans Pro" panose="020B0503030403020204" pitchFamily="34" charset="-18"/>
              </a:rPr>
              <a:t>forensic</a:t>
            </a:r>
            <a:r>
              <a:rPr lang="cs-CZ" sz="1600" i="1" kern="0" dirty="0">
                <a:latin typeface="Source Sans Pro" panose="020B0503030403020204" pitchFamily="34" charset="-18"/>
              </a:rPr>
              <a:t> </a:t>
            </a:r>
            <a:r>
              <a:rPr lang="cs-CZ" sz="1600" i="1" kern="0" dirty="0" err="1">
                <a:latin typeface="Source Sans Pro" panose="020B0503030403020204" pitchFamily="34" charset="-18"/>
              </a:rPr>
              <a:t>tool</a:t>
            </a:r>
            <a:r>
              <a:rPr lang="cs-CZ" sz="1600" kern="0" dirty="0">
                <a:latin typeface="Source Sans Pro" panose="020B0503030403020204" pitchFamily="34" charset="-18"/>
              </a:rPr>
              <a:t>“, mezi referenčními soubory není žádná geograficky a časově příbuzná populace</a:t>
            </a:r>
            <a:endParaRPr lang="cs-CZ" sz="1600" kern="0" dirty="0">
              <a:solidFill>
                <a:srgbClr val="FF0000"/>
              </a:solidFill>
              <a:latin typeface="Source Sans Pro" panose="020B0503030403020204" pitchFamily="34" charset="-18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cs-CZ" sz="1600" kern="0" dirty="0">
              <a:solidFill>
                <a:srgbClr val="FF0000"/>
              </a:solidFill>
              <a:latin typeface="Source Sans Pro" panose="020B0503030403020204" pitchFamily="34" charset="-18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cs-CZ" sz="1600" kern="0" dirty="0">
              <a:solidFill>
                <a:srgbClr val="FF0000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85775" y="4566387"/>
            <a:ext cx="8229600" cy="1597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Williams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 </a:t>
            </a:r>
            <a:r>
              <a:rPr kumimoji="0" lang="cs-CZ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et</a:t>
            </a:r>
            <a:r>
              <a:rPr kumimoji="0" lang="cs-CZ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 </a:t>
            </a:r>
            <a:r>
              <a:rPr kumimoji="0" lang="cs-CZ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al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anose="020B0503030403020204" pitchFamily="34" charset="-18"/>
              </a:rPr>
              <a:t>. 2005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sz="1600" dirty="0">
                <a:latin typeface="Source Sans Pro" panose="020B0503030403020204" pitchFamily="34" charset="-18"/>
              </a:rPr>
              <a:t>42 lebek, Núbijci (350 BC - 350 AD), 12 rozměrů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sz="1600" b="1" dirty="0" err="1">
                <a:latin typeface="Source Sans Pro" panose="020B0503030403020204" pitchFamily="34" charset="-18"/>
              </a:rPr>
              <a:t>Howells</a:t>
            </a:r>
            <a:r>
              <a:rPr lang="cs-CZ" sz="1600" dirty="0">
                <a:latin typeface="Source Sans Pro" panose="020B0503030403020204" pitchFamily="34" charset="-18"/>
              </a:rPr>
              <a:t> - </a:t>
            </a:r>
            <a:r>
              <a:rPr lang="cs-CZ" sz="1600" dirty="0">
                <a:solidFill>
                  <a:srgbClr val="FF0000"/>
                </a:solidFill>
                <a:latin typeface="Source Sans Pro" panose="020B0503030403020204" pitchFamily="34" charset="-18"/>
              </a:rPr>
              <a:t>pouze 8 lebek přiřazeno </a:t>
            </a:r>
            <a:r>
              <a:rPr lang="cs-CZ" sz="1600" dirty="0">
                <a:latin typeface="Source Sans Pro" panose="020B0503030403020204" pitchFamily="34" charset="-18"/>
              </a:rPr>
              <a:t>k Egyptským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tabLst/>
              <a:defRPr/>
            </a:pPr>
            <a:r>
              <a:rPr lang="cs-CZ" sz="1600" b="1" dirty="0">
                <a:latin typeface="Source Sans Pro" panose="020B0503030403020204" pitchFamily="34" charset="-18"/>
              </a:rPr>
              <a:t>FDB</a:t>
            </a:r>
            <a:r>
              <a:rPr lang="cs-CZ" sz="1600" dirty="0">
                <a:latin typeface="Source Sans Pro" panose="020B0503030403020204" pitchFamily="34" charset="-18"/>
              </a:rPr>
              <a:t> – 12 </a:t>
            </a:r>
            <a:r>
              <a:rPr lang="cs-CZ" sz="1600" dirty="0" err="1">
                <a:latin typeface="Source Sans Pro" panose="020B0503030403020204" pitchFamily="34" charset="-18"/>
              </a:rPr>
              <a:t>White</a:t>
            </a:r>
            <a:r>
              <a:rPr lang="cs-CZ" sz="1600" dirty="0">
                <a:latin typeface="Source Sans Pro" panose="020B0503030403020204" pitchFamily="34" charset="-18"/>
              </a:rPr>
              <a:t>, 11 </a:t>
            </a:r>
            <a:r>
              <a:rPr lang="cs-CZ" sz="1600" dirty="0" err="1">
                <a:latin typeface="Source Sans Pro" panose="020B0503030403020204" pitchFamily="34" charset="-18"/>
              </a:rPr>
              <a:t>Black</a:t>
            </a:r>
            <a:r>
              <a:rPr lang="cs-CZ" sz="1600" dirty="0">
                <a:latin typeface="Source Sans Pro" panose="020B0503030403020204" pitchFamily="34" charset="-18"/>
              </a:rPr>
              <a:t> – Núbijci nevytvořili jeden cluster, přiřazený z většiny k jedné z populací, i když byly pravděpodobně homogenní populaci.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" panose="020B0503030403020204" pitchFamily="34" charset="-18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" panose="020B0503030403020204" pitchFamily="34" charset="-18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" panose="020B05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45626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 - </a:t>
            </a:r>
            <a:r>
              <a:rPr lang="cs-CZ" altLang="cs-CZ" sz="2800" b="1" dirty="0" err="1">
                <a:solidFill>
                  <a:srgbClr val="2B90AF"/>
                </a:solidFill>
                <a:latin typeface="Source Sans Pro" panose="020B0503030403020204" pitchFamily="34" charset="-18"/>
              </a:rPr>
              <a:t>Fordisc</a:t>
            </a:r>
            <a:endParaRPr lang="cs-CZ" altLang="cs-CZ" sz="2800" b="1" dirty="0">
              <a:solidFill>
                <a:srgbClr val="2B90AF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85775" y="966047"/>
            <a:ext cx="8229600" cy="3531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cs-CZ" sz="1800" b="1" kern="0" dirty="0">
                <a:latin typeface="Source Sans Pro" panose="020B0503030403020204" pitchFamily="34" charset="-18"/>
              </a:rPr>
              <a:t>Testování a první kritika a obrana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457200" y="1571338"/>
            <a:ext cx="8229600" cy="6797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cs-CZ" sz="1800" b="1" kern="0">
                <a:latin typeface="Source Sans Pro" panose="020B0503030403020204" pitchFamily="34" charset="-18"/>
              </a:rPr>
              <a:t>Freid </a:t>
            </a:r>
            <a:r>
              <a:rPr lang="cs-CZ" sz="1800" b="1" i="1" kern="0">
                <a:latin typeface="Source Sans Pro" panose="020B0503030403020204" pitchFamily="34" charset="-18"/>
              </a:rPr>
              <a:t>et al</a:t>
            </a:r>
            <a:r>
              <a:rPr lang="cs-CZ" sz="1800" b="1" kern="0">
                <a:latin typeface="Source Sans Pro" panose="020B0503030403020204" pitchFamily="34" charset="-18"/>
              </a:rPr>
              <a:t>. 2005  + Hubbe &amp; Neves 2007 + Jantz &amp; Ousley</a:t>
            </a:r>
          </a:p>
          <a:p>
            <a:pPr>
              <a:buFontTx/>
              <a:buNone/>
            </a:pPr>
            <a:r>
              <a:rPr lang="cs-CZ" sz="1800" kern="0">
                <a:latin typeface="Source Sans Pro" panose="020B0503030403020204" pitchFamily="34" charset="-18"/>
              </a:rPr>
              <a:t>publikovaná testování reliability (především Williams) jsou zcestná kvůli:</a:t>
            </a:r>
          </a:p>
          <a:p>
            <a:pPr>
              <a:buFontTx/>
              <a:buNone/>
            </a:pPr>
            <a:endParaRPr lang="cs-CZ" sz="1800" kern="0">
              <a:latin typeface="Source Sans Pro" panose="020B0503030403020204" pitchFamily="34" charset="-18"/>
            </a:endParaRPr>
          </a:p>
          <a:p>
            <a:pPr>
              <a:buFontTx/>
              <a:buNone/>
            </a:pPr>
            <a:endParaRPr lang="cs-CZ" sz="1800" kern="0" dirty="0">
              <a:latin typeface="Source Sans Pro" panose="020B0503030403020204" pitchFamily="34" charset="-18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457200" y="5007375"/>
            <a:ext cx="842703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spcBef>
                <a:spcPts val="0"/>
              </a:spcBef>
              <a:spcAft>
                <a:spcPts val="600"/>
              </a:spcAft>
              <a:buClr>
                <a:srgbClr val="93A299"/>
              </a:buClr>
              <a:buSzPct val="85000"/>
            </a:pPr>
            <a:r>
              <a:rPr lang="cs-CZ" b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Reakce Williams</a:t>
            </a:r>
            <a:r>
              <a:rPr lang="cs-CZ" b="1" dirty="0">
                <a:solidFill>
                  <a:srgbClr val="292934"/>
                </a:solidFill>
                <a:latin typeface="Source Sans Pro" panose="020B0503030403020204" pitchFamily="34" charset="-18"/>
              </a:rPr>
              <a:t> </a:t>
            </a:r>
            <a:r>
              <a:rPr lang="cs-CZ" b="1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et</a:t>
            </a:r>
            <a:r>
              <a:rPr lang="cs-CZ" b="1" i="1" dirty="0">
                <a:solidFill>
                  <a:srgbClr val="292934"/>
                </a:solidFill>
                <a:latin typeface="Source Sans Pro" panose="020B0503030403020204" pitchFamily="34" charset="-18"/>
              </a:rPr>
              <a:t> </a:t>
            </a:r>
            <a:r>
              <a:rPr lang="cs-CZ" b="1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al</a:t>
            </a:r>
            <a:r>
              <a:rPr lang="cs-CZ" b="1" dirty="0">
                <a:solidFill>
                  <a:srgbClr val="292934"/>
                </a:solidFill>
                <a:latin typeface="Source Sans Pro" panose="020B0503030403020204" pitchFamily="34" charset="-18"/>
              </a:rPr>
              <a:t>. 2007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rgbClr val="93A299"/>
              </a:buClr>
              <a:buSzPct val="85000"/>
            </a:pPr>
            <a:r>
              <a:rPr lang="en-US" dirty="0">
                <a:solidFill>
                  <a:srgbClr val="292934"/>
                </a:solidFill>
                <a:latin typeface="Source Sans Pro" panose="020B0503030403020204" pitchFamily="34" charset="-18"/>
              </a:rPr>
              <a:t>"</a:t>
            </a:r>
            <a:r>
              <a:rPr lang="en-US" i="1" dirty="0">
                <a:solidFill>
                  <a:srgbClr val="292934"/>
                </a:solidFill>
                <a:latin typeface="Source Sans Pro" panose="020B0503030403020204" pitchFamily="34" charset="-18"/>
              </a:rPr>
              <a:t>there is no stipulated number of</a:t>
            </a:r>
            <a:r>
              <a:rPr lang="cs-CZ" i="1" dirty="0">
                <a:solidFill>
                  <a:srgbClr val="292934"/>
                </a:solidFill>
                <a:latin typeface="Source Sans Pro" panose="020B0503030403020204" pitchFamily="34" charset="-18"/>
              </a:rPr>
              <a:t> </a:t>
            </a:r>
            <a:r>
              <a:rPr lang="en-US" i="1" dirty="0">
                <a:solidFill>
                  <a:srgbClr val="292934"/>
                </a:solidFill>
                <a:latin typeface="Source Sans Pro" panose="020B0503030403020204" pitchFamily="34" charset="-18"/>
              </a:rPr>
              <a:t>variables ... simply because forensic evidence is often fragmentary</a:t>
            </a:r>
            <a:r>
              <a:rPr lang="en-US" dirty="0">
                <a:solidFill>
                  <a:srgbClr val="292934"/>
                </a:solidFill>
                <a:latin typeface="Source Sans Pro" panose="020B0503030403020204" pitchFamily="34" charset="-18"/>
              </a:rPr>
              <a:t>„ </a:t>
            </a:r>
          </a:p>
        </p:txBody>
      </p:sp>
      <p:sp>
        <p:nvSpPr>
          <p:cNvPr id="11" name="Rectangle 4"/>
          <p:cNvSpPr/>
          <p:nvPr/>
        </p:nvSpPr>
        <p:spPr>
          <a:xfrm>
            <a:off x="457200" y="2226387"/>
            <a:ext cx="8229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spcBef>
                <a:spcPts val="0"/>
              </a:spcBef>
              <a:spcAft>
                <a:spcPts val="600"/>
              </a:spcAft>
              <a:buClr>
                <a:srgbClr val="93A299"/>
              </a:buClr>
              <a:buSzPct val="85000"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92934"/>
                </a:solidFill>
                <a:latin typeface="Source Sans Pro" panose="020B0503030403020204" pitchFamily="34" charset="-18"/>
              </a:rPr>
              <a:t>nepochopení použitých analýz a výstupu programu.</a:t>
            </a:r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Clr>
                <a:srgbClr val="93A299"/>
              </a:buClr>
              <a:buSzPct val="85000"/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92934"/>
                </a:solidFill>
                <a:latin typeface="Source Sans Pro" panose="020B0503030403020204" pitchFamily="34" charset="-18"/>
              </a:rPr>
              <a:t>nevhodnému použití referenčních souborů – testováním</a:t>
            </a:r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Clr>
                <a:srgbClr val="93A299"/>
              </a:buClr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92934"/>
                </a:solidFill>
                <a:latin typeface="Source Sans Pro" panose="020B0503030403020204" pitchFamily="34" charset="-18"/>
              </a:rPr>
              <a:t>"</a:t>
            </a:r>
            <a:r>
              <a:rPr lang="en-US" i="1" dirty="0">
                <a:solidFill>
                  <a:srgbClr val="292934"/>
                </a:solidFill>
                <a:latin typeface="Source Sans Pro" panose="020B0503030403020204" pitchFamily="34" charset="-18"/>
              </a:rPr>
              <a:t>an individual whose race or ethnic group is not represented in the </a:t>
            </a:r>
            <a:r>
              <a:rPr lang="en-US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referenc</a:t>
            </a:r>
            <a:r>
              <a:rPr lang="cs-CZ" i="1" dirty="0">
                <a:solidFill>
                  <a:srgbClr val="292934"/>
                </a:solidFill>
                <a:latin typeface="Source Sans Pro" panose="020B0503030403020204" pitchFamily="34" charset="-18"/>
              </a:rPr>
              <a:t>e </a:t>
            </a:r>
            <a:r>
              <a:rPr lang="cs-CZ" i="1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samples</a:t>
            </a:r>
            <a:r>
              <a:rPr lang="cs-CZ" dirty="0">
                <a:solidFill>
                  <a:srgbClr val="292934"/>
                </a:solidFill>
                <a:latin typeface="Source Sans Pro" panose="020B0503030403020204" pitchFamily="34" charset="-18"/>
              </a:rPr>
              <a:t>“</a:t>
            </a:r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Clr>
                <a:srgbClr val="93A299"/>
              </a:buClr>
              <a:buSzPct val="85000"/>
              <a:buFont typeface="Courier New" panose="02070309020205020404" pitchFamily="49" charset="0"/>
              <a:buChar char="o"/>
            </a:pPr>
            <a:r>
              <a:rPr lang="cs-CZ" dirty="0" err="1">
                <a:solidFill>
                  <a:srgbClr val="292934"/>
                </a:solidFill>
                <a:latin typeface="Source Sans Pro" panose="020B0503030403020204" pitchFamily="34" charset="-18"/>
              </a:rPr>
              <a:t>williams</a:t>
            </a:r>
            <a:r>
              <a:rPr lang="cs-CZ" dirty="0">
                <a:solidFill>
                  <a:srgbClr val="292934"/>
                </a:solidFill>
                <a:latin typeface="Source Sans Pro" panose="020B0503030403020204" pitchFamily="34" charset="-18"/>
              </a:rPr>
              <a:t>, </a:t>
            </a:r>
            <a:r>
              <a:rPr lang="cs-CZ" dirty="0">
                <a:solidFill>
                  <a:schemeClr val="tx2"/>
                </a:solidFill>
                <a:latin typeface="Source Sans Pro" panose="020B0503030403020204" pitchFamily="34" charset="-18"/>
              </a:rPr>
              <a:t>mimo celou řadu dalších chyb, použil nízký počet rozměrů </a:t>
            </a:r>
            <a:r>
              <a:rPr lang="cs-CZ" dirty="0">
                <a:solidFill>
                  <a:srgbClr val="292934"/>
                </a:solidFill>
                <a:latin typeface="Source Sans Pro" panose="020B0503030403020204" pitchFamily="34" charset="-18"/>
              </a:rPr>
              <a:t>(12)</a:t>
            </a:r>
          </a:p>
          <a:p>
            <a:pPr marL="1200150" lvl="2" indent="-285750" algn="ctr">
              <a:spcBef>
                <a:spcPts val="0"/>
              </a:spcBef>
              <a:spcAft>
                <a:spcPts val="600"/>
              </a:spcAft>
              <a:buClr>
                <a:srgbClr val="93A299"/>
              </a:buClr>
              <a:buSzPct val="85000"/>
              <a:buFont typeface="Courier New" panose="02070309020205020404" pitchFamily="49" charset="0"/>
              <a:buChar char="o"/>
            </a:pPr>
            <a:endParaRPr lang="cs-CZ" dirty="0">
              <a:solidFill>
                <a:srgbClr val="292934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12" name="Multiply 7"/>
          <p:cNvSpPr/>
          <p:nvPr/>
        </p:nvSpPr>
        <p:spPr>
          <a:xfrm>
            <a:off x="3968593" y="4122155"/>
            <a:ext cx="923600" cy="923600"/>
          </a:xfrm>
          <a:prstGeom prst="mathMultiply">
            <a:avLst>
              <a:gd name="adj1" fmla="val 125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Source Sans Pro" panose="020B05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14608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85775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 - </a:t>
            </a:r>
            <a:r>
              <a:rPr lang="cs-CZ" altLang="cs-CZ" sz="2800" b="1" dirty="0" err="1">
                <a:solidFill>
                  <a:srgbClr val="2B90AF"/>
                </a:solidFill>
                <a:latin typeface="Source Sans Pro" panose="020B0503030403020204" pitchFamily="34" charset="-18"/>
              </a:rPr>
              <a:t>Fordisc</a:t>
            </a:r>
            <a:endParaRPr lang="cs-CZ" altLang="cs-CZ" sz="2800" b="1" dirty="0">
              <a:solidFill>
                <a:srgbClr val="2B90AF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47746" y="966994"/>
            <a:ext cx="8229600" cy="3531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cs-CZ" sz="1800" b="1" kern="0" dirty="0">
                <a:latin typeface="Source Sans Pro" panose="020B0503030403020204" pitchFamily="34" charset="-18"/>
              </a:rPr>
              <a:t>Doporučení – nepoužívat OTROCKY!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24307" t="15537" r="24447" b="15956"/>
          <a:stretch>
            <a:fillRect/>
          </a:stretch>
        </p:blipFill>
        <p:spPr bwMode="auto">
          <a:xfrm>
            <a:off x="5086908" y="751438"/>
            <a:ext cx="3936216" cy="295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24406" t="15842" r="24530" b="16216"/>
          <a:stretch>
            <a:fillRect/>
          </a:stretch>
        </p:blipFill>
        <p:spPr bwMode="auto">
          <a:xfrm>
            <a:off x="5086908" y="3786176"/>
            <a:ext cx="3947092" cy="295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délník 14"/>
          <p:cNvSpPr/>
          <p:nvPr/>
        </p:nvSpPr>
        <p:spPr>
          <a:xfrm>
            <a:off x="457199" y="1400265"/>
            <a:ext cx="4629706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cs-CZ" sz="1600" b="1" dirty="0">
                <a:solidFill>
                  <a:schemeClr val="tx2"/>
                </a:solidFill>
                <a:latin typeface="Source Sans Pro" panose="020B0503030403020204" pitchFamily="34" charset="-18"/>
              </a:rPr>
              <a:t>Postupovat přesně posle manuálu:</a:t>
            </a:r>
          </a:p>
          <a:p>
            <a:pPr marL="285750" lvl="0" indent="-285750">
              <a:spcBef>
                <a:spcPct val="20000"/>
              </a:spcBef>
              <a:buClr>
                <a:srgbClr val="93A299"/>
              </a:buClr>
              <a:buSzPct val="85000"/>
              <a:buFont typeface="Arial"/>
              <a:buChar char="•"/>
            </a:pPr>
            <a:r>
              <a:rPr lang="cs-CZ" sz="1600" dirty="0">
                <a:solidFill>
                  <a:schemeClr val="tx2"/>
                </a:solidFill>
                <a:latin typeface="Source Sans Pro" panose="020B0503030403020204" pitchFamily="34" charset="-18"/>
              </a:rPr>
              <a:t>odstranit extrémní jedince z referenčních populací</a:t>
            </a:r>
          </a:p>
          <a:p>
            <a:pPr marL="285750" indent="-285750">
              <a:spcBef>
                <a:spcPct val="20000"/>
              </a:spcBef>
              <a:buClr>
                <a:srgbClr val="93A299"/>
              </a:buClr>
              <a:buSzPct val="85000"/>
              <a:buFont typeface="Arial"/>
              <a:buChar char="•"/>
            </a:pPr>
            <a:r>
              <a:rPr lang="cs-CZ" sz="1600" dirty="0">
                <a:solidFill>
                  <a:schemeClr val="tx2"/>
                </a:solidFill>
                <a:latin typeface="Source Sans Pro" panose="020B0503030403020204" pitchFamily="34" charset="-18"/>
              </a:rPr>
              <a:t>opakovat analýzu při postupném odstraňování nejvzdálenějších populací</a:t>
            </a:r>
          </a:p>
          <a:p>
            <a:pPr marL="285750" lvl="0" indent="-285750">
              <a:spcBef>
                <a:spcPct val="20000"/>
              </a:spcBef>
              <a:buClr>
                <a:srgbClr val="93A299"/>
              </a:buClr>
              <a:buSzPct val="85000"/>
              <a:buFont typeface="Arial"/>
              <a:buChar char="•"/>
            </a:pPr>
            <a:endParaRPr lang="cs-CZ" sz="1600" dirty="0">
              <a:solidFill>
                <a:schemeClr val="tx2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17" name="Rectangle 2"/>
          <p:cNvSpPr/>
          <p:nvPr/>
        </p:nvSpPr>
        <p:spPr>
          <a:xfrm>
            <a:off x="447746" y="4301785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cs-CZ" sz="1600" b="1" dirty="0">
                <a:solidFill>
                  <a:schemeClr val="tx2"/>
                </a:solidFill>
                <a:latin typeface="Source Sans Pro" panose="020B0503030403020204" pitchFamily="34" charset="-18"/>
              </a:rPr>
              <a:t>Analyzovat pouze lebky náležející do jedné z referenčních populací.</a:t>
            </a:r>
          </a:p>
        </p:txBody>
      </p:sp>
      <p:sp>
        <p:nvSpPr>
          <p:cNvPr id="19" name="Rectangle 7"/>
          <p:cNvSpPr/>
          <p:nvPr/>
        </p:nvSpPr>
        <p:spPr>
          <a:xfrm>
            <a:off x="481327" y="5415527"/>
            <a:ext cx="4572000" cy="166814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cs-CZ" sz="1600" b="1" dirty="0">
                <a:solidFill>
                  <a:schemeClr val="tx2"/>
                </a:solidFill>
                <a:latin typeface="Source Sans Pro" panose="020B0503030403020204" pitchFamily="34" charset="-18"/>
              </a:rPr>
              <a:t>Zohledňovat hodnoty Typicality a Posterior probabilities!</a:t>
            </a:r>
          </a:p>
          <a:p>
            <a:pPr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cs-CZ" sz="1600" dirty="0">
                <a:latin typeface="Source Sans Pro" panose="020B0503030403020204" pitchFamily="34" charset="-18"/>
              </a:rPr>
              <a:t>Výsledky lze přijmout pouze pokud </a:t>
            </a:r>
            <a:r>
              <a:rPr lang="cs-CZ" sz="1600" dirty="0" err="1">
                <a:latin typeface="Source Sans Pro" panose="020B0503030403020204" pitchFamily="34" charset="-18"/>
              </a:rPr>
              <a:t>Posterior</a:t>
            </a:r>
            <a:r>
              <a:rPr lang="cs-CZ" sz="1600" dirty="0">
                <a:latin typeface="Source Sans Pro" panose="020B0503030403020204" pitchFamily="34" charset="-18"/>
              </a:rPr>
              <a:t> probability přesáhne 0,5 a </a:t>
            </a:r>
            <a:r>
              <a:rPr lang="cs-CZ" sz="1600" dirty="0" err="1">
                <a:latin typeface="Source Sans Pro" panose="020B0503030403020204" pitchFamily="34" charset="-18"/>
              </a:rPr>
              <a:t>Typicality</a:t>
            </a:r>
            <a:r>
              <a:rPr lang="cs-CZ" sz="1600" dirty="0">
                <a:latin typeface="Source Sans Pro" panose="020B0503030403020204" pitchFamily="34" charset="-18"/>
              </a:rPr>
              <a:t> </a:t>
            </a:r>
            <a:r>
              <a:rPr lang="cs-CZ" sz="1600" dirty="0" err="1">
                <a:latin typeface="Source Sans Pro" panose="020B0503030403020204" pitchFamily="34" charset="-18"/>
              </a:rPr>
              <a:t>probabilities</a:t>
            </a:r>
            <a:r>
              <a:rPr lang="cs-CZ" sz="1600" dirty="0">
                <a:latin typeface="Source Sans Pro" panose="020B0503030403020204" pitchFamily="34" charset="-18"/>
              </a:rPr>
              <a:t> 0,01 </a:t>
            </a:r>
            <a:r>
              <a:rPr lang="cs-CZ" sz="1600" dirty="0">
                <a:solidFill>
                  <a:schemeClr val="tx2"/>
                </a:solidFill>
                <a:latin typeface="Source Sans Pro" panose="020B0503030403020204" pitchFamily="34" charset="-18"/>
              </a:rPr>
              <a:t>nebo</a:t>
            </a:r>
            <a:r>
              <a:rPr lang="cs-CZ" sz="1600" dirty="0">
                <a:latin typeface="Source Sans Pro" panose="020B0503030403020204" pitchFamily="34" charset="-18"/>
              </a:rPr>
              <a:t> 0,05.</a:t>
            </a:r>
          </a:p>
          <a:p>
            <a:pPr lvl="0">
              <a:spcBef>
                <a:spcPct val="20000"/>
              </a:spcBef>
              <a:buClr>
                <a:srgbClr val="93A299"/>
              </a:buClr>
              <a:buSzPct val="85000"/>
            </a:pPr>
            <a:endParaRPr lang="cs-CZ" sz="1600" b="1" dirty="0">
              <a:solidFill>
                <a:schemeClr val="tx2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20" name="Rectangle 8"/>
          <p:cNvSpPr/>
          <p:nvPr/>
        </p:nvSpPr>
        <p:spPr>
          <a:xfrm>
            <a:off x="481327" y="3406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cs-CZ" sz="1600" b="1" dirty="0">
                <a:solidFill>
                  <a:schemeClr val="tx2"/>
                </a:solidFill>
                <a:latin typeface="Source Sans Pro" panose="020B0503030403020204" pitchFamily="34" charset="-18"/>
              </a:rPr>
              <a:t>Použít co nejvíce rozměrů.</a:t>
            </a:r>
          </a:p>
        </p:txBody>
      </p:sp>
      <p:sp>
        <p:nvSpPr>
          <p:cNvPr id="22" name="TextBox 5"/>
          <p:cNvSpPr txBox="1"/>
          <p:nvPr/>
        </p:nvSpPr>
        <p:spPr>
          <a:xfrm>
            <a:off x="4473687" y="2972642"/>
            <a:ext cx="4329375" cy="83099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dirty="0">
                <a:latin typeface="Source Sans Pro" panose="020B0503030403020204" pitchFamily="34" charset="-18"/>
              </a:rPr>
              <a:t>V návodu programu jsou ukázky s 12 rozměry, ale zřejmě čím více tím lépe.</a:t>
            </a:r>
          </a:p>
          <a:p>
            <a:r>
              <a:rPr lang="cs-CZ" sz="1600" dirty="0">
                <a:latin typeface="Source Sans Pro" panose="020B0503030403020204" pitchFamily="34" charset="-18"/>
              </a:rPr>
              <a:t>Jaký je ale práh, co je málo?</a:t>
            </a:r>
          </a:p>
        </p:txBody>
      </p:sp>
      <p:sp>
        <p:nvSpPr>
          <p:cNvPr id="24" name="TextBox 15"/>
          <p:cNvSpPr txBox="1"/>
          <p:nvPr/>
        </p:nvSpPr>
        <p:spPr>
          <a:xfrm>
            <a:off x="4814625" y="4280766"/>
            <a:ext cx="4329375" cy="5847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dirty="0">
                <a:latin typeface="Source Sans Pro" panose="020B0503030403020204" pitchFamily="34" charset="-18"/>
              </a:rPr>
              <a:t>Proč ale odhadovat populační příslušnost u lebky, u které ji musíme předem znát?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5029199" y="5473347"/>
            <a:ext cx="4114801" cy="83099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dirty="0">
                <a:latin typeface="Source Sans Pro" panose="020B0503030403020204" pitchFamily="34" charset="-18"/>
              </a:rPr>
              <a:t>Podle dosavadních studií tyto hodnoty </a:t>
            </a:r>
            <a:r>
              <a:rPr lang="cs-CZ" sz="1600" dirty="0" err="1">
                <a:latin typeface="Source Sans Pro" panose="020B0503030403020204" pitchFamily="34" charset="-18"/>
              </a:rPr>
              <a:t>nevypovádají</a:t>
            </a:r>
            <a:r>
              <a:rPr lang="cs-CZ" sz="1600" dirty="0">
                <a:latin typeface="Source Sans Pro" panose="020B0503030403020204" pitchFamily="34" charset="-18"/>
              </a:rPr>
              <a:t> nic o spolehlivosti poskytnutého odhadu!</a:t>
            </a:r>
          </a:p>
        </p:txBody>
      </p:sp>
      <p:sp>
        <p:nvSpPr>
          <p:cNvPr id="26" name="TextBox 21"/>
          <p:cNvSpPr txBox="1"/>
          <p:nvPr/>
        </p:nvSpPr>
        <p:spPr>
          <a:xfrm>
            <a:off x="5086907" y="1757852"/>
            <a:ext cx="3947092" cy="5847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latin typeface="Source Sans Pro" panose="020B0503030403020204" pitchFamily="34" charset="-18"/>
              </a:rPr>
              <a:t>Podle</a:t>
            </a:r>
            <a:r>
              <a:rPr lang="en-US" sz="1600" dirty="0">
                <a:latin typeface="Source Sans Pro" panose="020B0503030403020204" pitchFamily="34" charset="-18"/>
              </a:rPr>
              <a:t> </a:t>
            </a:r>
            <a:r>
              <a:rPr lang="en-US" sz="1600" dirty="0" err="1">
                <a:latin typeface="Source Sans Pro" panose="020B0503030403020204" pitchFamily="34" charset="-18"/>
              </a:rPr>
              <a:t>dosavadního</a:t>
            </a:r>
            <a:r>
              <a:rPr lang="en-US" sz="1600" dirty="0">
                <a:latin typeface="Source Sans Pro" panose="020B0503030403020204" pitchFamily="34" charset="-18"/>
              </a:rPr>
              <a:t> </a:t>
            </a:r>
            <a:r>
              <a:rPr lang="en-US" sz="1600" dirty="0" err="1">
                <a:latin typeface="Source Sans Pro" panose="020B0503030403020204" pitchFamily="34" charset="-18"/>
              </a:rPr>
              <a:t>testování</a:t>
            </a:r>
            <a:r>
              <a:rPr lang="en-US" sz="1600" dirty="0">
                <a:latin typeface="Source Sans Pro" panose="020B0503030403020204" pitchFamily="34" charset="-18"/>
              </a:rPr>
              <a:t> je </a:t>
            </a:r>
            <a:r>
              <a:rPr lang="en-US" sz="1600" dirty="0" err="1">
                <a:latin typeface="Source Sans Pro" panose="020B0503030403020204" pitchFamily="34" charset="-18"/>
              </a:rPr>
              <a:t>vliv</a:t>
            </a:r>
            <a:r>
              <a:rPr lang="cs-CZ" sz="1600" dirty="0">
                <a:latin typeface="Source Sans Pro" panose="020B0503030403020204" pitchFamily="34" charset="-18"/>
              </a:rPr>
              <a:t> na přesnost</a:t>
            </a:r>
            <a:r>
              <a:rPr lang="en-US" sz="1600" dirty="0">
                <a:latin typeface="Source Sans Pro" panose="020B0503030403020204" pitchFamily="34" charset="-18"/>
              </a:rPr>
              <a:t> v </a:t>
            </a:r>
            <a:r>
              <a:rPr lang="en-US" sz="1600" dirty="0" err="1">
                <a:latin typeface="Source Sans Pro" panose="020B0503030403020204" pitchFamily="34" charset="-18"/>
              </a:rPr>
              <a:t>řádu</a:t>
            </a:r>
            <a:r>
              <a:rPr lang="en-US" sz="1600" dirty="0">
                <a:latin typeface="Source Sans Pro" panose="020B0503030403020204" pitchFamily="34" charset="-18"/>
              </a:rPr>
              <a:t> </a:t>
            </a:r>
            <a:r>
              <a:rPr lang="en-US" sz="1600" dirty="0" err="1">
                <a:latin typeface="Source Sans Pro" panose="020B0503030403020204" pitchFamily="34" charset="-18"/>
              </a:rPr>
              <a:t>jednotek</a:t>
            </a:r>
            <a:r>
              <a:rPr lang="en-US" sz="1600" dirty="0">
                <a:latin typeface="Source Sans Pro" panose="020B0503030403020204" pitchFamily="34" charset="-18"/>
              </a:rPr>
              <a:t> </a:t>
            </a:r>
            <a:r>
              <a:rPr lang="en-US" sz="1600" dirty="0" err="1">
                <a:latin typeface="Source Sans Pro" panose="020B0503030403020204" pitchFamily="34" charset="-18"/>
              </a:rPr>
              <a:t>procent</a:t>
            </a:r>
            <a:r>
              <a:rPr lang="en-US" sz="1600" dirty="0">
                <a:latin typeface="Source Sans Pro" panose="020B0503030403020204" pitchFamily="34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46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charset="0"/>
                <a:ea typeface="Source Sans Pro" charset="0"/>
                <a:cs typeface="Source Sans Pro" charset="0"/>
              </a:rPr>
              <a:t>Základy</a:t>
            </a:r>
          </a:p>
        </p:txBody>
      </p:sp>
      <p:sp>
        <p:nvSpPr>
          <p:cNvPr id="9" name="TextovéPole 2"/>
          <p:cNvSpPr txBox="1">
            <a:spLocks noChangeArrowheads="1"/>
          </p:cNvSpPr>
          <p:nvPr/>
        </p:nvSpPr>
        <p:spPr bwMode="auto">
          <a:xfrm>
            <a:off x="323850" y="1124744"/>
            <a:ext cx="81365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Určení populační afinity (v angličtině se používají také termíny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ancestry</a:t>
            </a:r>
            <a:r>
              <a:rPr lang="cs-CZ" altLang="cs-CZ" sz="1800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ethnicity</a:t>
            </a:r>
            <a:r>
              <a:rPr lang="cs-CZ" altLang="cs-CZ" sz="1800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social</a:t>
            </a:r>
            <a:r>
              <a:rPr lang="cs-CZ" altLang="cs-CZ" sz="1800" i="1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race</a:t>
            </a:r>
            <a:r>
              <a:rPr lang="cs-CZ" altLang="cs-CZ" sz="1800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bureaucratic</a:t>
            </a:r>
            <a:r>
              <a:rPr lang="cs-CZ" altLang="cs-CZ" sz="1800" i="1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race</a:t>
            </a:r>
            <a:r>
              <a:rPr lang="cs-CZ" altLang="cs-CZ" sz="1800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biorace</a:t>
            </a:r>
            <a:r>
              <a:rPr lang="cs-CZ" altLang="cs-CZ" sz="1800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) se přesto provádí (ve forenzním kontextu) a s </a:t>
            </a:r>
            <a:r>
              <a:rPr lang="cs-CZ" altLang="cs-CZ" sz="1800" b="1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určitou mírou nejistoty </a:t>
            </a:r>
            <a:r>
              <a:rPr lang="cs-CZ" altLang="cs-CZ" sz="1800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se také daří (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Ousley</a:t>
            </a:r>
            <a:r>
              <a:rPr lang="cs-CZ" altLang="cs-CZ" sz="1800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 et al. 2009) </a:t>
            </a:r>
          </a:p>
        </p:txBody>
      </p:sp>
      <p:sp>
        <p:nvSpPr>
          <p:cNvPr id="5" name="Rectangle 4"/>
          <p:cNvSpPr/>
          <p:nvPr/>
        </p:nvSpPr>
        <p:spPr>
          <a:xfrm>
            <a:off x="827584" y="2326498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ource Sans Pro" charset="0"/>
                <a:ea typeface="Source Sans Pro" charset="0"/>
                <a:cs typeface="Source Sans Pro" charset="0"/>
              </a:rPr>
              <a:t>“ancestry identification is never a question of inventing a more refined classification of humankind on the basis of selected biological characters, but is a justifiable scientific </a:t>
            </a:r>
            <a:r>
              <a:rPr lang="en-US" sz="1600" dirty="0" err="1">
                <a:latin typeface="Source Sans Pro" charset="0"/>
                <a:ea typeface="Source Sans Pro" charset="0"/>
                <a:cs typeface="Source Sans Pro" charset="0"/>
              </a:rPr>
              <a:t>endeavour</a:t>
            </a:r>
            <a:r>
              <a:rPr lang="en-US" sz="1600" dirty="0">
                <a:latin typeface="Source Sans Pro" charset="0"/>
                <a:ea typeface="Source Sans Pro" charset="0"/>
                <a:cs typeface="Source Sans Pro" charset="0"/>
              </a:rPr>
              <a:t> established upon a reality of </a:t>
            </a:r>
            <a:r>
              <a:rPr lang="en-US" sz="1600" dirty="0" err="1">
                <a:latin typeface="Source Sans Pro" charset="0"/>
                <a:ea typeface="Source Sans Pro" charset="0"/>
                <a:cs typeface="Source Sans Pro" charset="0"/>
              </a:rPr>
              <a:t>clinal</a:t>
            </a:r>
            <a:r>
              <a:rPr lang="en-US" sz="1600" dirty="0"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en-US" sz="1600" dirty="0" err="1">
                <a:latin typeface="Source Sans Pro" charset="0"/>
                <a:ea typeface="Source Sans Pro" charset="0"/>
                <a:cs typeface="Source Sans Pro" charset="0"/>
              </a:rPr>
              <a:t>noncordant</a:t>
            </a:r>
            <a:r>
              <a:rPr lang="en-US" sz="1600" dirty="0">
                <a:latin typeface="Source Sans Pro" charset="0"/>
                <a:ea typeface="Source Sans Pro" charset="0"/>
                <a:cs typeface="Source Sans Pro" charset="0"/>
              </a:rPr>
              <a:t> and independent phenotypic features...which are geographically diffused so that a tally of trait frequencies can serve as powerful indicators of the gene pools of individuals we seek to identify in a forensic anthropological investigation.” </a:t>
            </a:r>
          </a:p>
        </p:txBody>
      </p:sp>
      <p:sp>
        <p:nvSpPr>
          <p:cNvPr id="10" name="Obdélník 5"/>
          <p:cNvSpPr/>
          <p:nvPr/>
        </p:nvSpPr>
        <p:spPr>
          <a:xfrm>
            <a:off x="5508105" y="3713003"/>
            <a:ext cx="3312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latin typeface="Source Sans Pro" charset="0"/>
                <a:ea typeface="Source Sans Pro" charset="0"/>
                <a:cs typeface="Source Sans Pro" charset="0"/>
              </a:rPr>
              <a:t>Kennedy 1995</a:t>
            </a:r>
            <a:endParaRPr lang="cs-CZ" altLang="cs-CZ" dirty="0">
              <a:solidFill>
                <a:srgbClr val="21233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1" name="TextovéPole 2"/>
          <p:cNvSpPr txBox="1">
            <a:spLocks noChangeArrowheads="1"/>
          </p:cNvSpPr>
          <p:nvPr/>
        </p:nvSpPr>
        <p:spPr bwMode="auto">
          <a:xfrm>
            <a:off x="2627784" y="4383570"/>
            <a:ext cx="81365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Pro další akademickou argumentaci</a:t>
            </a:r>
          </a:p>
        </p:txBody>
      </p:sp>
      <p:sp>
        <p:nvSpPr>
          <p:cNvPr id="12" name="Šipka: doprava 4"/>
          <p:cNvSpPr/>
          <p:nvPr/>
        </p:nvSpPr>
        <p:spPr>
          <a:xfrm rot="5400000">
            <a:off x="4065075" y="4870129"/>
            <a:ext cx="524142" cy="374387"/>
          </a:xfrm>
          <a:prstGeom prst="rightArrow">
            <a:avLst/>
          </a:prstGeom>
          <a:solidFill>
            <a:srgbClr val="2B90AF"/>
          </a:solidFill>
          <a:ln>
            <a:solidFill>
              <a:srgbClr val="2B9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3" name="TextovéPole 2"/>
          <p:cNvSpPr txBox="1">
            <a:spLocks noChangeArrowheads="1"/>
          </p:cNvSpPr>
          <p:nvPr/>
        </p:nvSpPr>
        <p:spPr bwMode="auto">
          <a:xfrm>
            <a:off x="2079146" y="5382115"/>
            <a:ext cx="49857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b="1" dirty="0">
                <a:latin typeface="Source Sans Pro" charset="0"/>
                <a:ea typeface="Source Sans Pro" charset="0"/>
                <a:cs typeface="Source Sans Pro" charset="0"/>
              </a:rPr>
              <a:t>Special Issue: Race Reconciled: How Biological Anthropologists View Human Variation</a:t>
            </a:r>
            <a:br>
              <a:rPr lang="en-US" sz="1800" dirty="0"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American</a:t>
            </a:r>
            <a:r>
              <a:rPr lang="cs-CZ" altLang="cs-CZ" sz="1800" i="1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journal</a:t>
            </a:r>
            <a:r>
              <a:rPr lang="cs-CZ" altLang="cs-CZ" sz="1800" i="1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of</a:t>
            </a:r>
            <a:r>
              <a:rPr lang="cs-CZ" altLang="cs-CZ" sz="1800" i="1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physical</a:t>
            </a:r>
            <a:r>
              <a:rPr lang="cs-CZ" altLang="cs-CZ" sz="1800" i="1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anthropology</a:t>
            </a:r>
            <a:endParaRPr lang="cs-CZ" altLang="cs-CZ" sz="1800" i="1" dirty="0">
              <a:solidFill>
                <a:srgbClr val="21233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Volume</a:t>
            </a:r>
            <a:r>
              <a:rPr lang="cs-CZ" altLang="cs-CZ" sz="1800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 139,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issue</a:t>
            </a:r>
            <a:r>
              <a:rPr lang="cs-CZ" altLang="cs-CZ" sz="1800" dirty="0">
                <a:solidFill>
                  <a:srgbClr val="212331"/>
                </a:solidFill>
                <a:latin typeface="Source Sans Pro" charset="0"/>
                <a:ea typeface="Source Sans Pro" charset="0"/>
                <a:cs typeface="Source Sans Pro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08406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47746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323850" y="1031876"/>
            <a:ext cx="799256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3D-ID</a:t>
            </a:r>
          </a:p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Reference</a:t>
            </a:r>
            <a:r>
              <a:rPr lang="cs-CZ" dirty="0">
                <a:latin typeface="Source Sans Pro" panose="020B0503030403020204" pitchFamily="34" charset="-18"/>
              </a:rPr>
              <a:t>: SLICE, Dennis E a Ann H. ROSS, 2009. 3D-ID: </a:t>
            </a:r>
            <a:r>
              <a:rPr lang="cs-CZ" dirty="0" err="1">
                <a:latin typeface="Source Sans Pro" panose="020B0503030403020204" pitchFamily="34" charset="-18"/>
              </a:rPr>
              <a:t>geometric</a:t>
            </a:r>
            <a:r>
              <a:rPr lang="cs-CZ" dirty="0">
                <a:latin typeface="Source Sans Pro" panose="020B0503030403020204" pitchFamily="34" charset="-18"/>
              </a:rPr>
              <a:t> </a:t>
            </a:r>
            <a:r>
              <a:rPr lang="cs-CZ" dirty="0" err="1">
                <a:latin typeface="Source Sans Pro" panose="020B0503030403020204" pitchFamily="34" charset="-18"/>
              </a:rPr>
              <a:t>morphometric</a:t>
            </a:r>
            <a:r>
              <a:rPr lang="cs-CZ" dirty="0">
                <a:latin typeface="Source Sans Pro" panose="020B0503030403020204" pitchFamily="34" charset="-18"/>
              </a:rPr>
              <a:t> </a:t>
            </a:r>
            <a:r>
              <a:rPr lang="cs-CZ" dirty="0" err="1">
                <a:latin typeface="Source Sans Pro" panose="020B0503030403020204" pitchFamily="34" charset="-18"/>
              </a:rPr>
              <a:t>classification</a:t>
            </a:r>
            <a:r>
              <a:rPr lang="cs-CZ" dirty="0">
                <a:latin typeface="Source Sans Pro" panose="020B0503030403020204" pitchFamily="34" charset="-18"/>
              </a:rPr>
              <a:t> </a:t>
            </a:r>
            <a:r>
              <a:rPr lang="cs-CZ" dirty="0" err="1">
                <a:latin typeface="Source Sans Pro" panose="020B0503030403020204" pitchFamily="34" charset="-18"/>
              </a:rPr>
              <a:t>of</a:t>
            </a:r>
            <a:r>
              <a:rPr lang="cs-CZ" dirty="0">
                <a:latin typeface="Source Sans Pro" panose="020B0503030403020204" pitchFamily="34" charset="-18"/>
              </a:rPr>
              <a:t> </a:t>
            </a:r>
            <a:r>
              <a:rPr lang="cs-CZ" dirty="0" err="1">
                <a:latin typeface="Source Sans Pro" panose="020B0503030403020204" pitchFamily="34" charset="-18"/>
              </a:rPr>
              <a:t>crania</a:t>
            </a:r>
            <a:r>
              <a:rPr lang="cs-CZ" dirty="0">
                <a:latin typeface="Source Sans Pro" panose="020B0503030403020204" pitchFamily="34" charset="-18"/>
              </a:rPr>
              <a:t> </a:t>
            </a:r>
            <a:r>
              <a:rPr lang="cs-CZ" dirty="0" err="1">
                <a:latin typeface="Source Sans Pro" panose="020B0503030403020204" pitchFamily="34" charset="-18"/>
              </a:rPr>
              <a:t>for</a:t>
            </a:r>
            <a:r>
              <a:rPr lang="cs-CZ" dirty="0">
                <a:latin typeface="Source Sans Pro" panose="020B0503030403020204" pitchFamily="34" charset="-18"/>
              </a:rPr>
              <a:t> </a:t>
            </a:r>
            <a:r>
              <a:rPr lang="cs-CZ" dirty="0" err="1">
                <a:latin typeface="Source Sans Pro" panose="020B0503030403020204" pitchFamily="34" charset="-18"/>
              </a:rPr>
              <a:t>forensic</a:t>
            </a:r>
            <a:r>
              <a:rPr lang="cs-CZ" dirty="0">
                <a:latin typeface="Source Sans Pro" panose="020B0503030403020204" pitchFamily="34" charset="-18"/>
              </a:rPr>
              <a:t> </a:t>
            </a:r>
            <a:r>
              <a:rPr lang="cs-CZ" dirty="0" err="1">
                <a:latin typeface="Source Sans Pro" panose="020B0503030403020204" pitchFamily="34" charset="-18"/>
              </a:rPr>
              <a:t>scientists</a:t>
            </a:r>
            <a:r>
              <a:rPr lang="cs-CZ" dirty="0">
                <a:latin typeface="Source Sans Pro" panose="020B0503030403020204" pitchFamily="34" charset="-18"/>
              </a:rPr>
              <a:t>. </a:t>
            </a:r>
            <a:r>
              <a:rPr lang="cs-CZ" dirty="0" err="1">
                <a:latin typeface="Source Sans Pro" panose="020B0503030403020204" pitchFamily="34" charset="-18"/>
              </a:rPr>
              <a:t>Version</a:t>
            </a:r>
            <a:r>
              <a:rPr lang="cs-CZ" dirty="0">
                <a:latin typeface="Source Sans Pro" panose="020B0503030403020204" pitchFamily="34" charset="-18"/>
              </a:rPr>
              <a:t> 1.0</a:t>
            </a:r>
            <a:endParaRPr lang="en-GB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Část KS</a:t>
            </a:r>
            <a:r>
              <a:rPr lang="cs-CZ" dirty="0">
                <a:latin typeface="Source Sans Pro" panose="020B0503030403020204" pitchFamily="34" charset="-18"/>
              </a:rPr>
              <a:t>: lebka</a:t>
            </a:r>
            <a:endParaRPr lang="en-GB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Metody</a:t>
            </a:r>
            <a:r>
              <a:rPr lang="cs-CZ" dirty="0">
                <a:latin typeface="Source Sans Pro" panose="020B0503030403020204" pitchFamily="34" charset="-18"/>
              </a:rPr>
              <a:t>: souřadnice bodů</a:t>
            </a:r>
            <a:endParaRPr lang="en-GB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Nástroje:</a:t>
            </a:r>
            <a:r>
              <a:rPr lang="cs-CZ" dirty="0">
                <a:latin typeface="Source Sans Pro" panose="020B0503030403020204" pitchFamily="34" charset="-18"/>
              </a:rPr>
              <a:t> digitizér, digitální modely, PC</a:t>
            </a:r>
            <a:endParaRPr lang="en-GB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Přesnost: </a:t>
            </a:r>
            <a:r>
              <a:rPr lang="cs-CZ" dirty="0">
                <a:latin typeface="Source Sans Pro" panose="020B0503030403020204" pitchFamily="34" charset="-18"/>
              </a:rPr>
              <a:t>Brazilci (+1917-1937)  55 % (rozdělení do tří skupin), Evropané 83 % (Urbanová </a:t>
            </a:r>
            <a:r>
              <a:rPr lang="en-US" dirty="0">
                <a:latin typeface="Source Sans Pro" panose="020B0503030403020204" pitchFamily="34" charset="-18"/>
              </a:rPr>
              <a:t>et al. </a:t>
            </a:r>
            <a:r>
              <a:rPr lang="cs-CZ" dirty="0">
                <a:latin typeface="Source Sans Pro" panose="020B0503030403020204" pitchFamily="34" charset="-18"/>
              </a:rPr>
              <a:t>2014)</a:t>
            </a:r>
          </a:p>
          <a:p>
            <a:pPr>
              <a:spcAft>
                <a:spcPts val="600"/>
              </a:spcAft>
            </a:pPr>
            <a:endParaRPr lang="cs-CZ" i="1" dirty="0">
              <a:latin typeface="Source Sans Pro" panose="020B0503030403020204" pitchFamily="34" charset="-18"/>
            </a:endParaRPr>
          </a:p>
          <a:p>
            <a:pPr>
              <a:spcAft>
                <a:spcPts val="600"/>
              </a:spcAft>
            </a:pPr>
            <a:r>
              <a:rPr lang="cs-CZ" i="1" dirty="0">
                <a:latin typeface="Source Sans Pro" panose="020B0503030403020204" pitchFamily="34" charset="-18"/>
              </a:rPr>
              <a:t>Obdobné jako </a:t>
            </a:r>
            <a:r>
              <a:rPr lang="cs-CZ" i="1" dirty="0" err="1">
                <a:latin typeface="Source Sans Pro" panose="020B0503030403020204" pitchFamily="34" charset="-18"/>
              </a:rPr>
              <a:t>Fordisc</a:t>
            </a:r>
            <a:r>
              <a:rPr lang="cs-CZ" i="1" dirty="0">
                <a:latin typeface="Source Sans Pro" panose="020B0503030403020204" pitchFamily="34" charset="-18"/>
              </a:rPr>
              <a:t>, ale vstupními proměnnými jsou prostorové souřadnice význačných bodů</a:t>
            </a:r>
          </a:p>
          <a:p>
            <a:pPr>
              <a:spcAft>
                <a:spcPts val="600"/>
              </a:spcAft>
            </a:pPr>
            <a:r>
              <a:rPr lang="cs-CZ" i="1" dirty="0">
                <a:latin typeface="Source Sans Pro" panose="020B0503030403020204" pitchFamily="34" charset="-18"/>
              </a:rPr>
              <a:t>Výhodou jsou geograficky vymezené populace a zařazení několika Evropských sbírek</a:t>
            </a:r>
          </a:p>
          <a:p>
            <a:pPr>
              <a:spcAft>
                <a:spcPts val="600"/>
              </a:spcAft>
            </a:pPr>
            <a:r>
              <a:rPr lang="cs-CZ" i="1" dirty="0">
                <a:latin typeface="Source Sans Pro" panose="020B0503030403020204" pitchFamily="34" charset="-18"/>
              </a:rPr>
              <a:t>Diagnóza probíhá obdobně jako ve </a:t>
            </a:r>
            <a:r>
              <a:rPr lang="cs-CZ" i="1" dirty="0" err="1">
                <a:latin typeface="Source Sans Pro" panose="020B0503030403020204" pitchFamily="34" charset="-18"/>
              </a:rPr>
              <a:t>Fordisc</a:t>
            </a:r>
            <a:r>
              <a:rPr lang="cs-CZ" i="1" dirty="0">
                <a:latin typeface="Source Sans Pro" panose="020B0503030403020204" pitchFamily="34" charset="-18"/>
              </a:rPr>
              <a:t> </a:t>
            </a:r>
            <a:endParaRPr lang="en-GB" i="1" dirty="0">
              <a:latin typeface="Source Sans Pro" panose="020B05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91428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47746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323850" y="1031876"/>
            <a:ext cx="7992565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3D-ID</a:t>
            </a:r>
          </a:p>
          <a:p>
            <a:pPr>
              <a:spcAft>
                <a:spcPts val="600"/>
              </a:spcAft>
            </a:pPr>
            <a:r>
              <a:rPr lang="cs-CZ" b="1" dirty="0">
                <a:latin typeface="Source Sans Pro" panose="020B0503030403020204" pitchFamily="34" charset="-18"/>
              </a:rPr>
              <a:t>Populace:</a:t>
            </a:r>
          </a:p>
          <a:p>
            <a:pPr>
              <a:spcAft>
                <a:spcPts val="600"/>
              </a:spcAft>
            </a:pPr>
            <a:r>
              <a:rPr lang="cs-CZ" dirty="0"/>
              <a:t>Maxwell Museum in </a:t>
            </a:r>
            <a:r>
              <a:rPr lang="cs-CZ" dirty="0" err="1"/>
              <a:t>Albuquerque</a:t>
            </a:r>
            <a:r>
              <a:rPr lang="cs-CZ" dirty="0"/>
              <a:t>, New </a:t>
            </a:r>
            <a:r>
              <a:rPr lang="cs-CZ" dirty="0" err="1"/>
              <a:t>Mexico</a:t>
            </a:r>
            <a:r>
              <a:rPr lang="cs-CZ" dirty="0"/>
              <a:t>, USA; Samuel </a:t>
            </a:r>
            <a:r>
              <a:rPr lang="cs-CZ" dirty="0" err="1"/>
              <a:t>Morton</a:t>
            </a:r>
            <a:r>
              <a:rPr lang="cs-CZ" dirty="0"/>
              <a:t> </a:t>
            </a:r>
            <a:r>
              <a:rPr lang="cs-CZ" dirty="0" err="1"/>
              <a:t>Collection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Penn</a:t>
            </a:r>
            <a:r>
              <a:rPr lang="cs-CZ" dirty="0"/>
              <a:t> Museum, University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Pennsylvania</a:t>
            </a:r>
            <a:r>
              <a:rPr lang="cs-CZ" dirty="0"/>
              <a:t> (http://penn.museum/</a:t>
            </a:r>
            <a:r>
              <a:rPr lang="cs-CZ" dirty="0" err="1"/>
              <a:t>documents</a:t>
            </a:r>
            <a:r>
              <a:rPr lang="cs-CZ" dirty="0"/>
              <a:t>/</a:t>
            </a:r>
            <a:r>
              <a:rPr lang="cs-CZ" dirty="0" err="1"/>
              <a:t>publications</a:t>
            </a:r>
            <a:r>
              <a:rPr lang="cs-CZ" dirty="0"/>
              <a:t>/</a:t>
            </a:r>
            <a:r>
              <a:rPr lang="cs-CZ" dirty="0" err="1"/>
              <a:t>expedition</a:t>
            </a:r>
            <a:r>
              <a:rPr lang="cs-CZ" dirty="0"/>
              <a:t>/</a:t>
            </a:r>
            <a:r>
              <a:rPr lang="cs-CZ" dirty="0" err="1"/>
              <a:t>PDFs</a:t>
            </a:r>
            <a:r>
              <a:rPr lang="cs-CZ" dirty="0"/>
              <a:t>/50-3/renschler.pdf), Philadelphia, </a:t>
            </a:r>
            <a:r>
              <a:rPr lang="cs-CZ" dirty="0" err="1"/>
              <a:t>Pennsylvania</a:t>
            </a:r>
            <a:r>
              <a:rPr lang="cs-CZ" dirty="0"/>
              <a:t>, USA; </a:t>
            </a:r>
            <a:r>
              <a:rPr lang="cs-CZ" dirty="0" err="1"/>
              <a:t>American</a:t>
            </a:r>
            <a:r>
              <a:rPr lang="cs-CZ" dirty="0"/>
              <a:t> Museum </a:t>
            </a:r>
            <a:r>
              <a:rPr lang="cs-CZ" dirty="0" err="1"/>
              <a:t>of</a:t>
            </a:r>
            <a:r>
              <a:rPr lang="cs-CZ" dirty="0"/>
              <a:t> Natural </a:t>
            </a:r>
            <a:r>
              <a:rPr lang="cs-CZ" dirty="0" err="1"/>
              <a:t>History</a:t>
            </a:r>
            <a:r>
              <a:rPr lang="cs-CZ" dirty="0"/>
              <a:t>, New York, New York, USA; Luis </a:t>
            </a:r>
            <a:r>
              <a:rPr lang="cs-CZ" dirty="0" err="1"/>
              <a:t>Lopes</a:t>
            </a:r>
            <a:r>
              <a:rPr lang="cs-CZ" dirty="0"/>
              <a:t> </a:t>
            </a:r>
            <a:r>
              <a:rPr lang="cs-CZ" dirty="0" err="1"/>
              <a:t>Collection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Bocage</a:t>
            </a:r>
            <a:r>
              <a:rPr lang="cs-CZ" dirty="0"/>
              <a:t> Museum in </a:t>
            </a:r>
            <a:r>
              <a:rPr lang="cs-CZ" dirty="0" err="1"/>
              <a:t>Lisbon</a:t>
            </a:r>
            <a:r>
              <a:rPr lang="cs-CZ" dirty="0"/>
              <a:t>, Portugal; </a:t>
            </a:r>
            <a:r>
              <a:rPr lang="cs-CZ" dirty="0" err="1"/>
              <a:t>Oloriz</a:t>
            </a:r>
            <a:r>
              <a:rPr lang="cs-CZ" dirty="0"/>
              <a:t> </a:t>
            </a:r>
            <a:r>
              <a:rPr lang="cs-CZ" dirty="0" err="1"/>
              <a:t>Collection</a:t>
            </a:r>
            <a:r>
              <a:rPr lang="cs-CZ" dirty="0"/>
              <a:t> in </a:t>
            </a:r>
            <a:r>
              <a:rPr lang="cs-CZ" dirty="0" err="1"/>
              <a:t>Spain</a:t>
            </a:r>
            <a:r>
              <a:rPr lang="cs-CZ" dirty="0"/>
              <a:t> (http://www.ucm.es/</a:t>
            </a:r>
            <a:r>
              <a:rPr lang="cs-CZ" dirty="0" err="1"/>
              <a:t>info</a:t>
            </a:r>
            <a:r>
              <a:rPr lang="cs-CZ" dirty="0"/>
              <a:t>/</a:t>
            </a:r>
            <a:r>
              <a:rPr lang="cs-CZ" dirty="0" err="1"/>
              <a:t>museoana</a:t>
            </a:r>
            <a:r>
              <a:rPr lang="cs-CZ" dirty="0"/>
              <a:t>/</a:t>
            </a:r>
            <a:r>
              <a:rPr lang="cs-CZ" dirty="0" err="1"/>
              <a:t>Colecciones</a:t>
            </a:r>
            <a:r>
              <a:rPr lang="cs-CZ" dirty="0"/>
              <a:t>/</a:t>
            </a:r>
            <a:r>
              <a:rPr lang="cs-CZ" dirty="0" err="1"/>
              <a:t>Craneos</a:t>
            </a:r>
            <a:r>
              <a:rPr lang="cs-CZ" dirty="0"/>
              <a:t>/index_english.htm); Juan </a:t>
            </a:r>
            <a:r>
              <a:rPr lang="cs-CZ" dirty="0" err="1"/>
              <a:t>Munizaga</a:t>
            </a:r>
            <a:r>
              <a:rPr lang="cs-CZ" dirty="0"/>
              <a:t> </a:t>
            </a:r>
            <a:r>
              <a:rPr lang="cs-CZ" dirty="0" err="1"/>
              <a:t>Collection</a:t>
            </a:r>
            <a:r>
              <a:rPr lang="cs-CZ" dirty="0"/>
              <a:t> </a:t>
            </a:r>
            <a:r>
              <a:rPr lang="cs-CZ" dirty="0" err="1"/>
              <a:t>curated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Universidad</a:t>
            </a:r>
            <a:r>
              <a:rPr lang="cs-CZ" dirty="0"/>
              <a:t> de Chile, Santiago, Chile;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Donated</a:t>
            </a:r>
            <a:r>
              <a:rPr lang="cs-CZ" dirty="0"/>
              <a:t> </a:t>
            </a:r>
            <a:r>
              <a:rPr lang="cs-CZ" dirty="0" err="1"/>
              <a:t>Collection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University </a:t>
            </a:r>
            <a:r>
              <a:rPr lang="cs-CZ" dirty="0" err="1"/>
              <a:t>of</a:t>
            </a:r>
            <a:r>
              <a:rPr lang="cs-CZ" dirty="0"/>
              <a:t> Tennessee, </a:t>
            </a:r>
            <a:r>
              <a:rPr lang="cs-CZ" dirty="0" err="1"/>
              <a:t>Knoxville</a:t>
            </a:r>
            <a:r>
              <a:rPr lang="cs-CZ" dirty="0"/>
              <a:t>, Tennessee, USA; C.A. </a:t>
            </a:r>
            <a:r>
              <a:rPr lang="cs-CZ" dirty="0" err="1"/>
              <a:t>Pound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Identification</a:t>
            </a:r>
            <a:r>
              <a:rPr lang="cs-CZ" dirty="0"/>
              <a:t> </a:t>
            </a:r>
            <a:r>
              <a:rPr lang="cs-CZ" dirty="0" err="1"/>
              <a:t>Laboratory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University </a:t>
            </a:r>
            <a:r>
              <a:rPr lang="cs-CZ" dirty="0" err="1"/>
              <a:t>of</a:t>
            </a:r>
            <a:r>
              <a:rPr lang="cs-CZ" dirty="0"/>
              <a:t> Florida, </a:t>
            </a:r>
            <a:r>
              <a:rPr lang="cs-CZ" dirty="0" err="1"/>
              <a:t>Gainesville</a:t>
            </a:r>
            <a:r>
              <a:rPr lang="cs-CZ" dirty="0"/>
              <a:t>, Florida, USA; </a:t>
            </a:r>
            <a:r>
              <a:rPr lang="cs-CZ" dirty="0" err="1"/>
              <a:t>Morgue</a:t>
            </a:r>
            <a:r>
              <a:rPr lang="cs-CZ" dirty="0"/>
              <a:t> </a:t>
            </a:r>
            <a:r>
              <a:rPr lang="cs-CZ" dirty="0" err="1"/>
              <a:t>Judicial</a:t>
            </a:r>
            <a:r>
              <a:rPr lang="cs-CZ" dirty="0"/>
              <a:t>, Republic </a:t>
            </a:r>
            <a:r>
              <a:rPr lang="cs-CZ" dirty="0" err="1"/>
              <a:t>of</a:t>
            </a:r>
            <a:r>
              <a:rPr lang="cs-CZ" dirty="0"/>
              <a:t> Panama; </a:t>
            </a:r>
            <a:r>
              <a:rPr lang="cs-CZ" dirty="0" err="1"/>
              <a:t>North</a:t>
            </a:r>
            <a:r>
              <a:rPr lang="cs-CZ" dirty="0"/>
              <a:t> Carolina Office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Chief</a:t>
            </a:r>
            <a:r>
              <a:rPr lang="cs-CZ" dirty="0"/>
              <a:t> </a:t>
            </a:r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Examiner</a:t>
            </a:r>
            <a:r>
              <a:rPr lang="cs-CZ" dirty="0"/>
              <a:t>, USA; and </a:t>
            </a:r>
            <a:r>
              <a:rPr lang="cs-CZ" dirty="0" err="1"/>
              <a:t>the</a:t>
            </a:r>
            <a:r>
              <a:rPr lang="cs-CZ" dirty="0"/>
              <a:t> Georgia </a:t>
            </a:r>
            <a:r>
              <a:rPr lang="cs-CZ" dirty="0" err="1"/>
              <a:t>Bureau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Investigation</a:t>
            </a:r>
            <a:r>
              <a:rPr lang="cs-CZ" dirty="0"/>
              <a:t>, USA, </a:t>
            </a:r>
            <a:r>
              <a:rPr lang="cs-CZ" dirty="0" err="1"/>
              <a:t>Athens</a:t>
            </a:r>
            <a:r>
              <a:rPr lang="cs-CZ" dirty="0"/>
              <a:t>…, </a:t>
            </a:r>
            <a:r>
              <a:rPr lang="cs-CZ" dirty="0" err="1"/>
              <a:t>Pachner</a:t>
            </a:r>
            <a:r>
              <a:rPr lang="cs-CZ" dirty="0"/>
              <a:t>…, UNIFESP, USP</a:t>
            </a:r>
            <a:endParaRPr lang="en-GB" dirty="0"/>
          </a:p>
          <a:p>
            <a:pPr>
              <a:spcAft>
                <a:spcPts val="600"/>
              </a:spcAft>
            </a:pPr>
            <a:endParaRPr lang="en-GB" dirty="0">
              <a:latin typeface="Source Sans Pro" panose="020B05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62018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  <a:ea typeface="Source Sans Pro" charset="0"/>
              <a:cs typeface="Source Sans Pro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47746" y="190748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Metrické metody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323850" y="1031876"/>
            <a:ext cx="799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3D-ID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594" y="313513"/>
            <a:ext cx="3245096" cy="2448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117" y="1352710"/>
            <a:ext cx="42437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Vyplnění hodnot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vyplňuje se v milimetrech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</a:rPr>
              <a:t>jako oddělovač desetinných míst musí být použita tečka!</a:t>
            </a:r>
            <a:endParaRPr lang="en-GB" dirty="0">
              <a:latin typeface="Source Sans Pro" panose="020B0503030403020204" pitchFamily="34" charset="-18"/>
            </a:endParaRPr>
          </a:p>
        </p:txBody>
      </p:sp>
      <p:sp>
        <p:nvSpPr>
          <p:cNvPr id="7" name="Šipka: doprava 6"/>
          <p:cNvSpPr/>
          <p:nvPr/>
        </p:nvSpPr>
        <p:spPr>
          <a:xfrm rot="5400000">
            <a:off x="2322692" y="2619855"/>
            <a:ext cx="264376" cy="345808"/>
          </a:xfrm>
          <a:prstGeom prst="rightArrow">
            <a:avLst/>
          </a:prstGeom>
          <a:solidFill>
            <a:srgbClr val="2B90AF"/>
          </a:solidFill>
          <a:ln>
            <a:solidFill>
              <a:srgbClr val="2B9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ource Sans Pro" panose="020B0503030403020204" pitchFamily="34" charset="-18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310908" y="2866951"/>
            <a:ext cx="483715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Specifikace referenční skupiny a typu výpočtu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používejte pouze relevantní skupiny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pokud si jste jisti pohlavím, pak jej specifikujte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</a:rPr>
              <a:t>bez zaškrtnutého pole </a:t>
            </a:r>
            <a:r>
              <a:rPr lang="cs-CZ" i="1" dirty="0" err="1">
                <a:solidFill>
                  <a:srgbClr val="00B050"/>
                </a:solidFill>
                <a:latin typeface="Source Sans Pro" panose="020B0503030403020204" pitchFamily="34" charset="-18"/>
              </a:rPr>
              <a:t>include</a:t>
            </a:r>
            <a:r>
              <a:rPr lang="cs-CZ" i="1" dirty="0">
                <a:solidFill>
                  <a:srgbClr val="00B050"/>
                </a:solidFill>
                <a:latin typeface="Source Sans Pro" panose="020B0503030403020204" pitchFamily="34" charset="-18"/>
              </a:rPr>
              <a:t> </a:t>
            </a:r>
            <a:r>
              <a:rPr lang="cs-CZ" i="1" dirty="0" err="1">
                <a:solidFill>
                  <a:srgbClr val="00B050"/>
                </a:solidFill>
                <a:latin typeface="Source Sans Pro" panose="020B0503030403020204" pitchFamily="34" charset="-18"/>
              </a:rPr>
              <a:t>size</a:t>
            </a:r>
            <a:r>
              <a:rPr lang="cs-CZ" i="1" dirty="0">
                <a:solidFill>
                  <a:srgbClr val="00B050"/>
                </a:solidFill>
                <a:latin typeface="Source Sans Pro" panose="020B0503030403020204" pitchFamily="34" charset="-18"/>
              </a:rPr>
              <a:t> </a:t>
            </a: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</a:rPr>
              <a:t>je z analýza odstraněna velikostní složka variability</a:t>
            </a:r>
            <a:endParaRPr lang="en-GB" dirty="0">
              <a:latin typeface="Source Sans Pro" panose="020B0503030403020204" pitchFamily="34" charset="-1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225822"/>
            <a:ext cx="3249576" cy="2451652"/>
          </a:xfrm>
          <a:prstGeom prst="rect">
            <a:avLst/>
          </a:prstGeom>
        </p:spPr>
      </p:pic>
      <p:sp>
        <p:nvSpPr>
          <p:cNvPr id="10" name="Šipka: doprava 9"/>
          <p:cNvSpPr/>
          <p:nvPr/>
        </p:nvSpPr>
        <p:spPr>
          <a:xfrm rot="5400000">
            <a:off x="2338342" y="4795745"/>
            <a:ext cx="233075" cy="345808"/>
          </a:xfrm>
          <a:prstGeom prst="rightArrow">
            <a:avLst/>
          </a:prstGeom>
          <a:solidFill>
            <a:srgbClr val="2B90AF"/>
          </a:solidFill>
          <a:ln>
            <a:solidFill>
              <a:srgbClr val="2B9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ource Sans Pro" panose="020B0503030403020204" pitchFamily="34" charset="-18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316628" y="5085187"/>
            <a:ext cx="483715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Analýza se spouští příkazem </a:t>
            </a:r>
            <a:r>
              <a:rPr lang="cs-CZ" i="1" dirty="0" err="1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Process</a:t>
            </a: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v záložce Data, jedinec je přiřazen ke skupině na základě hodnoty </a:t>
            </a:r>
            <a:r>
              <a:rPr lang="cs-CZ" i="1" dirty="0" err="1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Posterior</a:t>
            </a:r>
            <a:r>
              <a:rPr lang="cs-CZ" i="1" dirty="0">
                <a:solidFill>
                  <a:srgbClr val="00B050"/>
                </a:solidFill>
                <a:latin typeface="Source Sans Pro" panose="020B0503030403020204" pitchFamily="34" charset="-18"/>
                <a:ea typeface="Source Sans Pro" charset="0"/>
                <a:cs typeface="Source Sans Pro" charset="0"/>
              </a:rPr>
              <a:t> probability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B050"/>
                </a:solidFill>
                <a:latin typeface="Source Sans Pro" panose="020B0503030403020204" pitchFamily="34" charset="-18"/>
              </a:rPr>
              <a:t>v případě nízkých hodnot TP nebo naopak vysokých hodnot D2 zkuste odstranit některé body</a:t>
            </a:r>
            <a:endParaRPr lang="en-GB" dirty="0">
              <a:latin typeface="Source Sans Pro" panose="020B0503030403020204" pitchFamily="34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338392"/>
            <a:ext cx="3290148" cy="24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13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Základy</a:t>
            </a:r>
          </a:p>
        </p:txBody>
      </p:sp>
      <p:sp>
        <p:nvSpPr>
          <p:cNvPr id="5124" name="TextovéPole 2"/>
          <p:cNvSpPr txBox="1">
            <a:spLocks noChangeArrowheads="1"/>
          </p:cNvSpPr>
          <p:nvPr/>
        </p:nvSpPr>
        <p:spPr bwMode="auto">
          <a:xfrm>
            <a:off x="261291" y="934028"/>
            <a:ext cx="5414581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Problémy: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Neexistence ras vede k nutnosti dělit populace na základě jiných měřítek – </a:t>
            </a:r>
            <a:r>
              <a:rPr lang="cs-CZ" altLang="cs-CZ" sz="1800" b="1" dirty="0">
                <a:solidFill>
                  <a:srgbClr val="212331"/>
                </a:solidFill>
                <a:latin typeface="Source Sans Pro" panose="020B0503030403020204" pitchFamily="34" charset="-18"/>
              </a:rPr>
              <a:t>geografické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, </a:t>
            </a:r>
            <a:r>
              <a:rPr lang="cs-CZ" altLang="cs-CZ" sz="1800" b="1" dirty="0">
                <a:solidFill>
                  <a:srgbClr val="212331"/>
                </a:solidFill>
                <a:latin typeface="Source Sans Pro" panose="020B0503030403020204" pitchFamily="34" charset="-18"/>
              </a:rPr>
              <a:t>sociální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, </a:t>
            </a:r>
            <a:r>
              <a:rPr lang="cs-CZ" altLang="cs-CZ" sz="1800" b="1" dirty="0">
                <a:solidFill>
                  <a:srgbClr val="212331"/>
                </a:solidFill>
                <a:latin typeface="Source Sans Pro" panose="020B0503030403020204" pitchFamily="34" charset="-18"/>
              </a:rPr>
              <a:t>jazykové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– které z biologického hlediska nemusí vůbec dávat smysl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  <a:sym typeface="Wingdings" panose="05000000000000000000" pitchFamily="2" charset="2"/>
              </a:rPr>
              <a:t></a:t>
            </a:r>
            <a:r>
              <a:rPr lang="en-US" altLang="cs-CZ" sz="1800" dirty="0">
                <a:solidFill>
                  <a:srgbClr val="212331"/>
                </a:solidFill>
                <a:latin typeface="Source Sans Pro" panose="020B0503030403020204" pitchFamily="34" charset="-18"/>
                <a:sym typeface="Wingdings" panose="05000000000000000000" pitchFamily="2" charset="2"/>
              </a:rPr>
              <a:t> 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  <a:sym typeface="Wingdings" panose="05000000000000000000" pitchFamily="2" charset="2"/>
              </a:rPr>
              <a:t>v základu se používá rozdělení na evropský (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  <a:sym typeface="Wingdings" panose="05000000000000000000" pitchFamily="2" charset="2"/>
              </a:rPr>
              <a:t>kavkazoidi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  <a:sym typeface="Wingdings" panose="05000000000000000000" pitchFamily="2" charset="2"/>
              </a:rPr>
              <a:t>), africký (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  <a:sym typeface="Wingdings" panose="05000000000000000000" pitchFamily="2" charset="2"/>
              </a:rPr>
              <a:t>negoridi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  <a:sym typeface="Wingdings" panose="05000000000000000000" pitchFamily="2" charset="2"/>
              </a:rPr>
              <a:t>) a asijský (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  <a:sym typeface="Wingdings" panose="05000000000000000000" pitchFamily="2" charset="2"/>
              </a:rPr>
              <a:t>mongoloidi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  <a:sym typeface="Wingdings" panose="05000000000000000000" pitchFamily="2" charset="2"/>
              </a:rPr>
              <a:t>) původ, metody se ale podle místního kontextu výrazně liší</a:t>
            </a:r>
            <a:endParaRPr lang="cs-CZ" altLang="cs-CZ" sz="18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323850" y="6093296"/>
            <a:ext cx="57613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Další problémy probereme v souvislosti s jednotlivými metodami</a:t>
            </a:r>
          </a:p>
        </p:txBody>
      </p:sp>
      <p:sp>
        <p:nvSpPr>
          <p:cNvPr id="8" name="TextovéPole 2"/>
          <p:cNvSpPr txBox="1">
            <a:spLocks noChangeArrowheads="1"/>
          </p:cNvSpPr>
          <p:nvPr/>
        </p:nvSpPr>
        <p:spPr bwMode="auto">
          <a:xfrm>
            <a:off x="488573" y="3717694"/>
            <a:ext cx="576133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US kontext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rozdělení Asiatů a původního obyvatelstva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vyčlenění přistěhovalců ze španělsky a portugalsky mluvících zemí – tzv. </a:t>
            </a:r>
            <a:r>
              <a:rPr lang="cs-CZ" altLang="cs-CZ" sz="1800" i="1" dirty="0">
                <a:solidFill>
                  <a:srgbClr val="212331"/>
                </a:solidFill>
                <a:latin typeface="Source Sans Pro" panose="020B0503030403020204" pitchFamily="34" charset="-18"/>
              </a:rPr>
              <a:t>latino/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hispanic</a:t>
            </a:r>
            <a:endParaRPr lang="cs-CZ" altLang="cs-CZ" sz="1800" i="1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488574" y="5071911"/>
            <a:ext cx="5451578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Další státy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často reagují na přítomnost osob s komplexním etnickým původem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4080"/>
          <a:stretch/>
        </p:blipFill>
        <p:spPr>
          <a:xfrm>
            <a:off x="5675873" y="1889829"/>
            <a:ext cx="3478529" cy="1553179"/>
          </a:xfrm>
          <a:prstGeom prst="rect">
            <a:avLst/>
          </a:prstGeom>
        </p:spPr>
      </p:pic>
      <p:sp>
        <p:nvSpPr>
          <p:cNvPr id="9" name="Šipka: doprava 4"/>
          <p:cNvSpPr/>
          <p:nvPr/>
        </p:nvSpPr>
        <p:spPr>
          <a:xfrm rot="19512969">
            <a:off x="5143566" y="3527119"/>
            <a:ext cx="504056" cy="360040"/>
          </a:xfrm>
          <a:prstGeom prst="rightArrow">
            <a:avLst/>
          </a:prstGeom>
          <a:solidFill>
            <a:srgbClr val="2B90AF"/>
          </a:solidFill>
          <a:ln>
            <a:solidFill>
              <a:srgbClr val="2B9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ource Sans Pro" panose="020B0503030403020204" pitchFamily="34" charset="-18"/>
            </a:endParaRPr>
          </a:p>
        </p:txBody>
      </p:sp>
      <p:sp>
        <p:nvSpPr>
          <p:cNvPr id="11" name="Šipka: doprava 4"/>
          <p:cNvSpPr/>
          <p:nvPr/>
        </p:nvSpPr>
        <p:spPr>
          <a:xfrm>
            <a:off x="5449931" y="4386341"/>
            <a:ext cx="504056" cy="360040"/>
          </a:xfrm>
          <a:prstGeom prst="rightArrow">
            <a:avLst/>
          </a:prstGeom>
          <a:solidFill>
            <a:srgbClr val="2B90AF"/>
          </a:solidFill>
          <a:ln>
            <a:solidFill>
              <a:srgbClr val="2B9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ource Sans Pro" panose="020B0503030403020204" pitchFamily="34" charset="-1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822" y="3574598"/>
            <a:ext cx="3186580" cy="1792451"/>
          </a:xfrm>
          <a:prstGeom prst="rect">
            <a:avLst/>
          </a:prstGeom>
        </p:spPr>
      </p:pic>
      <p:sp>
        <p:nvSpPr>
          <p:cNvPr id="12" name="Šipka: doprava 4"/>
          <p:cNvSpPr/>
          <p:nvPr/>
        </p:nvSpPr>
        <p:spPr>
          <a:xfrm rot="2084902">
            <a:off x="5387601" y="5610454"/>
            <a:ext cx="504056" cy="360040"/>
          </a:xfrm>
          <a:prstGeom prst="rightArrow">
            <a:avLst/>
          </a:prstGeom>
          <a:solidFill>
            <a:srgbClr val="2B90AF"/>
          </a:solidFill>
          <a:ln>
            <a:solidFill>
              <a:srgbClr val="2B9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ource Sans Pro" panose="020B0503030403020204" pitchFamily="34" charset="-1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20" y="5232929"/>
            <a:ext cx="2018178" cy="1582435"/>
          </a:xfrm>
          <a:prstGeom prst="rect">
            <a:avLst/>
          </a:prstGeom>
        </p:spPr>
      </p:pic>
      <p:sp>
        <p:nvSpPr>
          <p:cNvPr id="18" name="TextovéPole 2"/>
          <p:cNvSpPr txBox="1">
            <a:spLocks noChangeArrowheads="1"/>
          </p:cNvSpPr>
          <p:nvPr/>
        </p:nvSpPr>
        <p:spPr bwMode="auto">
          <a:xfrm>
            <a:off x="8098716" y="6488668"/>
            <a:ext cx="475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>
                <a:solidFill>
                  <a:srgbClr val="212331"/>
                </a:solidFill>
                <a:latin typeface="Source Sans Pro" panose="020B0503030403020204" pitchFamily="34" charset="-18"/>
              </a:rPr>
              <a:t>?</a:t>
            </a:r>
            <a:endParaRPr lang="cs-CZ" altLang="cs-CZ" sz="18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79558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Základy</a:t>
            </a:r>
          </a:p>
        </p:txBody>
      </p:sp>
      <p:sp>
        <p:nvSpPr>
          <p:cNvPr id="5124" name="TextovéPole 2"/>
          <p:cNvSpPr txBox="1">
            <a:spLocks noChangeArrowheads="1"/>
          </p:cNvSpPr>
          <p:nvPr/>
        </p:nvSpPr>
        <p:spPr bwMode="auto">
          <a:xfrm>
            <a:off x="250825" y="1196975"/>
            <a:ext cx="5761335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Nejlepším ukazatelem je lebka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ale existují i metody na postkraniální skelet</a:t>
            </a:r>
          </a:p>
        </p:txBody>
      </p:sp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250824" y="1893574"/>
            <a:ext cx="5542006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212331"/>
                </a:solidFill>
                <a:latin typeface="Source Sans Pro" panose="020B0503030403020204" pitchFamily="34" charset="-18"/>
              </a:rPr>
              <a:t>pánev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– metrické metody (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Patriquin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et al. 2002, </a:t>
            </a:r>
            <a:r>
              <a:rPr lang="en-GB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I̊şcan</a:t>
            </a:r>
            <a:r>
              <a:rPr lang="en-GB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a Cotton 1985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212331"/>
                </a:solidFill>
                <a:latin typeface="Source Sans Pro" panose="020B0503030403020204" pitchFamily="34" charset="-18"/>
              </a:rPr>
              <a:t>stehenní kost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– zakřivení diafýzy, torze proximální části,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platymerie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(plochost v horní třetině těla, obsah povrchu mezi kondyly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velký překryv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neobjasněná etiologie – strava, pohybové vzorce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cs-CZ" altLang="cs-CZ" sz="18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800" b="1" dirty="0">
                <a:solidFill>
                  <a:srgbClr val="212331"/>
                </a:solidFill>
                <a:latin typeface="Source Sans Pro" panose="020B0503030403020204" pitchFamily="34" charset="-18"/>
              </a:rPr>
              <a:t>obratle 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– relativně vyšší výskyt </a:t>
            </a:r>
            <a:r>
              <a:rPr lang="cs-CZ" altLang="cs-CZ" sz="1800" i="1" dirty="0">
                <a:solidFill>
                  <a:srgbClr val="212331"/>
                </a:solidFill>
                <a:latin typeface="Source Sans Pro" panose="020B0503030403020204" pitchFamily="34" charset="-18"/>
              </a:rPr>
              <a:t>spina </a:t>
            </a:r>
            <a:r>
              <a:rPr lang="cs-CZ" altLang="cs-CZ" sz="1800" i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bifida</a:t>
            </a:r>
            <a:r>
              <a:rPr lang="cs-CZ" altLang="cs-CZ" sz="1800" i="1" dirty="0">
                <a:solidFill>
                  <a:srgbClr val="212331"/>
                </a:solidFill>
                <a:latin typeface="Source Sans Pro" panose="020B0503030403020204" pitchFamily="34" charset="-18"/>
              </a:rPr>
              <a:t> 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v bělošské populaci (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Asvat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2012;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Duray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et al. 1999)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323" y="862013"/>
            <a:ext cx="2914334" cy="26159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173" y="4106325"/>
            <a:ext cx="2909116" cy="218866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732362" y="3440150"/>
            <a:ext cx="1184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Wescott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2005</a:t>
            </a:r>
          </a:p>
        </p:txBody>
      </p:sp>
      <p:sp>
        <p:nvSpPr>
          <p:cNvPr id="9" name="Obdélník 8"/>
          <p:cNvSpPr/>
          <p:nvPr/>
        </p:nvSpPr>
        <p:spPr>
          <a:xfrm>
            <a:off x="7948451" y="6141102"/>
            <a:ext cx="966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Craig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1995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5213254"/>
            <a:ext cx="2088232" cy="14907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5118559"/>
            <a:ext cx="1944334" cy="162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57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Základy</a:t>
            </a:r>
          </a:p>
        </p:txBody>
      </p:sp>
      <p:sp>
        <p:nvSpPr>
          <p:cNvPr id="5124" name="TextovéPole 2"/>
          <p:cNvSpPr txBox="1">
            <a:spLocks noChangeArrowheads="1"/>
          </p:cNvSpPr>
          <p:nvPr/>
        </p:nvSpPr>
        <p:spPr bwMode="auto">
          <a:xfrm>
            <a:off x="250825" y="1022707"/>
            <a:ext cx="5761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Odhad u nedospělých jedinců</a:t>
            </a:r>
          </a:p>
        </p:txBody>
      </p:sp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250824" y="1454532"/>
            <a:ext cx="5617320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studie narážejí na nedostatečné pokrytí dokumentovaným materiálem (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Lewis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2007)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podle některých existují pozorovatelné rozdíly, obecně je ale určování pop. příslušnosti u nedospělých jedinců problematické stejně jako je tomu v případě pohlaví (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Choi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 </a:t>
            </a:r>
            <a:r>
              <a:rPr lang="en-US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&amp;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Trorret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1970)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800" b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Steyn</a:t>
            </a:r>
            <a:r>
              <a:rPr lang="cs-CZ" altLang="cs-CZ" sz="1800" b="1" dirty="0">
                <a:solidFill>
                  <a:srgbClr val="212331"/>
                </a:solidFill>
                <a:latin typeface="Source Sans Pro" panose="020B0503030403020204" pitchFamily="34" charset="-18"/>
              </a:rPr>
              <a:t> </a:t>
            </a:r>
            <a:r>
              <a:rPr lang="en-US" altLang="cs-CZ" sz="1800" b="1" dirty="0">
                <a:solidFill>
                  <a:srgbClr val="212331"/>
                </a:solidFill>
                <a:latin typeface="Source Sans Pro" panose="020B0503030403020204" pitchFamily="34" charset="-18"/>
              </a:rPr>
              <a:t>&amp; </a:t>
            </a:r>
            <a:r>
              <a:rPr lang="cs-CZ" altLang="cs-CZ" sz="1800" b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Henenberg</a:t>
            </a:r>
            <a:r>
              <a:rPr lang="cs-CZ" altLang="cs-CZ" sz="1800" b="1" dirty="0">
                <a:solidFill>
                  <a:srgbClr val="212331"/>
                </a:solidFill>
                <a:latin typeface="Source Sans Pro" panose="020B0503030403020204" pitchFamily="34" charset="-18"/>
              </a:rPr>
              <a:t> 1997 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– mezi dětmi afrického a evropského původu jsou pozorovatelné rozdíly v šířce lebky od přibližně 5 let věku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800" b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Weinberg</a:t>
            </a:r>
            <a:r>
              <a:rPr lang="cs-CZ" altLang="cs-CZ" sz="1800" b="1" dirty="0">
                <a:solidFill>
                  <a:srgbClr val="212331"/>
                </a:solidFill>
                <a:latin typeface="Source Sans Pro" panose="020B0503030403020204" pitchFamily="34" charset="-18"/>
              </a:rPr>
              <a:t> et al. 2005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studie perinatálních jedinců </a:t>
            </a:r>
          </a:p>
          <a:p>
            <a:pPr marL="269875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600" dirty="0">
                <a:solidFill>
                  <a:srgbClr val="212331"/>
                </a:solidFill>
                <a:latin typeface="Source Sans Pro" panose="020B0503030403020204" pitchFamily="34" charset="-18"/>
              </a:rPr>
              <a:t>evropského původů: relativně úzká </a:t>
            </a:r>
            <a:r>
              <a:rPr lang="cs-CZ" altLang="cs-CZ" sz="1600" i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squama</a:t>
            </a:r>
            <a:r>
              <a:rPr lang="cs-CZ" altLang="cs-CZ" sz="1600" i="1" dirty="0">
                <a:solidFill>
                  <a:srgbClr val="212331"/>
                </a:solidFill>
                <a:latin typeface="Source Sans Pro" panose="020B0503030403020204" pitchFamily="34" charset="-18"/>
              </a:rPr>
              <a:t> </a:t>
            </a:r>
            <a:r>
              <a:rPr lang="cs-CZ" altLang="cs-CZ" sz="1600" i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occipitalis</a:t>
            </a:r>
            <a:r>
              <a:rPr lang="cs-CZ" altLang="cs-CZ" sz="1600" dirty="0">
                <a:solidFill>
                  <a:srgbClr val="212331"/>
                </a:solidFill>
                <a:latin typeface="Source Sans Pro" panose="020B0503030403020204" pitchFamily="34" charset="-18"/>
              </a:rPr>
              <a:t>, </a:t>
            </a:r>
            <a:r>
              <a:rPr lang="cs-CZ" altLang="cs-CZ" sz="16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prominující</a:t>
            </a:r>
            <a:r>
              <a:rPr lang="cs-CZ" altLang="cs-CZ" sz="1600" i="1" dirty="0">
                <a:solidFill>
                  <a:srgbClr val="212331"/>
                </a:solidFill>
                <a:latin typeface="Source Sans Pro" panose="020B0503030403020204" pitchFamily="34" charset="-18"/>
              </a:rPr>
              <a:t> spina </a:t>
            </a:r>
            <a:r>
              <a:rPr lang="cs-CZ" altLang="cs-CZ" sz="1600" i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nasalis</a:t>
            </a:r>
            <a:r>
              <a:rPr lang="cs-CZ" altLang="cs-CZ" sz="1600" i="1" dirty="0">
                <a:solidFill>
                  <a:srgbClr val="212331"/>
                </a:solidFill>
                <a:latin typeface="Source Sans Pro" panose="020B0503030403020204" pitchFamily="34" charset="-18"/>
              </a:rPr>
              <a:t> </a:t>
            </a:r>
            <a:r>
              <a:rPr lang="cs-CZ" altLang="cs-CZ" sz="1600" i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anterior</a:t>
            </a:r>
            <a:r>
              <a:rPr lang="cs-CZ" altLang="cs-CZ" sz="1600" dirty="0">
                <a:solidFill>
                  <a:srgbClr val="212331"/>
                </a:solidFill>
                <a:latin typeface="Source Sans Pro" panose="020B0503030403020204" pitchFamily="34" charset="-18"/>
              </a:rPr>
              <a:t>, vyznačený </a:t>
            </a:r>
            <a:r>
              <a:rPr lang="cs-CZ" altLang="cs-CZ" sz="16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spoední</a:t>
            </a:r>
            <a:r>
              <a:rPr lang="cs-CZ" altLang="cs-CZ" sz="1600" dirty="0">
                <a:solidFill>
                  <a:srgbClr val="212331"/>
                </a:solidFill>
                <a:latin typeface="Source Sans Pro" panose="020B0503030403020204" pitchFamily="34" charset="-18"/>
              </a:rPr>
              <a:t> okraj </a:t>
            </a:r>
            <a:r>
              <a:rPr lang="cs-CZ" altLang="cs-CZ" sz="1600" i="1" dirty="0">
                <a:solidFill>
                  <a:srgbClr val="212331"/>
                </a:solidFill>
                <a:latin typeface="Source Sans Pro" panose="020B0503030403020204" pitchFamily="34" charset="-18"/>
              </a:rPr>
              <a:t>apertura </a:t>
            </a:r>
            <a:r>
              <a:rPr lang="cs-CZ" altLang="cs-CZ" sz="1600" i="1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piriformis</a:t>
            </a:r>
            <a:r>
              <a:rPr lang="cs-CZ" altLang="cs-CZ" sz="1600" dirty="0">
                <a:solidFill>
                  <a:srgbClr val="212331"/>
                </a:solidFill>
                <a:latin typeface="Source Sans Pro" panose="020B0503030403020204" pitchFamily="34" charset="-18"/>
              </a:rPr>
              <a:t>, prodloužený </a:t>
            </a:r>
            <a:r>
              <a:rPr lang="cs-CZ" altLang="cs-CZ" sz="16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vomer</a:t>
            </a:r>
            <a:r>
              <a:rPr lang="cs-CZ" altLang="cs-CZ" sz="1600" dirty="0">
                <a:solidFill>
                  <a:srgbClr val="212331"/>
                </a:solidFill>
                <a:latin typeface="Source Sans Pro" panose="020B0503030403020204" pitchFamily="34" charset="-18"/>
              </a:rPr>
              <a:t> a zaoblenější šupinu kosti spánkové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altLang="cs-CZ" sz="1600" dirty="0">
                <a:solidFill>
                  <a:srgbClr val="212331"/>
                </a:solidFill>
                <a:latin typeface="Source Sans Pro" panose="020B0503030403020204" pitchFamily="34" charset="-18"/>
              </a:rPr>
              <a:t>správnost určení 67,5 % (do dvou kategorií)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cs-CZ" altLang="cs-CZ" sz="18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532" y="3552570"/>
            <a:ext cx="2545969" cy="32849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51324" t="1318"/>
          <a:stretch/>
        </p:blipFill>
        <p:spPr>
          <a:xfrm>
            <a:off x="6179837" y="142719"/>
            <a:ext cx="2802238" cy="33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8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Základy</a:t>
            </a:r>
          </a:p>
        </p:txBody>
      </p:sp>
      <p:sp>
        <p:nvSpPr>
          <p:cNvPr id="5124" name="TextovéPole 2"/>
          <p:cNvSpPr txBox="1">
            <a:spLocks noChangeArrowheads="1"/>
          </p:cNvSpPr>
          <p:nvPr/>
        </p:nvSpPr>
        <p:spPr bwMode="auto">
          <a:xfrm>
            <a:off x="250825" y="1022707"/>
            <a:ext cx="5761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Odhad u nedospělých jedinců</a:t>
            </a:r>
          </a:p>
        </p:txBody>
      </p:sp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250824" y="1454532"/>
            <a:ext cx="561732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dentice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zaznamenány mezipopulační rozdíly ve velikosti dočasných i trvalých zubů (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Harris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et al. 2001;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Lease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</a:t>
            </a:r>
            <a:r>
              <a:rPr lang="en-US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&amp;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</a:t>
            </a:r>
            <a:r>
              <a:rPr lang="cs-CZ" altLang="cs-CZ" sz="18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Sciulli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 2005) – dentice jedinců afrického původu větší rozměry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+ kombinace s vizuálně hodnocenými znaky </a:t>
            </a: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  <a:sym typeface="Wingdings" panose="05000000000000000000" pitchFamily="2" charset="2"/>
              </a:rPr>
              <a:t></a:t>
            </a:r>
            <a:r>
              <a:rPr lang="en-US" altLang="cs-CZ" sz="1800" dirty="0">
                <a:solidFill>
                  <a:srgbClr val="212331"/>
                </a:solidFill>
                <a:latin typeface="Source Sans Pro" panose="020B0503030403020204" pitchFamily="34" charset="-18"/>
                <a:sym typeface="Wingdings" panose="05000000000000000000" pitchFamily="2" charset="2"/>
              </a:rPr>
              <a:t>  90.1% and 92.6%</a:t>
            </a:r>
            <a:endParaRPr lang="cs-CZ" altLang="cs-CZ" sz="18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cs-CZ" altLang="cs-CZ" sz="16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endParaRPr lang="cs-CZ" altLang="cs-CZ" sz="1800" dirty="0">
              <a:solidFill>
                <a:srgbClr val="212331"/>
              </a:solidFill>
              <a:latin typeface="Source Sans Pro" panose="020B0503030403020204" pitchFamily="34" charset="-18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356992"/>
            <a:ext cx="5814417" cy="32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22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Vizuální znaky</a:t>
            </a:r>
          </a:p>
        </p:txBody>
      </p:sp>
      <p:sp>
        <p:nvSpPr>
          <p:cNvPr id="5124" name="TextovéPole 2"/>
          <p:cNvSpPr txBox="1">
            <a:spLocks noChangeArrowheads="1"/>
          </p:cNvSpPr>
          <p:nvPr/>
        </p:nvSpPr>
        <p:spPr bwMode="auto">
          <a:xfrm>
            <a:off x="251520" y="1124744"/>
            <a:ext cx="75608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Dostupná je celá řada seznamů znaků typických pro různé populace, neexistuje však znak, který by se vyskytoval výhradně u jedné populace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1075"/>
            <a:ext cx="7416824" cy="475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1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862013"/>
          </a:xfrm>
          <a:prstGeom prst="rect">
            <a:avLst/>
          </a:prstGeom>
          <a:solidFill>
            <a:srgbClr val="212331"/>
          </a:solidFill>
          <a:ln>
            <a:solidFill>
              <a:srgbClr val="2123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latin typeface="Source Sans Pro" panose="020B0503030403020204" pitchFamily="34" charset="-18"/>
            </a:endParaRP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23850" y="169863"/>
            <a:ext cx="849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2B90AF"/>
                </a:solidFill>
                <a:latin typeface="Source Sans Pro" panose="020B0503030403020204" pitchFamily="34" charset="-18"/>
              </a:rPr>
              <a:t>Vizuální znaky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b="4816"/>
          <a:stretch/>
        </p:blipFill>
        <p:spPr>
          <a:xfrm>
            <a:off x="1475656" y="1988840"/>
            <a:ext cx="5586340" cy="15121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646542"/>
            <a:ext cx="6624736" cy="31656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175" y="1414360"/>
            <a:ext cx="1073465" cy="15278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16" y="2564904"/>
            <a:ext cx="1137209" cy="1527815"/>
          </a:xfrm>
          <a:prstGeom prst="rect">
            <a:avLst/>
          </a:prstGeom>
        </p:spPr>
      </p:pic>
      <p:sp>
        <p:nvSpPr>
          <p:cNvPr id="11" name="TextovéPole 2"/>
          <p:cNvSpPr txBox="1">
            <a:spLocks noChangeArrowheads="1"/>
          </p:cNvSpPr>
          <p:nvPr/>
        </p:nvSpPr>
        <p:spPr bwMode="auto">
          <a:xfrm>
            <a:off x="7164288" y="3069772"/>
            <a:ext cx="11475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Bass 2005</a:t>
            </a:r>
          </a:p>
        </p:txBody>
      </p:sp>
      <p:sp>
        <p:nvSpPr>
          <p:cNvPr id="12" name="TextovéPole 2"/>
          <p:cNvSpPr txBox="1">
            <a:spLocks noChangeArrowheads="1"/>
          </p:cNvSpPr>
          <p:nvPr/>
        </p:nvSpPr>
        <p:spPr bwMode="auto">
          <a:xfrm>
            <a:off x="42092" y="6331211"/>
            <a:ext cx="1475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solidFill>
                  <a:srgbClr val="212331"/>
                </a:solidFill>
                <a:latin typeface="Source Sans Pro" panose="020B0503030403020204" pitchFamily="34" charset="-18"/>
              </a:rPr>
              <a:t>Caple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 </a:t>
            </a:r>
            <a:r>
              <a:rPr lang="en-US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&amp; </a:t>
            </a:r>
            <a:r>
              <a:rPr lang="cs-CZ" altLang="cs-CZ" sz="1400" dirty="0">
                <a:solidFill>
                  <a:srgbClr val="212331"/>
                </a:solidFill>
                <a:latin typeface="Source Sans Pro" panose="020B0503030403020204" pitchFamily="34" charset="-18"/>
              </a:rPr>
              <a:t>Stephan 2005</a:t>
            </a:r>
          </a:p>
        </p:txBody>
      </p:sp>
      <p:sp>
        <p:nvSpPr>
          <p:cNvPr id="13" name="TextovéPole 2"/>
          <p:cNvSpPr txBox="1">
            <a:spLocks noChangeArrowheads="1"/>
          </p:cNvSpPr>
          <p:nvPr/>
        </p:nvSpPr>
        <p:spPr bwMode="auto">
          <a:xfrm>
            <a:off x="219207" y="1031876"/>
            <a:ext cx="8424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dirty="0">
                <a:solidFill>
                  <a:srgbClr val="212331"/>
                </a:solidFill>
                <a:latin typeface="Source Sans Pro" panose="020B0503030403020204" pitchFamily="34" charset="-18"/>
              </a:rPr>
              <a:t>Spolehlivá metoda vycházející z rozdílů ve frekvencích znaků není vyvinuta, některé znaky ale mohou napovědět?</a:t>
            </a:r>
          </a:p>
        </p:txBody>
      </p:sp>
    </p:spTree>
    <p:extLst>
      <p:ext uri="{BB962C8B-B14F-4D97-AF65-F5344CB8AC3E}">
        <p14:creationId xmlns:p14="http://schemas.microsoft.com/office/powerpoint/2010/main" val="676357151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4035</TotalTime>
  <Words>2374</Words>
  <Application>Microsoft Office PowerPoint</Application>
  <PresentationFormat>Předvádění na obrazovce (4:3)</PresentationFormat>
  <Paragraphs>284</Paragraphs>
  <Slides>32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0" baseType="lpstr">
      <vt:lpstr>MS Gothic</vt:lpstr>
      <vt:lpstr>Arial</vt:lpstr>
      <vt:lpstr>Calibri</vt:lpstr>
      <vt:lpstr>Courier New</vt:lpstr>
      <vt:lpstr>Source Sans Pro</vt:lpstr>
      <vt:lpstr>Tahoma</vt:lpstr>
      <vt:lpstr>Wingdings</vt:lpstr>
      <vt:lpstr>Výchozí návrh</vt:lpstr>
      <vt:lpstr>Metody antropologie 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Mořkovský</dc:creator>
  <cp:lastModifiedBy>Mikolas Jurda</cp:lastModifiedBy>
  <cp:revision>198</cp:revision>
  <dcterms:created xsi:type="dcterms:W3CDTF">2008-11-23T08:34:52Z</dcterms:created>
  <dcterms:modified xsi:type="dcterms:W3CDTF">2017-03-21T08:20:17Z</dcterms:modified>
</cp:coreProperties>
</file>