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1" r:id="rId4"/>
    <p:sldId id="261" r:id="rId5"/>
    <p:sldId id="262" r:id="rId6"/>
    <p:sldId id="263" r:id="rId7"/>
    <p:sldId id="264" r:id="rId8"/>
    <p:sldId id="265" r:id="rId9"/>
    <p:sldId id="266" r:id="rId10"/>
    <p:sldId id="270" r:id="rId11"/>
    <p:sldId id="267" r:id="rId12"/>
    <p:sldId id="268" r:id="rId13"/>
    <p:sldId id="269" r:id="rId14"/>
    <p:sldId id="271" r:id="rId15"/>
    <p:sldId id="272" r:id="rId16"/>
    <p:sldId id="277" r:id="rId17"/>
    <p:sldId id="284" r:id="rId18"/>
    <p:sldId id="276" r:id="rId19"/>
    <p:sldId id="273" r:id="rId20"/>
    <p:sldId id="274" r:id="rId21"/>
    <p:sldId id="278" r:id="rId22"/>
    <p:sldId id="279" r:id="rId23"/>
    <p:sldId id="275" r:id="rId24"/>
    <p:sldId id="280" r:id="rId25"/>
    <p:sldId id="283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70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19.2.2017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05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19.2.2017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31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19.2.2017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71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19.2.2017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75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19.2.2017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06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19.2.2017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19.2.2017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09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19.2.2017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48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19.2.2017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68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19.2.2017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8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19.2.2017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12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6224-8E04-4D83-9680-02554A2829D4}" type="datetimeFigureOut">
              <a:rPr lang="cs-CZ" smtClean="0"/>
              <a:t>19.2.2017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26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Ekologie sinic a řas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282" y="1665864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ozdělení planktonu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 smtClean="0"/>
              <a:t>Podle </a:t>
            </a:r>
            <a:r>
              <a:rPr lang="cs-CZ" altLang="cs-CZ" sz="2400" dirty="0"/>
              <a:t>organismů (</a:t>
            </a:r>
            <a:r>
              <a:rPr lang="cs-CZ" altLang="cs-CZ" sz="2400" dirty="0" err="1"/>
              <a:t>bakterioplankton</a:t>
            </a:r>
            <a:r>
              <a:rPr lang="cs-CZ" altLang="cs-CZ" sz="2400" dirty="0"/>
              <a:t>, fytoplankton, zooplankton)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Podle velikosti: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b="1" dirty="0" err="1"/>
              <a:t>Pikoplankton</a:t>
            </a:r>
            <a:r>
              <a:rPr lang="cs-CZ" altLang="cs-CZ" sz="2400" b="1" dirty="0"/>
              <a:t> do 2 </a:t>
            </a:r>
            <a:r>
              <a:rPr lang="en-US" altLang="cs-CZ" sz="2400" b="1" dirty="0">
                <a:cs typeface="Arial" panose="020B0604020202020204" pitchFamily="34" charset="0"/>
              </a:rPr>
              <a:t>µ</a:t>
            </a:r>
            <a:r>
              <a:rPr lang="cs-CZ" altLang="cs-CZ" sz="2400" b="1" dirty="0">
                <a:cs typeface="Arial" panose="020B0604020202020204" pitchFamily="34" charset="0"/>
              </a:rPr>
              <a:t>m</a:t>
            </a:r>
            <a:endParaRPr lang="cs-CZ" altLang="cs-CZ" sz="2400" b="1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Ultraplankton</a:t>
            </a:r>
            <a:r>
              <a:rPr lang="cs-CZ" altLang="cs-CZ" sz="2400" dirty="0"/>
              <a:t> 2-10</a:t>
            </a:r>
            <a:r>
              <a:rPr lang="en-US" altLang="cs-CZ" sz="2400" dirty="0">
                <a:cs typeface="Arial" panose="020B0604020202020204" pitchFamily="34" charset="0"/>
              </a:rPr>
              <a:t>µ</a:t>
            </a:r>
            <a:r>
              <a:rPr lang="cs-CZ" altLang="cs-CZ" sz="2400" dirty="0">
                <a:cs typeface="Arial" panose="020B0604020202020204" pitchFamily="34" charset="0"/>
              </a:rPr>
              <a:t>m</a:t>
            </a:r>
            <a:r>
              <a:rPr lang="cs-CZ" altLang="cs-CZ" sz="2400" dirty="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Nannoplankton</a:t>
            </a:r>
            <a:r>
              <a:rPr lang="cs-CZ" altLang="cs-CZ" sz="2400" dirty="0"/>
              <a:t> 10-50 </a:t>
            </a:r>
            <a:r>
              <a:rPr lang="en-US" altLang="cs-CZ" sz="2400" dirty="0">
                <a:cs typeface="Arial" panose="020B0604020202020204" pitchFamily="34" charset="0"/>
              </a:rPr>
              <a:t>µ</a:t>
            </a:r>
            <a:r>
              <a:rPr lang="cs-CZ" altLang="cs-CZ" sz="2400" dirty="0">
                <a:cs typeface="Arial" panose="020B0604020202020204" pitchFamily="34" charset="0"/>
              </a:rPr>
              <a:t>m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Mikroplankton 50-500 </a:t>
            </a:r>
            <a:r>
              <a:rPr lang="en-US" altLang="cs-CZ" sz="2400" dirty="0">
                <a:cs typeface="Arial" panose="020B0604020202020204" pitchFamily="34" charset="0"/>
              </a:rPr>
              <a:t>µ</a:t>
            </a:r>
            <a:r>
              <a:rPr lang="cs-CZ" altLang="cs-CZ" sz="2400" dirty="0">
                <a:cs typeface="Arial" panose="020B0604020202020204" pitchFamily="34" charset="0"/>
              </a:rPr>
              <a:t>m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 err="1"/>
              <a:t>Makroplankton</a:t>
            </a:r>
            <a:r>
              <a:rPr lang="cs-CZ" altLang="cs-CZ" sz="2400" b="1" dirty="0"/>
              <a:t> nad 500 </a:t>
            </a:r>
            <a:r>
              <a:rPr lang="en-US" altLang="cs-CZ" sz="2400" b="1" dirty="0">
                <a:cs typeface="Arial" panose="020B0604020202020204" pitchFamily="34" charset="0"/>
              </a:rPr>
              <a:t>µ</a:t>
            </a:r>
            <a:r>
              <a:rPr lang="cs-CZ" altLang="cs-CZ" sz="2400" b="1" dirty="0">
                <a:cs typeface="Arial" panose="020B0604020202020204" pitchFamily="34" charset="0"/>
              </a:rPr>
              <a:t>m</a:t>
            </a:r>
            <a:endParaRPr lang="cs-CZ" altLang="cs-CZ" sz="2400" b="1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84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Přizpůsobení planktonu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Nízký </a:t>
            </a:r>
            <a:r>
              <a:rPr lang="cs-CZ" altLang="cs-CZ" sz="2400" dirty="0"/>
              <a:t>stupeň strukturální organizace</a:t>
            </a:r>
          </a:p>
          <a:p>
            <a:r>
              <a:rPr lang="cs-CZ" altLang="cs-CZ" sz="2400" dirty="0"/>
              <a:t>Velká morfologická a fyziologická plasticita</a:t>
            </a:r>
          </a:p>
          <a:p>
            <a:r>
              <a:rPr lang="cs-CZ" altLang="cs-CZ" sz="2400" dirty="0"/>
              <a:t>Velikost, tvar, sliz, výběžky </a:t>
            </a:r>
          </a:p>
          <a:p>
            <a:r>
              <a:rPr lang="cs-CZ" altLang="cs-CZ" sz="2400" dirty="0"/>
              <a:t>Sezónní polymorfizmus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Výsledek obrázku pro asterionella formo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180" y="2305675"/>
            <a:ext cx="2520280" cy="241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800861" y="471973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Asterionella formosa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59459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Adaptační strategie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90060" y="1124744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r>
              <a:rPr lang="cs-CZ" altLang="cs-CZ" sz="2400" dirty="0" smtClean="0"/>
              <a:t>R (</a:t>
            </a:r>
            <a:r>
              <a:rPr lang="cs-CZ" altLang="cs-CZ" sz="2400" dirty="0" err="1" smtClean="0"/>
              <a:t>ruderals</a:t>
            </a:r>
            <a:r>
              <a:rPr lang="cs-CZ" altLang="cs-CZ" sz="2400" dirty="0" smtClean="0"/>
              <a:t>)-stratégové </a:t>
            </a:r>
            <a:r>
              <a:rPr lang="cs-CZ" altLang="cs-CZ" sz="2400" dirty="0"/>
              <a:t>- velké přírůstky</a:t>
            </a:r>
            <a:r>
              <a:rPr lang="cs-CZ" altLang="cs-CZ" sz="2400" dirty="0" smtClean="0"/>
              <a:t>, velké buňky, využívají krátké dávky světla, tolerují disturbance,  </a:t>
            </a:r>
            <a:r>
              <a:rPr lang="cs-CZ" altLang="cs-CZ" sz="2400" dirty="0"/>
              <a:t>vysoké </a:t>
            </a:r>
            <a:r>
              <a:rPr lang="cs-CZ" altLang="cs-CZ" sz="2400" dirty="0" smtClean="0"/>
              <a:t>nároky na </a:t>
            </a:r>
            <a:r>
              <a:rPr lang="cs-CZ" altLang="cs-CZ" sz="2400" dirty="0"/>
              <a:t>živiny </a:t>
            </a:r>
            <a:r>
              <a:rPr lang="cs-CZ" altLang="cs-CZ" sz="2400" dirty="0" smtClean="0"/>
              <a:t>(</a:t>
            </a:r>
            <a:r>
              <a:rPr lang="cs-CZ" altLang="cs-CZ" sz="2400" i="1" dirty="0" err="1" smtClean="0"/>
              <a:t>Fragilaria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Aulacoseira</a:t>
            </a:r>
            <a:r>
              <a:rPr lang="cs-CZ" altLang="cs-CZ" sz="2400" dirty="0"/>
              <a:t>)</a:t>
            </a:r>
            <a:r>
              <a:rPr lang="cs-CZ" altLang="cs-CZ" sz="2400" dirty="0" smtClean="0"/>
              <a:t> </a:t>
            </a:r>
          </a:p>
          <a:p>
            <a:r>
              <a:rPr lang="cs-CZ" altLang="cs-CZ" sz="2400" dirty="0" smtClean="0"/>
              <a:t>C- (</a:t>
            </a:r>
            <a:r>
              <a:rPr lang="cs-CZ" altLang="cs-CZ" sz="2400" dirty="0" err="1" smtClean="0"/>
              <a:t>colonists</a:t>
            </a:r>
            <a:r>
              <a:rPr lang="cs-CZ" altLang="cs-CZ" sz="2400" dirty="0" smtClean="0"/>
              <a:t>): drobné řasy s rychlými přírůstky, reagují velmi rychle na výhodné podmínky  (</a:t>
            </a:r>
            <a:r>
              <a:rPr lang="cs-CZ" altLang="cs-CZ" sz="2400" i="1" dirty="0" err="1" smtClean="0"/>
              <a:t>Synechococcus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Chlamydomonas</a:t>
            </a:r>
            <a:r>
              <a:rPr lang="cs-CZ" altLang="cs-CZ" sz="2400" dirty="0"/>
              <a:t>)</a:t>
            </a:r>
          </a:p>
          <a:p>
            <a:r>
              <a:rPr lang="cs-CZ" altLang="cs-CZ" sz="2400" dirty="0" smtClean="0"/>
              <a:t>S- </a:t>
            </a:r>
            <a:r>
              <a:rPr lang="cs-CZ" altLang="cs-CZ" sz="2400" dirty="0" err="1" smtClean="0"/>
              <a:t>specialists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- menší přírůstky, přežijí nevýhodné podmínky, skladují živiny, </a:t>
            </a:r>
            <a:r>
              <a:rPr lang="cs-CZ" altLang="cs-CZ" sz="2400" dirty="0" smtClean="0"/>
              <a:t>stres tolerující druhy, migrují za živinami ke dnu a za světlem ke hladině (</a:t>
            </a:r>
            <a:r>
              <a:rPr lang="cs-CZ" altLang="cs-CZ" sz="2400" i="1" dirty="0" err="1" smtClean="0"/>
              <a:t>Peridinium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Ceratium</a:t>
            </a:r>
            <a:r>
              <a:rPr lang="cs-CZ" altLang="cs-CZ" sz="2400" dirty="0"/>
              <a:t>, </a:t>
            </a:r>
            <a:r>
              <a:rPr lang="cs-CZ" altLang="cs-CZ" sz="2400" i="1" dirty="0" err="1" smtClean="0"/>
              <a:t>Volvox</a:t>
            </a:r>
            <a:r>
              <a:rPr lang="cs-CZ" altLang="cs-CZ" sz="2400" i="1" dirty="0" smtClean="0"/>
              <a:t>, </a:t>
            </a:r>
            <a:r>
              <a:rPr lang="cs-CZ" altLang="cs-CZ" sz="2400" dirty="0" smtClean="0"/>
              <a:t>Sinice)</a:t>
            </a:r>
            <a:endParaRPr lang="cs-CZ" altLang="cs-CZ" sz="2400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76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Růst populace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Přírůstek </a:t>
            </a:r>
            <a:r>
              <a:rPr lang="cs-CZ" altLang="cs-CZ" sz="2400" dirty="0"/>
              <a:t>biomasy v čase</a:t>
            </a:r>
          </a:p>
          <a:p>
            <a:r>
              <a:rPr lang="cs-CZ" altLang="cs-CZ" sz="2400" dirty="0"/>
              <a:t>Čistá rychlost růstu – rozdíl hrubého přírůstku a ztrát</a:t>
            </a:r>
          </a:p>
          <a:p>
            <a:r>
              <a:rPr lang="cs-CZ" altLang="cs-CZ" sz="2400" dirty="0"/>
              <a:t>Generační doba – doba zdvojení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857346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26904"/>
            <a:ext cx="4537075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360530" y="3140968"/>
            <a:ext cx="2881313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latin typeface="Calibri" panose="020F0502020204030204" pitchFamily="34" charset="0"/>
              </a:rPr>
              <a:t>1 – </a:t>
            </a:r>
            <a:r>
              <a:rPr lang="cs-CZ" altLang="cs-CZ" dirty="0" err="1">
                <a:latin typeface="Calibri" panose="020F0502020204030204" pitchFamily="34" charset="0"/>
              </a:rPr>
              <a:t>lag</a:t>
            </a:r>
            <a:r>
              <a:rPr lang="cs-CZ" altLang="cs-CZ" dirty="0">
                <a:latin typeface="Calibri" panose="020F0502020204030204" pitchFamily="34" charset="0"/>
              </a:rPr>
              <a:t> fáze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>
                <a:latin typeface="Calibri" panose="020F0502020204030204" pitchFamily="34" charset="0"/>
              </a:rPr>
              <a:t>2 – </a:t>
            </a:r>
            <a:r>
              <a:rPr lang="cs-CZ" altLang="cs-CZ" dirty="0" smtClean="0">
                <a:latin typeface="Calibri" panose="020F0502020204030204" pitchFamily="34" charset="0"/>
              </a:rPr>
              <a:t>exponenciální </a:t>
            </a:r>
            <a:r>
              <a:rPr lang="cs-CZ" altLang="cs-CZ" dirty="0">
                <a:latin typeface="Calibri" panose="020F0502020204030204" pitchFamily="34" charset="0"/>
              </a:rPr>
              <a:t>fáze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>
                <a:latin typeface="Calibri" panose="020F0502020204030204" pitchFamily="34" charset="0"/>
              </a:rPr>
              <a:t>3 – stacionární fáze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>
                <a:latin typeface="Calibri" panose="020F0502020204030204" pitchFamily="34" charset="0"/>
              </a:rPr>
              <a:t>4 – odumírání</a:t>
            </a:r>
          </a:p>
          <a:p>
            <a:pPr eaLnBrk="1" hangingPunct="1">
              <a:spcBef>
                <a:spcPct val="50000"/>
              </a:spcBef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7646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Živiny, světlo a teplota v průběhu roku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Jaro </a:t>
            </a:r>
            <a:r>
              <a:rPr lang="cs-CZ" altLang="cs-CZ" sz="2400" dirty="0"/>
              <a:t>– roztává led, hladina se ohřívá – jarní cirkulace – uvolnění živin ze dna, teplota vody nízká, osvětlení nízké, živin dostatek</a:t>
            </a:r>
          </a:p>
          <a:p>
            <a:r>
              <a:rPr lang="cs-CZ" altLang="cs-CZ" sz="2400" dirty="0"/>
              <a:t>Léto – teplota u hladiny vyšší, u dna nižší, dostatek světla, živiny konzumovány planktonem</a:t>
            </a:r>
          </a:p>
          <a:p>
            <a:r>
              <a:rPr lang="cs-CZ" altLang="cs-CZ" sz="2400" dirty="0"/>
              <a:t>Podzim – snižování tepla a světla, podzimní cirkulace</a:t>
            </a:r>
          </a:p>
          <a:p>
            <a:r>
              <a:rPr lang="cs-CZ" altLang="cs-CZ" sz="2400" dirty="0"/>
              <a:t>Zima – u hladiny led, u dna </a:t>
            </a:r>
            <a:r>
              <a:rPr lang="cs-CZ" altLang="cs-CZ" sz="2400" dirty="0" err="1" smtClean="0"/>
              <a:t>4°C</a:t>
            </a:r>
            <a:r>
              <a:rPr lang="cs-CZ" altLang="cs-CZ" sz="2400" dirty="0" smtClean="0"/>
              <a:t>, </a:t>
            </a:r>
            <a:r>
              <a:rPr lang="cs-CZ" altLang="cs-CZ" sz="2400" dirty="0"/>
              <a:t>světlo závisí na tloušťce ledu a sněhu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Sezónní dynamika fytoplanktonu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/>
              <a:t>Jaro – </a:t>
            </a:r>
            <a:r>
              <a:rPr lang="cs-CZ" altLang="cs-CZ" sz="2400" dirty="0" err="1"/>
              <a:t>Cryptophyta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Chrysophyta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Bacillariophyceae</a:t>
            </a:r>
            <a:endParaRPr lang="cs-CZ" altLang="cs-CZ" sz="2400" dirty="0"/>
          </a:p>
          <a:p>
            <a:r>
              <a:rPr lang="cs-CZ" altLang="cs-CZ" sz="2400" dirty="0"/>
              <a:t>Léto – </a:t>
            </a:r>
            <a:r>
              <a:rPr lang="cs-CZ" altLang="cs-CZ" sz="2400" dirty="0" err="1"/>
              <a:t>Cyanophyta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Chlorophyta</a:t>
            </a:r>
            <a:endParaRPr lang="cs-CZ" altLang="cs-CZ" sz="2400" dirty="0"/>
          </a:p>
          <a:p>
            <a:r>
              <a:rPr lang="cs-CZ" altLang="cs-CZ" sz="2400" dirty="0"/>
              <a:t>Podzim – </a:t>
            </a:r>
            <a:r>
              <a:rPr lang="cs-CZ" altLang="cs-CZ" sz="2400" dirty="0" err="1"/>
              <a:t>Bacillariophyceae</a:t>
            </a:r>
            <a:endParaRPr lang="cs-CZ" altLang="cs-CZ" sz="2400" dirty="0"/>
          </a:p>
          <a:p>
            <a:r>
              <a:rPr lang="cs-CZ" altLang="cs-CZ" sz="2400" dirty="0"/>
              <a:t>Zima – </a:t>
            </a:r>
            <a:r>
              <a:rPr lang="cs-CZ" altLang="cs-CZ" sz="2400" dirty="0" err="1"/>
              <a:t>Bacillariophyceae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Cryptophyta</a:t>
            </a:r>
            <a:endParaRPr lang="cs-CZ" altLang="cs-CZ" sz="2400" dirty="0"/>
          </a:p>
          <a:p>
            <a:r>
              <a:rPr lang="cs-CZ" altLang="cs-CZ" sz="2400" dirty="0"/>
              <a:t>Zonace fytoplanktonu – </a:t>
            </a:r>
            <a:r>
              <a:rPr lang="cs-CZ" altLang="cs-CZ" sz="2400" dirty="0" err="1"/>
              <a:t>eufotická</a:t>
            </a:r>
            <a:r>
              <a:rPr lang="cs-CZ" altLang="cs-CZ" sz="2400" dirty="0"/>
              <a:t> zóna</a:t>
            </a:r>
          </a:p>
          <a:p>
            <a:endParaRPr lang="cs-CZ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6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Eufytoplankton</a:t>
            </a:r>
            <a:endParaRPr lang="cs-CZ" altLang="cs-CZ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i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Sinice: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Microcystis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Aphanizomenon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Planktothrix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Anabaena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i="1" dirty="0" smtClean="0">
                <a:solidFill>
                  <a:srgbClr val="996600"/>
                </a:solidFill>
                <a:latin typeface="Calibri" panose="020F0502020204030204" pitchFamily="34" charset="0"/>
              </a:rPr>
              <a:t>Rozsivky: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Stephanodiscus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Cyclotella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Asterionella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i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Krásnoočka: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Euglena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Phacus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Trachelomonas</a:t>
            </a:r>
            <a:r>
              <a:rPr lang="cs-CZ" altLang="cs-CZ" sz="2000" i="1" dirty="0" smtClean="0"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i="1" dirty="0" smtClean="0"/>
          </a:p>
          <a:p>
            <a:pPr eaLnBrk="1" hangingPunct="1">
              <a:lnSpc>
                <a:spcPct val="90000"/>
              </a:lnSpc>
            </a:pPr>
            <a:endParaRPr lang="cs-CZ" altLang="cs-CZ" sz="2000" i="1" dirty="0" smtClean="0"/>
          </a:p>
          <a:p>
            <a:pPr eaLnBrk="1" hangingPunct="1">
              <a:lnSpc>
                <a:spcPct val="90000"/>
              </a:lnSpc>
            </a:pPr>
            <a:endParaRPr lang="cs-CZ" altLang="cs-CZ" sz="2000" i="1" dirty="0" smtClean="0"/>
          </a:p>
          <a:p>
            <a:pPr eaLnBrk="1" hangingPunct="1">
              <a:lnSpc>
                <a:spcPct val="90000"/>
              </a:lnSpc>
            </a:pPr>
            <a:endParaRPr lang="cs-CZ" altLang="cs-CZ" sz="2000" i="1" dirty="0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i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Obrněnky: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Peridinium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Ceratium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i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Skrytěnky</a:t>
            </a:r>
            <a:r>
              <a:rPr lang="cs-CZ" altLang="cs-CZ" sz="2000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Cryptomonas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Rhodomonas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Zelené řasy: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Chlamydomonas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Volvox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i="1" dirty="0" err="1" smtClean="0">
                <a:solidFill>
                  <a:srgbClr val="008A3E"/>
                </a:solidFill>
                <a:latin typeface="Calibri" panose="020F0502020204030204" pitchFamily="34" charset="0"/>
              </a:rPr>
              <a:t>Spájivky</a:t>
            </a:r>
            <a:r>
              <a:rPr lang="cs-CZ" altLang="cs-CZ" sz="2000" i="1" dirty="0" smtClean="0">
                <a:solidFill>
                  <a:srgbClr val="008A3E"/>
                </a:solidFill>
                <a:latin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Staurastrum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Closterium</a:t>
            </a:r>
            <a:endParaRPr lang="cs-CZ" altLang="cs-CZ" sz="2000" i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94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planktonic alg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73195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01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Sladkovodní bentické ekosystémy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Bentos- organismy asociované se dnem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cca 26 000 druhů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Časté drobné druhy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Dominantní skupiny: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Cyanophyta</a:t>
            </a:r>
            <a:r>
              <a:rPr lang="cs-CZ" altLang="cs-CZ" sz="2400" dirty="0"/>
              <a:t>/</a:t>
            </a:r>
            <a:r>
              <a:rPr lang="cs-CZ" altLang="cs-CZ" sz="2400" dirty="0" err="1"/>
              <a:t>Cyanobacteria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Chlorophyta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Bacillariophyta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Rhodophyta</a:t>
            </a:r>
            <a:endParaRPr lang="cs-CZ" altLang="cs-CZ" sz="2400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71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Sladkovodní bentické ekosystémy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/>
              <a:t>Bentos – organismy rostoucí u dna asociované se substrátem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Perifyton – všechny mikroskopické organismy na </a:t>
            </a:r>
            <a:r>
              <a:rPr lang="cs-CZ" altLang="cs-CZ" sz="2400" dirty="0" smtClean="0"/>
              <a:t>substrátu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Metafyton</a:t>
            </a:r>
            <a:r>
              <a:rPr lang="cs-CZ" altLang="cs-CZ" sz="2400" dirty="0"/>
              <a:t> – organismy rostoucí u dna ve </a:t>
            </a:r>
            <a:r>
              <a:rPr lang="cs-CZ" altLang="cs-CZ" sz="2400" dirty="0" err="1"/>
              <a:t>fotické</a:t>
            </a:r>
            <a:r>
              <a:rPr lang="cs-CZ" altLang="cs-CZ" sz="2400" dirty="0"/>
              <a:t> zóně bez spojení se substrátem (</a:t>
            </a:r>
            <a:r>
              <a:rPr lang="cs-CZ" altLang="cs-CZ" sz="2400" dirty="0" err="1"/>
              <a:t>spájivky</a:t>
            </a:r>
            <a:r>
              <a:rPr lang="cs-CZ" altLang="cs-CZ" sz="2400" dirty="0"/>
              <a:t> </a:t>
            </a:r>
            <a:r>
              <a:rPr lang="cs-CZ" altLang="cs-CZ" sz="2400" i="1" dirty="0" err="1"/>
              <a:t>Zygnema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Spirogyra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Mougeotia</a:t>
            </a:r>
            <a:r>
              <a:rPr lang="cs-CZ" altLang="cs-CZ" sz="2400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Půdní </a:t>
            </a:r>
            <a:r>
              <a:rPr lang="cs-CZ" altLang="cs-CZ" sz="2400" dirty="0" err="1"/>
              <a:t>edafon</a:t>
            </a:r>
            <a:r>
              <a:rPr lang="cs-CZ" altLang="cs-CZ" sz="2400" dirty="0"/>
              <a:t> – někteří </a:t>
            </a:r>
            <a:r>
              <a:rPr lang="cs-CZ" altLang="cs-CZ" sz="2400" dirty="0" err="1"/>
              <a:t>fykologové</a:t>
            </a:r>
            <a:r>
              <a:rPr lang="cs-CZ" altLang="cs-CZ" sz="2400" dirty="0"/>
              <a:t> ho považují jako součást perifytonu, souvislost se substrátem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03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Výuka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/>
              <a:t>Přednášky</a:t>
            </a:r>
          </a:p>
          <a:p>
            <a:pPr marL="0" indent="0">
              <a:buNone/>
            </a:pPr>
            <a:r>
              <a:rPr lang="cs-CZ" sz="2400" dirty="0" smtClean="0"/>
              <a:t>Terénní cvičení</a:t>
            </a:r>
          </a:p>
          <a:p>
            <a:pPr marL="0" indent="0">
              <a:buNone/>
            </a:pPr>
            <a:r>
              <a:rPr lang="cs-CZ" sz="2400" dirty="0" smtClean="0"/>
              <a:t>Ukončení prezentace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89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Formy řas v 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r>
              <a:rPr lang="cs-CZ" altLang="cs-CZ" sz="2400" dirty="0"/>
              <a:t>Jednobuněčné přisedlé (</a:t>
            </a:r>
            <a:r>
              <a:rPr lang="cs-CZ" altLang="cs-CZ" sz="2400" i="1" dirty="0"/>
              <a:t>Cymbella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Cocconeis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Synedra</a:t>
            </a:r>
            <a:r>
              <a:rPr lang="cs-CZ" altLang="cs-CZ" sz="2400" dirty="0"/>
              <a:t>) i volné (</a:t>
            </a:r>
            <a:r>
              <a:rPr lang="cs-CZ" altLang="cs-CZ" sz="2400" i="1" dirty="0" err="1"/>
              <a:t>Diatoma</a:t>
            </a:r>
            <a:r>
              <a:rPr lang="cs-CZ" altLang="cs-CZ" sz="2400" dirty="0"/>
              <a:t>)</a:t>
            </a:r>
          </a:p>
          <a:p>
            <a:r>
              <a:rPr lang="cs-CZ" altLang="cs-CZ" sz="2400" dirty="0"/>
              <a:t>Vláknité přisedlé (</a:t>
            </a:r>
            <a:r>
              <a:rPr lang="cs-CZ" altLang="cs-CZ" sz="2400" i="1" dirty="0" err="1"/>
              <a:t>Stigeoclonium</a:t>
            </a:r>
            <a:r>
              <a:rPr lang="cs-CZ" altLang="cs-CZ" sz="2400" dirty="0"/>
              <a:t>) i volné (</a:t>
            </a:r>
            <a:r>
              <a:rPr lang="cs-CZ" altLang="cs-CZ" sz="2400" i="1" dirty="0" err="1"/>
              <a:t>Phormidium</a:t>
            </a:r>
            <a:r>
              <a:rPr lang="cs-CZ" altLang="cs-CZ" sz="2400" dirty="0"/>
              <a:t>)</a:t>
            </a:r>
          </a:p>
          <a:p>
            <a:r>
              <a:rPr lang="cs-CZ" altLang="cs-CZ" sz="2400" dirty="0"/>
              <a:t>Pseudoparenchymatické (</a:t>
            </a:r>
            <a:r>
              <a:rPr lang="cs-CZ" altLang="cs-CZ" sz="2400" i="1" dirty="0" err="1"/>
              <a:t>Pleurocapsa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Heribaudinella</a:t>
            </a:r>
            <a:r>
              <a:rPr lang="cs-CZ" altLang="cs-CZ" sz="2400" i="1" dirty="0"/>
              <a:t>, </a:t>
            </a:r>
            <a:r>
              <a:rPr lang="cs-CZ" altLang="cs-CZ" sz="2400" i="1" dirty="0" err="1"/>
              <a:t>Hildenbrandia</a:t>
            </a:r>
            <a:r>
              <a:rPr lang="cs-CZ" altLang="cs-CZ" sz="2400" dirty="0"/>
              <a:t>) </a:t>
            </a:r>
          </a:p>
          <a:p>
            <a:r>
              <a:rPr lang="cs-CZ" altLang="cs-CZ" sz="2400" dirty="0"/>
              <a:t>Přeslenitá – </a:t>
            </a:r>
            <a:r>
              <a:rPr lang="cs-CZ" altLang="cs-CZ" sz="2400" i="1" dirty="0" err="1"/>
              <a:t>Batrachospermum</a:t>
            </a:r>
            <a:endParaRPr lang="cs-CZ" altLang="cs-CZ" sz="2400" i="1" dirty="0"/>
          </a:p>
          <a:p>
            <a:r>
              <a:rPr lang="cs-CZ" altLang="cs-CZ" sz="2400" dirty="0" err="1"/>
              <a:t>Pletivné</a:t>
            </a:r>
            <a:r>
              <a:rPr lang="cs-CZ" altLang="cs-CZ" sz="2400" dirty="0"/>
              <a:t> - </a:t>
            </a:r>
            <a:r>
              <a:rPr lang="cs-CZ" altLang="cs-CZ" sz="2400" i="1" dirty="0" err="1"/>
              <a:t>Chara</a:t>
            </a:r>
            <a:endParaRPr lang="cs-CZ" altLang="cs-CZ" sz="2400" i="1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49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Sladkovodní bentické ekosystémy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r>
              <a:rPr lang="cs-CZ" altLang="cs-CZ" sz="2400" dirty="0"/>
              <a:t>Kámen – </a:t>
            </a:r>
            <a:r>
              <a:rPr lang="cs-CZ" altLang="cs-CZ" sz="2400" dirty="0" err="1"/>
              <a:t>epilitické</a:t>
            </a:r>
            <a:r>
              <a:rPr lang="cs-CZ" altLang="cs-CZ" sz="2400" dirty="0"/>
              <a:t> organizmy</a:t>
            </a:r>
          </a:p>
          <a:p>
            <a:r>
              <a:rPr lang="cs-CZ" altLang="cs-CZ" sz="2400" dirty="0"/>
              <a:t>Rostliny, řasy – epifytické organizmy</a:t>
            </a:r>
          </a:p>
          <a:p>
            <a:r>
              <a:rPr lang="cs-CZ" altLang="cs-CZ" sz="2400" dirty="0"/>
              <a:t>Písek – </a:t>
            </a:r>
            <a:r>
              <a:rPr lang="cs-CZ" altLang="cs-CZ" sz="2400" dirty="0" err="1"/>
              <a:t>epipsamické</a:t>
            </a:r>
            <a:r>
              <a:rPr lang="cs-CZ" altLang="cs-CZ" sz="2400" dirty="0"/>
              <a:t> organizmy</a:t>
            </a:r>
          </a:p>
          <a:p>
            <a:r>
              <a:rPr lang="cs-CZ" altLang="cs-CZ" sz="2400" dirty="0"/>
              <a:t>Anorganické nebo organické sedimenty – </a:t>
            </a:r>
            <a:r>
              <a:rPr lang="cs-CZ" altLang="cs-CZ" sz="2400" dirty="0" err="1"/>
              <a:t>epipelické</a:t>
            </a:r>
            <a:r>
              <a:rPr lang="cs-CZ" altLang="cs-CZ" sz="2400" dirty="0"/>
              <a:t> organizmy </a:t>
            </a:r>
          </a:p>
          <a:p>
            <a:r>
              <a:rPr lang="cs-CZ" altLang="cs-CZ" sz="2400" dirty="0" err="1"/>
              <a:t>Epipsamické</a:t>
            </a:r>
            <a:r>
              <a:rPr lang="cs-CZ" altLang="cs-CZ" sz="2400" dirty="0"/>
              <a:t> a </a:t>
            </a:r>
            <a:r>
              <a:rPr lang="cs-CZ" altLang="cs-CZ" sz="2400" dirty="0" err="1"/>
              <a:t>epipelické</a:t>
            </a:r>
            <a:r>
              <a:rPr lang="cs-CZ" altLang="cs-CZ" sz="2400" dirty="0"/>
              <a:t> substráty – nestabilní, veliké pohyblivé rozsivky (</a:t>
            </a:r>
            <a:r>
              <a:rPr lang="cs-CZ" altLang="cs-CZ" sz="2400" i="1" dirty="0" err="1"/>
              <a:t>Nitzschia</a:t>
            </a:r>
            <a:r>
              <a:rPr lang="cs-CZ" altLang="cs-CZ" sz="2400" dirty="0"/>
              <a:t>), bičíkovci (</a:t>
            </a:r>
            <a:r>
              <a:rPr lang="cs-CZ" altLang="cs-CZ" sz="2400" i="1" dirty="0" err="1"/>
              <a:t>Euglena</a:t>
            </a:r>
            <a:r>
              <a:rPr lang="cs-CZ" altLang="cs-CZ" sz="2400" dirty="0"/>
              <a:t>)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99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Sladkovodní bentické ekosystémy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Bentos- organismy asociované se dnem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cca 26 000 druhů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Časté drobné druhy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Dominantní skupiny: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Cyanophyta</a:t>
            </a:r>
            <a:r>
              <a:rPr lang="cs-CZ" altLang="cs-CZ" sz="2400" dirty="0"/>
              <a:t>/</a:t>
            </a:r>
            <a:r>
              <a:rPr lang="cs-CZ" altLang="cs-CZ" sz="2400" dirty="0" err="1"/>
              <a:t>Cyanobacteria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Chlorophyta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Bacillariophyta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Rhodophyta</a:t>
            </a:r>
            <a:endParaRPr lang="cs-CZ" altLang="cs-CZ" sz="2400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18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Terestrické prostředí a extrémní stanoviště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Aerofytické</a:t>
            </a:r>
            <a:r>
              <a:rPr 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řasy:</a:t>
            </a:r>
          </a:p>
          <a:p>
            <a:r>
              <a:rPr lang="cs-CZ" sz="2400" dirty="0" err="1" smtClean="0"/>
              <a:t>Epiliton</a:t>
            </a:r>
            <a:r>
              <a:rPr lang="cs-CZ" sz="2400" dirty="0" smtClean="0"/>
              <a:t> (kameny, skály, jeskyně, </a:t>
            </a:r>
            <a:r>
              <a:rPr lang="cs-CZ" sz="2400" dirty="0" err="1" smtClean="0"/>
              <a:t>biodeteriorace</a:t>
            </a:r>
            <a:r>
              <a:rPr lang="cs-CZ" sz="2400" dirty="0" smtClean="0"/>
              <a:t>)</a:t>
            </a:r>
          </a:p>
          <a:p>
            <a:r>
              <a:rPr lang="cs-CZ" sz="2400" dirty="0" err="1" smtClean="0"/>
              <a:t>Endoliton</a:t>
            </a:r>
            <a:r>
              <a:rPr lang="cs-CZ" sz="2400" dirty="0" smtClean="0"/>
              <a:t> (uvnitř kamenů)</a:t>
            </a:r>
          </a:p>
          <a:p>
            <a:r>
              <a:rPr lang="cs-CZ" sz="2400" dirty="0" smtClean="0"/>
              <a:t>Půdní řasy, půdní krusty</a:t>
            </a:r>
          </a:p>
          <a:p>
            <a:r>
              <a:rPr lang="cs-CZ" sz="2400" dirty="0" smtClean="0"/>
              <a:t>Vnitrozemská slaniska (euryhalinní druhy)</a:t>
            </a:r>
          </a:p>
          <a:p>
            <a:r>
              <a:rPr lang="cs-CZ" sz="2400" dirty="0" smtClean="0"/>
              <a:t>Horké a minerální prameny</a:t>
            </a:r>
          </a:p>
          <a:p>
            <a:r>
              <a:rPr lang="cs-CZ" sz="2400" dirty="0" err="1" smtClean="0"/>
              <a:t>Kryoseston</a:t>
            </a:r>
            <a:endParaRPr lang="cs-CZ" sz="2400" dirty="0" smtClean="0"/>
          </a:p>
          <a:p>
            <a:r>
              <a:rPr lang="cs-CZ" sz="2400" dirty="0" err="1" smtClean="0"/>
              <a:t>Kryokonity</a:t>
            </a: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lh3.ggpht.com/-fboKcEdQoJQ/VAfgDSC6vkI/AAAAAAAA6d0/ehoryrOOSCU/cryoconite-holes-3%25255B6%25255D.jpg?imgmax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734" y="4797152"/>
            <a:ext cx="3408313" cy="226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nho.files.wordpress.com/2010/01/chlamydomonas-nivalis.png?w=5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047" y="4797152"/>
            <a:ext cx="3330323" cy="158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7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Řasy a jiné organismy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err="1" smtClean="0"/>
              <a:t>Epifyton</a:t>
            </a:r>
            <a:r>
              <a:rPr lang="cs-CZ" altLang="cs-CZ" sz="2400" dirty="0" smtClean="0"/>
              <a:t> (hlavně v tropech, kůra stromů: </a:t>
            </a:r>
            <a:r>
              <a:rPr lang="cs-CZ" altLang="cs-CZ" sz="2400" i="1" dirty="0" err="1" smtClean="0"/>
              <a:t>Trentepohlia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/>
              <a:t>A</a:t>
            </a:r>
            <a:r>
              <a:rPr lang="cs-CZ" altLang="cs-CZ" sz="2400" i="1" dirty="0" err="1" smtClean="0"/>
              <a:t>patococcus</a:t>
            </a:r>
            <a:r>
              <a:rPr lang="cs-CZ" altLang="cs-CZ" sz="2400" dirty="0" smtClean="0"/>
              <a:t>)</a:t>
            </a:r>
          </a:p>
          <a:p>
            <a:r>
              <a:rPr lang="cs-CZ" altLang="cs-CZ" sz="2400" dirty="0" err="1" smtClean="0"/>
              <a:t>Epibryon</a:t>
            </a:r>
            <a:endParaRPr lang="cs-CZ" altLang="cs-CZ" sz="2400" dirty="0" smtClean="0"/>
          </a:p>
          <a:p>
            <a:r>
              <a:rPr lang="cs-CZ" altLang="cs-CZ" sz="2400" dirty="0" err="1" smtClean="0"/>
              <a:t>Endofyton</a:t>
            </a:r>
            <a:r>
              <a:rPr lang="cs-CZ" altLang="cs-CZ" sz="2400" dirty="0" smtClean="0"/>
              <a:t>- uvnitř rostlin (Cykas- sinice)</a:t>
            </a:r>
          </a:p>
          <a:p>
            <a:r>
              <a:rPr lang="cs-CZ" altLang="cs-CZ" sz="2400" dirty="0" smtClean="0"/>
              <a:t>Epizoon, </a:t>
            </a:r>
            <a:r>
              <a:rPr lang="cs-CZ" altLang="cs-CZ" sz="2400" dirty="0" err="1" smtClean="0"/>
              <a:t>endozoon</a:t>
            </a:r>
            <a:r>
              <a:rPr lang="cs-CZ" altLang="cs-CZ" sz="2400" dirty="0" smtClean="0"/>
              <a:t> (</a:t>
            </a:r>
            <a:r>
              <a:rPr lang="cs-CZ" altLang="cs-CZ" sz="2400" i="1" dirty="0" err="1" smtClean="0"/>
              <a:t>Eugleny</a:t>
            </a:r>
            <a:r>
              <a:rPr lang="cs-CZ" altLang="cs-CZ" sz="2400" dirty="0" smtClean="0"/>
              <a:t> ve střevech vodních bezobratlých)</a:t>
            </a:r>
          </a:p>
          <a:p>
            <a:r>
              <a:rPr lang="cs-CZ" altLang="cs-CZ" sz="2400" dirty="0" smtClean="0"/>
              <a:t>Symbióza (</a:t>
            </a:r>
            <a:r>
              <a:rPr lang="cs-CZ" altLang="cs-CZ" sz="2400" dirty="0" err="1" smtClean="0"/>
              <a:t>cyanobiont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fykobiont</a:t>
            </a:r>
            <a:r>
              <a:rPr lang="cs-CZ" altLang="cs-CZ" sz="2400" dirty="0" smtClean="0"/>
              <a:t> </a:t>
            </a:r>
            <a:r>
              <a:rPr lang="cs-CZ" altLang="cs-CZ" sz="2400" smtClean="0"/>
              <a:t>v lišejnících)</a:t>
            </a:r>
            <a:endParaRPr lang="cs-CZ" altLang="cs-CZ" sz="2400" dirty="0" smtClean="0"/>
          </a:p>
        </p:txBody>
      </p:sp>
      <p:pic>
        <p:nvPicPr>
          <p:cNvPr id="5122" name="Picture 2" descr="http://www.biolib.cz/IMG/GAL/112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6173"/>
            <a:ext cx="2647122" cy="198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patococcus on trees in Galw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228" y="4874423"/>
            <a:ext cx="291057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dbmuseblade.colorado.edu/DiatomTwo/sbsac_site/images/Apatococcus_sp1/Apatococcus_sp11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2" y="5191878"/>
            <a:ext cx="1616657" cy="162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bioref.lastdragon.org/Chlorophyta/Trentepohlia_abietina_02PM01_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925815"/>
            <a:ext cx="1934989" cy="140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71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uvisející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08720"/>
            <a:ext cx="4412687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ek obrázku pro planktonic alg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720"/>
            <a:ext cx="4073805" cy="575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36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Prostředí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accent1"/>
                </a:solidFill>
              </a:rPr>
              <a:t>Biotopy:</a:t>
            </a:r>
          </a:p>
          <a:p>
            <a:r>
              <a:rPr lang="cs-CZ" sz="2400" dirty="0" smtClean="0"/>
              <a:t>Vodní: mořské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sladkovodní (stojaté/</a:t>
            </a:r>
            <a:r>
              <a:rPr lang="cs-CZ" sz="2400" dirty="0" err="1" smtClean="0"/>
              <a:t>lentické</a:t>
            </a:r>
            <a:r>
              <a:rPr lang="cs-CZ" sz="2400" dirty="0" smtClean="0"/>
              <a:t>, tekoucí/</a:t>
            </a:r>
            <a:r>
              <a:rPr lang="cs-CZ" sz="2400" dirty="0" err="1" smtClean="0"/>
              <a:t>lotické</a:t>
            </a:r>
            <a:r>
              <a:rPr lang="cs-CZ" sz="2400" dirty="0" smtClean="0"/>
              <a:t>)</a:t>
            </a:r>
          </a:p>
          <a:p>
            <a:r>
              <a:rPr lang="cs-CZ" sz="2400" dirty="0" err="1" smtClean="0"/>
              <a:t>Mimovodní</a:t>
            </a:r>
            <a:r>
              <a:rPr lang="cs-CZ" sz="2400" dirty="0" smtClean="0"/>
              <a:t>: </a:t>
            </a:r>
            <a:r>
              <a:rPr lang="cs-CZ" sz="2400" dirty="0" err="1" smtClean="0"/>
              <a:t>aerofytické</a:t>
            </a:r>
            <a:r>
              <a:rPr lang="cs-CZ" sz="2400" dirty="0" smtClean="0"/>
              <a:t> - kůra stromů, půda, skály, povrch sněhu a ledu, lidská sídla</a:t>
            </a:r>
          </a:p>
          <a:p>
            <a:r>
              <a:rPr lang="cs-CZ" sz="2400" dirty="0" smtClean="0"/>
              <a:t>Závislé na slunečním záření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25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Charakteristika prostředí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dirty="0" smtClean="0">
                <a:solidFill>
                  <a:schemeClr val="accent1"/>
                </a:solidFill>
              </a:rPr>
              <a:t>Voda</a:t>
            </a:r>
          </a:p>
          <a:p>
            <a:r>
              <a:rPr lang="cs-CZ" altLang="cs-CZ" sz="2400" dirty="0" smtClean="0"/>
              <a:t>Změny teplot probíhají ve vodě velmi pomalu a se zpožděním</a:t>
            </a:r>
          </a:p>
          <a:p>
            <a:r>
              <a:rPr lang="cs-CZ" altLang="cs-CZ" sz="2400" dirty="0" smtClean="0"/>
              <a:t>Velké specifické teplo, skupenské teplo tání, nejvyšší skupenské teplo výparu</a:t>
            </a:r>
          </a:p>
          <a:p>
            <a:r>
              <a:rPr lang="cs-CZ" altLang="cs-CZ" sz="2400" dirty="0" smtClean="0"/>
              <a:t>Anomálie vody</a:t>
            </a:r>
          </a:p>
          <a:p>
            <a:r>
              <a:rPr lang="cs-CZ" altLang="cs-CZ" sz="2400" dirty="0" smtClean="0"/>
              <a:t>Viskozita (vnitřní tření) je </a:t>
            </a:r>
            <a:r>
              <a:rPr lang="cs-CZ" altLang="cs-CZ" sz="2400" dirty="0" err="1" smtClean="0"/>
              <a:t>100x</a:t>
            </a:r>
            <a:r>
              <a:rPr lang="cs-CZ" altLang="cs-CZ" sz="2400" dirty="0" smtClean="0"/>
              <a:t> vyšší než vzduchu- vznášení se</a:t>
            </a:r>
          </a:p>
          <a:p>
            <a:r>
              <a:rPr lang="cs-CZ" altLang="cs-CZ" sz="2400" dirty="0" smtClean="0"/>
              <a:t>Povrchové napětí- neuston</a:t>
            </a:r>
          </a:p>
          <a:p>
            <a:r>
              <a:rPr lang="cs-CZ" altLang="cs-CZ" sz="2400" dirty="0" smtClean="0"/>
              <a:t>Hypotonické prostředí- pulzující vakuoly k vyrovnání osmotického tlaku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8" y="5157192"/>
            <a:ext cx="9144000" cy="18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34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Voda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 fontScale="92500"/>
          </a:bodyPr>
          <a:lstStyle/>
          <a:p>
            <a:r>
              <a:rPr lang="cs-CZ" altLang="cs-CZ" sz="2400" dirty="0" smtClean="0"/>
              <a:t>Cirkulace: vertikální promíchání vodního sloupce</a:t>
            </a:r>
          </a:p>
          <a:p>
            <a:r>
              <a:rPr lang="cs-CZ" altLang="cs-CZ" sz="2400" dirty="0" smtClean="0"/>
              <a:t>Dělení jezer dle počtu cirkulací: </a:t>
            </a:r>
            <a:r>
              <a:rPr lang="cs-CZ" altLang="cs-CZ" sz="2400" dirty="0" err="1" smtClean="0"/>
              <a:t>dimiktická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monomiktická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polymiktická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amiktická</a:t>
            </a:r>
            <a:endParaRPr lang="cs-CZ" altLang="cs-CZ" sz="2400" dirty="0" smtClean="0"/>
          </a:p>
          <a:p>
            <a:r>
              <a:rPr lang="cs-CZ" altLang="cs-CZ" sz="2400" dirty="0" smtClean="0"/>
              <a:t>Rozpuštěné organické (hlavně vitamíny, </a:t>
            </a:r>
            <a:r>
              <a:rPr lang="cs-CZ" altLang="cs-CZ" sz="2400" dirty="0" err="1" smtClean="0"/>
              <a:t>org</a:t>
            </a:r>
            <a:r>
              <a:rPr lang="cs-CZ" altLang="cs-CZ" sz="2400" dirty="0" smtClean="0"/>
              <a:t>. uhlík) a anorganické látky</a:t>
            </a:r>
          </a:p>
          <a:p>
            <a:r>
              <a:rPr lang="cs-CZ" altLang="cs-CZ" sz="2400" dirty="0" smtClean="0"/>
              <a:t>Rozpuštěné soli</a:t>
            </a:r>
          </a:p>
          <a:p>
            <a:r>
              <a:rPr lang="cs-CZ" altLang="cs-CZ" sz="2400" dirty="0"/>
              <a:t>K</a:t>
            </a:r>
            <a:r>
              <a:rPr lang="cs-CZ" altLang="cs-CZ" sz="2400" dirty="0" smtClean="0"/>
              <a:t>oncentrace živin, dusík (dusičnany, amonné ionty), fosfor, křemík</a:t>
            </a:r>
          </a:p>
          <a:p>
            <a:r>
              <a:rPr lang="cs-CZ" altLang="cs-CZ" sz="2400" dirty="0" smtClean="0"/>
              <a:t>Eutrofizace </a:t>
            </a:r>
          </a:p>
          <a:p>
            <a:r>
              <a:rPr lang="cs-CZ" altLang="cs-CZ" sz="2400" dirty="0" smtClean="0"/>
              <a:t>Dělení vod dle koncentrace živin: oligotrofní, </a:t>
            </a:r>
            <a:r>
              <a:rPr lang="cs-CZ" altLang="cs-CZ" sz="2400" dirty="0" err="1" smtClean="0"/>
              <a:t>mezotrofní</a:t>
            </a:r>
            <a:r>
              <a:rPr lang="cs-CZ" altLang="cs-CZ" sz="2400" dirty="0" smtClean="0"/>
              <a:t>, eutrofní, </a:t>
            </a:r>
            <a:r>
              <a:rPr lang="cs-CZ" altLang="cs-CZ" sz="2400" dirty="0" err="1" smtClean="0"/>
              <a:t>hypertrofní</a:t>
            </a:r>
            <a:endParaRPr lang="cs-CZ" altLang="cs-CZ" sz="2400" dirty="0" smtClean="0"/>
          </a:p>
          <a:p>
            <a:r>
              <a:rPr lang="cs-CZ" altLang="cs-CZ" sz="2400" dirty="0" smtClean="0"/>
              <a:t>V destilované vodě dokáže žít pouze </a:t>
            </a:r>
            <a:r>
              <a:rPr lang="cs-CZ" altLang="cs-CZ" sz="2400" i="1" dirty="0" err="1" smtClean="0"/>
              <a:t>Pseudococcomyxa</a:t>
            </a:r>
            <a:endParaRPr lang="cs-CZ" altLang="cs-CZ" sz="2400" i="1" dirty="0" smtClean="0"/>
          </a:p>
          <a:p>
            <a:pPr marL="0" indent="0">
              <a:buNone/>
            </a:pPr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" y="616530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15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Voda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Rozpuštěné plyny</a:t>
            </a:r>
          </a:p>
          <a:p>
            <a:r>
              <a:rPr lang="cs-CZ" altLang="cs-CZ" sz="2400" dirty="0" smtClean="0"/>
              <a:t>Kyslík: rozpustnost závisí na tlaku, teplotě a salinitě (se zvyšující se teplotou a salinitou se rozpustnost snižuje)</a:t>
            </a:r>
          </a:p>
          <a:p>
            <a:r>
              <a:rPr lang="cs-CZ" altLang="cs-CZ" sz="2400" dirty="0" smtClean="0"/>
              <a:t>Fotosyntéza, respirace (uvolňuje se oxid uhličitý)</a:t>
            </a:r>
          </a:p>
          <a:p>
            <a:r>
              <a:rPr lang="cs-CZ" altLang="cs-CZ" sz="2400" dirty="0" smtClean="0"/>
              <a:t>Anoxie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90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Sluneční záření a teplota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smtClean="0"/>
              <a:t>Intenzita, vlnová délka, trvání (fotoperioda)</a:t>
            </a:r>
          </a:p>
          <a:p>
            <a:r>
              <a:rPr lang="cs-CZ" sz="2400" dirty="0" smtClean="0"/>
              <a:t>Rozdělení záření: UV (300-390 </a:t>
            </a:r>
            <a:r>
              <a:rPr lang="cs-CZ" sz="2400" dirty="0" err="1" smtClean="0"/>
              <a:t>nm</a:t>
            </a:r>
            <a:r>
              <a:rPr lang="cs-CZ" sz="2400" dirty="0" smtClean="0"/>
              <a:t>), viditelné (390-770 </a:t>
            </a:r>
            <a:r>
              <a:rPr lang="cs-CZ" sz="2400" dirty="0" err="1" smtClean="0"/>
              <a:t>nm</a:t>
            </a:r>
            <a:r>
              <a:rPr lang="cs-CZ" sz="2400" dirty="0" smtClean="0"/>
              <a:t>), infračervené (770-3000 </a:t>
            </a:r>
            <a:r>
              <a:rPr lang="cs-CZ" sz="2400" dirty="0" err="1" smtClean="0"/>
              <a:t>nm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Fotosynteticky aktivní radiace (</a:t>
            </a:r>
            <a:r>
              <a:rPr lang="cs-CZ" sz="2400" dirty="0" err="1" smtClean="0"/>
              <a:t>PhAR</a:t>
            </a:r>
            <a:r>
              <a:rPr lang="cs-CZ" sz="2400" dirty="0" smtClean="0"/>
              <a:t>): 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380-720 </a:t>
            </a:r>
            <a:r>
              <a:rPr lang="cs-CZ" sz="2400" dirty="0" err="1" smtClean="0">
                <a:solidFill>
                  <a:schemeClr val="accent6">
                    <a:lumMod val="75000"/>
                  </a:schemeClr>
                </a:solidFill>
              </a:rPr>
              <a:t>nm</a:t>
            </a:r>
            <a:endParaRPr lang="cs-CZ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Absorbce</a:t>
            </a:r>
            <a:r>
              <a:rPr lang="cs-CZ" altLang="cs-CZ" sz="2400" dirty="0"/>
              <a:t> – složky spektra (v čistých vodách se nejhlouběji dostane fialová a modrozelená složka)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Průhlednost </a:t>
            </a:r>
            <a:r>
              <a:rPr lang="cs-CZ" altLang="cs-CZ" sz="2400" dirty="0" smtClean="0"/>
              <a:t>vody: závisí na množství rozpuštění </a:t>
            </a:r>
            <a:r>
              <a:rPr lang="cs-CZ" altLang="cs-CZ" sz="2400" dirty="0" err="1" smtClean="0"/>
              <a:t>org</a:t>
            </a:r>
            <a:r>
              <a:rPr lang="cs-CZ" altLang="cs-CZ" sz="2400" dirty="0" smtClean="0"/>
              <a:t>. a </a:t>
            </a:r>
            <a:r>
              <a:rPr lang="cs-CZ" altLang="cs-CZ" sz="2400" dirty="0" err="1" smtClean="0"/>
              <a:t>anorg</a:t>
            </a:r>
            <a:r>
              <a:rPr lang="cs-CZ" altLang="cs-CZ" sz="2400" dirty="0" smtClean="0"/>
              <a:t>. látek </a:t>
            </a:r>
            <a:r>
              <a:rPr lang="cs-CZ" altLang="cs-CZ" sz="2400" dirty="0"/>
              <a:t>– měříme </a:t>
            </a:r>
            <a:r>
              <a:rPr lang="cs-CZ" altLang="cs-CZ" sz="2400" dirty="0" err="1" smtClean="0"/>
              <a:t>Secciho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deskou v cm</a:t>
            </a:r>
          </a:p>
          <a:p>
            <a:endParaRPr lang="cs-CZ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8" name="Picture 4" descr="http://www.optingservis.cz/labor_tech/images/940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21088"/>
            <a:ext cx="1540303" cy="250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36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Způsoby života sinic a řas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smtClean="0">
                <a:solidFill>
                  <a:schemeClr val="accent1"/>
                </a:solidFill>
              </a:rPr>
              <a:t>Plankton</a:t>
            </a:r>
          </a:p>
          <a:p>
            <a:r>
              <a:rPr lang="cs-CZ" altLang="cs-CZ" sz="2400" dirty="0" err="1"/>
              <a:t>Planktos</a:t>
            </a:r>
            <a:r>
              <a:rPr lang="cs-CZ" altLang="cs-CZ" sz="2400" dirty="0"/>
              <a:t> = putovat bez cíle </a:t>
            </a:r>
          </a:p>
          <a:p>
            <a:r>
              <a:rPr lang="cs-CZ" altLang="cs-CZ" sz="2400" dirty="0" err="1"/>
              <a:t>Hensen</a:t>
            </a:r>
            <a:r>
              <a:rPr lang="cs-CZ" altLang="cs-CZ" sz="2400" dirty="0"/>
              <a:t> 1850: Plankton jsou všechny organizmy, které se vznášejí v otevřené vodě a jsou nezávislé na břehu a dně</a:t>
            </a:r>
          </a:p>
          <a:p>
            <a:r>
              <a:rPr lang="cs-CZ" altLang="cs-CZ" sz="2400" dirty="0"/>
              <a:t>Plankton je společenstvo rostlin a zvířat adaptovaných na život v suspensi a podléhajících pasivním pohybům vody a jejím proudům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8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Vodní ekosystémy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err="1" smtClean="0">
                <a:solidFill>
                  <a:schemeClr val="accent1"/>
                </a:solidFill>
              </a:rPr>
              <a:t>Seston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- </a:t>
            </a:r>
            <a:r>
              <a:rPr lang="cs-CZ" altLang="cs-CZ" sz="2400" dirty="0" smtClean="0"/>
              <a:t>všechny </a:t>
            </a:r>
            <a:r>
              <a:rPr lang="cs-CZ" altLang="cs-CZ" sz="2400" dirty="0"/>
              <a:t>částice, které se ve vodě vyskytují (</a:t>
            </a:r>
            <a:r>
              <a:rPr lang="cs-CZ" altLang="cs-CZ" sz="2400" dirty="0" err="1"/>
              <a:t>abioseston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bioseston</a:t>
            </a:r>
            <a:r>
              <a:rPr lang="cs-CZ" altLang="cs-CZ" sz="2400" dirty="0"/>
              <a:t>)</a:t>
            </a:r>
          </a:p>
          <a:p>
            <a:r>
              <a:rPr lang="cs-CZ" altLang="cs-CZ" sz="2400" dirty="0"/>
              <a:t>Struktura vodního ekosystému</a:t>
            </a:r>
          </a:p>
          <a:p>
            <a:r>
              <a:rPr lang="cs-CZ" altLang="cs-CZ" sz="2400" dirty="0"/>
              <a:t>producenti – fytoplankton</a:t>
            </a:r>
          </a:p>
          <a:p>
            <a:r>
              <a:rPr lang="cs-CZ" altLang="cs-CZ" sz="2400" dirty="0"/>
              <a:t>konzumenti – zooplankton</a:t>
            </a:r>
          </a:p>
          <a:p>
            <a:r>
              <a:rPr lang="cs-CZ" altLang="cs-CZ" sz="2400" dirty="0"/>
              <a:t>sekundární konzumenti – ryby</a:t>
            </a:r>
          </a:p>
          <a:p>
            <a:r>
              <a:rPr lang="cs-CZ" altLang="cs-CZ" sz="2400" dirty="0" err="1"/>
              <a:t>destruenti</a:t>
            </a:r>
            <a:r>
              <a:rPr lang="cs-CZ" altLang="cs-CZ" sz="2400" dirty="0"/>
              <a:t> – bakterie, houby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944</Words>
  <Application>Microsoft Office PowerPoint</Application>
  <PresentationFormat>Předvádění na obrazovce (4:3)</PresentationFormat>
  <Paragraphs>173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8" baseType="lpstr">
      <vt:lpstr>Arial</vt:lpstr>
      <vt:lpstr>Calibri</vt:lpstr>
      <vt:lpstr>Motiv systému Office</vt:lpstr>
      <vt:lpstr>Ekologie sinic a řas</vt:lpstr>
      <vt:lpstr>Výuka</vt:lpstr>
      <vt:lpstr>Prostředí</vt:lpstr>
      <vt:lpstr>Charakteristika prostředí</vt:lpstr>
      <vt:lpstr>Voda</vt:lpstr>
      <vt:lpstr>Voda</vt:lpstr>
      <vt:lpstr>Sluneční záření a teplota</vt:lpstr>
      <vt:lpstr>Způsoby života sinic a řas </vt:lpstr>
      <vt:lpstr>Vodní ekosystémy</vt:lpstr>
      <vt:lpstr>Rozdělení planktonu</vt:lpstr>
      <vt:lpstr>Přizpůsobení planktonu</vt:lpstr>
      <vt:lpstr>Adaptační strategie</vt:lpstr>
      <vt:lpstr>Růst populace</vt:lpstr>
      <vt:lpstr>Živiny, světlo a teplota v průběhu roku</vt:lpstr>
      <vt:lpstr>Sezónní dynamika fytoplanktonu</vt:lpstr>
      <vt:lpstr>Eufytoplankton</vt:lpstr>
      <vt:lpstr>Prezentace aplikace PowerPoint</vt:lpstr>
      <vt:lpstr>Sladkovodní bentické ekosystémy</vt:lpstr>
      <vt:lpstr>Sladkovodní bentické ekosystémy</vt:lpstr>
      <vt:lpstr>Formy řas v bentosu</vt:lpstr>
      <vt:lpstr>Sladkovodní bentické ekosystémy</vt:lpstr>
      <vt:lpstr>Sladkovodní bentické ekosystémy</vt:lpstr>
      <vt:lpstr>Terestrické prostředí a extrémní stanoviště</vt:lpstr>
      <vt:lpstr>Řasy a jiné organismy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Fylogeneze a diverzita řas a hub: řasy a sinice</dc:title>
  <dc:creator>bara</dc:creator>
  <cp:lastModifiedBy>bara</cp:lastModifiedBy>
  <cp:revision>54</cp:revision>
  <dcterms:created xsi:type="dcterms:W3CDTF">2014-09-11T14:39:24Z</dcterms:created>
  <dcterms:modified xsi:type="dcterms:W3CDTF">2017-02-19T21:12:25Z</dcterms:modified>
</cp:coreProperties>
</file>