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0" r:id="rId3"/>
    <p:sldId id="277" r:id="rId4"/>
    <p:sldId id="293" r:id="rId5"/>
    <p:sldId id="294" r:id="rId6"/>
    <p:sldId id="268" r:id="rId7"/>
    <p:sldId id="270" r:id="rId8"/>
    <p:sldId id="266" r:id="rId9"/>
    <p:sldId id="295" r:id="rId10"/>
    <p:sldId id="296" r:id="rId11"/>
    <p:sldId id="298" r:id="rId12"/>
    <p:sldId id="302" r:id="rId13"/>
    <p:sldId id="303" r:id="rId14"/>
    <p:sldId id="304" r:id="rId15"/>
    <p:sldId id="305" r:id="rId16"/>
    <p:sldId id="297" r:id="rId17"/>
    <p:sldId id="275" r:id="rId18"/>
    <p:sldId id="259" r:id="rId19"/>
    <p:sldId id="307" r:id="rId20"/>
    <p:sldId id="306" r:id="rId21"/>
    <p:sldId id="309" r:id="rId22"/>
    <p:sldId id="310" r:id="rId23"/>
    <p:sldId id="285" r:id="rId24"/>
    <p:sldId id="308" r:id="rId25"/>
    <p:sldId id="284" r:id="rId26"/>
    <p:sldId id="287" r:id="rId27"/>
    <p:sldId id="289" r:id="rId28"/>
    <p:sldId id="291" r:id="rId29"/>
    <p:sldId id="299" r:id="rId30"/>
    <p:sldId id="286" r:id="rId31"/>
    <p:sldId id="300" r:id="rId32"/>
    <p:sldId id="301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33CC"/>
    <a:srgbClr val="FF99FF"/>
    <a:srgbClr val="00FF00"/>
    <a:srgbClr val="33CC33"/>
    <a:srgbClr val="0066FF"/>
    <a:srgbClr val="0000FF"/>
    <a:srgbClr val="00FFFF"/>
    <a:srgbClr val="A60E0E"/>
    <a:srgbClr val="C2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5" autoAdjust="0"/>
    <p:restoredTop sz="56587" autoAdjust="0"/>
  </p:normalViewPr>
  <p:slideViewPr>
    <p:cSldViewPr>
      <p:cViewPr varScale="1">
        <p:scale>
          <a:sx n="88" d="100"/>
          <a:sy n="88" d="100"/>
        </p:scale>
        <p:origin x="-145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14EE-A60E-42AF-8A72-B752D1E68FA0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2D98C-F819-4026-8022-F4CDAC15D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5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D98C-F819-4026-8022-F4CDAC15DFB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11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49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84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10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57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73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84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01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28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82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55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3B3B7-B625-4974-AFDD-440263C2B537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374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194" y="228601"/>
            <a:ext cx="7772400" cy="1066800"/>
          </a:xfrm>
        </p:spPr>
        <p:txBody>
          <a:bodyPr/>
          <a:lstStyle/>
          <a:p>
            <a:r>
              <a:rPr lang="en-US" dirty="0" smtClean="0"/>
              <a:t>C4660: Z</a:t>
            </a:r>
            <a:r>
              <a:rPr lang="cs-CZ" dirty="0" smtClean="0"/>
              <a:t>áklady fyzikální chemie</a:t>
            </a:r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0" y="5715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6</a:t>
            </a:r>
            <a:r>
              <a:rPr lang="cs-CZ" sz="2400" dirty="0" smtClean="0"/>
              <a:t>/</a:t>
            </a:r>
            <a:r>
              <a:rPr lang="en-US" sz="2400" dirty="0" smtClean="0"/>
              <a:t>7 </a:t>
            </a:r>
            <a:r>
              <a:rPr lang="cs-CZ" sz="2400" dirty="0" smtClean="0"/>
              <a:t>Markéta Munzarová, 	A</a:t>
            </a:r>
            <a:r>
              <a:rPr lang="en-US" sz="2400" dirty="0" smtClean="0"/>
              <a:t>12/327,    marketa@chemi.muni.cz</a:t>
            </a:r>
          </a:p>
          <a:p>
            <a:r>
              <a:rPr lang="en-US" sz="2400" dirty="0" smtClean="0"/>
              <a:t>   1</a:t>
            </a:r>
            <a:r>
              <a:rPr lang="cs-CZ" sz="2400" dirty="0" smtClean="0"/>
              <a:t>/</a:t>
            </a:r>
            <a:r>
              <a:rPr lang="en-US" sz="2400" dirty="0" smtClean="0"/>
              <a:t>7</a:t>
            </a:r>
            <a:r>
              <a:rPr lang="cs-CZ" sz="2400" dirty="0" smtClean="0"/>
              <a:t> Dominik Heger,</a:t>
            </a:r>
            <a:r>
              <a:rPr lang="en-US" sz="2400" dirty="0" smtClean="0"/>
              <a:t> </a:t>
            </a:r>
            <a:r>
              <a:rPr lang="cs-CZ" sz="2400" dirty="0" smtClean="0"/>
              <a:t>		  A</a:t>
            </a:r>
            <a:r>
              <a:rPr lang="en-US" sz="2400" dirty="0" smtClean="0"/>
              <a:t>8/</a:t>
            </a:r>
            <a:r>
              <a:rPr lang="cs-CZ" sz="2400" dirty="0" smtClean="0"/>
              <a:t>218</a:t>
            </a:r>
            <a:r>
              <a:rPr lang="en-US" sz="2400" dirty="0" smtClean="0"/>
              <a:t>,       hegerd@chemi.muni.cz</a:t>
            </a:r>
            <a:endParaRPr lang="cs-CZ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1219200"/>
            <a:ext cx="7607672" cy="4130933"/>
            <a:chOff x="1066800" y="1219200"/>
            <a:chExt cx="7607672" cy="4130933"/>
          </a:xfrm>
        </p:grpSpPr>
        <p:pic>
          <p:nvPicPr>
            <p:cNvPr id="3" name="Picture 2" descr="Výsledek obrázku pro dG in equilibrium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9" t="9899" b="17274"/>
            <a:stretch/>
          </p:blipFill>
          <p:spPr bwMode="auto">
            <a:xfrm>
              <a:off x="1905000" y="2099310"/>
              <a:ext cx="4347210" cy="274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56610" y="3276600"/>
              <a:ext cx="1245021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Rovnov</a:t>
              </a:r>
              <a:r>
                <a:rPr lang="cs-CZ" b="1" dirty="0" smtClean="0">
                  <a:solidFill>
                    <a:schemeClr val="bg1"/>
                  </a:solidFill>
                </a:rPr>
                <a:t>á</a:t>
              </a:r>
              <a:r>
                <a:rPr lang="en-US" b="1" dirty="0" smtClean="0">
                  <a:solidFill>
                    <a:schemeClr val="bg1"/>
                  </a:solidFill>
                </a:rPr>
                <a:t>ha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0687" y="4259522"/>
              <a:ext cx="122591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600" b="1" dirty="0" smtClean="0">
                  <a:solidFill>
                    <a:schemeClr val="bg1"/>
                  </a:solidFill>
                </a:rPr>
                <a:t>Čistá látka A</a:t>
              </a:r>
              <a:endParaRPr lang="cs-CZ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4259522"/>
              <a:ext cx="122591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600" b="1" dirty="0" smtClean="0">
                  <a:solidFill>
                    <a:schemeClr val="bg1"/>
                  </a:solidFill>
                </a:rPr>
                <a:t>Čistá látka B</a:t>
              </a:r>
              <a:endParaRPr lang="cs-CZ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88077" y="4919246"/>
              <a:ext cx="183370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200" b="1" dirty="0">
                  <a:solidFill>
                    <a:srgbClr val="FFC000"/>
                  </a:solidFill>
                </a:rPr>
                <a:t>Rozsah reakce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95535" y="2876266"/>
              <a:ext cx="271197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200" b="1" dirty="0" smtClean="0">
                  <a:solidFill>
                    <a:srgbClr val="FFC000"/>
                  </a:solidFill>
                </a:rPr>
                <a:t>Gibbsova volná energie, G</a:t>
              </a:r>
              <a:endParaRPr lang="cs-CZ" sz="2200" b="1" dirty="0">
                <a:solidFill>
                  <a:srgbClr val="FFC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199" y="1219200"/>
              <a:ext cx="71531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 smtClean="0">
                  <a:solidFill>
                    <a:srgbClr val="FFC000"/>
                  </a:solidFill>
                </a:rPr>
                <a:t>Centrální téma: chemická termodynamika</a:t>
              </a:r>
              <a:endParaRPr lang="cs-CZ" sz="3200" dirty="0">
                <a:solidFill>
                  <a:srgbClr val="FFC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05600" y="2799546"/>
              <a:ext cx="196887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800" dirty="0">
                  <a:solidFill>
                    <a:srgbClr val="FFC000"/>
                  </a:solidFill>
                </a:rPr>
                <a:t>Blok B,</a:t>
              </a:r>
              <a:r>
                <a:rPr lang="en-US" sz="2800" dirty="0">
                  <a:solidFill>
                    <a:srgbClr val="FFC000"/>
                  </a:solidFill>
                </a:rPr>
                <a:t> </a:t>
              </a:r>
              <a:endParaRPr lang="en-US" sz="2800" dirty="0" smtClean="0">
                <a:solidFill>
                  <a:srgbClr val="FFC000"/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rgbClr val="FFC000"/>
                  </a:solidFill>
                </a:rPr>
                <a:t>7 </a:t>
              </a:r>
              <a:r>
                <a:rPr lang="en-US" sz="2800" dirty="0">
                  <a:solidFill>
                    <a:srgbClr val="FFC000"/>
                  </a:solidFill>
                </a:rPr>
                <a:t>p</a:t>
              </a:r>
              <a:r>
                <a:rPr lang="cs-CZ" sz="2800" dirty="0" smtClean="0">
                  <a:solidFill>
                    <a:srgbClr val="FFC000"/>
                  </a:solidFill>
                </a:rPr>
                <a:t>řednášek</a:t>
              </a:r>
              <a:endParaRPr lang="cs-CZ" sz="28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3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35" y="2737710"/>
            <a:ext cx="3650279" cy="1766630"/>
          </a:xfrm>
        </p:spPr>
        <p:txBody>
          <a:bodyPr>
            <a:noAutofit/>
          </a:bodyPr>
          <a:lstStyle/>
          <a:p>
            <a:pPr algn="l"/>
            <a:r>
              <a:rPr lang="cs-CZ" sz="2600" u="sng" dirty="0" smtClean="0"/>
              <a:t/>
            </a:r>
            <a:br>
              <a:rPr lang="cs-CZ" sz="2600" u="sng" dirty="0" smtClean="0"/>
            </a:br>
            <a:r>
              <a:rPr lang="en-US" sz="2800" dirty="0" err="1" smtClean="0"/>
              <a:t>Vlnov</a:t>
            </a:r>
            <a:r>
              <a:rPr lang="cs-CZ" sz="2800" dirty="0"/>
              <a:t>á délka částic má jasný smysl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(</a:t>
            </a:r>
            <a:r>
              <a:rPr lang="cs-CZ" sz="2800" dirty="0"/>
              <a:t>a lze ji změřit)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>
                <a:solidFill>
                  <a:srgbClr val="FFC000"/>
                </a:solidFill>
              </a:rPr>
              <a:t>při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rovnoměrném </a:t>
            </a:r>
            <a:r>
              <a:rPr lang="cs-CZ" sz="2800" dirty="0">
                <a:solidFill>
                  <a:srgbClr val="FFC000"/>
                </a:solidFill>
              </a:rPr>
              <a:t>přímočarém </a:t>
            </a:r>
            <a:r>
              <a:rPr lang="cs-CZ" sz="2800" dirty="0" smtClean="0">
                <a:solidFill>
                  <a:srgbClr val="FFC000"/>
                </a:solidFill>
              </a:rPr>
              <a:t>pohybu</a:t>
            </a:r>
            <a:r>
              <a:rPr lang="cs-CZ" sz="2800" dirty="0" smtClean="0"/>
              <a:t>. </a:t>
            </a:r>
            <a:br>
              <a:rPr lang="cs-CZ" sz="2800" dirty="0" smtClean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cs-CZ" sz="2800" dirty="0" smtClean="0"/>
              <a:t>Odvoďte </a:t>
            </a:r>
            <a:r>
              <a:rPr lang="en-US" sz="2800" dirty="0" smtClean="0"/>
              <a:t>v </a:t>
            </a:r>
            <a:r>
              <a:rPr lang="en-US" sz="2800" dirty="0" err="1" smtClean="0"/>
              <a:t>tomto</a:t>
            </a:r>
            <a:r>
              <a:rPr lang="en-US" sz="2800" dirty="0" smtClean="0"/>
              <a:t> p</a:t>
            </a:r>
            <a:r>
              <a:rPr lang="cs-CZ" sz="2800" dirty="0" smtClean="0"/>
              <a:t>řípadě </a:t>
            </a:r>
            <a:r>
              <a:rPr lang="en-US" sz="2800" dirty="0" smtClean="0"/>
              <a:t> </a:t>
            </a:r>
            <a:r>
              <a:rPr lang="cs-CZ" sz="2800" dirty="0" smtClean="0"/>
              <a:t>vztah pro výpočet </a:t>
            </a:r>
            <a:r>
              <a:rPr lang="el-GR" sz="2800" b="1" dirty="0" smtClean="0">
                <a:solidFill>
                  <a:srgbClr val="FFC000"/>
                </a:solidFill>
              </a:rPr>
              <a:t>λ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z hmotnosti </a:t>
            </a:r>
            <a:r>
              <a:rPr lang="cs-CZ" sz="2800" b="1" i="1" dirty="0">
                <a:solidFill>
                  <a:srgbClr val="FFC000"/>
                </a:solidFill>
              </a:rPr>
              <a:t>m</a:t>
            </a:r>
            <a:r>
              <a:rPr lang="cs-CZ" sz="2800" dirty="0"/>
              <a:t>, </a:t>
            </a:r>
            <a:r>
              <a:rPr lang="cs-CZ" sz="2800" dirty="0" smtClean="0"/>
              <a:t>   celkové </a:t>
            </a:r>
            <a:r>
              <a:rPr lang="cs-CZ" sz="2800" dirty="0"/>
              <a:t>energie </a:t>
            </a:r>
            <a:r>
              <a:rPr lang="cs-CZ" sz="2800" b="1" i="1" dirty="0" smtClean="0">
                <a:solidFill>
                  <a:srgbClr val="FFC000"/>
                </a:solidFill>
              </a:rPr>
              <a:t>E</a:t>
            </a:r>
            <a:r>
              <a:rPr lang="cs-CZ" sz="2800" i="1" dirty="0" smtClean="0"/>
              <a:t>                         </a:t>
            </a:r>
            <a:r>
              <a:rPr lang="cs-CZ" sz="2800" dirty="0" smtClean="0"/>
              <a:t>a </a:t>
            </a:r>
            <a:r>
              <a:rPr lang="cs-CZ" sz="2800" dirty="0"/>
              <a:t>potenciální </a:t>
            </a:r>
            <a:r>
              <a:rPr lang="cs-CZ" sz="2800" dirty="0" smtClean="0"/>
              <a:t>energie </a:t>
            </a:r>
            <a:r>
              <a:rPr lang="cs-CZ" sz="2800" b="1" i="1" dirty="0" smtClean="0">
                <a:solidFill>
                  <a:srgbClr val="FFC000"/>
                </a:solidFill>
              </a:rPr>
              <a:t>V</a:t>
            </a:r>
            <a:r>
              <a:rPr lang="cs-CZ" sz="2800" i="1" dirty="0" smtClean="0"/>
              <a:t>. </a:t>
            </a:r>
            <a:endParaRPr lang="cs-CZ" sz="2800" dirty="0"/>
          </a:p>
        </p:txBody>
      </p:sp>
      <p:sp>
        <p:nvSpPr>
          <p:cNvPr id="5" name="Rectangle 4"/>
          <p:cNvSpPr/>
          <p:nvPr/>
        </p:nvSpPr>
        <p:spPr>
          <a:xfrm>
            <a:off x="2476640" y="30756"/>
            <a:ext cx="4023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>
                <a:solidFill>
                  <a:srgbClr val="FFC000"/>
                </a:solidFill>
              </a:rPr>
              <a:t>P</a:t>
            </a:r>
            <a:r>
              <a:rPr lang="cs-CZ" sz="4000" u="sng" dirty="0" smtClean="0">
                <a:solidFill>
                  <a:srgbClr val="FFC000"/>
                </a:solidFill>
              </a:rPr>
              <a:t>říklad k části </a:t>
            </a:r>
            <a:r>
              <a:rPr lang="en-US" sz="4000" u="sng" dirty="0" smtClean="0">
                <a:solidFill>
                  <a:srgbClr val="FFC000"/>
                </a:solidFill>
              </a:rPr>
              <a:t>1.3</a:t>
            </a:r>
            <a:r>
              <a:rPr lang="cs-CZ" sz="4000" u="sng" dirty="0" smtClean="0">
                <a:solidFill>
                  <a:srgbClr val="FFC000"/>
                </a:solidFill>
              </a:rPr>
              <a:t> 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2605"/>
          <a:stretch/>
        </p:blipFill>
        <p:spPr bwMode="auto">
          <a:xfrm>
            <a:off x="3957520" y="1010850"/>
            <a:ext cx="4825750" cy="57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24885" y="5426060"/>
            <a:ext cx="3494855" cy="12185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7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93830" y="1156874"/>
            <a:ext cx="8487505" cy="3693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</a:t>
            </a:r>
            <a:r>
              <a:rPr lang="cs-CZ" sz="2400" dirty="0" smtClean="0"/>
              <a:t>hovají</a:t>
            </a:r>
            <a:r>
              <a:rPr lang="en-US" sz="2400" dirty="0" smtClean="0"/>
              <a:t>-li se </a:t>
            </a:r>
            <a:r>
              <a:rPr lang="cs-CZ" sz="2400" dirty="0" smtClean="0"/>
              <a:t>částice </a:t>
            </a:r>
            <a:r>
              <a:rPr lang="cs-CZ" sz="2400" dirty="0"/>
              <a:t>jako </a:t>
            </a:r>
            <a:r>
              <a:rPr lang="cs-CZ" sz="2400" dirty="0" smtClean="0"/>
              <a:t>vlny, pozbýváme ostré informace o jejich chování (</a:t>
            </a:r>
            <a:r>
              <a:rPr lang="cs-CZ" sz="2400" i="1" dirty="0" smtClean="0"/>
              <a:t>x</a:t>
            </a:r>
            <a:r>
              <a:rPr lang="cs-CZ" sz="2400" dirty="0" smtClean="0"/>
              <a:t>, </a:t>
            </a:r>
            <a:r>
              <a:rPr lang="cs-CZ" sz="2400" i="1" dirty="0" smtClean="0"/>
              <a:t>y</a:t>
            </a:r>
            <a:r>
              <a:rPr lang="cs-CZ" sz="2400" dirty="0" smtClean="0"/>
              <a:t>, </a:t>
            </a:r>
            <a:r>
              <a:rPr lang="cs-CZ" sz="2400" i="1" dirty="0" smtClean="0"/>
              <a:t>z</a:t>
            </a:r>
            <a:r>
              <a:rPr lang="cs-CZ" sz="2400" dirty="0" smtClean="0"/>
              <a:t>, </a:t>
            </a:r>
            <a:r>
              <a:rPr lang="cs-CZ" sz="2400" i="1" dirty="0" smtClean="0"/>
              <a:t>p</a:t>
            </a:r>
            <a:r>
              <a:rPr lang="cs-CZ" sz="2400" i="1" baseline="-25000" dirty="0" smtClean="0"/>
              <a:t>x</a:t>
            </a:r>
            <a:r>
              <a:rPr lang="cs-CZ" sz="2400" baseline="-25000" dirty="0" smtClean="0"/>
              <a:t>, </a:t>
            </a:r>
            <a:r>
              <a:rPr lang="cs-CZ" sz="2400" i="1" dirty="0" smtClean="0"/>
              <a:t>p</a:t>
            </a:r>
            <a:r>
              <a:rPr lang="cs-CZ" sz="2400" i="1" baseline="-25000" dirty="0" smtClean="0"/>
              <a:t>y</a:t>
            </a:r>
            <a:r>
              <a:rPr lang="cs-CZ" sz="2400" baseline="-25000" dirty="0" smtClean="0"/>
              <a:t>, </a:t>
            </a:r>
            <a:r>
              <a:rPr lang="cs-CZ" sz="2400" i="1" dirty="0" smtClean="0"/>
              <a:t>p</a:t>
            </a:r>
            <a:r>
              <a:rPr lang="cs-CZ" sz="2400" i="1" baseline="-25000" dirty="0"/>
              <a:t>z</a:t>
            </a:r>
            <a:r>
              <a:rPr lang="cs-CZ" sz="2400" dirty="0" smtClean="0"/>
              <a:t>).</a:t>
            </a:r>
            <a:r>
              <a:rPr lang="en-US" sz="2400" dirty="0"/>
              <a:t> </a:t>
            </a:r>
            <a:endParaRPr lang="cs-CZ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cs-CZ" sz="2400" dirty="0" smtClean="0">
                <a:solidFill>
                  <a:srgbClr val="FFC000"/>
                </a:solidFill>
              </a:rPr>
              <a:t>Musí nám stačit spojitý popis = popis pomocí  funkcí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  <a:endParaRPr lang="cs-CZ" sz="2400" dirty="0" smtClean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095" y="263194"/>
            <a:ext cx="7594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1.4 </a:t>
            </a:r>
            <a:r>
              <a:rPr lang="en-US" sz="4000" dirty="0" err="1" smtClean="0">
                <a:solidFill>
                  <a:srgbClr val="FFC000"/>
                </a:solidFill>
              </a:rPr>
              <a:t>Vlnov</a:t>
            </a:r>
            <a:r>
              <a:rPr lang="cs-CZ" sz="4000" dirty="0" smtClean="0">
                <a:solidFill>
                  <a:srgbClr val="FFC000"/>
                </a:solidFill>
              </a:rPr>
              <a:t>é funkce pro částici v jámě</a:t>
            </a:r>
            <a:endParaRPr lang="cs-CZ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7450" y="3029293"/>
            <a:ext cx="3763690" cy="2611540"/>
            <a:chOff x="539476" y="1777585"/>
            <a:chExt cx="3763690" cy="2611540"/>
          </a:xfrm>
        </p:grpSpPr>
        <p:sp>
          <p:nvSpPr>
            <p:cNvPr id="6" name="Rectangle 5"/>
            <p:cNvSpPr/>
            <p:nvPr/>
          </p:nvSpPr>
          <p:spPr>
            <a:xfrm>
              <a:off x="539476" y="1777585"/>
              <a:ext cx="3763690" cy="26115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587" y="1931204"/>
              <a:ext cx="2987778" cy="233589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037269" y="4922385"/>
            <a:ext cx="724750" cy="33855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(</a:t>
            </a:r>
            <a:r>
              <a:rPr lang="cs-CZ" sz="1600" dirty="0" smtClean="0">
                <a:solidFill>
                  <a:schemeClr val="bg1"/>
                </a:solidFill>
              </a:rPr>
              <a:t>jáma)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29" y="4918229"/>
            <a:ext cx="90178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(bariéra)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8989" y="4956634"/>
            <a:ext cx="90178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(bariéra)</a:t>
            </a:r>
            <a:endParaRPr lang="cs-CZ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Výsledek obrázku pro potential 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80" y="3006545"/>
            <a:ext cx="4557013" cy="3235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Box 10"/>
          <p:cNvSpPr txBox="1"/>
          <p:nvPr/>
        </p:nvSpPr>
        <p:spPr>
          <a:xfrm>
            <a:off x="4418380" y="2637213"/>
            <a:ext cx="196547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   nekonečně        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1515" y="2637213"/>
            <a:ext cx="19911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       konečně         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216" y="2637213"/>
            <a:ext cx="10753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h</a:t>
            </a:r>
            <a:r>
              <a:rPr lang="cs-CZ" b="1" dirty="0" smtClean="0">
                <a:solidFill>
                  <a:schemeClr val="bg1"/>
                </a:solidFill>
              </a:rPr>
              <a:t>luboká jáma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77770" y="2821879"/>
            <a:ext cx="38405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106730" y="2821879"/>
            <a:ext cx="396661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1011" y="5741453"/>
                <a:ext cx="2926763" cy="10016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/>
                            </a:rPr>
                            <m:t>𝜳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cs-CZ" sz="2000" b="1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𝑳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/>
                            </a:rPr>
                            <m:t> </m:t>
                          </m:r>
                        </m:e>
                      </m:rad>
                      <m:func>
                        <m:func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0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cs-CZ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𝑳</m:t>
                                  </m:r>
                                </m:den>
                              </m:f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11" y="5741453"/>
                <a:ext cx="2926763" cy="10016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8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1.5 </a:t>
            </a:r>
            <a:r>
              <a:rPr lang="cs-CZ" dirty="0" smtClean="0">
                <a:solidFill>
                  <a:srgbClr val="FFC000"/>
                </a:solidFill>
              </a:rPr>
              <a:t>Jak se vlnové funkce naleznou?</a:t>
            </a:r>
            <a:endParaRPr lang="cs-CZ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639" y="1390704"/>
                <a:ext cx="5651195" cy="12317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000" dirty="0" smtClean="0"/>
                  <a:t>Vlnové funkce pro konkrétním hladiny </a:t>
                </a:r>
                <a:r>
                  <a:rPr lang="cs-CZ" sz="2000" u="sng" dirty="0" smtClean="0"/>
                  <a:t>energie</a:t>
                </a:r>
                <a:r>
                  <a:rPr lang="cs-CZ" sz="2200" dirty="0" smtClean="0"/>
                  <a:t>: </a:t>
                </a:r>
              </a:p>
              <a:p>
                <a:pPr marL="0" indent="0">
                  <a:buNone/>
                </a:pPr>
                <a:r>
                  <a:rPr lang="cs-CZ" sz="2200" dirty="0" smtClean="0">
                    <a:solidFill>
                      <a:srgbClr val="FFC000"/>
                    </a:solidFill>
                  </a:rPr>
                  <a:t>Použijeme tzv. operátor energie, tradičně značený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2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22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cs-CZ" sz="2200" dirty="0" smtClean="0">
                    <a:solidFill>
                      <a:srgbClr val="FFC000"/>
                    </a:solidFill>
                  </a:rPr>
                  <a:t>   (od „Hamiltonův operátor“).  </a:t>
                </a:r>
                <a:endParaRPr lang="cs-CZ" sz="2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639" y="1390704"/>
                <a:ext cx="5651195" cy="1231791"/>
              </a:xfrm>
              <a:blipFill rotWithShape="1">
                <a:blip r:embed="rId2"/>
                <a:stretch>
                  <a:fillRect l="-1294" t="-2970" b="-54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1/15/William_Rowan_Hamilton_painting.jpg/225px-William_Rowan_Hamilton_pa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15" y="1854395"/>
            <a:ext cx="2604256" cy="312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3667" y="1355130"/>
            <a:ext cx="2648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Sir William R. </a:t>
            </a:r>
            <a:r>
              <a:rPr lang="cs-CZ" sz="2000" b="1" dirty="0"/>
              <a:t>Hamilton</a:t>
            </a:r>
            <a:endParaRPr lang="cs-CZ" sz="2000" dirty="0"/>
          </a:p>
        </p:txBody>
      </p:sp>
      <p:sp>
        <p:nvSpPr>
          <p:cNvPr id="7" name="Rectangle 6"/>
          <p:cNvSpPr/>
          <p:nvPr/>
        </p:nvSpPr>
        <p:spPr>
          <a:xfrm>
            <a:off x="5668561" y="5042010"/>
            <a:ext cx="3699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1805-1865</a:t>
            </a:r>
            <a:r>
              <a:rPr lang="cs-CZ" sz="2000" b="1" dirty="0" smtClean="0"/>
              <a:t>, </a:t>
            </a:r>
            <a:r>
              <a:rPr lang="en-US" sz="2000" b="1" dirty="0" err="1" smtClean="0"/>
              <a:t>Irsk</a:t>
            </a:r>
            <a:r>
              <a:rPr lang="cs-CZ" sz="2000" b="1" dirty="0" smtClean="0"/>
              <a:t>ý M, F a ASTR</a:t>
            </a:r>
          </a:p>
          <a:p>
            <a:pPr algn="ctr"/>
            <a:r>
              <a:rPr lang="cs-CZ" sz="2000" b="1" dirty="0"/>
              <a:t>p</a:t>
            </a:r>
            <a:r>
              <a:rPr lang="cs-CZ" sz="2000" b="1" dirty="0" smtClean="0"/>
              <a:t>řeformuloval  klasickou mechaniku</a:t>
            </a:r>
          </a:p>
          <a:p>
            <a:pPr algn="ctr"/>
            <a:r>
              <a:rPr lang="cs-CZ" sz="2000" b="1" dirty="0"/>
              <a:t>n</a:t>
            </a:r>
            <a:r>
              <a:rPr lang="cs-CZ" sz="2000" b="1" dirty="0" smtClean="0"/>
              <a:t>a abstraktnější úrovni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9240" y="2584090"/>
                <a:ext cx="1109342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240" y="2584090"/>
                <a:ext cx="1109342" cy="7099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0656" y="2805746"/>
            <a:ext cx="5375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Celkov</a:t>
            </a:r>
            <a:r>
              <a:rPr lang="cs-CZ" sz="2000" dirty="0" smtClean="0"/>
              <a:t>á energie částice v jámě </a:t>
            </a:r>
            <a:r>
              <a:rPr lang="en-US" sz="2000" dirty="0" err="1" smtClean="0"/>
              <a:t>klasicky</a:t>
            </a:r>
            <a:r>
              <a:rPr lang="en-US" sz="2000" dirty="0"/>
              <a:t>:</a:t>
            </a:r>
            <a:endParaRPr lang="cs-CZ" sz="2000" dirty="0"/>
          </a:p>
        </p:txBody>
      </p:sp>
      <p:sp>
        <p:nvSpPr>
          <p:cNvPr id="10" name="Rectangle 9"/>
          <p:cNvSpPr/>
          <p:nvPr/>
        </p:nvSpPr>
        <p:spPr>
          <a:xfrm>
            <a:off x="332896" y="3422479"/>
            <a:ext cx="48826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FFC000"/>
                </a:solidFill>
              </a:rPr>
              <a:t>Kvantov</a:t>
            </a:r>
            <a:r>
              <a:rPr lang="cs-CZ" sz="2200" dirty="0" smtClean="0">
                <a:solidFill>
                  <a:srgbClr val="FFC000"/>
                </a:solidFill>
              </a:rPr>
              <a:t>ě: řeším </a:t>
            </a:r>
            <a:r>
              <a:rPr lang="en-US" sz="2200" dirty="0" smtClean="0">
                <a:solidFill>
                  <a:srgbClr val="FFC000"/>
                </a:solidFill>
              </a:rPr>
              <a:t>1 </a:t>
            </a:r>
            <a:r>
              <a:rPr lang="en-US" sz="2200" dirty="0" err="1" smtClean="0">
                <a:solidFill>
                  <a:srgbClr val="FFC000"/>
                </a:solidFill>
              </a:rPr>
              <a:t>rovnici</a:t>
            </a:r>
            <a:r>
              <a:rPr lang="en-US" sz="2200" dirty="0" smtClean="0">
                <a:solidFill>
                  <a:srgbClr val="FFC000"/>
                </a:solidFill>
              </a:rPr>
              <a:t> o 2 </a:t>
            </a:r>
            <a:r>
              <a:rPr lang="en-US" sz="2200" dirty="0" err="1" smtClean="0">
                <a:solidFill>
                  <a:srgbClr val="FFC000"/>
                </a:solidFill>
              </a:rPr>
              <a:t>nezn</a:t>
            </a:r>
            <a:r>
              <a:rPr lang="cs-CZ" sz="2200" dirty="0" smtClean="0">
                <a:solidFill>
                  <a:srgbClr val="FFC000"/>
                </a:solidFill>
              </a:rPr>
              <a:t>ámých:</a:t>
            </a:r>
            <a:endParaRPr lang="cs-CZ" sz="22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02455" y="5744578"/>
                <a:ext cx="2166106" cy="771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sz="220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2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cs-CZ" sz="2200" dirty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200" b="0" i="0" dirty="0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cs-CZ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455" y="5744578"/>
                <a:ext cx="2166106" cy="7716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29003" y="4692636"/>
                <a:ext cx="2222596" cy="53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sz="280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cs-CZ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Ψ</m:t>
                      </m:r>
                      <m:r>
                        <a:rPr lang="cs-CZ" sz="2800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dirty="0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·</m:t>
                      </m:r>
                      <m:r>
                        <a:rPr lang="cs-CZ" sz="28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003" y="4692636"/>
                <a:ext cx="2222596" cy="5347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3164607" y="5076686"/>
            <a:ext cx="370458" cy="254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80710" y="5076686"/>
            <a:ext cx="487553" cy="254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98759" y="5297737"/>
            <a:ext cx="1886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n</a:t>
            </a:r>
            <a:r>
              <a:rPr lang="cs-CZ" sz="2000" dirty="0" smtClean="0"/>
              <a:t>eznámá funkce</a:t>
            </a:r>
            <a:endParaRPr lang="cs-CZ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49280" y="4043480"/>
            <a:ext cx="197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n</a:t>
            </a:r>
            <a:r>
              <a:rPr lang="cs-CZ" sz="2000" dirty="0" smtClean="0">
                <a:solidFill>
                  <a:srgbClr val="FF0000"/>
                </a:solidFill>
              </a:rPr>
              <a:t>eznámá </a:t>
            </a:r>
            <a:r>
              <a:rPr lang="en-US" sz="2000" dirty="0" err="1" smtClean="0">
                <a:solidFill>
                  <a:srgbClr val="FF0000"/>
                </a:solidFill>
              </a:rPr>
              <a:t>energie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880710" y="4451416"/>
            <a:ext cx="0" cy="302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195062" y="4662157"/>
            <a:ext cx="173201" cy="254532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1663" y="4402821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n</a:t>
            </a:r>
            <a:r>
              <a:rPr lang="cs-CZ" sz="2000" dirty="0" smtClean="0">
                <a:solidFill>
                  <a:srgbClr val="00FFFF"/>
                </a:solidFill>
              </a:rPr>
              <a:t>ásobení</a:t>
            </a:r>
            <a:endParaRPr lang="cs-CZ" sz="2000" dirty="0">
              <a:solidFill>
                <a:srgbClr val="00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31364" y="4630130"/>
            <a:ext cx="811676" cy="617597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27" name="Straight Arrow Connector 1026"/>
          <p:cNvCxnSpPr/>
          <p:nvPr/>
        </p:nvCxnSpPr>
        <p:spPr>
          <a:xfrm flipH="1" flipV="1">
            <a:off x="2190890" y="4810293"/>
            <a:ext cx="307240" cy="1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562006" y="4005075"/>
            <a:ext cx="162888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FF00"/>
                </a:solidFill>
              </a:rPr>
              <a:t>Operátor funkci změní na jinou, z ní nějak odvozenou </a:t>
            </a:r>
            <a:endParaRPr lang="cs-CZ" sz="2000" dirty="0">
              <a:solidFill>
                <a:srgbClr val="00FF00"/>
              </a:solidFill>
            </a:endParaRPr>
          </a:p>
        </p:txBody>
      </p:sp>
      <p:sp>
        <p:nvSpPr>
          <p:cNvPr id="1032" name="Rectangle 1031"/>
          <p:cNvSpPr/>
          <p:nvPr/>
        </p:nvSpPr>
        <p:spPr>
          <a:xfrm>
            <a:off x="221815" y="5986075"/>
            <a:ext cx="3383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Pro </a:t>
            </a:r>
            <a:r>
              <a:rPr lang="cs-CZ" sz="2000" dirty="0" smtClean="0">
                <a:solidFill>
                  <a:srgbClr val="00FF00"/>
                </a:solidFill>
              </a:rPr>
              <a:t>částic</a:t>
            </a:r>
            <a:r>
              <a:rPr lang="en-US" sz="2000" dirty="0" smtClean="0">
                <a:solidFill>
                  <a:srgbClr val="00FF00"/>
                </a:solidFill>
              </a:rPr>
              <a:t>i</a:t>
            </a:r>
            <a:r>
              <a:rPr lang="cs-CZ" sz="2000" dirty="0" smtClean="0">
                <a:solidFill>
                  <a:srgbClr val="00FF00"/>
                </a:solidFill>
              </a:rPr>
              <a:t> </a:t>
            </a:r>
            <a:r>
              <a:rPr lang="cs-CZ" sz="2000" dirty="0">
                <a:solidFill>
                  <a:srgbClr val="00FF00"/>
                </a:solidFill>
              </a:rPr>
              <a:t>v </a:t>
            </a:r>
            <a:r>
              <a:rPr lang="en-US" sz="2000" dirty="0" smtClean="0">
                <a:solidFill>
                  <a:srgbClr val="00FF00"/>
                </a:solidFill>
              </a:rPr>
              <a:t>1-rozm</a:t>
            </a:r>
            <a:r>
              <a:rPr lang="cs-CZ" sz="2000" dirty="0" smtClean="0">
                <a:solidFill>
                  <a:srgbClr val="00FF00"/>
                </a:solidFill>
              </a:rPr>
              <a:t>ěrné jámě: </a:t>
            </a:r>
            <a:endParaRPr lang="cs-CZ" sz="2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21" grpId="0"/>
      <p:bldP spid="23" grpId="0"/>
      <p:bldP spid="31" grpId="0"/>
      <p:bldP spid="30" grpId="0" animBg="1"/>
      <p:bldP spid="1028" grpId="0"/>
      <p:bldP spid="10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0390" y="1261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1.6 </a:t>
            </a:r>
            <a:r>
              <a:rPr lang="en-US" dirty="0" err="1" smtClean="0">
                <a:solidFill>
                  <a:srgbClr val="FFC000"/>
                </a:solidFill>
              </a:rPr>
              <a:t>Vlastn</a:t>
            </a:r>
            <a:r>
              <a:rPr lang="cs-CZ" dirty="0" smtClean="0">
                <a:solidFill>
                  <a:srgbClr val="FFC000"/>
                </a:solidFill>
              </a:rPr>
              <a:t>í funkce a hodnoty operátoru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0390" y="13290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Tj. pro částici v jámě hledám takovou matematickou funkci, která se dvojím derivováním vrátí na svůj původní funkční předpis, až na konstantu. </a:t>
            </a:r>
          </a:p>
          <a:p>
            <a:pPr marL="0" indent="0" algn="r">
              <a:buNone/>
            </a:pPr>
            <a:r>
              <a:rPr lang="cs-CZ" sz="2000" dirty="0" smtClean="0">
                <a:solidFill>
                  <a:srgbClr val="FFC000"/>
                </a:solidFill>
              </a:rPr>
              <a:t>Platí to pro námi nalezené sinusoidy?</a:t>
            </a:r>
            <a:endParaRPr lang="cs-CZ" sz="22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046" y="2392065"/>
            <a:ext cx="35716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FFC000"/>
                </a:solidFill>
              </a:rPr>
              <a:t>Obecný postup v QM: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FFC000"/>
                </a:solidFill>
              </a:rPr>
              <a:t>Nap</a:t>
            </a:r>
            <a:r>
              <a:rPr lang="cs-CZ" sz="2400" dirty="0" smtClean="0">
                <a:solidFill>
                  <a:srgbClr val="FFC000"/>
                </a:solidFill>
              </a:rPr>
              <a:t>íšu klasický předpis pro výpočet veličiny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Z něj vytvořím předpis kvantový , tzv. operátor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Najdu </a:t>
            </a:r>
            <a:r>
              <a:rPr lang="cs-CZ" sz="2400" dirty="0" smtClean="0">
                <a:solidFill>
                  <a:srgbClr val="0066FF"/>
                </a:solidFill>
              </a:rPr>
              <a:t>funkce</a:t>
            </a:r>
            <a:r>
              <a:rPr lang="cs-CZ" sz="2400" dirty="0" smtClean="0">
                <a:solidFill>
                  <a:srgbClr val="FFC000"/>
                </a:solidFill>
              </a:rPr>
              <a:t>, které operátor pouze vynásobí </a:t>
            </a:r>
            <a:r>
              <a:rPr lang="cs-CZ" sz="2400" dirty="0" smtClean="0"/>
              <a:t>konstantou</a:t>
            </a:r>
            <a:r>
              <a:rPr lang="cs-CZ" sz="2400" dirty="0" smtClean="0">
                <a:solidFill>
                  <a:srgbClr val="FFC000"/>
                </a:solidFill>
              </a:rPr>
              <a:t>. </a:t>
            </a:r>
            <a:endParaRPr lang="cs-CZ" dirty="0">
              <a:solidFill>
                <a:srgbClr val="FFC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45245" y="4946146"/>
            <a:ext cx="0" cy="979179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6285" y="5991245"/>
            <a:ext cx="21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66FF"/>
                </a:solidFill>
              </a:rPr>
              <a:t>VLASTNÍ FUNKCE OPERÁTORU</a:t>
            </a:r>
            <a:endParaRPr lang="cs-CZ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7285" y="6001544"/>
            <a:ext cx="20518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VLASTNÍ HODNOTY VELIČINY</a:t>
            </a:r>
            <a:endParaRPr lang="cs-CZ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92820" y="5694895"/>
            <a:ext cx="0" cy="297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63" y="2584090"/>
            <a:ext cx="4913222" cy="34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0390" y="12617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200" dirty="0" smtClean="0">
                    <a:solidFill>
                      <a:srgbClr val="FFC000"/>
                    </a:solidFill>
                  </a:rPr>
                  <a:t>1.</a:t>
                </a:r>
                <a:r>
                  <a:rPr lang="en-US" sz="3200" dirty="0">
                    <a:solidFill>
                      <a:srgbClr val="FFC000"/>
                    </a:solidFill>
                  </a:rPr>
                  <a:t>7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C000"/>
                    </a:solidFill>
                  </a:rPr>
                  <a:t>Chyb</a:t>
                </a:r>
                <a:r>
                  <a:rPr lang="cs-CZ" sz="3200" dirty="0" smtClean="0">
                    <a:solidFill>
                      <a:srgbClr val="FFC000"/>
                    </a:solidFill>
                  </a:rPr>
                  <a:t>ějící rovnice do soustavy s neznámými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</a:rPr>
                      <m:t>Ψ</m:t>
                    </m:r>
                    <m:r>
                      <a:rPr lang="el-GR" sz="32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3200" dirty="0" smtClean="0">
                    <a:solidFill>
                      <a:srgbClr val="FFC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cs-CZ" sz="32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cs-CZ" sz="3200" b="0" i="0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cs-CZ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cs-CZ" sz="3200" dirty="0" smtClean="0">
                    <a:solidFill>
                      <a:schemeClr val="tx1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l</m:t>
                    </m:r>
                    <m:r>
                      <m:rPr>
                        <m:sty m:val="p"/>
                      </m:rPr>
                      <a:rPr lang="cs-CZ" sz="3200" b="0" i="0" smtClean="0">
                        <a:latin typeface="Cambria Math"/>
                      </a:rPr>
                      <m:t>astnosti</m:t>
                    </m:r>
                    <m:r>
                      <a:rPr lang="cs-CZ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latin typeface="Cambria Math"/>
                      </a:rPr>
                      <m:t>tzv</m:t>
                    </m:r>
                    <m:r>
                      <a:rPr lang="cs-CZ" sz="3200" b="0" i="0" smtClean="0">
                        <a:latin typeface="Cambria Math"/>
                      </a:rPr>
                      <m:t>. </m:t>
                    </m:r>
                    <m:r>
                      <a:rPr lang="cs-CZ" sz="3200" b="0" i="1" smtClean="0">
                        <a:latin typeface="Cambria Math"/>
                      </a:rPr>
                      <m:t>𝑓𝑦𝑧𝑖𝑘</m:t>
                    </m:r>
                    <m:r>
                      <a:rPr lang="cs-CZ" sz="3200" b="0" i="1" smtClean="0">
                        <a:latin typeface="Cambria Math"/>
                      </a:rPr>
                      <m:t>á</m:t>
                    </m:r>
                    <m:r>
                      <a:rPr lang="cs-CZ" sz="3200" b="0" i="1" smtClean="0">
                        <a:latin typeface="Cambria Math"/>
                      </a:rPr>
                      <m:t>𝑙𝑛</m:t>
                    </m:r>
                    <m:r>
                      <a:rPr lang="cs-CZ" sz="3200" b="0" i="1" smtClean="0">
                        <a:latin typeface="Cambria Math"/>
                      </a:rPr>
                      <m:t>ě </m:t>
                    </m:r>
                    <m:r>
                      <a:rPr lang="cs-CZ" sz="3200" b="0" i="1" smtClean="0">
                        <a:latin typeface="Cambria Math"/>
                      </a:rPr>
                      <m:t>𝑝</m:t>
                    </m:r>
                    <m:r>
                      <a:rPr lang="cs-CZ" sz="3200" b="0" i="1" smtClean="0">
                        <a:latin typeface="Cambria Math"/>
                      </a:rPr>
                      <m:t>ř</m:t>
                    </m:r>
                    <m:r>
                      <a:rPr lang="cs-CZ" sz="3200" b="0" i="1" smtClean="0">
                        <a:latin typeface="Cambria Math"/>
                      </a:rPr>
                      <m:t>𝑖𝑗𝑎𝑡𝑒𝑙𝑛</m:t>
                    </m:r>
                    <m:r>
                      <a:rPr lang="cs-CZ" sz="3200" b="0" i="1" smtClean="0">
                        <a:latin typeface="Cambria Math"/>
                      </a:rPr>
                      <m:t>é </m:t>
                    </m:r>
                    <m:r>
                      <a:rPr lang="cs-CZ" sz="3200" b="0" i="1" smtClean="0">
                        <a:latin typeface="Cambria Math"/>
                      </a:rPr>
                      <m:t>𝑣𝑙𝑛𝑜𝑣</m:t>
                    </m:r>
                    <m:r>
                      <a:rPr lang="cs-CZ" sz="3200" b="0" i="1" smtClean="0">
                        <a:latin typeface="Cambria Math"/>
                      </a:rPr>
                      <m:t>é </m:t>
                    </m:r>
                    <m:r>
                      <a:rPr lang="cs-CZ" sz="3200" b="0" i="1" smtClean="0">
                        <a:latin typeface="Cambria Math"/>
                      </a:rPr>
                      <m:t>𝑓𝑢𝑛𝑘𝑐𝑒</m:t>
                    </m:r>
                  </m:oMath>
                </a14:m>
                <a:endParaRPr lang="cs-CZ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0390" y="126170"/>
                <a:ext cx="8229600" cy="1143000"/>
              </a:xfrm>
              <a:blipFill rotWithShape="1">
                <a:blip r:embed="rId2"/>
                <a:stretch>
                  <a:fillRect l="-1481" b="-80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E:\WEBSITE\CHAP11\GIF\F11_2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5" y="1226437"/>
            <a:ext cx="3048000" cy="52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52619" y="1562043"/>
            <a:ext cx="1541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Spojitost 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9834" y="2430470"/>
            <a:ext cx="36268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Spojitost </a:t>
            </a:r>
            <a:r>
              <a:rPr lang="en-US" sz="2800" dirty="0" smtClean="0">
                <a:solidFill>
                  <a:srgbClr val="FFC000"/>
                </a:solidFill>
              </a:rPr>
              <a:t>1. </a:t>
            </a:r>
            <a:r>
              <a:rPr lang="en-US" sz="2800" dirty="0" err="1" smtClean="0">
                <a:solidFill>
                  <a:srgbClr val="FFC000"/>
                </a:solidFill>
              </a:rPr>
              <a:t>derivace</a:t>
            </a:r>
            <a:r>
              <a:rPr lang="en-US" sz="2800" dirty="0" smtClean="0">
                <a:solidFill>
                  <a:srgbClr val="FFC000"/>
                </a:solidFill>
              </a:rPr>
              <a:t> a</a:t>
            </a:r>
            <a:r>
              <a:rPr lang="cs-CZ" sz="2800" dirty="0" smtClean="0">
                <a:solidFill>
                  <a:srgbClr val="FFC000"/>
                </a:solidFill>
              </a:rPr>
              <a:t>ž</a:t>
            </a:r>
          </a:p>
          <a:p>
            <a:r>
              <a:rPr lang="cs-CZ" sz="2800" dirty="0" smtClean="0">
                <a:solidFill>
                  <a:srgbClr val="FFC000"/>
                </a:solidFill>
              </a:rPr>
              <a:t>na výjimky (singularity) 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8890" y="3928265"/>
            <a:ext cx="232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Jednoznačnost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3203" y="5157225"/>
            <a:ext cx="3600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Integrovatelnost druhé 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mocniny (kvadrátu)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5425" y="274638"/>
                <a:ext cx="883315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rgbClr val="FFC000"/>
                    </a:solidFill>
                  </a:rPr>
                  <a:t>1.8</a:t>
                </a:r>
                <a:r>
                  <a:rPr lang="cs-CZ" sz="3200" dirty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yzik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ln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í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p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ř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ijatelnost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0">
                        <a:solidFill>
                          <a:srgbClr val="FFC000"/>
                        </a:solidFill>
                        <a:latin typeface="Cambria Math"/>
                      </a:rPr>
                      <m:t>Ψ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pro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čá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stici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v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j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m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ě</m:t>
                    </m:r>
                  </m:oMath>
                </a14:m>
                <a:endParaRPr lang="cs-CZ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5425" y="274638"/>
                <a:ext cx="883315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Výsledek obrázku pro particle in a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4" y="1201510"/>
            <a:ext cx="4389176" cy="37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561160" y="2046420"/>
            <a:ext cx="2023309" cy="2689155"/>
            <a:chOff x="6561160" y="2046420"/>
            <a:chExt cx="2023309" cy="2689155"/>
          </a:xfrm>
        </p:grpSpPr>
        <p:sp>
          <p:nvSpPr>
            <p:cNvPr id="6" name="TextBox 5"/>
            <p:cNvSpPr txBox="1"/>
            <p:nvPr/>
          </p:nvSpPr>
          <p:spPr>
            <a:xfrm>
              <a:off x="7673643" y="4273910"/>
              <a:ext cx="875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1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561160" y="4504340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777838" y="3813050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586693" y="4081885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77838" y="3006545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561160" y="3329712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43800" y="2046420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561160" y="2370273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982356" y="1625768"/>
            <a:ext cx="861420" cy="29957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5263290" y="1594779"/>
            <a:ext cx="829661" cy="30649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>
            <a:off x="2413066" y="4621498"/>
            <a:ext cx="24846" cy="42152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88634" y="4659764"/>
            <a:ext cx="1" cy="38326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57486" y="4965200"/>
                <a:ext cx="5035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solidFill>
                          <a:srgbClr val="FFC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=0 (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energeticky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nedostupn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á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oblast)</a:t>
                </a:r>
                <a:endParaRPr lang="cs-CZ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86" y="4965200"/>
                <a:ext cx="503599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42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99518" y="1700507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cs-CZ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18" y="1700507"/>
                <a:ext cx="676788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9009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40100" y="1662370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cs-CZ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00" y="1662370"/>
                <a:ext cx="676788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9009" t="-7692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86373" y="1700507"/>
                <a:ext cx="6014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cs-CZ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373" y="1700507"/>
                <a:ext cx="601447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0101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6703" y="5586737"/>
                <a:ext cx="8928681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Odn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kud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m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, ž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ř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š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en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m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t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é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to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oblasti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bude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lin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kombinace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𝐱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a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𝐱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cs-CZ" sz="2200" b="0" i="0" dirty="0" smtClean="0">
                  <a:solidFill>
                    <a:srgbClr val="00FF00"/>
                  </a:solidFill>
                  <a:latin typeface="Cambria Math"/>
                </a:endParaRPr>
              </a:p>
              <a:p>
                <a:pPr algn="ctr"/>
                <a:r>
                  <a:rPr lang="cs-CZ" sz="2400" dirty="0" smtClean="0">
                    <a:solidFill>
                      <a:srgbClr val="00FF00"/>
                    </a:solidFill>
                  </a:rPr>
                  <a:t>Neznám ale periodu. </a:t>
                </a:r>
              </a:p>
              <a:p>
                <a:pPr algn="ctr"/>
                <a:r>
                  <a:rPr lang="cs-CZ" sz="2400" dirty="0" smtClean="0">
                    <a:solidFill>
                      <a:srgbClr val="00FF00"/>
                    </a:solidFill>
                  </a:rPr>
                  <a:t>Který požadavek na fyzikální přijatelnost mi ji pomůže určit?</a:t>
                </a:r>
                <a:endParaRPr lang="cs-CZ" sz="24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03" y="5586737"/>
                <a:ext cx="8928681" cy="1169551"/>
              </a:xfrm>
              <a:prstGeom prst="rect">
                <a:avLst/>
              </a:prstGeom>
              <a:blipFill rotWithShape="1">
                <a:blip r:embed="rId8"/>
                <a:stretch>
                  <a:fillRect l="-68" b="-109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43776" y="1625768"/>
            <a:ext cx="2419513" cy="299573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111138" y="4659764"/>
            <a:ext cx="2" cy="996726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182862" y="2324405"/>
            <a:ext cx="154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Zakřivení vlnové funkce</a:t>
            </a:r>
            <a:r>
              <a:rPr lang="en-US" sz="2400" dirty="0" smtClean="0"/>
              <a:t>: </a:t>
            </a:r>
            <a:r>
              <a:rPr lang="cs-CZ" sz="2400" dirty="0" smtClean="0"/>
              <a:t>míra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kin</a:t>
            </a:r>
            <a:endParaRPr lang="cs-CZ" sz="2400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2882180" y="2046420"/>
            <a:ext cx="2342704" cy="2457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87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 animBg="1"/>
      <p:bldP spid="50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7615" y="8558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4195" y="-65855"/>
            <a:ext cx="9158195" cy="90294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Částicový pohled lze získat i z vln</a:t>
            </a:r>
            <a:r>
              <a:rPr lang="en-US" sz="4000" b="1" dirty="0" smtClean="0">
                <a:solidFill>
                  <a:schemeClr val="bg1"/>
                </a:solidFill>
              </a:rPr>
              <a:t>!</a:t>
            </a:r>
            <a:endParaRPr lang="cs-CZ" sz="40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910" y="636430"/>
            <a:ext cx="9142195" cy="5442515"/>
            <a:chOff x="1805" y="1250910"/>
            <a:chExt cx="8787128" cy="5058466"/>
          </a:xfrm>
        </p:grpSpPr>
        <p:pic>
          <p:nvPicPr>
            <p:cNvPr id="4098" name="Picture 2" descr="Výsledek obrázku pro particles and wav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" y="1250910"/>
              <a:ext cx="4946628" cy="5058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Výsledek obrázku pro particles and wav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305" y="1250910"/>
              <a:ext cx="4946628" cy="5058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910" y="5868441"/>
            <a:ext cx="912709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Artist’s impression, inspired by the work of the </a:t>
            </a:r>
            <a:r>
              <a:rPr lang="en-US" sz="2000" b="1" dirty="0" smtClean="0"/>
              <a:t>M. C. </a:t>
            </a:r>
            <a:r>
              <a:rPr lang="en-US" sz="2000" b="1" dirty="0"/>
              <a:t>Escher, </a:t>
            </a:r>
            <a:r>
              <a:rPr lang="en-US" sz="2000" b="1" dirty="0" smtClean="0"/>
              <a:t>of </a:t>
            </a:r>
            <a:r>
              <a:rPr lang="en-US" sz="2000" b="1" dirty="0"/>
              <a:t>the continuous </a:t>
            </a:r>
            <a:r>
              <a:rPr lang="en-US" sz="2000" b="1" dirty="0" smtClean="0"/>
              <a:t>morphing </a:t>
            </a:r>
            <a:r>
              <a:rPr lang="en-US" sz="2000" b="1" dirty="0"/>
              <a:t>between particle- and wave-like </a:t>
            </a:r>
            <a:r>
              <a:rPr lang="en-US" sz="2000" b="1" dirty="0" err="1"/>
              <a:t>behaviour</a:t>
            </a:r>
            <a:r>
              <a:rPr lang="en-US" sz="2000" b="1" dirty="0"/>
              <a:t> of </a:t>
            </a:r>
            <a:r>
              <a:rPr lang="en-US" sz="2000" b="1" dirty="0" smtClean="0"/>
              <a:t>light</a:t>
            </a:r>
            <a:r>
              <a:rPr lang="cs-CZ" sz="2000" b="1" dirty="0" smtClean="0"/>
              <a:t>. </a:t>
            </a:r>
            <a:endParaRPr lang="en-US" sz="2000" b="1" dirty="0" smtClean="0"/>
          </a:p>
          <a:p>
            <a:pPr algn="r"/>
            <a:r>
              <a:rPr lang="en-US" sz="1900" dirty="0" smtClean="0"/>
              <a:t>CREDIT</a:t>
            </a:r>
            <a:r>
              <a:rPr lang="en-US" sz="1900" dirty="0"/>
              <a:t>: </a:t>
            </a:r>
            <a:r>
              <a:rPr lang="en-US" sz="1900" dirty="0" err="1" smtClean="0"/>
              <a:t>N.Brunner</a:t>
            </a:r>
            <a:r>
              <a:rPr lang="en-US" sz="1900" dirty="0" smtClean="0"/>
              <a:t> </a:t>
            </a:r>
            <a:r>
              <a:rPr lang="en-US" sz="1900" dirty="0"/>
              <a:t>and </a:t>
            </a:r>
            <a:r>
              <a:rPr lang="en-US" sz="1900" dirty="0" smtClean="0"/>
              <a:t>J.E. </a:t>
            </a:r>
            <a:r>
              <a:rPr lang="en-US" sz="1900" dirty="0"/>
              <a:t>Simmonds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9338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WEBSITE\CHAP11\GIF\F11_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59" y="1219200"/>
            <a:ext cx="3962355" cy="40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18482" y="2160965"/>
                <a:ext cx="2377413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33CC33"/>
                    </a:solidFill>
                  </a:rPr>
                  <a:t>Pravděpodobnost</a:t>
                </a:r>
                <a:r>
                  <a:rPr lang="en-US" sz="2000" b="1" dirty="0" smtClean="0">
                    <a:solidFill>
                      <a:srgbClr val="33CC33"/>
                    </a:solidFill>
                  </a:rPr>
                  <a:t> </a:t>
                </a:r>
                <a:endParaRPr lang="cs-CZ" sz="2000" b="1" dirty="0" smtClean="0">
                  <a:solidFill>
                    <a:srgbClr val="33CC33"/>
                  </a:solidFill>
                </a:endParaRPr>
              </a:p>
              <a:p>
                <a:r>
                  <a:rPr lang="cs-CZ" sz="2400" b="1" dirty="0" smtClean="0">
                    <a:solidFill>
                      <a:srgbClr val="33CC33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400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𝚿</m:t>
                        </m:r>
                        <m:r>
                          <a:rPr lang="en-US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1" i="0" baseline="30000" smtClean="0">
                        <a:solidFill>
                          <a:srgbClr val="33CC33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cs-CZ" sz="2400" b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33CC33"/>
                    </a:solidFill>
                  </a:rPr>
                  <a:t>dx</a:t>
                </a:r>
                <a:endParaRPr lang="cs-CZ" sz="24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482" y="2160965"/>
                <a:ext cx="237741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4103" t="-3937" b="-165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25620" y="2046420"/>
                <a:ext cx="779903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400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b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𝚿</m:t>
                        </m:r>
                      </m:e>
                    </m:d>
                    <m:r>
                      <a:rPr lang="en-US" sz="2400" b="1" baseline="30000">
                        <a:solidFill>
                          <a:srgbClr val="33CC33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cs-CZ" sz="2400" b="1" dirty="0">
                    <a:solidFill>
                      <a:srgbClr val="33CC33"/>
                    </a:solidFill>
                  </a:rPr>
                  <a:t> </a:t>
                </a:r>
                <a:endParaRPr lang="cs-CZ" sz="2400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620" y="2046420"/>
                <a:ext cx="77990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48785" y="76200"/>
                <a:ext cx="883315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>
                    <a:solidFill>
                      <a:srgbClr val="FFC000"/>
                    </a:solidFill>
                  </a:rPr>
                  <a:t>1.</a:t>
                </a:r>
                <a:r>
                  <a:rPr lang="en-US" sz="3200" dirty="0">
                    <a:solidFill>
                      <a:srgbClr val="FFC000"/>
                    </a:solidFill>
                  </a:rPr>
                  <a:t>9</a:t>
                </a:r>
                <a:r>
                  <a:rPr lang="cs-CZ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lnov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á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funkce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&amp;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poloha</m:t>
                    </m:r>
                    <m:r>
                      <a:rPr lang="en-US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čá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stice</m:t>
                    </m:r>
                  </m:oMath>
                </a14:m>
                <a:endParaRPr lang="cs-CZ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5" y="76200"/>
                <a:ext cx="8833150" cy="1143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E:\WEBSITE\CHAP11\GIF\F11_2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5" y="1317530"/>
            <a:ext cx="27908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641" y="4734770"/>
            <a:ext cx="384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Vlnová funkce částice </a:t>
            </a:r>
          </a:p>
          <a:p>
            <a:pPr algn="ctr"/>
            <a:r>
              <a:rPr lang="cs-CZ" sz="2000" dirty="0" smtClean="0"/>
              <a:t>s určitou polohou</a:t>
            </a:r>
          </a:p>
          <a:p>
            <a:pPr algn="ctr"/>
            <a:r>
              <a:rPr lang="cs-CZ" sz="2000" dirty="0" smtClean="0"/>
              <a:t>(za cenu zcela neurčité hybnosti)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5029" y="1163105"/>
                <a:ext cx="513281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smtClean="0">
                          <a:solidFill>
                            <a:srgbClr val="33CC33"/>
                          </a:solidFill>
                          <a:latin typeface="Cambria Math"/>
                        </a:rPr>
                        <m:t>𝚿</m:t>
                      </m:r>
                    </m:oMath>
                  </m:oMathPara>
                </a14:m>
                <a:endParaRPr lang="cs-CZ" sz="2400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9" y="1163105"/>
                <a:ext cx="51328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84561" y="4097408"/>
                <a:ext cx="415498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rgbClr val="33CC33"/>
                          </a:solidFill>
                          <a:latin typeface="Cambria Math"/>
                        </a:rPr>
                        <m:t>𝐱</m:t>
                      </m:r>
                    </m:oMath>
                  </m:oMathPara>
                </a14:m>
                <a:endParaRPr lang="cs-CZ" sz="2400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61" y="4097408"/>
                <a:ext cx="41549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032860" y="3478103"/>
            <a:ext cx="38405" cy="237041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32125" y="5140216"/>
            <a:ext cx="38405" cy="70829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64761" y="5886920"/>
            <a:ext cx="460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HUSTOTA pravděpodobnosti výskytu částice</a:t>
            </a:r>
            <a:endParaRPr lang="cs-CZ" sz="2400" dirty="0"/>
          </a:p>
        </p:txBody>
      </p:sp>
      <p:sp>
        <p:nvSpPr>
          <p:cNvPr id="17" name="Rectangle 16"/>
          <p:cNvSpPr/>
          <p:nvPr/>
        </p:nvSpPr>
        <p:spPr>
          <a:xfrm>
            <a:off x="1624535" y="4250989"/>
            <a:ext cx="159941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33CC33"/>
                </a:solidFill>
              </a:rPr>
              <a:t>p</a:t>
            </a:r>
            <a:r>
              <a:rPr lang="cs-CZ" b="1" dirty="0" smtClean="0">
                <a:solidFill>
                  <a:srgbClr val="33CC33"/>
                </a:solidFill>
              </a:rPr>
              <a:t>oloha  </a:t>
            </a:r>
            <a:r>
              <a:rPr lang="cs-CZ" b="1" dirty="0">
                <a:solidFill>
                  <a:srgbClr val="33CC33"/>
                </a:solidFill>
              </a:rPr>
              <a:t>částice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5004" y="5979252"/>
                <a:ext cx="39820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rgbClr val="FFC000"/>
                    </a:solidFill>
                  </a:rPr>
                  <a:t>Kdyby hodnota </a:t>
                </a:r>
                <a14:m>
                  <m:oMath xmlns:m="http://schemas.openxmlformats.org/officeDocument/2006/math">
                    <m:r>
                      <a:rPr lang="el-GR" b="1">
                        <a:solidFill>
                          <a:srgbClr val="FFC000"/>
                        </a:solidFill>
                        <a:latin typeface="Cambria Math"/>
                      </a:rPr>
                      <m:t>𝚿</m:t>
                    </m:r>
                  </m:oMath>
                </a14:m>
                <a:r>
                  <a:rPr lang="cs-CZ" dirty="0" smtClean="0">
                    <a:solidFill>
                      <a:srgbClr val="FFC000"/>
                    </a:solidFill>
                  </a:rPr>
                  <a:t> byla vždy reálné číslo,</a:t>
                </a:r>
              </a:p>
              <a:p>
                <a:pPr algn="ctr"/>
                <a:r>
                  <a:rPr lang="cs-CZ" dirty="0">
                    <a:solidFill>
                      <a:srgbClr val="FFC000"/>
                    </a:solidFill>
                  </a:rPr>
                  <a:t>s</a:t>
                </a:r>
                <a:r>
                  <a:rPr lang="cs-CZ" dirty="0" smtClean="0">
                    <a:solidFill>
                      <a:srgbClr val="FFC000"/>
                    </a:solidFill>
                  </a:rPr>
                  <a:t>tačil by kvadrát  bez absolutní hodnoty.</a:t>
                </a:r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4" y="5979252"/>
                <a:ext cx="3982052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766" t="-4717" r="-153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6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87765"/>
            <a:ext cx="8229600" cy="92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C000"/>
                </a:solidFill>
              </a:rPr>
              <a:t>1.10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Pojem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smtClean="0">
                <a:solidFill>
                  <a:srgbClr val="FFC000"/>
                </a:solidFill>
              </a:rPr>
              <a:t>A</a:t>
            </a:r>
            <a:r>
              <a:rPr lang="en-US" sz="3600" dirty="0" err="1" smtClean="0">
                <a:solidFill>
                  <a:srgbClr val="FFC000"/>
                </a:solidFill>
              </a:rPr>
              <a:t>tomov</a:t>
            </a:r>
            <a:r>
              <a:rPr lang="cs-CZ" sz="3600" dirty="0" smtClean="0">
                <a:solidFill>
                  <a:srgbClr val="FFC000"/>
                </a:solidFill>
              </a:rPr>
              <a:t>ého Orbitalu (AO)</a:t>
            </a:r>
            <a:endParaRPr lang="cs-CZ" sz="3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4260" y="1239915"/>
                <a:ext cx="818026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400" dirty="0" smtClean="0"/>
                  <a:t>Atomový orbital </a:t>
                </a:r>
                <a:r>
                  <a:rPr lang="cs-CZ" sz="2400" dirty="0" smtClean="0">
                    <a:solidFill>
                      <a:srgbClr val="00FF00"/>
                    </a:solidFill>
                  </a:rPr>
                  <a:t>= vlnová funkce pro </a:t>
                </a:r>
                <a:r>
                  <a:rPr lang="en-US" sz="2400" dirty="0" smtClean="0">
                    <a:solidFill>
                      <a:srgbClr val="00FF00"/>
                    </a:solidFill>
                  </a:rPr>
                  <a:t>1 </a:t>
                </a:r>
                <a:r>
                  <a:rPr lang="en-US" sz="2400" dirty="0" err="1" smtClean="0">
                    <a:solidFill>
                      <a:srgbClr val="00FF00"/>
                    </a:solidFill>
                  </a:rPr>
                  <a:t>elektron</a:t>
                </a:r>
                <a:endParaRPr lang="en-US" sz="2400" dirty="0" smtClean="0">
                  <a:solidFill>
                    <a:srgbClr val="00FF00"/>
                  </a:solidFill>
                </a:endParaRPr>
              </a:p>
              <a:p>
                <a:r>
                  <a:rPr lang="en-US" sz="2400" b="0" dirty="0" smtClean="0">
                    <a:solidFill>
                      <a:srgbClr val="FF0000"/>
                    </a:solidFill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cs-CZ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hustota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elektronu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:r>
                  <a:rPr lang="cs-CZ" sz="2000" dirty="0" smtClean="0">
                    <a:solidFill>
                      <a:schemeClr val="tx1"/>
                    </a:solidFill>
                  </a:rPr>
                  <a:t>např. proto,                                 			že </a:t>
                </a:r>
                <a14:m>
                  <m:oMath xmlns:m="http://schemas.openxmlformats.org/officeDocument/2006/math">
                    <m:r>
                      <a:rPr lang="el-GR" sz="2000" b="1" smtClean="0">
                        <a:solidFill>
                          <a:srgbClr val="FFC000"/>
                        </a:solidFill>
                        <a:latin typeface="Cambria Math"/>
                      </a:rPr>
                      <m:t>𝚿</m:t>
                    </m:r>
                  </m:oMath>
                </a14:m>
                <a:r>
                  <a:rPr lang="cs-CZ" sz="2000" dirty="0" smtClean="0">
                    <a:solidFill>
                      <a:schemeClr val="tx1"/>
                    </a:solidFill>
                  </a:rPr>
                  <a:t> obecně nabývá komplexních hodnot)</a:t>
                </a:r>
              </a:p>
              <a:p>
                <a:endParaRPr lang="cs-CZ" sz="2000" dirty="0" smtClean="0"/>
              </a:p>
              <a:p>
                <a:r>
                  <a:rPr lang="cs-CZ" sz="2000" dirty="0" smtClean="0"/>
                  <a:t>Tím tedy máme definovány AO pro systémy  H, He</a:t>
                </a:r>
                <a:r>
                  <a:rPr lang="en-US" sz="2000" baseline="30000" dirty="0" smtClean="0"/>
                  <a:t>+</a:t>
                </a:r>
                <a:r>
                  <a:rPr lang="en-US" sz="2000" dirty="0" smtClean="0"/>
                  <a:t>, Li</a:t>
                </a:r>
                <a:r>
                  <a:rPr lang="en-US" sz="2000" baseline="30000" dirty="0" smtClean="0"/>
                  <a:t>2+</a:t>
                </a:r>
                <a:r>
                  <a:rPr lang="en-US" sz="2000" dirty="0" smtClean="0"/>
                  <a:t>, …</a:t>
                </a:r>
                <a:endParaRPr lang="cs-CZ" sz="2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60" y="1239915"/>
                <a:ext cx="8180265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192" t="-2778" b="-5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24260" y="3272191"/>
            <a:ext cx="8365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rgbClr val="FFC000"/>
                </a:solidFill>
              </a:rPr>
              <a:t>Atomový orbital pro víceelektronové systémy: </a:t>
            </a:r>
          </a:p>
          <a:p>
            <a:pPr algn="ctr"/>
            <a:r>
              <a:rPr lang="cs-CZ" sz="2000" dirty="0" smtClean="0">
                <a:solidFill>
                  <a:srgbClr val="FFC000"/>
                </a:solidFill>
              </a:rPr>
              <a:t>pojem založen na aproximaci autorů Douglas Hartree </a:t>
            </a:r>
            <a:r>
              <a:rPr lang="en-US" sz="2000" dirty="0" smtClean="0">
                <a:solidFill>
                  <a:srgbClr val="FFC000"/>
                </a:solidFill>
              </a:rPr>
              <a:t>+</a:t>
            </a:r>
            <a:r>
              <a:rPr lang="cs-CZ" sz="2000" dirty="0" smtClean="0">
                <a:solidFill>
                  <a:srgbClr val="FFC000"/>
                </a:solidFill>
              </a:rPr>
              <a:t>  Vladimir Fock</a:t>
            </a:r>
            <a:endParaRPr lang="cs-CZ" sz="2000" baseline="30000" dirty="0">
              <a:solidFill>
                <a:srgbClr val="FFC000"/>
              </a:solidFill>
            </a:endParaRPr>
          </a:p>
        </p:txBody>
      </p:sp>
      <p:pic>
        <p:nvPicPr>
          <p:cNvPr id="11" name="Picture 2" descr="Výsledek obrázku pro electron correl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4" t="19992" r="19623" b="53480"/>
          <a:stretch/>
        </p:blipFill>
        <p:spPr bwMode="auto">
          <a:xfrm>
            <a:off x="2190890" y="4502083"/>
            <a:ext cx="2019301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2234" y="4427530"/>
            <a:ext cx="1881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Vybraný e</a:t>
            </a:r>
            <a:r>
              <a:rPr lang="en-US" sz="2000" baseline="30000" dirty="0" smtClean="0"/>
              <a:t>-</a:t>
            </a:r>
            <a:r>
              <a:rPr lang="cs-CZ" sz="2000" dirty="0" smtClean="0"/>
              <a:t> interaguje </a:t>
            </a:r>
          </a:p>
          <a:p>
            <a:pPr algn="ctr"/>
            <a:r>
              <a:rPr lang="cs-CZ" sz="2000" dirty="0" smtClean="0">
                <a:solidFill>
                  <a:srgbClr val="FF99FF"/>
                </a:solidFill>
              </a:rPr>
              <a:t>s časově zprůměrovanou hustotou ostatních e</a:t>
            </a:r>
            <a:r>
              <a:rPr lang="cs-CZ" sz="2000" b="1" baseline="30000" dirty="0" smtClean="0">
                <a:solidFill>
                  <a:srgbClr val="FF99FF"/>
                </a:solidFill>
              </a:rPr>
              <a:t>-</a:t>
            </a:r>
            <a:endParaRPr lang="cs-CZ" sz="2000" b="1" baseline="30000" dirty="0">
              <a:solidFill>
                <a:srgbClr val="FF99FF"/>
              </a:solidFill>
            </a:endParaRPr>
          </a:p>
        </p:txBody>
      </p:sp>
      <p:pic>
        <p:nvPicPr>
          <p:cNvPr id="2052" name="Picture 4" descr="Výsledek obrázku pro electron correl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t="67790" r="27436" b="21099"/>
          <a:stretch/>
        </p:blipFill>
        <p:spPr bwMode="auto">
          <a:xfrm>
            <a:off x="4514392" y="5042233"/>
            <a:ext cx="4457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39365" y="4501151"/>
            <a:ext cx="139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Skutečnost:</a:t>
            </a:r>
            <a:endParaRPr lang="cs-CZ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45205" y="5804233"/>
            <a:ext cx="1392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Zvýhodnění</a:t>
            </a:r>
            <a:endParaRPr lang="cs-CZ" sz="2000" dirty="0"/>
          </a:p>
        </p:txBody>
      </p:sp>
      <p:sp>
        <p:nvSpPr>
          <p:cNvPr id="13" name="Rectangle 12"/>
          <p:cNvSpPr/>
          <p:nvPr/>
        </p:nvSpPr>
        <p:spPr>
          <a:xfrm>
            <a:off x="4429427" y="5804233"/>
            <a:ext cx="1659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Znevýhodnění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012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energy levels hydrog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320"/>
          <a:stretch/>
        </p:blipFill>
        <p:spPr bwMode="auto">
          <a:xfrm>
            <a:off x="923525" y="1812060"/>
            <a:ext cx="3149210" cy="367319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87765"/>
            <a:ext cx="8229600" cy="92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C000"/>
                </a:solidFill>
              </a:rPr>
              <a:t>1.1</a:t>
            </a:r>
            <a:r>
              <a:rPr lang="en-US" sz="3600" dirty="0">
                <a:solidFill>
                  <a:srgbClr val="FFC000"/>
                </a:solidFill>
              </a:rPr>
              <a:t>1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Hladiny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energie</a:t>
            </a:r>
            <a:r>
              <a:rPr lang="en-US" sz="3600" dirty="0" smtClean="0">
                <a:solidFill>
                  <a:srgbClr val="FFC000"/>
                </a:solidFill>
              </a:rPr>
              <a:t> pro </a:t>
            </a:r>
            <a:r>
              <a:rPr lang="en-US" sz="3600" dirty="0" err="1" smtClean="0">
                <a:solidFill>
                  <a:srgbClr val="FFC000"/>
                </a:solidFill>
              </a:rPr>
              <a:t>jednotliv</a:t>
            </a:r>
            <a:r>
              <a:rPr lang="cs-CZ" sz="3600" dirty="0" smtClean="0">
                <a:solidFill>
                  <a:srgbClr val="FFC000"/>
                </a:solidFill>
              </a:rPr>
              <a:t>é AO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1914" y="1278319"/>
            <a:ext cx="120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A. </a:t>
            </a:r>
            <a:r>
              <a:rPr lang="en-US" sz="2400" dirty="0" err="1">
                <a:solidFill>
                  <a:srgbClr val="FFC000"/>
                </a:solidFill>
              </a:rPr>
              <a:t>Vod</a:t>
            </a:r>
            <a:r>
              <a:rPr lang="cs-CZ" sz="2400" dirty="0">
                <a:solidFill>
                  <a:srgbClr val="FFC000"/>
                </a:solidFill>
              </a:rPr>
              <a:t>ík</a:t>
            </a:r>
            <a:endParaRPr lang="cs-CZ" sz="2400" dirty="0"/>
          </a:p>
        </p:txBody>
      </p:sp>
      <p:sp>
        <p:nvSpPr>
          <p:cNvPr id="6" name="Rectangle 5"/>
          <p:cNvSpPr/>
          <p:nvPr/>
        </p:nvSpPr>
        <p:spPr>
          <a:xfrm>
            <a:off x="3827521" y="3621025"/>
            <a:ext cx="245214" cy="238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3470" y="5149417"/>
            <a:ext cx="494128" cy="238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905" y="5115919"/>
            <a:ext cx="55239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‒Ry</a:t>
            </a:r>
            <a:endParaRPr lang="cs-C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037" y="3621025"/>
            <a:ext cx="8473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‒Ry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4</a:t>
            </a:r>
            <a:endParaRPr lang="cs-CZ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037" y="2737710"/>
            <a:ext cx="8473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‒Ry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9</a:t>
            </a:r>
            <a:endParaRPr lang="cs-CZ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3057" y="5712451"/>
                <a:ext cx="3863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𝑅𝑦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 = 13,6 </a:t>
                </a:r>
                <a:r>
                  <a:rPr lang="cs-CZ" dirty="0" smtClean="0"/>
                  <a:t>eV</a:t>
                </a:r>
                <a:r>
                  <a:rPr lang="en-US" dirty="0" smtClean="0"/>
                  <a:t>    (</a:t>
                </a:r>
                <a:r>
                  <a:rPr lang="en-US" dirty="0" err="1" smtClean="0"/>
                  <a:t>Rydbergova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konstanta</a:t>
                </a:r>
                <a:r>
                  <a:rPr lang="en-US" dirty="0"/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7" y="5712451"/>
                <a:ext cx="386355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74" t="-8197" r="-790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93720" y="2320961"/>
                <a:ext cx="2457920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cs-CZ" sz="2400" b="0" i="0" smtClean="0">
                          <a:latin typeface="Cambria Math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Ry</m:t>
                      </m:r>
                      <m:r>
                        <a:rPr lang="en-US" sz="24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720" y="2320961"/>
                <a:ext cx="2457920" cy="8334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570530" y="1278318"/>
            <a:ext cx="2669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B</a:t>
            </a:r>
            <a:r>
              <a:rPr lang="cs-CZ" sz="2400" dirty="0" smtClean="0">
                <a:solidFill>
                  <a:srgbClr val="FFC000"/>
                </a:solidFill>
              </a:rPr>
              <a:t>. </a:t>
            </a:r>
            <a:r>
              <a:rPr lang="en-US" sz="2400" dirty="0" err="1" smtClean="0">
                <a:solidFill>
                  <a:srgbClr val="FFC000"/>
                </a:solidFill>
              </a:rPr>
              <a:t>Ionty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typu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vod</a:t>
            </a:r>
            <a:r>
              <a:rPr lang="cs-CZ" sz="2400" dirty="0" smtClean="0">
                <a:solidFill>
                  <a:srgbClr val="FFC000"/>
                </a:solidFill>
              </a:rPr>
              <a:t>íku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89013" y="3373465"/>
                <a:ext cx="2667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𝑃𝑟𝑜𝑐𝑣𝑖</m:t>
                      </m:r>
                      <m:r>
                        <a:rPr lang="cs-CZ" b="0" i="1" smtClean="0">
                          <a:latin typeface="Cambria Math"/>
                        </a:rPr>
                        <m:t>č</m:t>
                      </m:r>
                      <m:r>
                        <a:rPr lang="cs-CZ" b="0" i="1" smtClean="0">
                          <a:latin typeface="Cambria Math"/>
                        </a:rPr>
                        <m:t>𝑒𝑛</m:t>
                      </m:r>
                      <m:r>
                        <a:rPr lang="cs-CZ" b="0" i="1" smtClean="0">
                          <a:latin typeface="Cambria Math"/>
                        </a:rPr>
                        <m:t>í </m:t>
                      </m:r>
                      <m:r>
                        <a:rPr lang="cs-CZ" b="0" i="1" smtClean="0">
                          <a:latin typeface="Cambria Math"/>
                        </a:rPr>
                        <m:t>𝑣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</a:rPr>
                        <m:t>𝑠𝑒𝑚𝑖𝑛</m:t>
                      </m:r>
                      <m:r>
                        <a:rPr lang="cs-CZ" b="0" i="1" smtClean="0">
                          <a:latin typeface="Cambria Math"/>
                        </a:rPr>
                        <m:t>ář</m:t>
                      </m:r>
                      <m:r>
                        <a:rPr lang="cs-CZ" b="0" i="1" smtClean="0">
                          <a:latin typeface="Cambria Math"/>
                        </a:rPr>
                        <m:t>𝑖</m:t>
                      </m:r>
                      <m:r>
                        <a:rPr lang="cs-CZ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013" y="3373465"/>
                <a:ext cx="266733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725620" y="4389125"/>
            <a:ext cx="4032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Význam kvantových čísel I: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/>
              <a:t> … </a:t>
            </a:r>
            <a:r>
              <a:rPr lang="en-US" sz="2400" dirty="0" err="1" smtClean="0"/>
              <a:t>kvantuje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energii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825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2234" y="247620"/>
            <a:ext cx="8641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>
                <a:solidFill>
                  <a:srgbClr val="FFC000"/>
                </a:solidFill>
              </a:rPr>
              <a:t>Chemická kinetika a rovnovážná elektrochemie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1882" y="1508750"/>
            <a:ext cx="3481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FFC000"/>
                </a:solidFill>
              </a:rPr>
              <a:t>Blok </a:t>
            </a:r>
            <a:r>
              <a:rPr lang="cs-CZ" sz="2800" dirty="0" smtClean="0">
                <a:solidFill>
                  <a:srgbClr val="FFC000"/>
                </a:solidFill>
              </a:rPr>
              <a:t>C,</a:t>
            </a:r>
            <a:r>
              <a:rPr lang="en-US" sz="2800" dirty="0" smtClean="0">
                <a:solidFill>
                  <a:srgbClr val="FFC000"/>
                </a:solidFill>
              </a:rPr>
              <a:t> 3 </a:t>
            </a:r>
            <a:r>
              <a:rPr lang="en-US" sz="2800" dirty="0">
                <a:solidFill>
                  <a:srgbClr val="FFC000"/>
                </a:solidFill>
              </a:rPr>
              <a:t>p</a:t>
            </a:r>
            <a:r>
              <a:rPr lang="cs-CZ" sz="2800" dirty="0" smtClean="0">
                <a:solidFill>
                  <a:srgbClr val="FFC000"/>
                </a:solidFill>
              </a:rPr>
              <a:t>řednáš</a:t>
            </a:r>
            <a:r>
              <a:rPr lang="en-US" sz="2800" dirty="0" err="1" smtClean="0">
                <a:solidFill>
                  <a:srgbClr val="FFC000"/>
                </a:solidFill>
              </a:rPr>
              <a:t>ky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15" name="Picture 2" descr="http://media4.picsearch.com/is?hW_mo43cMtoVpqBUk5vLVyjZ6CUwTmOfKnWyUZ9Pw5c&amp;height=2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3729" r="4310" b="19661"/>
          <a:stretch/>
        </p:blipFill>
        <p:spPr bwMode="auto">
          <a:xfrm>
            <a:off x="5898050" y="4559280"/>
            <a:ext cx="249174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15998" y="3920486"/>
            <a:ext cx="8093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Interakce molekul s EM zářením</a:t>
            </a:r>
            <a:r>
              <a:rPr lang="en-US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smtClean="0">
                <a:solidFill>
                  <a:srgbClr val="FFC000"/>
                </a:solidFill>
              </a:rPr>
              <a:t>molekulové </a:t>
            </a:r>
            <a:r>
              <a:rPr lang="en-US" sz="2400" dirty="0" smtClean="0">
                <a:solidFill>
                  <a:srgbClr val="FFC000"/>
                </a:solidFill>
              </a:rPr>
              <a:t>a </a:t>
            </a:r>
            <a:r>
              <a:rPr lang="en-US" sz="2400" dirty="0" err="1" smtClean="0">
                <a:solidFill>
                  <a:srgbClr val="FFC000"/>
                </a:solidFill>
              </a:rPr>
              <a:t>atomov</a:t>
            </a:r>
            <a:r>
              <a:rPr lang="cs-CZ" sz="2400" dirty="0" smtClean="0">
                <a:solidFill>
                  <a:srgbClr val="FFC000"/>
                </a:solidFill>
              </a:rPr>
              <a:t>é orbitaly</a:t>
            </a:r>
            <a:endParaRPr lang="cs-CZ" sz="2400" dirty="0"/>
          </a:p>
        </p:txBody>
      </p:sp>
      <p:pic>
        <p:nvPicPr>
          <p:cNvPr id="18" name="Picture 2" descr="Výsledek obrázku pro interaction of molecules with l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1" r="42325" b="11073"/>
          <a:stretch/>
        </p:blipFill>
        <p:spPr bwMode="auto">
          <a:xfrm>
            <a:off x="872379" y="4465935"/>
            <a:ext cx="1544596" cy="19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1882" y="2291583"/>
            <a:ext cx="3997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2</a:t>
            </a:r>
            <a:r>
              <a:rPr lang="cs-CZ" sz="2400" dirty="0" smtClean="0"/>
              <a:t>/</a:t>
            </a:r>
            <a:r>
              <a:rPr lang="en-US" sz="2400" dirty="0" smtClean="0"/>
              <a:t>3</a:t>
            </a:r>
            <a:r>
              <a:rPr lang="cs-CZ" sz="2400" dirty="0" smtClean="0"/>
              <a:t> Dominik Heger</a:t>
            </a:r>
            <a:endParaRPr lang="en-US" sz="2400" dirty="0" smtClean="0"/>
          </a:p>
          <a:p>
            <a:r>
              <a:rPr lang="en-US" sz="2400" dirty="0" smtClean="0"/>
              <a:t>1</a:t>
            </a:r>
            <a:r>
              <a:rPr lang="cs-CZ" sz="2400" dirty="0" smtClean="0"/>
              <a:t>/</a:t>
            </a:r>
            <a:r>
              <a:rPr lang="en-US" sz="2400" dirty="0" smtClean="0"/>
              <a:t>3 Jan </a:t>
            </a:r>
            <a:r>
              <a:rPr lang="en-US" sz="2400" dirty="0" err="1" smtClean="0"/>
              <a:t>Hrb</a:t>
            </a:r>
            <a:r>
              <a:rPr lang="cs-CZ" sz="2400" dirty="0" smtClean="0"/>
              <a:t>áč,  UKB </a:t>
            </a:r>
            <a:r>
              <a:rPr lang="cs-CZ" sz="2400" dirty="0"/>
              <a:t>A</a:t>
            </a:r>
            <a:r>
              <a:rPr lang="en-US" sz="2400" dirty="0" smtClean="0"/>
              <a:t>12/107, </a:t>
            </a:r>
          </a:p>
          <a:p>
            <a:r>
              <a:rPr lang="en-US" sz="2400" dirty="0" smtClean="0"/>
              <a:t>jhrbac@mail.muni.cz</a:t>
            </a:r>
            <a:endParaRPr lang="cs-CZ" sz="2400" dirty="0"/>
          </a:p>
        </p:txBody>
      </p:sp>
      <p:pic>
        <p:nvPicPr>
          <p:cNvPr id="2" name="Picture 2" descr="Výsledek obrázku pro equilibrium electrochemist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1" t="38468" r="3215" b="14230"/>
          <a:stretch/>
        </p:blipFill>
        <p:spPr bwMode="auto">
          <a:xfrm>
            <a:off x="874139" y="1027380"/>
            <a:ext cx="3390621" cy="27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6975" y="4999406"/>
            <a:ext cx="3481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FFC000"/>
                </a:solidFill>
              </a:rPr>
              <a:t>Blok </a:t>
            </a:r>
            <a:r>
              <a:rPr lang="en-US" sz="2800" dirty="0" smtClean="0">
                <a:solidFill>
                  <a:srgbClr val="FFC000"/>
                </a:solidFill>
              </a:rPr>
              <a:t>A</a:t>
            </a:r>
            <a:r>
              <a:rPr lang="cs-CZ" sz="2800" dirty="0" smtClean="0">
                <a:solidFill>
                  <a:srgbClr val="FFC000"/>
                </a:solidFill>
              </a:rPr>
              <a:t>,</a:t>
            </a:r>
            <a:r>
              <a:rPr lang="en-US" sz="2800" dirty="0" smtClean="0">
                <a:solidFill>
                  <a:srgbClr val="FFC000"/>
                </a:solidFill>
              </a:rPr>
              <a:t> 3 </a:t>
            </a:r>
            <a:r>
              <a:rPr lang="en-US" sz="2800" dirty="0">
                <a:solidFill>
                  <a:srgbClr val="FFC000"/>
                </a:solidFill>
              </a:rPr>
              <a:t>p</a:t>
            </a:r>
            <a:r>
              <a:rPr lang="cs-CZ" sz="2800" dirty="0" smtClean="0">
                <a:solidFill>
                  <a:srgbClr val="FFC000"/>
                </a:solidFill>
              </a:rPr>
              <a:t>řednáš</a:t>
            </a:r>
            <a:r>
              <a:rPr lang="en-US" sz="2800" dirty="0" err="1" smtClean="0">
                <a:solidFill>
                  <a:srgbClr val="FFC000"/>
                </a:solidFill>
              </a:rPr>
              <a:t>ky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1015" y="5542736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</a:t>
            </a:r>
            <a:r>
              <a:rPr lang="cs-CZ" sz="2400" dirty="0"/>
              <a:t>/</a:t>
            </a:r>
            <a:r>
              <a:rPr lang="en-US" sz="2400" dirty="0"/>
              <a:t>3</a:t>
            </a:r>
            <a:r>
              <a:rPr lang="cs-CZ" sz="2400" dirty="0"/>
              <a:t> </a:t>
            </a:r>
            <a:r>
              <a:rPr lang="en-US" sz="2400" dirty="0" smtClean="0"/>
              <a:t>MM, 1/3 DH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84384" y="3429000"/>
            <a:ext cx="2419515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7030A0"/>
                </a:solidFill>
              </a:rPr>
              <a:t>Rozsah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reakce</a:t>
            </a:r>
            <a:endParaRPr lang="cs-CZ" sz="2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30227" y="2175248"/>
            <a:ext cx="272187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Elektrodov</a:t>
            </a:r>
            <a:r>
              <a:rPr lang="cs-CZ" sz="2000" dirty="0" smtClean="0">
                <a:solidFill>
                  <a:srgbClr val="7030A0"/>
                </a:solidFill>
              </a:rPr>
              <a:t>ý potenciál</a:t>
            </a:r>
            <a:endParaRPr lang="cs-CZ" sz="20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0008" y="1308695"/>
            <a:ext cx="23027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Redukční poloreakce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2055" y="2675618"/>
            <a:ext cx="23027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Oxidační poloreakce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1321" y="1662370"/>
            <a:ext cx="18471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           Rovnováha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5925" y="1431940"/>
            <a:ext cx="272543" cy="230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0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8" grpId="0"/>
      <p:bldP spid="10" grpId="0"/>
      <p:bldP spid="3" grpId="0"/>
      <p:bldP spid="4" grpId="0" animBg="1"/>
      <p:bldP spid="12" grpId="0" animBg="1"/>
      <p:bldP spid="13" grpId="0" animBg="1"/>
      <p:bldP spid="16" grpId="0" animBg="1"/>
      <p:bldP spid="19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8114" y="1124699"/>
            <a:ext cx="6380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C. </a:t>
            </a:r>
            <a:r>
              <a:rPr lang="en-US" sz="2400" dirty="0" smtClean="0">
                <a:solidFill>
                  <a:srgbClr val="FFC000"/>
                </a:solidFill>
              </a:rPr>
              <a:t>V</a:t>
            </a:r>
            <a:r>
              <a:rPr lang="cs-CZ" sz="2400" dirty="0" smtClean="0">
                <a:solidFill>
                  <a:srgbClr val="FFC000"/>
                </a:solidFill>
              </a:rPr>
              <a:t>íceelektronové atomy: Energie závisí na </a:t>
            </a:r>
            <a:r>
              <a:rPr lang="cs-CZ" sz="24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u="sng" dirty="0" smtClean="0">
                <a:solidFill>
                  <a:srgbClr val="FFC000"/>
                </a:solidFill>
              </a:rPr>
              <a:t>a </a:t>
            </a:r>
            <a:r>
              <a:rPr lang="cs-CZ" sz="2400" i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!</a:t>
            </a:r>
            <a:endParaRPr lang="cs-CZ" sz="2400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87765"/>
            <a:ext cx="8229600" cy="92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C000"/>
                </a:solidFill>
              </a:rPr>
              <a:t>1.1</a:t>
            </a:r>
            <a:r>
              <a:rPr lang="en-US" sz="3600" dirty="0">
                <a:solidFill>
                  <a:srgbClr val="FFC000"/>
                </a:solidFill>
              </a:rPr>
              <a:t>1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Hladiny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energie</a:t>
            </a:r>
            <a:r>
              <a:rPr lang="en-US" sz="3600" dirty="0" smtClean="0">
                <a:solidFill>
                  <a:srgbClr val="FFC000"/>
                </a:solidFill>
              </a:rPr>
              <a:t> pro </a:t>
            </a:r>
            <a:r>
              <a:rPr lang="en-US" sz="3600" dirty="0" err="1" smtClean="0">
                <a:solidFill>
                  <a:srgbClr val="FFC000"/>
                </a:solidFill>
              </a:rPr>
              <a:t>jednotliv</a:t>
            </a:r>
            <a:r>
              <a:rPr lang="cs-CZ" sz="3600" dirty="0" smtClean="0">
                <a:solidFill>
                  <a:srgbClr val="FFC000"/>
                </a:solidFill>
              </a:rPr>
              <a:t>é AO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855" y="1740818"/>
            <a:ext cx="4068019" cy="4369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 descr="Výsledek obrázku pro energy levels so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55"/>
          <a:stretch/>
        </p:blipFill>
        <p:spPr bwMode="auto">
          <a:xfrm>
            <a:off x="385855" y="1740818"/>
            <a:ext cx="4068019" cy="43052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ýsledek obrázku pro penetration of orbit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48" y="2084825"/>
            <a:ext cx="3267374" cy="392085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extBox 9"/>
          <p:cNvSpPr txBox="1"/>
          <p:nvPr/>
        </p:nvSpPr>
        <p:spPr>
          <a:xfrm>
            <a:off x="2486304" y="4312315"/>
            <a:ext cx="189367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</a:rPr>
              <a:t>Z</a:t>
            </a:r>
            <a:r>
              <a:rPr lang="cs-CZ" b="1" dirty="0" smtClean="0">
                <a:solidFill>
                  <a:srgbClr val="333399"/>
                </a:solidFill>
              </a:rPr>
              <a:t>ávislost na vedlejším kvantovém čísle </a:t>
            </a:r>
            <a:r>
              <a:rPr lang="cs-CZ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cs-CZ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1404" y="5399704"/>
            <a:ext cx="189367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Základní stav SODÍKU</a:t>
            </a:r>
            <a:endParaRPr lang="cs-C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856" y="3083355"/>
            <a:ext cx="107534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333399"/>
                </a:solidFill>
              </a:rPr>
              <a:t>Hladiny energie pro H</a:t>
            </a:r>
            <a:endParaRPr lang="cs-CZ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3845" y="2852925"/>
            <a:ext cx="2189085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Orbitaly </a:t>
            </a:r>
            <a:r>
              <a:rPr lang="en-US" dirty="0" smtClean="0">
                <a:solidFill>
                  <a:schemeClr val="bg1"/>
                </a:solidFill>
              </a:rPr>
              <a:t>3s a 3p sod</a:t>
            </a:r>
            <a:r>
              <a:rPr lang="cs-CZ" dirty="0" smtClean="0">
                <a:solidFill>
                  <a:schemeClr val="bg1"/>
                </a:solidFill>
              </a:rPr>
              <a:t>í</a:t>
            </a:r>
            <a:r>
              <a:rPr lang="en-US" dirty="0" err="1" smtClean="0">
                <a:solidFill>
                  <a:schemeClr val="bg1"/>
                </a:solidFill>
              </a:rPr>
              <a:t>ku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ronikají orbitalem </a:t>
            </a:r>
            <a:r>
              <a:rPr lang="en-US" dirty="0" smtClean="0">
                <a:solidFill>
                  <a:schemeClr val="bg1"/>
                </a:solidFill>
              </a:rPr>
              <a:t>1s k j</a:t>
            </a:r>
            <a:r>
              <a:rPr lang="cs-CZ" dirty="0" smtClean="0">
                <a:solidFill>
                  <a:schemeClr val="bg1"/>
                </a:solidFill>
              </a:rPr>
              <a:t>ádru,</a:t>
            </a:r>
          </a:p>
          <a:p>
            <a:r>
              <a:rPr lang="cs-CZ" dirty="0">
                <a:solidFill>
                  <a:schemeClr val="bg1"/>
                </a:solidFill>
              </a:rPr>
              <a:t>c</a:t>
            </a:r>
            <a:r>
              <a:rPr lang="cs-CZ" dirty="0" smtClean="0">
                <a:solidFill>
                  <a:schemeClr val="bg1"/>
                </a:solidFill>
              </a:rPr>
              <a:t>ož významně snižuje jejich </a:t>
            </a:r>
            <a:r>
              <a:rPr lang="cs-CZ" i="1" dirty="0" smtClean="0">
                <a:solidFill>
                  <a:schemeClr val="bg1"/>
                </a:solidFill>
              </a:rPr>
              <a:t>E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955319" y="3644211"/>
            <a:ext cx="2738057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Hustota pravděpodobnosti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nalezení elektronu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9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037270" y="914400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Ψ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cs-CZ" baseline="-250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nl</a:t>
            </a:r>
            <a:r>
              <a:rPr lang="en-US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(r)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×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baseline="30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dirty="0" smtClean="0">
                <a:latin typeface="Symbol" panose="05050102010706020507" pitchFamily="18" charset="2"/>
                <a:ea typeface="Cambria Math" panose="02040503050406030204" pitchFamily="18" charset="0"/>
              </a:rPr>
              <a:t>q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smtClean="0">
                <a:latin typeface="Symbol" panose="05050102010706020507" pitchFamily="18" charset="2"/>
                <a:ea typeface="Cambria Math" panose="02040503050406030204" pitchFamily="18" charset="0"/>
              </a:rPr>
              <a:t>j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82160" y="2046417"/>
            <a:ext cx="187907" cy="27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52622" y="31397"/>
            <a:ext cx="8229600" cy="92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C000"/>
                </a:solidFill>
              </a:rPr>
              <a:t>1.12</a:t>
            </a:r>
            <a:r>
              <a:rPr lang="cs-CZ" sz="3600" dirty="0" smtClean="0">
                <a:solidFill>
                  <a:srgbClr val="FFC000"/>
                </a:solidFill>
              </a:rPr>
              <a:t> Atomové orbitaly H: znázornění I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Výsledek obrázku pro hydrogen atom radial wavefun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8"/>
          <a:stretch/>
        </p:blipFill>
        <p:spPr bwMode="auto">
          <a:xfrm>
            <a:off x="462665" y="2189541"/>
            <a:ext cx="7988240" cy="45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124200" y="1508750"/>
            <a:ext cx="0" cy="96012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66230" y="1637978"/>
            <a:ext cx="431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Radiální část vlnové funkce, grafy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1.12</a:t>
            </a:r>
            <a:r>
              <a:rPr lang="cs-CZ" dirty="0">
                <a:solidFill>
                  <a:srgbClr val="FFC000"/>
                </a:solidFill>
              </a:rPr>
              <a:t> Atomové orbitaly H: znázornění </a:t>
            </a:r>
            <a:r>
              <a:rPr lang="cs-CZ" dirty="0" smtClean="0">
                <a:solidFill>
                  <a:srgbClr val="FFC000"/>
                </a:solidFill>
              </a:rPr>
              <a:t>II</a:t>
            </a:r>
            <a:endParaRPr lang="cs-CZ" dirty="0">
              <a:solidFill>
                <a:srgbClr val="FFC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05824" y="1411932"/>
            <a:ext cx="0" cy="32724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"/>
          <a:stretch/>
        </p:blipFill>
        <p:spPr bwMode="auto">
          <a:xfrm rot="60000">
            <a:off x="1302205" y="2240701"/>
            <a:ext cx="3578365" cy="42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1542" y="3181290"/>
            <a:ext cx="111601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l=0, m</a:t>
            </a:r>
            <a:r>
              <a:rPr lang="cs-CZ" b="1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cs-C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8279" y="6336268"/>
            <a:ext cx="11641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l=2, m =±1</a:t>
            </a:r>
            <a:endParaRPr lang="cs-CZ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551497" y="6098915"/>
            <a:ext cx="11641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l=2, m =±2</a:t>
            </a:r>
            <a:endParaRPr lang="cs-CZ" i="1" dirty="0"/>
          </a:p>
        </p:txBody>
      </p:sp>
      <p:sp>
        <p:nvSpPr>
          <p:cNvPr id="12" name="Rectangle 11"/>
          <p:cNvSpPr/>
          <p:nvPr/>
        </p:nvSpPr>
        <p:spPr>
          <a:xfrm>
            <a:off x="5301695" y="2629878"/>
            <a:ext cx="384230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u="sng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Angul</a:t>
            </a:r>
            <a:r>
              <a:rPr lang="cs-CZ" sz="2400" u="sng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ární grafy│</a:t>
            </a:r>
            <a:r>
              <a:rPr lang="en-US" sz="2400" u="sng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u="sng" baseline="-25000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u="sng" baseline="30000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cs-CZ" sz="2400" u="sng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│</a:t>
            </a:r>
            <a:r>
              <a:rPr lang="en-US" sz="2400" u="sng" baseline="300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u="sng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cs-CZ" sz="2400" u="sng" dirty="0" smtClean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čtverce absolutní hodnoty angulárních vlnových funkcí) pro dovolené kombinace </a:t>
            </a:r>
            <a:r>
              <a:rPr lang="cs-CZ" sz="2400" i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cs-CZ" sz="24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a </a:t>
            </a:r>
            <a:r>
              <a:rPr lang="cs-CZ" sz="2400" i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cs-CZ" sz="2400" i="1" baseline="-250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endParaRPr lang="cs-CZ" sz="2400" i="1" baseline="-25000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020" y="3307378"/>
            <a:ext cx="187907" cy="274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439636" y="4538093"/>
            <a:ext cx="111601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l=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="1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cs-C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57927" y="4557463"/>
                <a:ext cx="1301959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l=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</a:t>
                </a:r>
                <a:r>
                  <a:rPr lang="cs-CZ" b="1" i="1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cs-CZ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927" y="4557463"/>
                <a:ext cx="130195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738" t="-8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67716" y="6098915"/>
            <a:ext cx="111601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l=2, m</a:t>
            </a:r>
            <a:r>
              <a:rPr lang="cs-CZ" b="1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cs-C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49561" y="6336268"/>
                <a:ext cx="1289135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l=2, m</a:t>
                </a:r>
                <a:r>
                  <a:rPr lang="cs-CZ" b="1" i="1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cs-CZ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61" y="6336268"/>
                <a:ext cx="128913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791" t="-8197" r="-1896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22380" y="6078945"/>
                <a:ext cx="1289135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l=2, m</a:t>
                </a:r>
                <a:r>
                  <a:rPr lang="cs-CZ" b="1" i="1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cs-CZ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380" y="6078945"/>
                <a:ext cx="128913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4265" t="-8197" r="-1422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ubtitle 2"/>
          <p:cNvSpPr txBox="1">
            <a:spLocks/>
          </p:cNvSpPr>
          <p:nvPr/>
        </p:nvSpPr>
        <p:spPr>
          <a:xfrm>
            <a:off x="2037270" y="914400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Ψ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R</a:t>
            </a:r>
            <a:r>
              <a:rPr lang="cs-CZ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nl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(r) × </a:t>
            </a:r>
            <a:r>
              <a:rPr lang="en-US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baseline="-25000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baseline="30000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dirty="0" smtClean="0">
                <a:solidFill>
                  <a:srgbClr val="FFC000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q</a:t>
            </a:r>
            <a:r>
              <a:rPr lang="en-US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smtClean="0">
                <a:solidFill>
                  <a:srgbClr val="FFC000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j</a:t>
            </a:r>
            <a:r>
              <a:rPr lang="en-US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cs-CZ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5060" y="1651426"/>
            <a:ext cx="389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Angul</a:t>
            </a:r>
            <a:r>
              <a:rPr lang="cs-CZ" sz="2400" dirty="0" smtClean="0">
                <a:solidFill>
                  <a:srgbClr val="FFC000"/>
                </a:solidFill>
              </a:rPr>
              <a:t>ární část vlnové funkce, 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01016" y="5053748"/>
            <a:ext cx="368755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C000"/>
                </a:solidFill>
              </a:rPr>
              <a:t>Význam kvantových čísel </a:t>
            </a:r>
            <a:r>
              <a:rPr lang="cs-CZ" sz="2000" dirty="0" smtClean="0">
                <a:solidFill>
                  <a:srgbClr val="FFC000"/>
                </a:solidFill>
              </a:rPr>
              <a:t>II:</a:t>
            </a:r>
            <a:endParaRPr lang="cs-CZ" sz="2000" dirty="0">
              <a:solidFill>
                <a:srgbClr val="FFC000"/>
              </a:solidFill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/>
              <a:t> </a:t>
            </a:r>
            <a:r>
              <a:rPr lang="en-US" dirty="0"/>
              <a:t>… </a:t>
            </a:r>
            <a:r>
              <a:rPr lang="en-US" dirty="0" err="1"/>
              <a:t>kvantuje</a:t>
            </a:r>
            <a:r>
              <a:rPr lang="en-US" dirty="0"/>
              <a:t> </a:t>
            </a:r>
            <a:r>
              <a:rPr lang="en-US" u="sng" dirty="0"/>
              <a:t>moment </a:t>
            </a:r>
            <a:r>
              <a:rPr lang="en-US" u="sng" dirty="0" err="1"/>
              <a:t>hybnosti</a:t>
            </a:r>
            <a:endParaRPr lang="en-US" u="sng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… </a:t>
            </a:r>
            <a:r>
              <a:rPr lang="en-US" dirty="0" err="1"/>
              <a:t>kvantuje</a:t>
            </a:r>
            <a:r>
              <a:rPr lang="en-US" dirty="0"/>
              <a:t> </a:t>
            </a:r>
            <a:r>
              <a:rPr lang="en-US" u="sng" dirty="0"/>
              <a:t>p</a:t>
            </a:r>
            <a:r>
              <a:rPr lang="cs-CZ" u="sng" dirty="0"/>
              <a:t>růmět momentu</a:t>
            </a:r>
            <a:r>
              <a:rPr lang="cs-CZ" dirty="0"/>
              <a:t> </a:t>
            </a:r>
            <a:r>
              <a:rPr lang="cs-CZ" u="sng" dirty="0"/>
              <a:t>hybnosti</a:t>
            </a:r>
            <a:r>
              <a:rPr lang="cs-CZ" dirty="0"/>
              <a:t> do osy z</a:t>
            </a:r>
          </a:p>
        </p:txBody>
      </p:sp>
    </p:spTree>
    <p:extLst>
      <p:ext uri="{BB962C8B-B14F-4D97-AF65-F5344CB8AC3E}">
        <p14:creationId xmlns:p14="http://schemas.microsoft.com/office/powerpoint/2010/main" val="189692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ýsledek obrázku pro radial distribution fun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radial distribution fun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radial distribution func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87765"/>
            <a:ext cx="8229600" cy="92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C000"/>
                </a:solidFill>
              </a:rPr>
              <a:t>1.1</a:t>
            </a:r>
            <a:r>
              <a:rPr lang="en-US" sz="3600" dirty="0">
                <a:solidFill>
                  <a:srgbClr val="FFC000"/>
                </a:solidFill>
              </a:rPr>
              <a:t>3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Vlnov</a:t>
            </a:r>
            <a:r>
              <a:rPr lang="cs-CZ" sz="3600" dirty="0" smtClean="0">
                <a:solidFill>
                  <a:srgbClr val="FFC000"/>
                </a:solidFill>
              </a:rPr>
              <a:t>á funkce a radiální distribuční funkce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324" y="1047890"/>
            <a:ext cx="334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1s </a:t>
            </a:r>
            <a:r>
              <a:rPr lang="en-US" sz="2000" dirty="0" err="1" smtClean="0">
                <a:solidFill>
                  <a:schemeClr val="tx2"/>
                </a:solidFill>
              </a:rPr>
              <a:t>elektron</a:t>
            </a:r>
            <a:r>
              <a:rPr lang="en-US" sz="2000" dirty="0" smtClean="0">
                <a:solidFill>
                  <a:schemeClr val="tx2"/>
                </a:solidFill>
              </a:rPr>
              <a:t> m</a:t>
            </a:r>
            <a:r>
              <a:rPr lang="cs-CZ" sz="2000" dirty="0" smtClean="0">
                <a:solidFill>
                  <a:schemeClr val="tx2"/>
                </a:solidFill>
              </a:rPr>
              <a:t>á největší pravděpodobnost výskytu nejblíže k jádru...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5315" y="1049968"/>
            <a:ext cx="2680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2"/>
                </a:solidFill>
              </a:rPr>
              <a:t>...</a:t>
            </a:r>
            <a:r>
              <a:rPr lang="en-US" sz="2000" dirty="0" smtClean="0">
                <a:solidFill>
                  <a:schemeClr val="tx2"/>
                </a:solidFill>
              </a:rPr>
              <a:t>ale </a:t>
            </a:r>
            <a:r>
              <a:rPr lang="cs-CZ" sz="2000" dirty="0" smtClean="0">
                <a:solidFill>
                  <a:schemeClr val="tx2"/>
                </a:solidFill>
              </a:rPr>
              <a:t>ve větší radiální vzdálenost je více možných pozicí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5924" y="4131658"/>
            <a:ext cx="2274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Vzdálenost od jádra</a:t>
            </a:r>
            <a:r>
              <a:rPr lang="en-US" dirty="0" smtClean="0"/>
              <a:t>, r</a:t>
            </a:r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7348704" y="4065483"/>
            <a:ext cx="25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14228" y="2970723"/>
            <a:ext cx="183388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026A0"/>
                </a:solidFill>
              </a:rPr>
              <a:t>zvoleném směru</a:t>
            </a:r>
            <a:endParaRPr lang="cs-CZ" dirty="0">
              <a:solidFill>
                <a:srgbClr val="2026A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7" t="53516" r="51130" b="24796"/>
          <a:stretch/>
        </p:blipFill>
        <p:spPr bwMode="auto">
          <a:xfrm>
            <a:off x="1781263" y="2238446"/>
            <a:ext cx="1724025" cy="18448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8" t="43716" r="7165" b="23938"/>
          <a:stretch/>
        </p:blipFill>
        <p:spPr bwMode="auto">
          <a:xfrm>
            <a:off x="6051038" y="2200040"/>
            <a:ext cx="1554957" cy="193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57" y="4131658"/>
            <a:ext cx="2418245" cy="264319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843775" y="3729792"/>
            <a:ext cx="1190555" cy="1081788"/>
          </a:xfrm>
          <a:prstGeom prst="straightConnector1">
            <a:avLst/>
          </a:prstGeom>
          <a:ln w="28575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02264" y="3713638"/>
            <a:ext cx="1520416" cy="610548"/>
          </a:xfrm>
          <a:prstGeom prst="straightConnector1">
            <a:avLst/>
          </a:prstGeom>
          <a:ln w="28575">
            <a:solidFill>
              <a:srgbClr val="1E64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643276" y="3044950"/>
            <a:ext cx="542504" cy="3464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 rot="16200000">
                <a:off x="720169" y="3117288"/>
                <a:ext cx="799706" cy="39299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1" i="1" smtClean="0">
                        <a:solidFill>
                          <a:srgbClr val="333399"/>
                        </a:solidFill>
                        <a:latin typeface="Cambria Math"/>
                      </a:rPr>
                      <m:t>ψ</m:t>
                    </m:r>
                    <m:r>
                      <a:rPr lang="en-US" sz="2000" b="1" baseline="30000">
                        <a:solidFill>
                          <a:srgbClr val="333399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cs-CZ" b="1" dirty="0">
                    <a:solidFill>
                      <a:srgbClr val="333399"/>
                    </a:solidFill>
                  </a:rPr>
                  <a:t> </a:t>
                </a:r>
                <a:r>
                  <a:rPr lang="cs-CZ" b="1" dirty="0" smtClean="0">
                    <a:solidFill>
                      <a:srgbClr val="333399"/>
                    </a:solidFill>
                  </a:rPr>
                  <a:t>ve </a:t>
                </a:r>
                <a:endParaRPr lang="cs-CZ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0169" y="3117288"/>
                <a:ext cx="799706" cy="392993"/>
              </a:xfrm>
              <a:prstGeom prst="rect">
                <a:avLst/>
              </a:prstGeom>
              <a:blipFill rotWithShape="1">
                <a:blip r:embed="rId4"/>
                <a:stretch>
                  <a:fillRect l="-1538" t="-5344" r="-23077" b="-30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 rot="16200000">
            <a:off x="5453901" y="3013105"/>
            <a:ext cx="84698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</a:rPr>
              <a:t>4</a:t>
            </a:r>
            <a:r>
              <a:rPr lang="en-US" sz="2000" dirty="0" smtClean="0">
                <a:solidFill>
                  <a:srgbClr val="333399"/>
                </a:solidFill>
                <a:latin typeface="Symbol" panose="05050102010706020507" pitchFamily="18" charset="2"/>
              </a:rPr>
              <a:t>p</a:t>
            </a:r>
            <a:r>
              <a:rPr lang="cs-CZ" sz="2000" dirty="0" smtClean="0">
                <a:solidFill>
                  <a:srgbClr val="333399"/>
                </a:solidFill>
              </a:rPr>
              <a:t>r</a:t>
            </a:r>
            <a:r>
              <a:rPr lang="en-US" sz="2000" baseline="30000" dirty="0" smtClean="0">
                <a:solidFill>
                  <a:srgbClr val="333399"/>
                </a:solidFill>
              </a:rPr>
              <a:t>2</a:t>
            </a:r>
            <a:endParaRPr lang="cs-CZ" sz="2000" baseline="30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25613" r="66125" b="24796"/>
          <a:stretch/>
        </p:blipFill>
        <p:spPr bwMode="auto">
          <a:xfrm>
            <a:off x="226647" y="1717908"/>
            <a:ext cx="4158306" cy="291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650" y="768190"/>
            <a:ext cx="376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C000"/>
                </a:solidFill>
              </a:rPr>
              <a:t>Můj přítel se nejpravděpodobněji objeví v restauraci nejbližší k jeho domu...</a:t>
            </a:r>
            <a:endParaRPr lang="cs-CZ" sz="2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5345" y="1783853"/>
            <a:ext cx="4068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C000"/>
                </a:solidFill>
              </a:rPr>
              <a:t>... ale vzdálenější okolí </a:t>
            </a:r>
            <a:endParaRPr lang="en-US" sz="2000" dirty="0" smtClean="0">
              <a:solidFill>
                <a:srgbClr val="FFC000"/>
              </a:solidFill>
            </a:endParaRPr>
          </a:p>
          <a:p>
            <a:pPr algn="ctr"/>
            <a:r>
              <a:rPr lang="cs-CZ" sz="2000" dirty="0" smtClean="0">
                <a:solidFill>
                  <a:srgbClr val="FFC000"/>
                </a:solidFill>
              </a:rPr>
              <a:t>neignoruje úplně, a </a:t>
            </a:r>
          </a:p>
          <a:p>
            <a:pPr algn="ctr"/>
            <a:r>
              <a:rPr lang="cs-CZ" sz="2000" dirty="0" smtClean="0">
                <a:solidFill>
                  <a:srgbClr val="FFC000"/>
                </a:solidFill>
              </a:rPr>
              <a:t>v něm lze najít restaurací více...</a:t>
            </a:r>
            <a:endParaRPr lang="cs-CZ" sz="2000" dirty="0">
              <a:solidFill>
                <a:srgbClr val="FFC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5" t="23301" r="19106" b="27870"/>
          <a:stretch/>
        </p:blipFill>
        <p:spPr bwMode="auto">
          <a:xfrm>
            <a:off x="3880710" y="2968140"/>
            <a:ext cx="4706475" cy="34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05260" y="5272440"/>
            <a:ext cx="499265" cy="7296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25" y="274638"/>
            <a:ext cx="85313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1.14 </a:t>
            </a:r>
            <a:r>
              <a:rPr lang="cs-CZ" dirty="0" smtClean="0">
                <a:solidFill>
                  <a:srgbClr val="FFC000"/>
                </a:solidFill>
              </a:rPr>
              <a:t>Slaterova pravidla pro stínění</a:t>
            </a:r>
            <a:r>
              <a:rPr lang="en-US" dirty="0" smtClean="0">
                <a:solidFill>
                  <a:srgbClr val="FFC000"/>
                </a:solidFill>
              </a:rPr>
              <a:t> AO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3600" dirty="0" smtClean="0"/>
              <a:t>A. </a:t>
            </a:r>
            <a:r>
              <a:rPr lang="en-US" sz="3600" dirty="0" err="1" smtClean="0"/>
              <a:t>Pojem</a:t>
            </a:r>
            <a:r>
              <a:rPr lang="en-US" sz="3600" dirty="0" smtClean="0"/>
              <a:t> </a:t>
            </a:r>
            <a:r>
              <a:rPr lang="en-US" sz="3600" i="1" dirty="0" err="1" smtClean="0">
                <a:solidFill>
                  <a:srgbClr val="FFC000"/>
                </a:solidFill>
              </a:rPr>
              <a:t>efektivn</a:t>
            </a:r>
            <a:r>
              <a:rPr lang="cs-CZ" sz="3600" i="1" dirty="0" smtClean="0">
                <a:solidFill>
                  <a:srgbClr val="FFC000"/>
                </a:solidFill>
              </a:rPr>
              <a:t>ího náboje</a:t>
            </a:r>
            <a:endParaRPr lang="cs-CZ" sz="3600" i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3048000"/>
                <a:ext cx="23986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60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3600" b="0" i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p>
                          <m:r>
                            <a:rPr lang="en-US" sz="3600" b="0" i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  <a:ea typeface="Cambria Math"/>
                        </a:rPr>
                        <m:t>Z</m:t>
                      </m:r>
                      <m:r>
                        <a:rPr lang="en-US" sz="3600" b="0" i="0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600" b="0" i="0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σ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48000"/>
                <a:ext cx="2398605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271012" y="2395805"/>
            <a:ext cx="1" cy="6678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48050" y="1915180"/>
            <a:ext cx="187166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 smtClean="0"/>
              <a:t>Náboj jádra</a:t>
            </a:r>
            <a:endParaRPr lang="cs-CZ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1950" y="4114800"/>
            <a:ext cx="344805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C000"/>
                </a:solidFill>
              </a:rPr>
              <a:t>e</a:t>
            </a:r>
            <a:r>
              <a:rPr lang="cs-CZ" sz="2800" i="1" dirty="0" smtClean="0">
                <a:solidFill>
                  <a:srgbClr val="FFC000"/>
                </a:solidFill>
              </a:rPr>
              <a:t>fektivní náboj</a:t>
            </a:r>
            <a:r>
              <a:rPr lang="cs-CZ" sz="2800" dirty="0" smtClean="0">
                <a:solidFill>
                  <a:srgbClr val="FFC000"/>
                </a:solidFill>
              </a:rPr>
              <a:t>, 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jež pociťuje elektron 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v daném AO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4701" y="2206585"/>
            <a:ext cx="3299299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FF00"/>
                </a:solidFill>
              </a:rPr>
              <a:t>s</a:t>
            </a:r>
            <a:r>
              <a:rPr lang="cs-CZ" sz="2800" i="1" dirty="0" smtClean="0">
                <a:solidFill>
                  <a:srgbClr val="00FF00"/>
                </a:solidFill>
              </a:rPr>
              <a:t>tínící konstanta</a:t>
            </a:r>
            <a:r>
              <a:rPr lang="en-US" sz="2800" dirty="0" smtClean="0">
                <a:solidFill>
                  <a:srgbClr val="00FF00"/>
                </a:solidFill>
              </a:rPr>
              <a:t>;</a:t>
            </a:r>
            <a:r>
              <a:rPr lang="cs-CZ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smtClean="0">
                <a:solidFill>
                  <a:srgbClr val="00FF00"/>
                </a:solidFill>
              </a:rPr>
              <a:t>m</a:t>
            </a:r>
            <a:r>
              <a:rPr lang="cs-CZ" sz="2800" dirty="0" smtClean="0">
                <a:solidFill>
                  <a:srgbClr val="00FF00"/>
                </a:solidFill>
              </a:rPr>
              <a:t>íra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cs-CZ" sz="2800" dirty="0" smtClean="0">
                <a:solidFill>
                  <a:srgbClr val="00FF00"/>
                </a:solidFill>
              </a:rPr>
              <a:t>znevýhodnění elektronu v daném AO </a:t>
            </a:r>
            <a:r>
              <a:rPr lang="cs-CZ" sz="2800" dirty="0">
                <a:solidFill>
                  <a:srgbClr val="00FF00"/>
                </a:solidFill>
              </a:rPr>
              <a:t>v pociťování jaderné </a:t>
            </a:r>
            <a:r>
              <a:rPr lang="cs-CZ" sz="2800" dirty="0" smtClean="0">
                <a:solidFill>
                  <a:srgbClr val="00FF00"/>
                </a:solidFill>
              </a:rPr>
              <a:t>atrakce</a:t>
            </a:r>
          </a:p>
          <a:p>
            <a:pPr algn="ctr"/>
            <a:endParaRPr lang="cs-CZ" sz="2800" dirty="0">
              <a:solidFill>
                <a:srgbClr val="00FF00"/>
              </a:solidFill>
            </a:endParaRPr>
          </a:p>
          <a:p>
            <a:pPr algn="ctr"/>
            <a:r>
              <a:rPr lang="cs-CZ" sz="2800" dirty="0">
                <a:solidFill>
                  <a:srgbClr val="00FF00"/>
                </a:solidFill>
              </a:rPr>
              <a:t>(</a:t>
            </a:r>
            <a:r>
              <a:rPr lang="cs-CZ" sz="2800" dirty="0" smtClean="0">
                <a:solidFill>
                  <a:srgbClr val="00FF00"/>
                </a:solidFill>
              </a:rPr>
              <a:t>díky přítomnosti ostatních elektronů)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62200" y="3440133"/>
            <a:ext cx="609601" cy="59846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57802" y="2953822"/>
            <a:ext cx="685798" cy="294444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shielding slater's rul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46605" r="30629" b="47755"/>
          <a:stretch/>
        </p:blipFill>
        <p:spPr bwMode="auto">
          <a:xfrm>
            <a:off x="1048011" y="2545685"/>
            <a:ext cx="7135579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2235" y="241385"/>
            <a:ext cx="861545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1.14 </a:t>
            </a:r>
            <a:r>
              <a:rPr lang="cs-CZ" dirty="0" smtClean="0">
                <a:solidFill>
                  <a:srgbClr val="FFC000"/>
                </a:solidFill>
              </a:rPr>
              <a:t>Slaterova pravidla pro stínění</a:t>
            </a:r>
            <a:r>
              <a:rPr lang="en-US" dirty="0" smtClean="0">
                <a:solidFill>
                  <a:srgbClr val="FFC000"/>
                </a:solidFill>
              </a:rPr>
              <a:t> AO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3600" dirty="0" smtClean="0"/>
              <a:t>B. </a:t>
            </a:r>
            <a:r>
              <a:rPr lang="en-US" sz="3600" dirty="0" err="1" smtClean="0"/>
              <a:t>Hierarchie</a:t>
            </a:r>
            <a:r>
              <a:rPr lang="cs-CZ" sz="3600" dirty="0" smtClean="0"/>
              <a:t> AO </a:t>
            </a:r>
            <a:r>
              <a:rPr lang="en-US" sz="3600" dirty="0" err="1" smtClean="0"/>
              <a:t>dle</a:t>
            </a:r>
            <a:r>
              <a:rPr lang="en-US" sz="3600" dirty="0" smtClean="0"/>
              <a:t> </a:t>
            </a:r>
            <a:r>
              <a:rPr lang="en-US" sz="3600" dirty="0" err="1" smtClean="0"/>
              <a:t>st</a:t>
            </a:r>
            <a:r>
              <a:rPr lang="cs-CZ" sz="3600" dirty="0" smtClean="0"/>
              <a:t>ínících schopnost</a:t>
            </a:r>
            <a:r>
              <a:rPr lang="cs-CZ" sz="3600" dirty="0"/>
              <a:t>í</a:t>
            </a:r>
            <a:endParaRPr lang="cs-CZ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0210" y="1470345"/>
            <a:ext cx="9026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Z</a:t>
            </a:r>
            <a:r>
              <a:rPr lang="cs-CZ" sz="2800" dirty="0" smtClean="0">
                <a:solidFill>
                  <a:srgbClr val="FFC000"/>
                </a:solidFill>
              </a:rPr>
              <a:t>ápis el. konfigurace v pořadí rostoucího kvantového čísla </a:t>
            </a:r>
            <a:r>
              <a:rPr lang="cs-CZ" sz="2800" i="1" dirty="0" smtClean="0">
                <a:solidFill>
                  <a:srgbClr val="FFC000"/>
                </a:solidFill>
              </a:rPr>
              <a:t>n a poté l</a:t>
            </a:r>
            <a:r>
              <a:rPr lang="cs-CZ" sz="2800" dirty="0" smtClean="0">
                <a:solidFill>
                  <a:srgbClr val="FFC000"/>
                </a:solidFill>
              </a:rPr>
              <a:t>, rozdělení do skupin: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1274858" y="3064153"/>
            <a:ext cx="268835" cy="384050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40210" y="3406775"/>
            <a:ext cx="1174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s</a:t>
            </a:r>
            <a:r>
              <a:rPr lang="cs-CZ" sz="2400" b="1" dirty="0" smtClean="0">
                <a:solidFill>
                  <a:srgbClr val="00FF00"/>
                </a:solidFill>
              </a:rPr>
              <a:t>kupina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2106531" y="2815870"/>
            <a:ext cx="271534" cy="883315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ight Brace 13"/>
          <p:cNvSpPr/>
          <p:nvPr/>
        </p:nvSpPr>
        <p:spPr>
          <a:xfrm rot="5400000">
            <a:off x="3191278" y="2808741"/>
            <a:ext cx="271536" cy="892175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Box 14"/>
          <p:cNvSpPr txBox="1"/>
          <p:nvPr/>
        </p:nvSpPr>
        <p:spPr>
          <a:xfrm>
            <a:off x="7567590" y="3452941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….</a:t>
            </a:r>
            <a:endParaRPr lang="cs-CZ" b="1" dirty="0">
              <a:solidFill>
                <a:srgbClr val="00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10" y="4235505"/>
            <a:ext cx="90269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C000"/>
                </a:solidFill>
              </a:rPr>
              <a:t>Každý elektron stíní všechny elektrony </a:t>
            </a:r>
            <a:r>
              <a:rPr lang="cs-CZ" sz="2800" u="sng" dirty="0" smtClean="0">
                <a:solidFill>
                  <a:srgbClr val="FFC000"/>
                </a:solidFill>
              </a:rPr>
              <a:t>ve své skupině</a:t>
            </a:r>
            <a:r>
              <a:rPr lang="cs-CZ" sz="2800" dirty="0" smtClean="0">
                <a:solidFill>
                  <a:srgbClr val="FFC000"/>
                </a:solidFill>
              </a:rPr>
              <a:t>         a </a:t>
            </a:r>
            <a:r>
              <a:rPr lang="cs-CZ" sz="2800" u="sng" dirty="0" smtClean="0">
                <a:solidFill>
                  <a:srgbClr val="FFC000"/>
                </a:solidFill>
              </a:rPr>
              <a:t>nalevo</a:t>
            </a:r>
            <a:r>
              <a:rPr lang="cs-CZ" sz="2800" dirty="0" smtClean="0">
                <a:solidFill>
                  <a:srgbClr val="FFC000"/>
                </a:solidFill>
              </a:rPr>
              <a:t> od ní. Elektrony ve skupinách napravo NESTÍNÍ.</a:t>
            </a:r>
          </a:p>
          <a:p>
            <a:pPr algn="ctr">
              <a:spcAft>
                <a:spcPts val="600"/>
              </a:spcAft>
            </a:pPr>
            <a:r>
              <a:rPr lang="cs-CZ" sz="2400" dirty="0" smtClean="0"/>
              <a:t>(ve Slaterových pavidlech vůbec, v přesnějších výpočtech málo).</a:t>
            </a:r>
          </a:p>
          <a:p>
            <a:pPr algn="ctr"/>
            <a:r>
              <a:rPr lang="cs-CZ" sz="3600" dirty="0" smtClean="0">
                <a:solidFill>
                  <a:srgbClr val="FFC000"/>
                </a:solidFill>
              </a:rPr>
              <a:t>Proč?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3951319" y="3041452"/>
            <a:ext cx="257603" cy="446088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ight Brace 17"/>
          <p:cNvSpPr/>
          <p:nvPr/>
        </p:nvSpPr>
        <p:spPr>
          <a:xfrm rot="5400000">
            <a:off x="4735647" y="2856835"/>
            <a:ext cx="257605" cy="815328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ight Brace 18"/>
          <p:cNvSpPr/>
          <p:nvPr/>
        </p:nvSpPr>
        <p:spPr>
          <a:xfrm rot="5400000">
            <a:off x="5515489" y="3022312"/>
            <a:ext cx="231302" cy="505270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ight Brace 19"/>
          <p:cNvSpPr/>
          <p:nvPr/>
        </p:nvSpPr>
        <p:spPr>
          <a:xfrm rot="5400000">
            <a:off x="6108376" y="3082310"/>
            <a:ext cx="231300" cy="385271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ight Brace 20"/>
          <p:cNvSpPr/>
          <p:nvPr/>
        </p:nvSpPr>
        <p:spPr>
          <a:xfrm rot="5400000">
            <a:off x="6856662" y="2874402"/>
            <a:ext cx="231302" cy="806503"/>
          </a:xfrm>
          <a:prstGeom prst="rightBrace">
            <a:avLst>
              <a:gd name="adj1" fmla="val 8333"/>
              <a:gd name="adj2" fmla="val 10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/>
        </p:nvSpPr>
        <p:spPr>
          <a:xfrm>
            <a:off x="1258432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1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1455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2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3287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3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0297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6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7520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4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3606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5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7530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7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21470" y="3406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8</a:t>
            </a:r>
            <a:endParaRPr lang="cs-CZ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ýsledek obrázku pro effective nuclear charge pu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9" y="52878"/>
            <a:ext cx="8893266" cy="49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886200" y="4810659"/>
            <a:ext cx="0" cy="615401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" y="530843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FF00"/>
                </a:solidFill>
              </a:rPr>
              <a:t>Čím dále se </a:t>
            </a:r>
            <a:r>
              <a:rPr lang="cs-CZ" sz="2800" dirty="0">
                <a:solidFill>
                  <a:srgbClr val="00FF00"/>
                </a:solidFill>
              </a:rPr>
              <a:t>e</a:t>
            </a:r>
            <a:r>
              <a:rPr lang="en-US" sz="2800" b="1" baseline="30000" dirty="0">
                <a:solidFill>
                  <a:srgbClr val="00FF00"/>
                </a:solidFill>
              </a:rPr>
              <a:t>‒</a:t>
            </a:r>
            <a:r>
              <a:rPr lang="cs-CZ" sz="2800" dirty="0" smtClean="0">
                <a:solidFill>
                  <a:srgbClr val="00FF00"/>
                </a:solidFill>
              </a:rPr>
              <a:t> v průměru od Nu nachází,</a:t>
            </a:r>
          </a:p>
          <a:p>
            <a:r>
              <a:rPr lang="cs-CZ" sz="2800" dirty="0" smtClean="0">
                <a:solidFill>
                  <a:srgbClr val="00FF00"/>
                </a:solidFill>
              </a:rPr>
              <a:t> tj. čím vyšší je jeho </a:t>
            </a:r>
            <a:r>
              <a:rPr lang="en-US" sz="2800" b="1" i="1" dirty="0" smtClean="0">
                <a:solidFill>
                  <a:srgbClr val="00FF00"/>
                </a:solidFill>
              </a:rPr>
              <a:t>n</a:t>
            </a:r>
            <a:r>
              <a:rPr lang="cs-CZ" sz="2800" dirty="0" smtClean="0">
                <a:solidFill>
                  <a:srgbClr val="00FF00"/>
                </a:solidFill>
              </a:rPr>
              <a:t>, tím více je znevýhodněn</a:t>
            </a:r>
            <a:r>
              <a:rPr lang="en-US" sz="2800" dirty="0" smtClean="0">
                <a:solidFill>
                  <a:srgbClr val="00FF00"/>
                </a:solidFill>
              </a:rPr>
              <a:t>.</a:t>
            </a:r>
            <a:r>
              <a:rPr lang="cs-CZ" sz="2800" dirty="0" smtClean="0">
                <a:solidFill>
                  <a:srgbClr val="00FF00"/>
                </a:solidFill>
              </a:rPr>
              <a:t> </a:t>
            </a:r>
          </a:p>
          <a:p>
            <a:r>
              <a:rPr lang="cs-CZ" sz="2800" dirty="0" smtClean="0">
                <a:solidFill>
                  <a:srgbClr val="00FF00"/>
                </a:solidFill>
              </a:rPr>
              <a:t>Naopak tím méně ovlivňuje elektrony v blízkosti jádra.</a:t>
            </a:r>
            <a:endParaRPr lang="cs-CZ" sz="2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47458" y="1449681"/>
            <a:ext cx="4996542" cy="5357804"/>
            <a:chOff x="3601588" y="605135"/>
            <a:chExt cx="5542412" cy="6202351"/>
          </a:xfrm>
        </p:grpSpPr>
        <p:pic>
          <p:nvPicPr>
            <p:cNvPr id="2050" name="Picture 2" descr="http://scientificsentence.net/Equations/Quantum/slate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9" t="9874"/>
            <a:stretch/>
          </p:blipFill>
          <p:spPr bwMode="auto">
            <a:xfrm>
              <a:off x="3601588" y="678180"/>
              <a:ext cx="5542412" cy="6129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9" name="Oval 2058"/>
            <p:cNvSpPr/>
            <p:nvPr/>
          </p:nvSpPr>
          <p:spPr>
            <a:xfrm>
              <a:off x="8458200" y="1821180"/>
              <a:ext cx="381000" cy="3886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6172200" y="838200"/>
              <a:ext cx="2209800" cy="114300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6172200" y="838200"/>
              <a:ext cx="762000" cy="106680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6172200" y="975360"/>
              <a:ext cx="381000" cy="1691640"/>
            </a:xfrm>
            <a:prstGeom prst="straightConnector1">
              <a:avLst/>
            </a:prstGeom>
            <a:ln w="38100">
              <a:solidFill>
                <a:srgbClr val="A61A8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6076950" y="1059180"/>
              <a:ext cx="190500" cy="214122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458200" y="17481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chemeClr val="bg1"/>
                  </a:solidFill>
                </a:rPr>
                <a:t>e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-</a:t>
              </a:r>
              <a:endParaRPr lang="cs-CZ" sz="2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715000" y="678180"/>
              <a:ext cx="381000" cy="3886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15000" y="6051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chemeClr val="bg1"/>
                  </a:solidFill>
                </a:rPr>
                <a:t>e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-</a:t>
              </a:r>
              <a:endParaRPr lang="cs-CZ" sz="2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239000" y="2202180"/>
              <a:ext cx="381000" cy="3886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39000" y="21291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chemeClr val="bg1"/>
                  </a:solidFill>
                </a:rPr>
                <a:t>e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-</a:t>
              </a:r>
              <a:endParaRPr lang="cs-CZ" sz="2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858000" y="2964180"/>
              <a:ext cx="381000" cy="3886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58000" y="28911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chemeClr val="bg1"/>
                  </a:solidFill>
                </a:rPr>
                <a:t>e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-</a:t>
              </a:r>
              <a:endParaRPr lang="cs-CZ" sz="2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019800" y="3726180"/>
              <a:ext cx="381000" cy="3886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19800" y="36531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chemeClr val="bg1"/>
                  </a:solidFill>
                </a:rPr>
                <a:t>e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-</a:t>
              </a:r>
              <a:endParaRPr lang="cs-CZ" sz="2400" b="1" baseline="30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3442913"/>
                <a:ext cx="6379023" cy="83099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dirty="0" smtClean="0">
                    <a:solidFill>
                      <a:schemeClr val="bg1"/>
                    </a:solidFill>
                  </a:rPr>
                  <a:t>Slabé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 (stejné </a:t>
                </a:r>
                <a:r>
                  <a:rPr lang="cs-CZ" sz="2400" b="1" i="1" dirty="0" smtClean="0">
                    <a:solidFill>
                      <a:schemeClr val="bg1"/>
                    </a:solidFill>
                  </a:rPr>
                  <a:t>n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i</m:t>
                        </m:r>
                      </m:sub>
                    </m:sSub>
                    <m:r>
                      <a:rPr lang="cs-CZ" sz="24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0.35</a:t>
                </a:r>
                <a:r>
                  <a:rPr lang="cs-CZ" sz="2400" dirty="0">
                    <a:solidFill>
                      <a:schemeClr val="bg1"/>
                    </a:solidFill>
                  </a:rPr>
                  <a:t>)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    </a:t>
                </a:r>
                <a:r>
                  <a:rPr lang="cs-CZ" sz="2400" b="1" dirty="0" smtClean="0">
                    <a:solidFill>
                      <a:schemeClr val="bg1"/>
                    </a:solidFill>
                  </a:rPr>
                  <a:t>Silné 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(</a:t>
                </a:r>
                <a:r>
                  <a:rPr lang="cs-CZ" sz="2400" b="1" i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sz="2400" b="1" i="1" dirty="0" smtClean="0">
                    <a:solidFill>
                      <a:schemeClr val="bg1"/>
                    </a:solidFill>
                  </a:rPr>
                  <a:t>-1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i</m:t>
                        </m:r>
                      </m:sub>
                    </m:sSub>
                    <m:r>
                      <a:rPr lang="cs-CZ" sz="24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0.85)</a:t>
                </a:r>
                <a:endParaRPr lang="cs-CZ" sz="24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cs-CZ" sz="2400" b="1" dirty="0" smtClean="0">
                    <a:solidFill>
                      <a:schemeClr val="bg1"/>
                    </a:solidFill>
                  </a:rPr>
                  <a:t>Úplné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 (</a:t>
                </a:r>
                <a:r>
                  <a:rPr lang="cs-CZ" sz="2400" b="1" i="1" dirty="0" smtClean="0">
                    <a:solidFill>
                      <a:schemeClr val="bg1"/>
                    </a:solidFill>
                  </a:rPr>
                  <a:t>n-</a:t>
                </a:r>
                <a:r>
                  <a:rPr lang="en-US" sz="2400" b="1" i="1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sz="2400" i="1" dirty="0" smtClean="0">
                    <a:solidFill>
                      <a:schemeClr val="bg1"/>
                    </a:solidFill>
                  </a:rPr>
                  <a:t>,</a:t>
                </a:r>
                <a:r>
                  <a:rPr lang="cs-CZ" sz="2400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cs-CZ" sz="2400" b="1" i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sz="2400" b="1" i="1" dirty="0" smtClean="0">
                    <a:solidFill>
                      <a:schemeClr val="bg1"/>
                    </a:solidFill>
                  </a:rPr>
                  <a:t>-3,</a:t>
                </a:r>
                <a:r>
                  <a:rPr lang="cs-CZ" sz="2400" b="1" i="1" dirty="0" smtClean="0">
                    <a:solidFill>
                      <a:schemeClr val="bg1"/>
                    </a:solidFill>
                  </a:rPr>
                  <a:t> ...,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i</m:t>
                        </m:r>
                        <m:r>
                          <a:rPr lang="cs-CZ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r>
                      <a:rPr lang="cs-CZ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1</a:t>
                </a:r>
                <a:r>
                  <a:rPr lang="cs-CZ" sz="2400" dirty="0" smtClean="0">
                    <a:solidFill>
                      <a:schemeClr val="bg1"/>
                    </a:solidFill>
                  </a:rPr>
                  <a:t>)</a:t>
                </a:r>
                <a:endParaRPr lang="cs-CZ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42913"/>
                <a:ext cx="6379023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954" t="-5072" r="-859" b="-152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308421"/>
            <a:ext cx="9029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rgbClr val="FFC000"/>
                </a:solidFill>
              </a:rPr>
              <a:t>1.14 </a:t>
            </a:r>
            <a:r>
              <a:rPr lang="cs-CZ" sz="4000" dirty="0">
                <a:solidFill>
                  <a:srgbClr val="FFC000"/>
                </a:solidFill>
              </a:rPr>
              <a:t>Slaterova pravidla pro stínění</a:t>
            </a:r>
            <a:r>
              <a:rPr lang="en-US" sz="4000" dirty="0">
                <a:solidFill>
                  <a:srgbClr val="FFC000"/>
                </a:solidFill>
              </a:rPr>
              <a:t> AO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cs-CZ" sz="3200" dirty="0"/>
              <a:t>C</a:t>
            </a:r>
            <a:r>
              <a:rPr lang="en-US" sz="3200" dirty="0"/>
              <a:t>. </a:t>
            </a:r>
            <a:r>
              <a:rPr lang="cs-CZ" sz="3200" dirty="0" smtClean="0"/>
              <a:t>Velikosti stínících </a:t>
            </a:r>
            <a:r>
              <a:rPr lang="cs-CZ" sz="3200" b="1" dirty="0" smtClean="0"/>
              <a:t>příspěvků</a:t>
            </a:r>
            <a:r>
              <a:rPr lang="cs-CZ" sz="3200" dirty="0" smtClean="0"/>
              <a:t> pro elektrony s, p</a:t>
            </a:r>
            <a:endParaRPr lang="cs-CZ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51015" y="1449681"/>
            <a:ext cx="0" cy="1974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2665" y="5103193"/>
                <a:ext cx="3249544" cy="1436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600" i="0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cs-CZ" sz="3600" b="0" i="0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sz="36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cs-CZ" sz="3600" b="0" i="0" smtClean="0">
                              <a:latin typeface="Cambria Math"/>
                              <a:ea typeface="Cambria Math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cs-CZ" sz="3600" b="0" i="0" smtClean="0">
                              <a:latin typeface="Cambria Math"/>
                              <a:ea typeface="Cambria Math"/>
                            </a:rPr>
                            <m:t>statn</m:t>
                          </m:r>
                          <m:r>
                            <a:rPr lang="cs-CZ" sz="3600" b="0" i="0" smtClean="0">
                              <a:latin typeface="Cambria Math"/>
                              <a:ea typeface="Cambria Math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600" b="0" i="0" smtClean="0">
                              <a:latin typeface="Cambria Math"/>
                              <a:ea typeface="Cambria Math"/>
                            </a:rPr>
                            <m:t>e</m:t>
                          </m:r>
                          <m:r>
                            <m:rPr>
                              <m:brk m:alnAt="7"/>
                            </m:rPr>
                            <a:rPr lang="cs-CZ" sz="3600" b="1" i="0" baseline="1400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3600" i="0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3600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5" y="5103193"/>
                <a:ext cx="3249544" cy="14366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-190219" y="4643616"/>
            <a:ext cx="345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/>
              <a:t>D</a:t>
            </a:r>
            <a:r>
              <a:rPr lang="en-US" sz="3200" dirty="0" smtClean="0"/>
              <a:t>. </a:t>
            </a:r>
            <a:r>
              <a:rPr lang="cs-CZ" sz="3200" dirty="0" smtClean="0"/>
              <a:t>Sumace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657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effective charge webele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5" t="20874" r="22421" b="14293"/>
          <a:stretch/>
        </p:blipFill>
        <p:spPr bwMode="auto">
          <a:xfrm>
            <a:off x="3458255" y="1393535"/>
            <a:ext cx="4768916" cy="44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895" y="1777585"/>
            <a:ext cx="3341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Jaké jsou </a:t>
            </a:r>
          </a:p>
          <a:p>
            <a:r>
              <a:rPr lang="cs-CZ" sz="2400" dirty="0" smtClean="0"/>
              <a:t>efektivní </a:t>
            </a:r>
            <a:r>
              <a:rPr lang="en-US" sz="2400" dirty="0" err="1" smtClean="0"/>
              <a:t>jadern</a:t>
            </a:r>
            <a:r>
              <a:rPr lang="cs-CZ" sz="2400" dirty="0" smtClean="0"/>
              <a:t>é náboje, pociťované  </a:t>
            </a:r>
          </a:p>
          <a:p>
            <a:r>
              <a:rPr lang="cs-CZ" sz="2400" dirty="0" smtClean="0"/>
              <a:t>jednotlivými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 </a:t>
            </a:r>
            <a:endParaRPr lang="cs-CZ" sz="2400" dirty="0" smtClean="0"/>
          </a:p>
          <a:p>
            <a:r>
              <a:rPr lang="en-US" sz="2400" dirty="0" smtClean="0"/>
              <a:t>v</a:t>
            </a:r>
            <a:r>
              <a:rPr lang="cs-CZ" sz="2400" dirty="0" smtClean="0"/>
              <a:t> atomu </a:t>
            </a:r>
            <a:r>
              <a:rPr lang="en-US" sz="2400" baseline="-25000" dirty="0" smtClean="0"/>
              <a:t>16</a:t>
            </a:r>
            <a:r>
              <a:rPr lang="en-US" sz="2400" dirty="0" smtClean="0"/>
              <a:t>S</a:t>
            </a:r>
            <a:r>
              <a:rPr lang="cs-CZ" sz="2400" dirty="0" smtClean="0"/>
              <a:t>? </a:t>
            </a:r>
            <a:endParaRPr lang="cs-CZ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4690" y="39316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1.14 </a:t>
            </a:r>
            <a:r>
              <a:rPr lang="en-US" dirty="0" err="1" smtClean="0">
                <a:solidFill>
                  <a:srgbClr val="FFC000"/>
                </a:solidFill>
              </a:rPr>
              <a:t>Semin</a:t>
            </a:r>
            <a:r>
              <a:rPr lang="cs-CZ" dirty="0" smtClean="0">
                <a:solidFill>
                  <a:srgbClr val="FFC000"/>
                </a:solidFill>
              </a:rPr>
              <a:t>ární příklad na výpočet Z</a:t>
            </a:r>
            <a:r>
              <a:rPr lang="en-US" dirty="0" smtClean="0">
                <a:solidFill>
                  <a:srgbClr val="FFC000"/>
                </a:solidFill>
              </a:rPr>
              <a:t>*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1085" y="3390595"/>
            <a:ext cx="537670" cy="614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4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6506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Organizace</a:t>
            </a:r>
            <a:r>
              <a:rPr lang="cs-CZ" sz="4000" dirty="0" smtClean="0"/>
              <a:t> semináře</a:t>
            </a:r>
            <a:endParaRPr lang="cs-C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45" y="1239915"/>
            <a:ext cx="8449100" cy="417787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i="1" u="sng" dirty="0" err="1" smtClean="0">
                <a:solidFill>
                  <a:srgbClr val="FFC000"/>
                </a:solidFill>
              </a:rPr>
              <a:t>Cvi</a:t>
            </a:r>
            <a:r>
              <a:rPr lang="cs-CZ" sz="2600" i="1" u="sng" dirty="0" smtClean="0">
                <a:solidFill>
                  <a:srgbClr val="FFC000"/>
                </a:solidFill>
              </a:rPr>
              <a:t>čící</a:t>
            </a:r>
            <a:r>
              <a:rPr lang="cs-CZ" sz="2600" dirty="0" smtClean="0">
                <a:solidFill>
                  <a:srgbClr val="FFC000"/>
                </a:solidFill>
              </a:rPr>
              <a:t>: Mgr</a:t>
            </a:r>
            <a:r>
              <a:rPr lang="en-US" sz="2600" dirty="0" smtClean="0">
                <a:solidFill>
                  <a:srgbClr val="FFC000"/>
                </a:solidFill>
              </a:rPr>
              <a:t>s</a:t>
            </a:r>
            <a:r>
              <a:rPr lang="cs-CZ" sz="2600" dirty="0" smtClean="0">
                <a:solidFill>
                  <a:srgbClr val="FFC000"/>
                </a:solidFill>
              </a:rPr>
              <a:t> </a:t>
            </a:r>
            <a:r>
              <a:rPr lang="cs-CZ" sz="2600" dirty="0">
                <a:solidFill>
                  <a:srgbClr val="FFC000"/>
                </a:solidFill>
              </a:rPr>
              <a:t>Hugo </a:t>
            </a:r>
            <a:r>
              <a:rPr lang="cs-CZ" sz="2600" dirty="0" smtClean="0">
                <a:solidFill>
                  <a:srgbClr val="FFC000"/>
                </a:solidFill>
              </a:rPr>
              <a:t>Semrád, Jakub </a:t>
            </a:r>
            <a:r>
              <a:rPr lang="cs-CZ" sz="2600" dirty="0">
                <a:solidFill>
                  <a:srgbClr val="FFC000"/>
                </a:solidFill>
              </a:rPr>
              <a:t>Stošek, </a:t>
            </a:r>
            <a:r>
              <a:rPr lang="en-US" sz="2600" dirty="0" smtClean="0">
                <a:solidFill>
                  <a:srgbClr val="FFC000"/>
                </a:solidFill>
              </a:rPr>
              <a:t>&amp; </a:t>
            </a:r>
            <a:r>
              <a:rPr lang="cs-CZ" sz="2600" dirty="0" smtClean="0">
                <a:solidFill>
                  <a:srgbClr val="FFC000"/>
                </a:solidFill>
              </a:rPr>
              <a:t>Vít Landányi</a:t>
            </a:r>
          </a:p>
          <a:p>
            <a:pPr marL="0" indent="0"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i="1" u="sng" dirty="0" smtClean="0"/>
              <a:t>Forma </a:t>
            </a:r>
            <a:r>
              <a:rPr lang="cs-CZ" sz="2600" dirty="0" smtClean="0"/>
              <a:t>: Řešení úloh</a:t>
            </a:r>
            <a:r>
              <a:rPr lang="en-US" sz="2600" dirty="0" smtClean="0"/>
              <a:t> </a:t>
            </a:r>
            <a:r>
              <a:rPr lang="cs-CZ" sz="2600" dirty="0" smtClean="0"/>
              <a:t>s využitím tabule.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i="1" u="sng" dirty="0" smtClean="0">
                <a:solidFill>
                  <a:srgbClr val="FFC000"/>
                </a:solidFill>
              </a:rPr>
              <a:t>Zadání semináře</a:t>
            </a:r>
            <a:r>
              <a:rPr lang="en-US" sz="2600" dirty="0" smtClean="0">
                <a:solidFill>
                  <a:srgbClr val="FFC000"/>
                </a:solidFill>
              </a:rPr>
              <a:t>: P</a:t>
            </a:r>
            <a:r>
              <a:rPr lang="cs-CZ" sz="2600" dirty="0" smtClean="0">
                <a:solidFill>
                  <a:srgbClr val="FFC000"/>
                </a:solidFill>
              </a:rPr>
              <a:t>ředchozí</a:t>
            </a:r>
            <a:r>
              <a:rPr lang="en-US" sz="2600" dirty="0" smtClean="0">
                <a:solidFill>
                  <a:srgbClr val="FFC000"/>
                </a:solidFill>
              </a:rPr>
              <a:t> </a:t>
            </a:r>
            <a:r>
              <a:rPr lang="cs-CZ" sz="2600" dirty="0" smtClean="0">
                <a:solidFill>
                  <a:srgbClr val="FFC000"/>
                </a:solidFill>
              </a:rPr>
              <a:t> Po, </a:t>
            </a:r>
            <a:r>
              <a:rPr lang="en-US" sz="2600" dirty="0" smtClean="0">
                <a:solidFill>
                  <a:srgbClr val="FFC000"/>
                </a:solidFill>
              </a:rPr>
              <a:t>8.00</a:t>
            </a:r>
            <a:r>
              <a:rPr lang="cs-CZ" sz="2600" dirty="0" smtClean="0">
                <a:solidFill>
                  <a:srgbClr val="FFC000"/>
                </a:solidFill>
              </a:rPr>
              <a:t>, </a:t>
            </a:r>
            <a:r>
              <a:rPr lang="cs-CZ" sz="2600" dirty="0">
                <a:solidFill>
                  <a:srgbClr val="FFC000"/>
                </a:solidFill>
              </a:rPr>
              <a:t>pod C</a:t>
            </a:r>
            <a:r>
              <a:rPr lang="en-US" sz="2600" dirty="0">
                <a:solidFill>
                  <a:srgbClr val="FFC000"/>
                </a:solidFill>
              </a:rPr>
              <a:t>3150 </a:t>
            </a:r>
            <a:r>
              <a:rPr lang="cs-CZ" sz="2600" dirty="0">
                <a:solidFill>
                  <a:srgbClr val="FFC000"/>
                </a:solidFill>
              </a:rPr>
              <a:t>i C</a:t>
            </a:r>
            <a:r>
              <a:rPr lang="en-US" sz="2600" dirty="0">
                <a:solidFill>
                  <a:srgbClr val="FFC000"/>
                </a:solidFill>
              </a:rPr>
              <a:t>4660.</a:t>
            </a:r>
            <a:r>
              <a:rPr lang="cs-CZ" sz="2600" dirty="0" smtClean="0">
                <a:solidFill>
                  <a:srgbClr val="FFC000"/>
                </a:solidFill>
              </a:rPr>
              <a:t> </a:t>
            </a:r>
          </a:p>
          <a:p>
            <a:pPr marL="0" indent="0"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i="1" u="sng" dirty="0" smtClean="0"/>
              <a:t>Výtisky zadání</a:t>
            </a:r>
            <a:r>
              <a:rPr lang="cs-CZ" sz="2600" dirty="0" smtClean="0"/>
              <a:t>: Poskytneme </a:t>
            </a:r>
            <a:r>
              <a:rPr lang="en-US" sz="2600" dirty="0" smtClean="0"/>
              <a:t>1</a:t>
            </a:r>
            <a:r>
              <a:rPr lang="cs-CZ" sz="2600" dirty="0" smtClean="0"/>
              <a:t> na dvojici studentů.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i="1" u="sng" dirty="0" smtClean="0">
                <a:solidFill>
                  <a:srgbClr val="FFC000"/>
                </a:solidFill>
              </a:rPr>
              <a:t>„Vzorová“ řešení</a:t>
            </a:r>
            <a:r>
              <a:rPr lang="en-US" sz="2600" u="sng" dirty="0" smtClean="0">
                <a:solidFill>
                  <a:srgbClr val="FFC000"/>
                </a:solidFill>
              </a:rPr>
              <a:t>:</a:t>
            </a:r>
            <a:r>
              <a:rPr lang="cs-CZ" sz="2600" dirty="0" smtClean="0">
                <a:solidFill>
                  <a:srgbClr val="FFC000"/>
                </a:solidFill>
              </a:rPr>
              <a:t> </a:t>
            </a:r>
            <a:r>
              <a:rPr lang="en-US" sz="2600" dirty="0" smtClean="0">
                <a:solidFill>
                  <a:srgbClr val="FFC000"/>
                </a:solidFill>
              </a:rPr>
              <a:t>V</a:t>
            </a:r>
            <a:r>
              <a:rPr lang="cs-CZ" sz="2600" dirty="0" smtClean="0">
                <a:solidFill>
                  <a:srgbClr val="FFC000"/>
                </a:solidFill>
              </a:rPr>
              <a:t> ISu </a:t>
            </a:r>
            <a:r>
              <a:rPr lang="en-US" sz="2600" dirty="0">
                <a:solidFill>
                  <a:srgbClr val="FFC000"/>
                </a:solidFill>
              </a:rPr>
              <a:t>do </a:t>
            </a:r>
            <a:r>
              <a:rPr lang="cs-CZ" sz="2600" dirty="0" smtClean="0">
                <a:solidFill>
                  <a:srgbClr val="FFC000"/>
                </a:solidFill>
              </a:rPr>
              <a:t>následujícího</a:t>
            </a:r>
            <a:r>
              <a:rPr lang="en-US" sz="2600" dirty="0" smtClean="0">
                <a:solidFill>
                  <a:srgbClr val="FFC000"/>
                </a:solidFill>
              </a:rPr>
              <a:t> </a:t>
            </a:r>
            <a:r>
              <a:rPr lang="cs-CZ" sz="2600" dirty="0" smtClean="0">
                <a:solidFill>
                  <a:srgbClr val="FFC000"/>
                </a:solidFill>
              </a:rPr>
              <a:t> </a:t>
            </a:r>
            <a:r>
              <a:rPr lang="cs-CZ" sz="2600" dirty="0">
                <a:solidFill>
                  <a:srgbClr val="FFC000"/>
                </a:solidFill>
              </a:rPr>
              <a:t>Po, </a:t>
            </a:r>
            <a:r>
              <a:rPr lang="en-US" sz="2600" dirty="0" smtClean="0">
                <a:solidFill>
                  <a:srgbClr val="FFC000"/>
                </a:solidFill>
              </a:rPr>
              <a:t>8.00.</a:t>
            </a:r>
            <a:endParaRPr lang="cs-CZ" sz="2600" dirty="0" smtClean="0">
              <a:solidFill>
                <a:srgbClr val="FFC000"/>
              </a:solidFill>
            </a:endParaRPr>
          </a:p>
          <a:p>
            <a:pPr marL="0" indent="0"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i="1" u="sng" dirty="0" smtClean="0"/>
              <a:t>Testy v semináři</a:t>
            </a:r>
            <a:r>
              <a:rPr lang="cs-CZ" sz="2600" dirty="0" smtClean="0"/>
              <a:t>: </a:t>
            </a:r>
            <a:r>
              <a:rPr lang="en-US" sz="2600" dirty="0" smtClean="0"/>
              <a:t>3 </a:t>
            </a:r>
            <a:r>
              <a:rPr lang="cs-CZ" sz="2600" dirty="0" smtClean="0"/>
              <a:t> za </a:t>
            </a:r>
            <a:r>
              <a:rPr lang="en-US" sz="2600" dirty="0" err="1" smtClean="0"/>
              <a:t>semestr</a:t>
            </a:r>
            <a:r>
              <a:rPr lang="en-US" sz="2600" dirty="0"/>
              <a:t>, </a:t>
            </a:r>
            <a:r>
              <a:rPr lang="cs-CZ" sz="2600" dirty="0"/>
              <a:t>nutná </a:t>
            </a:r>
            <a:r>
              <a:rPr lang="en-US" sz="2600" dirty="0"/>
              <a:t>½ bod</a:t>
            </a:r>
            <a:r>
              <a:rPr lang="cs-CZ" sz="2600" dirty="0"/>
              <a:t>ů </a:t>
            </a:r>
            <a:r>
              <a:rPr lang="cs-CZ" sz="2600" u="sng" dirty="0" smtClean="0"/>
              <a:t>celkem</a:t>
            </a:r>
            <a:r>
              <a:rPr lang="cs-CZ" sz="2600" dirty="0" smtClean="0"/>
              <a:t>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i="1" u="sng" dirty="0" smtClean="0">
                <a:solidFill>
                  <a:srgbClr val="FFC000"/>
                </a:solidFill>
              </a:rPr>
              <a:t>Term</a:t>
            </a:r>
            <a:r>
              <a:rPr lang="cs-CZ" sz="2600" i="1" u="sng" dirty="0" smtClean="0">
                <a:solidFill>
                  <a:srgbClr val="FFC000"/>
                </a:solidFill>
              </a:rPr>
              <a:t>íny testů</a:t>
            </a:r>
            <a:r>
              <a:rPr lang="cs-CZ" sz="2600" dirty="0" smtClean="0">
                <a:solidFill>
                  <a:srgbClr val="FFC000"/>
                </a:solidFill>
              </a:rPr>
              <a:t>: </a:t>
            </a:r>
            <a:r>
              <a:rPr lang="en-US" sz="2600" dirty="0" smtClean="0">
                <a:solidFill>
                  <a:srgbClr val="FFC000"/>
                </a:solidFill>
              </a:rPr>
              <a:t>4., 8., 12. </a:t>
            </a:r>
            <a:r>
              <a:rPr lang="en-US" sz="2600" dirty="0" err="1" smtClean="0">
                <a:solidFill>
                  <a:srgbClr val="FFC000"/>
                </a:solidFill>
              </a:rPr>
              <a:t>semin</a:t>
            </a:r>
            <a:r>
              <a:rPr lang="cs-CZ" sz="2600" dirty="0" smtClean="0">
                <a:solidFill>
                  <a:srgbClr val="FFC000"/>
                </a:solidFill>
              </a:rPr>
              <a:t>ář. </a:t>
            </a:r>
          </a:p>
          <a:p>
            <a:pPr marL="0" indent="0"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i="1" u="sng" dirty="0" smtClean="0"/>
              <a:t>Tolerované absence</a:t>
            </a:r>
            <a:r>
              <a:rPr lang="cs-CZ" sz="2600" dirty="0" smtClean="0"/>
              <a:t>: max </a:t>
            </a:r>
            <a:r>
              <a:rPr lang="en-US" sz="2600" dirty="0" smtClean="0"/>
              <a:t>2 bez l</a:t>
            </a:r>
            <a:r>
              <a:rPr lang="cs-CZ" sz="2600" dirty="0" smtClean="0"/>
              <a:t>ékařského potvrzení.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6495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2430" y="241385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1.15 </a:t>
            </a:r>
            <a:r>
              <a:rPr lang="cs-CZ" dirty="0" smtClean="0">
                <a:solidFill>
                  <a:srgbClr val="FFC000"/>
                </a:solidFill>
              </a:rPr>
              <a:t>Slaterovy </a:t>
            </a:r>
            <a:r>
              <a:rPr lang="cs-CZ" dirty="0">
                <a:solidFill>
                  <a:srgbClr val="FFC000"/>
                </a:solidFill>
              </a:rPr>
              <a:t>efektivní jaderné </a:t>
            </a:r>
            <a:r>
              <a:rPr lang="cs-CZ" dirty="0" smtClean="0">
                <a:solidFill>
                  <a:srgbClr val="FFC000"/>
                </a:solidFill>
              </a:rPr>
              <a:t>náboje</a:t>
            </a:r>
            <a:r>
              <a:rPr lang="en-US" dirty="0" smtClean="0">
                <a:solidFill>
                  <a:srgbClr val="FFC000"/>
                </a:solidFill>
              </a:rPr>
              <a:t> &amp; PT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5" name="Picture 2" descr="Výsledek obrázku pro effective nuclear charge vs 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8" b="2113"/>
          <a:stretch/>
        </p:blipFill>
        <p:spPr bwMode="auto">
          <a:xfrm>
            <a:off x="763591" y="1143001"/>
            <a:ext cx="7487277" cy="44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0765" y="4657960"/>
            <a:ext cx="748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Souřadnice prvku v periodě PT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88246" y="3013284"/>
            <a:ext cx="383952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Efektivn</a:t>
            </a:r>
            <a:r>
              <a:rPr lang="cs-CZ" sz="2800" dirty="0" smtClean="0">
                <a:solidFill>
                  <a:schemeClr val="bg1"/>
                </a:solidFill>
              </a:rPr>
              <a:t>í náboj jádra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9045" y="58293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FFC000"/>
                </a:solidFill>
                <a:latin typeface="+mn-lt"/>
              </a:rPr>
              <a:t>Proč Z</a:t>
            </a: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* </a:t>
            </a:r>
            <a:r>
              <a:rPr lang="cs-CZ" sz="3200" dirty="0" smtClean="0">
                <a:solidFill>
                  <a:srgbClr val="FFC000"/>
                </a:solidFill>
                <a:latin typeface="+mn-lt"/>
              </a:rPr>
              <a:t>v periodách roste?</a:t>
            </a: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 </a:t>
            </a:r>
            <a:endParaRPr lang="cs-CZ" sz="3200" dirty="0" smtClean="0">
              <a:solidFill>
                <a:srgbClr val="FFC000"/>
              </a:solidFill>
              <a:latin typeface="+mn-lt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Pro</a:t>
            </a:r>
            <a:r>
              <a:rPr lang="cs-CZ" sz="3200" dirty="0" smtClean="0">
                <a:solidFill>
                  <a:srgbClr val="FFC000"/>
                </a:solidFill>
                <a:latin typeface="+mn-lt"/>
              </a:rPr>
              <a:t>č prudce klesá na přelomu period? </a:t>
            </a:r>
            <a:endParaRPr lang="cs-CZ" sz="32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5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1070" y="164575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C000"/>
                </a:solidFill>
              </a:rPr>
              <a:t>1.16 </a:t>
            </a:r>
            <a:r>
              <a:rPr lang="en-US" sz="2800" u="sng" dirty="0" err="1" smtClean="0">
                <a:solidFill>
                  <a:srgbClr val="FFC000"/>
                </a:solidFill>
              </a:rPr>
              <a:t>Atomov</a:t>
            </a:r>
            <a:r>
              <a:rPr lang="cs-CZ" sz="2800" u="sng" dirty="0" smtClean="0">
                <a:solidFill>
                  <a:srgbClr val="FFC000"/>
                </a:solidFill>
              </a:rPr>
              <a:t>é poloměry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podle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Slater</a:t>
            </a:r>
            <a:r>
              <a:rPr lang="en-US" sz="2800" dirty="0" smtClean="0">
                <a:solidFill>
                  <a:srgbClr val="FFC000"/>
                </a:solidFill>
              </a:rPr>
              <a:t>a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a </a:t>
            </a:r>
            <a:r>
              <a:rPr lang="en-US" sz="2800" dirty="0" err="1" smtClean="0">
                <a:solidFill>
                  <a:srgbClr val="FFC000"/>
                </a:solidFill>
              </a:rPr>
              <a:t>jejich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vyu</a:t>
            </a:r>
            <a:r>
              <a:rPr lang="cs-CZ" sz="2800" dirty="0" smtClean="0">
                <a:solidFill>
                  <a:srgbClr val="FFC000"/>
                </a:solidFill>
              </a:rPr>
              <a:t>žití</a:t>
            </a:r>
            <a:endParaRPr lang="cs-CZ" sz="28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9010" y="1491923"/>
                <a:ext cx="2115259" cy="1207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10" y="1491923"/>
                <a:ext cx="2115259" cy="12073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10434" y="2186536"/>
            <a:ext cx="491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</a:rPr>
              <a:t>e</a:t>
            </a:r>
            <a:r>
              <a:rPr lang="en-US" sz="2400" dirty="0" err="1" smtClean="0">
                <a:solidFill>
                  <a:srgbClr val="FFC000"/>
                </a:solidFill>
              </a:rPr>
              <a:t>fektivn</a:t>
            </a:r>
            <a:r>
              <a:rPr lang="cs-CZ" sz="2400" dirty="0" smtClean="0">
                <a:solidFill>
                  <a:srgbClr val="FFC000"/>
                </a:solidFill>
              </a:rPr>
              <a:t>í náboj </a:t>
            </a:r>
            <a:r>
              <a:rPr lang="en-US" sz="2400" dirty="0" err="1" smtClean="0">
                <a:solidFill>
                  <a:srgbClr val="FFC000"/>
                </a:solidFill>
              </a:rPr>
              <a:t>vn</a:t>
            </a:r>
            <a:r>
              <a:rPr lang="cs-CZ" sz="2400" dirty="0" smtClean="0">
                <a:solidFill>
                  <a:srgbClr val="FFC000"/>
                </a:solidFill>
              </a:rPr>
              <a:t>ímaný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cs-CZ" sz="2400" u="sng" dirty="0" smtClean="0">
                <a:solidFill>
                  <a:srgbClr val="FFC000"/>
                </a:solidFill>
              </a:rPr>
              <a:t>valenčními</a:t>
            </a:r>
            <a:r>
              <a:rPr lang="cs-CZ" sz="2400" dirty="0" smtClean="0">
                <a:solidFill>
                  <a:srgbClr val="FFC000"/>
                </a:solidFill>
              </a:rPr>
              <a:t> e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-</a:t>
            </a:r>
            <a:endParaRPr lang="cs-CZ" sz="2400" b="1" baseline="30000" dirty="0">
              <a:solidFill>
                <a:srgbClr val="FFC000"/>
              </a:solidFill>
            </a:endParaRPr>
          </a:p>
        </p:txBody>
      </p:sp>
      <p:sp>
        <p:nvSpPr>
          <p:cNvPr id="6" name="AutoShape 2" descr="Výsledek obrázku pro atomic rad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458255" y="1627755"/>
            <a:ext cx="474911" cy="221315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4330" y="1387405"/>
            <a:ext cx="461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FFFF"/>
                </a:solidFill>
              </a:rPr>
              <a:t>Bohrův poloměr, </a:t>
            </a:r>
            <a:r>
              <a:rPr lang="en-US" sz="2400" dirty="0" smtClean="0">
                <a:solidFill>
                  <a:srgbClr val="00FFFF"/>
                </a:solidFill>
              </a:rPr>
              <a:t>52.9 pm (0.529 </a:t>
            </a:r>
            <a:r>
              <a:rPr lang="en-US" sz="2400" dirty="0" smtClean="0">
                <a:solidFill>
                  <a:srgbClr val="00FFFF"/>
                </a:solidFill>
                <a:latin typeface="Calibri"/>
                <a:cs typeface="Calibri"/>
              </a:rPr>
              <a:t>Å)</a:t>
            </a:r>
            <a:endParaRPr lang="cs-CZ" sz="2400" b="1" baseline="30000" dirty="0">
              <a:solidFill>
                <a:srgbClr val="00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535" y="3083355"/>
            <a:ext cx="8871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cs-CZ" sz="2400" dirty="0"/>
              <a:t>ývoj kovalentních poloměrů </a:t>
            </a:r>
            <a:r>
              <a:rPr lang="cs-CZ" sz="2400" dirty="0" smtClean="0"/>
              <a:t>v </a:t>
            </a:r>
            <a:r>
              <a:rPr lang="cs-CZ" sz="2400" dirty="0"/>
              <a:t>periodách </a:t>
            </a:r>
            <a:r>
              <a:rPr lang="cs-CZ" sz="2400" dirty="0" smtClean="0"/>
              <a:t>pro </a:t>
            </a:r>
            <a:r>
              <a:rPr lang="cs-CZ" sz="2400" dirty="0"/>
              <a:t>prvky hlavních skupin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61195" y="905059"/>
            <a:ext cx="0" cy="10369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t="14368" r="6959" b="31686"/>
          <a:stretch/>
        </p:blipFill>
        <p:spPr>
          <a:xfrm>
            <a:off x="1768435" y="3621025"/>
            <a:ext cx="5324782" cy="281950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3458255" y="2417369"/>
            <a:ext cx="576075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Straight Arrow Connector 4101"/>
          <p:cNvCxnSpPr/>
          <p:nvPr/>
        </p:nvCxnSpPr>
        <p:spPr>
          <a:xfrm flipV="1">
            <a:off x="2306106" y="1442327"/>
            <a:ext cx="0" cy="17591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4103"/>
          <p:cNvSpPr txBox="1"/>
          <p:nvPr/>
        </p:nvSpPr>
        <p:spPr>
          <a:xfrm>
            <a:off x="1768435" y="1058679"/>
            <a:ext cx="150233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00FF00"/>
                </a:solidFill>
              </a:rPr>
              <a:t>číslo periody</a:t>
            </a:r>
            <a:endParaRPr lang="cs-CZ" sz="2000" dirty="0">
              <a:solidFill>
                <a:srgbClr val="00FF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47116" y="6396335"/>
            <a:ext cx="6956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rgbClr val="FFC000"/>
                </a:solidFill>
              </a:rPr>
              <a:t>Který prvek „vyčnívá“?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Výsledek obrázku pro the end hitchc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the end hitchc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0375" y="150875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1.</a:t>
            </a:r>
            <a:r>
              <a:rPr lang="en-US" dirty="0">
                <a:solidFill>
                  <a:srgbClr val="FFC000"/>
                </a:solidFill>
              </a:rPr>
              <a:t>6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Shrnutí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5161" y="3313785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C000"/>
                </a:solidFill>
              </a:rPr>
              <a:t>Příští téma: Molekulové orbitaly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91" y="126170"/>
            <a:ext cx="8229600" cy="112014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Písemná ZK na </a:t>
            </a:r>
            <a:r>
              <a:rPr lang="en-US" sz="3600" dirty="0" smtClean="0"/>
              <a:t>100 </a:t>
            </a:r>
            <a:r>
              <a:rPr lang="en-US" sz="3600" dirty="0" err="1" smtClean="0"/>
              <a:t>minut</a:t>
            </a:r>
            <a:r>
              <a:rPr lang="cs-CZ" sz="3600" dirty="0"/>
              <a:t>, otevřené </a:t>
            </a:r>
            <a:r>
              <a:rPr lang="cs-CZ" sz="3600" dirty="0" smtClean="0"/>
              <a:t>úlohy</a:t>
            </a:r>
            <a:endParaRPr lang="cs-CZ" sz="3600" dirty="0"/>
          </a:p>
        </p:txBody>
      </p:sp>
      <p:sp>
        <p:nvSpPr>
          <p:cNvPr id="4" name="Isosceles Triangle 3"/>
          <p:cNvSpPr/>
          <p:nvPr/>
        </p:nvSpPr>
        <p:spPr>
          <a:xfrm>
            <a:off x="2601638" y="2224500"/>
            <a:ext cx="3548709" cy="3350235"/>
          </a:xfrm>
          <a:prstGeom prst="triangle">
            <a:avLst/>
          </a:prstGeom>
          <a:solidFill>
            <a:srgbClr val="A60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2486369" y="1470345"/>
            <a:ext cx="4430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Porozumění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cs-CZ" sz="3200" dirty="0" smtClean="0">
                <a:solidFill>
                  <a:srgbClr val="FFC000"/>
                </a:solidFill>
              </a:rPr>
              <a:t>souvislostem</a:t>
            </a:r>
            <a:endParaRPr lang="cs-CZ" sz="3200" dirty="0"/>
          </a:p>
        </p:txBody>
      </p:sp>
      <p:sp>
        <p:nvSpPr>
          <p:cNvPr id="6" name="Rectangle 5"/>
          <p:cNvSpPr/>
          <p:nvPr/>
        </p:nvSpPr>
        <p:spPr>
          <a:xfrm>
            <a:off x="6146605" y="4147848"/>
            <a:ext cx="26281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Řešení problémových úloh, 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čtení grafů</a:t>
            </a:r>
            <a:endParaRPr lang="cs-CZ" sz="2800" dirty="0"/>
          </a:p>
        </p:txBody>
      </p:sp>
      <p:sp>
        <p:nvSpPr>
          <p:cNvPr id="7" name="Rectangle 6"/>
          <p:cNvSpPr/>
          <p:nvPr/>
        </p:nvSpPr>
        <p:spPr>
          <a:xfrm>
            <a:off x="55659" y="4540330"/>
            <a:ext cx="2557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Procvičování zákonů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a pojmů</a:t>
            </a:r>
            <a:endParaRPr lang="cs-CZ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75675" y="2699307"/>
            <a:ext cx="960124" cy="144854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29295" y="2776116"/>
            <a:ext cx="958904" cy="144235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13677" y="2699307"/>
            <a:ext cx="901763" cy="126683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647340" y="2699307"/>
            <a:ext cx="921720" cy="128812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35113" y="5848515"/>
            <a:ext cx="1274557" cy="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20309" y="5694895"/>
            <a:ext cx="1274557" cy="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499600" y="6040540"/>
            <a:ext cx="6193049" cy="480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600" dirty="0" smtClean="0"/>
              <a:t>    Klíčová otázka: </a:t>
            </a:r>
            <a:r>
              <a:rPr lang="cs-CZ" sz="2800" dirty="0"/>
              <a:t>WOHER </a:t>
            </a:r>
            <a:r>
              <a:rPr lang="cs-CZ" sz="2800" dirty="0" smtClean="0"/>
              <a:t>weiß </a:t>
            </a:r>
            <a:r>
              <a:rPr lang="cs-CZ" sz="2800" dirty="0"/>
              <a:t>ich </a:t>
            </a:r>
            <a:r>
              <a:rPr lang="cs-CZ" sz="2800" dirty="0" smtClean="0"/>
              <a:t>das</a:t>
            </a:r>
            <a:r>
              <a:rPr lang="en-US" sz="2800" dirty="0"/>
              <a:t>?</a:t>
            </a:r>
            <a:endParaRPr lang="cs-CZ" sz="2600" dirty="0" smtClean="0"/>
          </a:p>
        </p:txBody>
      </p:sp>
      <p:pic>
        <p:nvPicPr>
          <p:cNvPr id="1026" name="Picture 2" descr="Výsledek obrázku pro I love physical chemistry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1171F"/>
              </a:clrFrom>
              <a:clrTo>
                <a:srgbClr val="B1171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 b="5833"/>
          <a:stretch/>
        </p:blipFill>
        <p:spPr bwMode="auto">
          <a:xfrm>
            <a:off x="3112610" y="2780447"/>
            <a:ext cx="2441459" cy="28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4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35" y="212130"/>
            <a:ext cx="8229600" cy="1143000"/>
          </a:xfrm>
        </p:spPr>
        <p:txBody>
          <a:bodyPr/>
          <a:lstStyle/>
          <a:p>
            <a:r>
              <a:rPr lang="cs-CZ" dirty="0" smtClean="0"/>
              <a:t>Dobrá znamení </a:t>
            </a:r>
            <a:r>
              <a:rPr lang="en-US" dirty="0" smtClean="0"/>
              <a:t>(DZ) </a:t>
            </a:r>
            <a:r>
              <a:rPr lang="cs-CZ" dirty="0" smtClean="0"/>
              <a:t>při přípravě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4" y="1688912"/>
            <a:ext cx="8295481" cy="381395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2800" dirty="0" smtClean="0">
                <a:solidFill>
                  <a:srgbClr val="FFC000"/>
                </a:solidFill>
              </a:rPr>
              <a:t>DZ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1: </a:t>
            </a:r>
            <a:r>
              <a:rPr lang="cs-CZ" sz="2800" dirty="0" smtClean="0">
                <a:solidFill>
                  <a:srgbClr val="FFC000"/>
                </a:solidFill>
              </a:rPr>
              <a:t>V semináři řeším sám(a)</a:t>
            </a:r>
            <a:r>
              <a:rPr lang="en-US" sz="2800" dirty="0" smtClean="0">
                <a:solidFill>
                  <a:srgbClr val="FFC000"/>
                </a:solidFill>
              </a:rPr>
              <a:t>;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cvi</a:t>
            </a:r>
            <a:r>
              <a:rPr lang="cs-CZ" sz="2800" dirty="0" smtClean="0">
                <a:solidFill>
                  <a:srgbClr val="FFC000"/>
                </a:solidFill>
              </a:rPr>
              <a:t>čící: vedení </a:t>
            </a:r>
            <a:r>
              <a:rPr lang="en-US" sz="2800" dirty="0" smtClean="0">
                <a:solidFill>
                  <a:srgbClr val="FFC000"/>
                </a:solidFill>
              </a:rPr>
              <a:t>+ </a:t>
            </a:r>
            <a:r>
              <a:rPr lang="cs-CZ" sz="2800" dirty="0" smtClean="0">
                <a:solidFill>
                  <a:srgbClr val="FFC000"/>
                </a:solidFill>
              </a:rPr>
              <a:t>pomoc.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endParaRPr lang="cs-CZ" sz="2800" dirty="0" smtClean="0">
              <a:solidFill>
                <a:srgbClr val="FFC000"/>
              </a:solidFill>
            </a:endParaRPr>
          </a:p>
          <a:p>
            <a:pPr marL="0" indent="0" algn="r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2800" dirty="0"/>
              <a:t>DZ</a:t>
            </a:r>
            <a:r>
              <a:rPr lang="en-US" sz="2800" dirty="0"/>
              <a:t> 2</a:t>
            </a:r>
            <a:r>
              <a:rPr lang="en-US" sz="2800" dirty="0" smtClean="0"/>
              <a:t>: </a:t>
            </a:r>
            <a:r>
              <a:rPr lang="en-US" sz="2800" dirty="0" err="1" smtClean="0"/>
              <a:t>Doma</a:t>
            </a:r>
            <a:r>
              <a:rPr lang="en-US" sz="2800" dirty="0" smtClean="0"/>
              <a:t> </a:t>
            </a:r>
            <a:r>
              <a:rPr lang="cs-CZ" sz="2800" dirty="0" smtClean="0"/>
              <a:t>řeším zbylé úlohy ze semináře.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2800" dirty="0" smtClean="0">
                <a:solidFill>
                  <a:srgbClr val="FFC000"/>
                </a:solidFill>
              </a:rPr>
              <a:t>DZ</a:t>
            </a:r>
            <a:r>
              <a:rPr lang="en-US" sz="2800" dirty="0" smtClean="0">
                <a:solidFill>
                  <a:srgbClr val="FFC000"/>
                </a:solidFill>
              </a:rPr>
              <a:t>3</a:t>
            </a:r>
            <a:r>
              <a:rPr lang="cs-CZ" sz="2800" dirty="0" smtClean="0">
                <a:solidFill>
                  <a:srgbClr val="FFC000"/>
                </a:solidFill>
              </a:rPr>
              <a:t>: </a:t>
            </a:r>
            <a:r>
              <a:rPr lang="cs-CZ" sz="2800" dirty="0">
                <a:solidFill>
                  <a:srgbClr val="FFC000"/>
                </a:solidFill>
              </a:rPr>
              <a:t>Č</a:t>
            </a:r>
            <a:r>
              <a:rPr lang="cs-CZ" sz="2800" dirty="0" smtClean="0">
                <a:solidFill>
                  <a:srgbClr val="FFC000"/>
                </a:solidFill>
              </a:rPr>
              <a:t>asto vracím k </a:t>
            </a:r>
            <a:r>
              <a:rPr lang="cs-CZ" sz="2800" dirty="0">
                <a:solidFill>
                  <a:srgbClr val="FFC000"/>
                </a:solidFill>
              </a:rPr>
              <a:t>určitým </a:t>
            </a:r>
            <a:r>
              <a:rPr lang="cs-CZ" sz="2800" dirty="0" smtClean="0">
                <a:solidFill>
                  <a:srgbClr val="FFC000"/>
                </a:solidFill>
              </a:rPr>
              <a:t>vztahům (asi </a:t>
            </a:r>
            <a:r>
              <a:rPr lang="cs-CZ" sz="2800" dirty="0">
                <a:solidFill>
                  <a:srgbClr val="FFC000"/>
                </a:solidFill>
              </a:rPr>
              <a:t>zásadní).   </a:t>
            </a:r>
          </a:p>
          <a:p>
            <a:pPr marL="0" indent="0" algn="r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2800" dirty="0" smtClean="0"/>
              <a:t>DZ</a:t>
            </a:r>
            <a:r>
              <a:rPr lang="en-US" sz="2800" dirty="0" smtClean="0"/>
              <a:t>4: </a:t>
            </a:r>
            <a:r>
              <a:rPr lang="cs-CZ" sz="2800" dirty="0" smtClean="0"/>
              <a:t>Formuluji</a:t>
            </a:r>
            <a:r>
              <a:rPr lang="en-US" sz="2800" dirty="0" smtClean="0"/>
              <a:t> </a:t>
            </a:r>
            <a:r>
              <a:rPr lang="en-US" sz="2800" dirty="0" err="1"/>
              <a:t>ot</a:t>
            </a:r>
            <a:r>
              <a:rPr lang="cs-CZ" sz="2800" dirty="0"/>
              <a:t>ázky pro </a:t>
            </a:r>
            <a:r>
              <a:rPr lang="cs-CZ" sz="2800" dirty="0" smtClean="0"/>
              <a:t>konzultaci</a:t>
            </a:r>
            <a:r>
              <a:rPr lang="en-US" sz="2800" dirty="0" smtClean="0"/>
              <a:t>.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DZ5: </a:t>
            </a:r>
            <a:r>
              <a:rPr lang="cs-CZ" sz="2800" dirty="0" smtClean="0">
                <a:solidFill>
                  <a:srgbClr val="FFC000"/>
                </a:solidFill>
              </a:rPr>
              <a:t>DZ</a:t>
            </a:r>
            <a:r>
              <a:rPr lang="en-US" sz="2800" dirty="0" smtClean="0">
                <a:solidFill>
                  <a:srgbClr val="FFC000"/>
                </a:solidFill>
              </a:rPr>
              <a:t>4 =&gt; o</a:t>
            </a:r>
            <a:r>
              <a:rPr lang="cs-CZ" sz="2800" dirty="0" smtClean="0">
                <a:solidFill>
                  <a:srgbClr val="FFC000"/>
                </a:solidFill>
              </a:rPr>
              <a:t>bjednám se. Počítá se s frekvencí </a:t>
            </a:r>
            <a:r>
              <a:rPr lang="el-GR" sz="2800" i="1" dirty="0" smtClean="0"/>
              <a:t>ν</a:t>
            </a:r>
            <a:r>
              <a:rPr lang="cs-CZ" sz="2800" dirty="0" smtClean="0">
                <a:solidFill>
                  <a:srgbClr val="FFC000"/>
                </a:solidFill>
              </a:rPr>
              <a:t>  cca </a:t>
            </a:r>
            <a:r>
              <a:rPr lang="en-US" sz="2800" dirty="0" smtClean="0">
                <a:solidFill>
                  <a:srgbClr val="FFC000"/>
                </a:solidFill>
              </a:rPr>
              <a:t>1xt</a:t>
            </a:r>
            <a:r>
              <a:rPr lang="cs-CZ" sz="2800" dirty="0" smtClean="0">
                <a:solidFill>
                  <a:srgbClr val="FFC000"/>
                </a:solidFill>
              </a:rPr>
              <a:t>ýdně. </a:t>
            </a:r>
            <a:r>
              <a:rPr lang="en-US" sz="2800" dirty="0" smtClean="0">
                <a:solidFill>
                  <a:srgbClr val="FFC000"/>
                </a:solidFill>
              </a:rPr>
              <a:t>Term</a:t>
            </a:r>
            <a:r>
              <a:rPr lang="cs-CZ" sz="2800" dirty="0" smtClean="0">
                <a:solidFill>
                  <a:srgbClr val="FFC000"/>
                </a:solidFill>
              </a:rPr>
              <a:t>ín bude nabídnut všem studentům.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35" y="44639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1. </a:t>
            </a:r>
            <a:r>
              <a:rPr lang="en-US" dirty="0" err="1" smtClean="0">
                <a:solidFill>
                  <a:srgbClr val="FFC000"/>
                </a:solidFill>
              </a:rPr>
              <a:t>Atomov</a:t>
            </a:r>
            <a:r>
              <a:rPr lang="cs-CZ" dirty="0" smtClean="0">
                <a:solidFill>
                  <a:srgbClr val="FFC000"/>
                </a:solidFill>
              </a:rPr>
              <a:t>é orbitaly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2680" y="3213515"/>
            <a:ext cx="9144000" cy="94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Co JSOU atomové orbitaly? </a:t>
            </a:r>
            <a:r>
              <a:rPr lang="cs-CZ" sz="2800" dirty="0">
                <a:solidFill>
                  <a:srgbClr val="FFC000"/>
                </a:solidFill>
              </a:rPr>
              <a:t>Jednoelektronové vlnové </a:t>
            </a:r>
            <a:r>
              <a:rPr lang="cs-CZ" sz="2800" dirty="0" smtClean="0">
                <a:solidFill>
                  <a:srgbClr val="FFC000"/>
                </a:solidFill>
              </a:rPr>
              <a:t>funkce</a:t>
            </a:r>
            <a:r>
              <a:rPr lang="en-US" sz="2800" dirty="0" smtClean="0">
                <a:solidFill>
                  <a:srgbClr val="FFC000"/>
                </a:solidFill>
              </a:rPr>
              <a:t>!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4520" y="388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175" y="4596095"/>
            <a:ext cx="9144000" cy="94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Jak tomu blíže porozumět? </a:t>
            </a:r>
          </a:p>
          <a:p>
            <a:r>
              <a:rPr lang="cs-CZ" sz="2800" dirty="0" smtClean="0">
                <a:solidFill>
                  <a:srgbClr val="FFC000"/>
                </a:solidFill>
              </a:rPr>
              <a:t>Nejlépe skrze krátký vhled do historie kvantové mechaniky. 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2052" name="Picture 4" descr="Výsledek obrázku pro piela ideas of quantum chemis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39207" r="17213" b="12553"/>
          <a:stretch/>
        </p:blipFill>
        <p:spPr bwMode="auto">
          <a:xfrm>
            <a:off x="1805" y="446397"/>
            <a:ext cx="1805036" cy="177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wavefunction of hydrogen at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15663" r="3104" b="53058"/>
          <a:stretch/>
        </p:blipFill>
        <p:spPr bwMode="auto">
          <a:xfrm>
            <a:off x="1960460" y="2008015"/>
            <a:ext cx="5584343" cy="13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piela ideas of quantum chemist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7" t="47798" r="4144" b="20940"/>
          <a:stretch/>
        </p:blipFill>
        <p:spPr bwMode="auto">
          <a:xfrm>
            <a:off x="6869249" y="381448"/>
            <a:ext cx="2263461" cy="15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3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64575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1.1 </a:t>
            </a:r>
            <a:r>
              <a:rPr lang="cs-CZ" dirty="0" smtClean="0">
                <a:solidFill>
                  <a:srgbClr val="FFC000"/>
                </a:solidFill>
              </a:rPr>
              <a:t>Spektrální hustota absolutně černého tělesa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2" name="AutoShape 8" descr="Výsledek obrázku pro Blackbody radiation Max Plan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 descr="Výsledek obrázku pro Blackbody radiation Max Plan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8" b="4540"/>
          <a:stretch/>
        </p:blipFill>
        <p:spPr bwMode="auto">
          <a:xfrm>
            <a:off x="206950" y="3729616"/>
            <a:ext cx="5939655" cy="31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Blackbody radiation Max Plan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" b="11304"/>
          <a:stretch/>
        </p:blipFill>
        <p:spPr bwMode="auto">
          <a:xfrm>
            <a:off x="2416023" y="735160"/>
            <a:ext cx="6726172" cy="27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7520" y="4310035"/>
            <a:ext cx="518361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300" b="1" dirty="0" smtClean="0">
                <a:solidFill>
                  <a:srgbClr val="FFC000"/>
                </a:solidFill>
              </a:rPr>
              <a:t>EM</a:t>
            </a:r>
            <a:r>
              <a:rPr lang="cs-CZ" sz="2300" b="1" dirty="0" smtClean="0">
                <a:solidFill>
                  <a:srgbClr val="FFC000"/>
                </a:solidFill>
              </a:rPr>
              <a:t> </a:t>
            </a:r>
            <a:r>
              <a:rPr lang="cs-CZ" sz="2300" b="1" dirty="0">
                <a:solidFill>
                  <a:srgbClr val="FFC000"/>
                </a:solidFill>
              </a:rPr>
              <a:t>energie může být vyzařována pouze </a:t>
            </a:r>
            <a:r>
              <a:rPr lang="en-US" sz="2300" b="1" dirty="0" smtClean="0">
                <a:solidFill>
                  <a:srgbClr val="FFC000"/>
                </a:solidFill>
              </a:rPr>
              <a:t>  </a:t>
            </a:r>
          </a:p>
          <a:p>
            <a:pPr algn="ctr">
              <a:spcBef>
                <a:spcPts val="600"/>
              </a:spcBef>
            </a:pPr>
            <a:r>
              <a:rPr lang="cs-CZ" sz="2300" b="1" dirty="0" smtClean="0">
                <a:solidFill>
                  <a:srgbClr val="FFC000"/>
                </a:solidFill>
              </a:rPr>
              <a:t>v </a:t>
            </a:r>
            <a:r>
              <a:rPr lang="cs-CZ" sz="2300" b="1" dirty="0">
                <a:solidFill>
                  <a:srgbClr val="FFC000"/>
                </a:solidFill>
              </a:rPr>
              <a:t>kvantované formě, </a:t>
            </a:r>
            <a:endParaRPr lang="en-US" sz="2300" b="1" dirty="0" smtClean="0">
              <a:solidFill>
                <a:srgbClr val="FFC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cs-CZ" sz="2300" b="1" dirty="0" smtClean="0">
                <a:solidFill>
                  <a:srgbClr val="FFC000"/>
                </a:solidFill>
              </a:rPr>
              <a:t>jako </a:t>
            </a:r>
            <a:r>
              <a:rPr lang="cs-CZ" sz="2300" b="1" dirty="0">
                <a:solidFill>
                  <a:srgbClr val="FFC000"/>
                </a:solidFill>
              </a:rPr>
              <a:t>násobek elementární </a:t>
            </a:r>
            <a:r>
              <a:rPr lang="cs-CZ" sz="2300" b="1" dirty="0" smtClean="0">
                <a:solidFill>
                  <a:srgbClr val="FFC000"/>
                </a:solidFill>
              </a:rPr>
              <a:t>jednotky</a:t>
            </a:r>
            <a:r>
              <a:rPr lang="en-US" sz="2300" b="1" dirty="0" smtClean="0">
                <a:solidFill>
                  <a:srgbClr val="FFC000"/>
                </a:solidFill>
              </a:rPr>
              <a:t>.</a:t>
            </a:r>
            <a:endParaRPr lang="cs-CZ" sz="23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416" y="1772103"/>
            <a:ext cx="2039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FFC000"/>
                </a:solidFill>
              </a:rPr>
              <a:t>Wienův 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vyzařovací 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cs-CZ" sz="2000" dirty="0" smtClean="0">
                <a:solidFill>
                  <a:srgbClr val="FFC000"/>
                </a:solidFill>
              </a:rPr>
              <a:t>zákon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endParaRPr lang="cs-CZ" sz="2000" dirty="0" smtClean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7880" y="2737710"/>
                <a:ext cx="20598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FFC000"/>
                    </a:solidFill>
                  </a:rPr>
                  <a:t> . </a:t>
                </a:r>
                <a:r>
                  <a:rPr lang="en-US" sz="2200" i="1" dirty="0" smtClean="0">
                    <a:solidFill>
                      <a:srgbClr val="FFC000"/>
                    </a:solidFill>
                  </a:rPr>
                  <a:t>T </a:t>
                </a:r>
                <a:r>
                  <a:rPr lang="en-US" sz="2200" dirty="0" smtClean="0">
                    <a:solidFill>
                      <a:srgbClr val="FFC000"/>
                    </a:solidFill>
                  </a:rPr>
                  <a:t>= </a:t>
                </a:r>
                <a:r>
                  <a:rPr lang="en-US" sz="2200" i="1" dirty="0" err="1" smtClean="0">
                    <a:solidFill>
                      <a:srgbClr val="FFC000"/>
                    </a:solidFill>
                  </a:rPr>
                  <a:t>konst</a:t>
                </a:r>
                <a:endParaRPr lang="cs-CZ" sz="2200" i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80" y="2737710"/>
                <a:ext cx="2059859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296" t="-8451" b="-267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1307575" y="3267840"/>
            <a:ext cx="0" cy="96766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34331" y="4354362"/>
            <a:ext cx="4981186" cy="12637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4687215" y="3467405"/>
            <a:ext cx="432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14. 12. </a:t>
            </a:r>
            <a:r>
              <a:rPr lang="en-US" dirty="0" smtClean="0"/>
              <a:t>1900    </a:t>
            </a:r>
            <a:r>
              <a:rPr lang="cs-CZ" dirty="0"/>
              <a:t>odvození obsahující </a:t>
            </a:r>
            <a:r>
              <a:rPr lang="en-US" dirty="0" err="1"/>
              <a:t>postul</a:t>
            </a:r>
            <a:r>
              <a:rPr lang="cs-CZ" dirty="0"/>
              <a:t>át</a:t>
            </a:r>
            <a:r>
              <a:rPr lang="en-US" dirty="0"/>
              <a:t>: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98060" y="2030410"/>
            <a:ext cx="492229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031390" y="3223727"/>
            <a:ext cx="1" cy="1011778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09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2430" y="164575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1.2 </a:t>
            </a:r>
            <a:r>
              <a:rPr lang="cs-CZ" dirty="0" smtClean="0">
                <a:solidFill>
                  <a:srgbClr val="FFC000"/>
                </a:solidFill>
              </a:rPr>
              <a:t>Částicové vlastnosti EM vln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3074" name="Picture 2" descr="Výsledek obrázku pro light as particle Einste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8" r="58609"/>
          <a:stretch/>
        </p:blipFill>
        <p:spPr bwMode="auto">
          <a:xfrm>
            <a:off x="77355" y="1726242"/>
            <a:ext cx="3041319" cy="43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200" y="6213547"/>
            <a:ext cx="29850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cs-CZ" sz="2600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Albert Einstein, </a:t>
            </a:r>
            <a:r>
              <a:rPr lang="en-US" sz="2600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1909</a:t>
            </a:r>
            <a:endParaRPr lang="en-US" sz="2600" dirty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6" name="Picture 4" descr="Výsledek obrázku pro light as particle Ei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50" y="1726242"/>
            <a:ext cx="5109465" cy="33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570" y="817460"/>
            <a:ext cx="89496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</a:t>
            </a:r>
            <a:r>
              <a:rPr lang="cs-CZ" sz="2600" dirty="0" smtClean="0"/>
              <a:t>č při interakci kovu s EM zářením  dojde k  emisi elektronů </a:t>
            </a:r>
          </a:p>
          <a:p>
            <a:pPr algn="ctr"/>
            <a:r>
              <a:rPr lang="cs-CZ" sz="2600" dirty="0" smtClean="0"/>
              <a:t>až od určité hraniční frekvence </a:t>
            </a:r>
            <a:r>
              <a:rPr lang="cs-CZ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600" dirty="0" smtClean="0"/>
              <a:t>?</a:t>
            </a:r>
            <a:endParaRPr lang="cs-CZ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18675" y="4965200"/>
            <a:ext cx="6023520" cy="19236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dirty="0" smtClean="0"/>
              <a:t>e</a:t>
            </a:r>
            <a:r>
              <a:rPr lang="cs-CZ" sz="2400" b="1" baseline="30000" dirty="0" smtClean="0"/>
              <a:t>-</a:t>
            </a:r>
            <a:r>
              <a:rPr lang="cs-CZ" sz="2400" dirty="0" smtClean="0"/>
              <a:t> v kovu</a:t>
            </a:r>
            <a:r>
              <a:rPr lang="en-US" sz="2400" dirty="0" smtClean="0"/>
              <a:t> </a:t>
            </a:r>
            <a:r>
              <a:rPr lang="en-US" sz="2400" dirty="0" err="1" smtClean="0"/>
              <a:t>mus</a:t>
            </a:r>
            <a:r>
              <a:rPr lang="cs-CZ" sz="2400" dirty="0" smtClean="0"/>
              <a:t>í překonat prahovou </a:t>
            </a:r>
            <a:r>
              <a:rPr lang="cs-CZ" sz="2400" i="1" dirty="0" smtClean="0"/>
              <a:t>E</a:t>
            </a:r>
            <a:r>
              <a:rPr lang="cs-CZ" sz="2400" dirty="0" smtClean="0"/>
              <a:t>.</a:t>
            </a:r>
          </a:p>
          <a:p>
            <a:pPr algn="ctr">
              <a:spcAft>
                <a:spcPts val="600"/>
              </a:spcAft>
            </a:pPr>
            <a:r>
              <a:rPr lang="cs-CZ" sz="2400" dirty="0" smtClean="0"/>
              <a:t>Světlo se chová jako proud tzv. fotonů. </a:t>
            </a:r>
          </a:p>
          <a:p>
            <a:pPr algn="ctr">
              <a:spcAft>
                <a:spcPts val="600"/>
              </a:spcAft>
            </a:pPr>
            <a:r>
              <a:rPr lang="cs-CZ" sz="2400" dirty="0" smtClean="0"/>
              <a:t>Energie </a:t>
            </a:r>
            <a:r>
              <a:rPr lang="en-US" sz="2400" dirty="0" smtClean="0"/>
              <a:t>1 </a:t>
            </a:r>
            <a:r>
              <a:rPr lang="cs-CZ" sz="2400" dirty="0" smtClean="0"/>
              <a:t>fotonu</a:t>
            </a:r>
            <a:r>
              <a:rPr lang="cs-CZ" sz="2600" dirty="0" smtClean="0"/>
              <a:t>:  </a:t>
            </a:r>
            <a:r>
              <a:rPr lang="cs-CZ" sz="2800" i="1" dirty="0" smtClean="0"/>
              <a:t>E </a:t>
            </a:r>
            <a:r>
              <a:rPr lang="cs-CZ" sz="2800" dirty="0" smtClean="0"/>
              <a:t>= h .</a:t>
            </a:r>
            <a:r>
              <a:rPr lang="cs-CZ" sz="2800" i="1" dirty="0" smtClean="0"/>
              <a:t> </a:t>
            </a:r>
            <a:r>
              <a:rPr lang="cs-C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800" i="1" dirty="0" smtClean="0"/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dirty="0" err="1" smtClean="0"/>
              <a:t>Jeden</a:t>
            </a:r>
            <a:r>
              <a:rPr lang="en-US" sz="2400" dirty="0" smtClean="0"/>
              <a:t> </a:t>
            </a:r>
            <a:r>
              <a:rPr lang="cs-CZ" sz="2400" dirty="0" smtClean="0"/>
              <a:t>e</a:t>
            </a:r>
            <a:r>
              <a:rPr lang="cs-CZ" sz="2400" b="1" baseline="30000" dirty="0" smtClean="0"/>
              <a:t>-</a:t>
            </a:r>
            <a:r>
              <a:rPr lang="cs-CZ" sz="2400" dirty="0" smtClean="0"/>
              <a:t> </a:t>
            </a:r>
            <a:r>
              <a:rPr lang="en-US" sz="2400" dirty="0" err="1" smtClean="0"/>
              <a:t>interaguje</a:t>
            </a:r>
            <a:r>
              <a:rPr lang="en-US" sz="2400" dirty="0" smtClean="0"/>
              <a:t> </a:t>
            </a:r>
            <a:r>
              <a:rPr lang="cs-CZ" sz="2400" dirty="0" smtClean="0"/>
              <a:t>s </a:t>
            </a:r>
            <a:r>
              <a:rPr lang="cs-CZ" sz="2400" i="1" dirty="0" smtClean="0"/>
              <a:t>jedním</a:t>
            </a:r>
            <a:r>
              <a:rPr lang="cs-CZ" sz="2400" dirty="0" smtClean="0"/>
              <a:t> fotonem.</a:t>
            </a:r>
            <a:r>
              <a:rPr lang="cs-CZ" sz="2400" i="1" dirty="0" smtClean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4275" y="5925325"/>
            <a:ext cx="1420985" cy="46834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9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1.3 </a:t>
            </a:r>
            <a:r>
              <a:rPr lang="en-US" dirty="0" err="1" smtClean="0">
                <a:solidFill>
                  <a:srgbClr val="FFC000"/>
                </a:solidFill>
              </a:rPr>
              <a:t>Vlnov</a:t>
            </a:r>
            <a:r>
              <a:rPr lang="cs-CZ" dirty="0" smtClean="0">
                <a:solidFill>
                  <a:srgbClr val="FFC000"/>
                </a:solidFill>
              </a:rPr>
              <a:t>é vlastnosti částic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 descr="Výsledek obrázku pro phd thesis of louis de broglie evalu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" b="20706"/>
          <a:stretch/>
        </p:blipFill>
        <p:spPr bwMode="auto">
          <a:xfrm>
            <a:off x="141030" y="771422"/>
            <a:ext cx="8873360" cy="443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425" y="4773175"/>
            <a:ext cx="514584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cs-CZ" sz="2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Mají-li vlny vlastnosti částic, </a:t>
            </a:r>
            <a:r>
              <a:rPr lang="en-US" sz="2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cs-CZ" sz="2600" b="1" dirty="0" smtClean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rPr>
              <a:t>mohou i částice mít vlastnosti vln.</a:t>
            </a:r>
            <a:endParaRPr lang="en-US" sz="2600" b="1" dirty="0" smtClean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2815" y="2729010"/>
            <a:ext cx="378630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cs typeface="Times New Roman" panose="02020603050405020304" pitchFamily="18" charset="0"/>
              </a:rPr>
              <a:t>v</a:t>
            </a:r>
            <a:endParaRPr lang="cs-CZ" sz="3200" dirty="0"/>
          </a:p>
        </p:txBody>
      </p:sp>
      <p:sp>
        <p:nvSpPr>
          <p:cNvPr id="14" name="Rectangle 13"/>
          <p:cNvSpPr/>
          <p:nvPr/>
        </p:nvSpPr>
        <p:spPr>
          <a:xfrm>
            <a:off x="1600200" y="2209800"/>
            <a:ext cx="1905000" cy="12954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32690" y="4811580"/>
            <a:ext cx="5169005" cy="87599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24921" y="5886920"/>
            <a:ext cx="9132580" cy="907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2400" b="1" dirty="0">
                <a:solidFill>
                  <a:srgbClr val="FFC000"/>
                </a:solidFill>
                <a:cs typeface="Times New Roman" panose="02020603050405020304" pitchFamily="18" charset="0"/>
              </a:rPr>
              <a:t>„</a:t>
            </a:r>
            <a:r>
              <a:rPr lang="en-US" sz="2400" b="1" dirty="0">
                <a:solidFill>
                  <a:srgbClr val="FFC000"/>
                </a:solidFill>
                <a:cs typeface="Times New Roman" panose="02020603050405020304" pitchFamily="18" charset="0"/>
              </a:rPr>
              <a:t>v</a:t>
            </a:r>
            <a:r>
              <a:rPr lang="cs-CZ" sz="2400" b="1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“</a:t>
            </a:r>
            <a:r>
              <a:rPr lang="en-US" sz="2400" b="1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cs typeface="Times New Roman" panose="02020603050405020304" pitchFamily="18" charset="0"/>
              </a:rPr>
              <a:t>zna</a:t>
            </a:r>
            <a:r>
              <a:rPr lang="cs-CZ" sz="2400" b="1" dirty="0">
                <a:solidFill>
                  <a:srgbClr val="FFC000"/>
                </a:solidFill>
                <a:cs typeface="Times New Roman" panose="02020603050405020304" pitchFamily="18" charset="0"/>
              </a:rPr>
              <a:t>čí</a:t>
            </a:r>
            <a:r>
              <a:rPr lang="en-US" sz="2400" b="1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cs typeface="Times New Roman" panose="02020603050405020304" pitchFamily="18" charset="0"/>
              </a:rPr>
              <a:t>rychlost</a:t>
            </a:r>
            <a:r>
              <a:rPr lang="en-US" sz="2400" b="1" dirty="0">
                <a:solidFill>
                  <a:srgbClr val="FFC000"/>
                </a:solidFill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C000"/>
                </a:solidFill>
                <a:cs typeface="Times New Roman" panose="02020603050405020304" pitchFamily="18" charset="0"/>
              </a:rPr>
              <a:t>nikoli</a:t>
            </a:r>
            <a:r>
              <a:rPr lang="en-US" sz="2400" b="1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cs typeface="Times New Roman" panose="02020603050405020304" pitchFamily="18" charset="0"/>
              </a:rPr>
              <a:t>frekvenci</a:t>
            </a:r>
            <a:r>
              <a:rPr lang="en-US" sz="2400" b="1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 !</a:t>
            </a:r>
            <a:endParaRPr lang="cs-CZ" sz="2400" b="1" dirty="0" smtClean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b="1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i="1" dirty="0">
                <a:solidFill>
                  <a:srgbClr val="FFC000"/>
                </a:solidFill>
                <a:cs typeface="Times New Roman" panose="02020603050405020304" pitchFamily="18" charset="0"/>
              </a:rPr>
              <a:t>λ</a:t>
            </a:r>
            <a:r>
              <a:rPr lang="cs-CZ" sz="2400" b="1" i="1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=</a:t>
            </a:r>
            <a:r>
              <a:rPr lang="cs-CZ" sz="2400" b="1" i="1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cs-CZ" sz="2400" b="1" i="1" dirty="0">
                <a:solidFill>
                  <a:srgbClr val="FFC000"/>
                </a:solidFill>
                <a:cs typeface="Times New Roman" panose="02020603050405020304" pitchFamily="18" charset="0"/>
              </a:rPr>
              <a:t>příslušná vlnová délka, h </a:t>
            </a:r>
            <a:r>
              <a:rPr lang="en-US" sz="2400" b="1" i="1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=</a:t>
            </a:r>
            <a:r>
              <a:rPr lang="cs-CZ" sz="2400" b="1" i="1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cs-CZ" sz="2400" b="1" i="1" dirty="0">
                <a:solidFill>
                  <a:srgbClr val="FFC000"/>
                </a:solidFill>
                <a:cs typeface="Times New Roman" panose="02020603050405020304" pitchFamily="18" charset="0"/>
              </a:rPr>
              <a:t>Planckova konstanta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1695" y="5349250"/>
            <a:ext cx="380390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sz="3000" b="1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Louis de Broglie, 1923</a:t>
            </a:r>
          </a:p>
        </p:txBody>
      </p:sp>
    </p:spTree>
    <p:extLst>
      <p:ext uri="{BB962C8B-B14F-4D97-AF65-F5344CB8AC3E}">
        <p14:creationId xmlns:p14="http://schemas.microsoft.com/office/powerpoint/2010/main" val="14641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10930</TotalTime>
  <Words>1725</Words>
  <Application>Microsoft Office PowerPoint</Application>
  <PresentationFormat>On-screen Show (4:3)</PresentationFormat>
  <Paragraphs>267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C4660: Základy fyzikální chemie</vt:lpstr>
      <vt:lpstr>PowerPoint Presentation</vt:lpstr>
      <vt:lpstr>Organizace semináře</vt:lpstr>
      <vt:lpstr>Písemná ZK na 100 minut, otevřené úlohy</vt:lpstr>
      <vt:lpstr>Dobrá znamení (DZ) při přípravě</vt:lpstr>
      <vt:lpstr>1. Atomové orbitaly</vt:lpstr>
      <vt:lpstr>PowerPoint Presentation</vt:lpstr>
      <vt:lpstr>PowerPoint Presentation</vt:lpstr>
      <vt:lpstr>1.3 Vlnové vlastnosti částic</vt:lpstr>
      <vt:lpstr> Vlnová délka částic má jasný smysl  (a lze ji změřit)  při rovnoměrném přímočarém pohybu.   Odvoďte v tomto případě  vztah pro výpočet λ  z hmotnosti m,    celkové energie E                         a potenciální energie V. </vt:lpstr>
      <vt:lpstr>PowerPoint Presentation</vt:lpstr>
      <vt:lpstr>1.5 Jak se vlnové funkce naleznou?</vt:lpstr>
      <vt:lpstr>1.6 Vlastní funkce a hodnoty operátoru</vt:lpstr>
      <vt:lpstr>1.7 Chybějící rovnice do soustavy s neznámými Ψ a E: Vlastnosti tzv. fyzikálně přijatelné vlnové funkce</vt:lpstr>
      <vt:lpstr>1.8 Fyzikální přijatelnost Ψ pro částici v jámě</vt:lpstr>
      <vt:lpstr>Částicový pohled lze získat i z vln!</vt:lpstr>
      <vt:lpstr>PowerPoint Presentation</vt:lpstr>
      <vt:lpstr>1.10 Pojem Atomového Orbitalu (AO)</vt:lpstr>
      <vt:lpstr>1.11 Hladiny energie pro jednotlivé AO</vt:lpstr>
      <vt:lpstr>1.11 Hladiny energie pro jednotlivé AO</vt:lpstr>
      <vt:lpstr>PowerPoint Presentation</vt:lpstr>
      <vt:lpstr>1.12 Atomové orbitaly H: znázornění II</vt:lpstr>
      <vt:lpstr>1.13 Vlnová funkce a radiální distribuční funkce</vt:lpstr>
      <vt:lpstr>PowerPoint Presentation</vt:lpstr>
      <vt:lpstr>1.14 Slaterova pravidla pro stínění AO A. Pojem efektivního náboje</vt:lpstr>
      <vt:lpstr>1.14 Slaterova pravidla pro stínění AO B. Hierarchie AO dle stínících schopností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Marketa</cp:lastModifiedBy>
  <cp:revision>370</cp:revision>
  <dcterms:created xsi:type="dcterms:W3CDTF">2017-01-18T09:16:11Z</dcterms:created>
  <dcterms:modified xsi:type="dcterms:W3CDTF">2017-02-20T05:51:15Z</dcterms:modified>
</cp:coreProperties>
</file>