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8" r:id="rId4"/>
    <p:sldId id="281" r:id="rId5"/>
    <p:sldId id="282" r:id="rId6"/>
    <p:sldId id="28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3" r:id="rId15"/>
    <p:sldId id="290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66885-C4A9-4FB6-9A4F-9037C204E669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AC2C-7FE4-48FB-A706-BF7E3E0DD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8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1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8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8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11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0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8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08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6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4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B4F3-5BE9-4569-ACDC-D80B86212B7B}" type="datetimeFigureOut">
              <a:rPr lang="cs-CZ" smtClean="0"/>
              <a:t>21.03.2017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603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89916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</a:t>
            </a:r>
            <a:r>
              <a:rPr lang="en-US" dirty="0" smtClean="0"/>
              <a:t>5</a:t>
            </a:r>
            <a:r>
              <a:rPr lang="cs-CZ"/>
              <a:t/>
            </a:r>
            <a:br>
              <a:rPr lang="cs-CZ"/>
            </a:br>
            <a:r>
              <a:rPr lang="cs-CZ" sz="4000" smtClean="0">
                <a:solidFill>
                  <a:srgbClr val="FFC000"/>
                </a:solidFill>
              </a:rPr>
              <a:t>Energetika chemických reakcí: pojem Entalpie 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Literatura</a:t>
            </a:r>
            <a:r>
              <a:rPr lang="en-US" sz="2800" dirty="0" smtClean="0"/>
              <a:t>:  Atkins + de Paula</a:t>
            </a:r>
            <a:r>
              <a:rPr lang="cs-CZ" sz="2800" dirty="0" smtClean="0"/>
              <a:t>, </a:t>
            </a:r>
            <a:r>
              <a:rPr lang="en-US" sz="2800" dirty="0" smtClean="0"/>
              <a:t>8.</a:t>
            </a:r>
            <a:r>
              <a:rPr lang="cs-CZ" sz="2800" dirty="0" smtClean="0"/>
              <a:t> </a:t>
            </a:r>
            <a:r>
              <a:rPr lang="en-US" sz="2800" dirty="0" err="1" smtClean="0"/>
              <a:t>vyd</a:t>
            </a:r>
            <a:r>
              <a:rPr lang="cs-CZ" sz="2800" dirty="0" smtClean="0"/>
              <a:t>ání</a:t>
            </a:r>
            <a:r>
              <a:rPr lang="en-US" sz="2800" dirty="0" smtClean="0"/>
              <a:t>, </a:t>
            </a:r>
          </a:p>
          <a:p>
            <a:pPr algn="ctr"/>
            <a:r>
              <a:rPr lang="en-US" sz="2800" dirty="0" err="1" smtClean="0"/>
              <a:t>Fyzik</a:t>
            </a:r>
            <a:r>
              <a:rPr lang="cs-CZ" sz="2800" dirty="0" smtClean="0"/>
              <a:t>ální chemie </a:t>
            </a:r>
            <a:r>
              <a:rPr lang="en-US" sz="2800" dirty="0" smtClean="0"/>
              <a:t>            /           Physical Chemistry</a:t>
            </a:r>
            <a:endParaRPr lang="cs-CZ" sz="2800" dirty="0"/>
          </a:p>
          <a:p>
            <a:pPr algn="ctr"/>
            <a:r>
              <a:rPr lang="cs-CZ" sz="2800" dirty="0" smtClean="0"/>
              <a:t>Část</a:t>
            </a:r>
            <a:r>
              <a:rPr lang="en-US" sz="2800" dirty="0" smtClean="0"/>
              <a:t>i</a:t>
            </a:r>
            <a:r>
              <a:rPr lang="cs-CZ" sz="2800" dirty="0" smtClean="0"/>
              <a:t> </a:t>
            </a:r>
            <a:r>
              <a:rPr lang="en-US" sz="2800" dirty="0" smtClean="0"/>
              <a:t>2.3-3.2      / 	</a:t>
            </a:r>
            <a:r>
              <a:rPr lang="cs-CZ" sz="2800" dirty="0" smtClean="0"/>
              <a:t> </a:t>
            </a:r>
            <a:r>
              <a:rPr lang="en-US" sz="2800" dirty="0" smtClean="0"/>
              <a:t>Parts 2.3-3.2</a:t>
            </a:r>
            <a:endParaRPr lang="cs-CZ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72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00FF00"/>
                </a:solidFill>
              </a:rPr>
              <a:t>Poznámka k ručně psaným poznámkám:</a:t>
            </a:r>
          </a:p>
          <a:p>
            <a:pPr algn="ctr"/>
            <a:r>
              <a:rPr lang="cs-CZ" sz="2400" dirty="0" smtClean="0">
                <a:solidFill>
                  <a:srgbClr val="00FF00"/>
                </a:solidFill>
              </a:rPr>
              <a:t>Na rozdíl od prezentací nebudou vkládány do ISu</a:t>
            </a:r>
          </a:p>
          <a:p>
            <a:pPr algn="ctr"/>
            <a:r>
              <a:rPr lang="cs-CZ" sz="2400" dirty="0" smtClean="0">
                <a:solidFill>
                  <a:srgbClr val="00FF00"/>
                </a:solidFill>
              </a:rPr>
              <a:t>Budou zaslány e-mailem na požádání  </a:t>
            </a:r>
          </a:p>
          <a:p>
            <a:pPr algn="ctr"/>
            <a:r>
              <a:rPr lang="cs-CZ" sz="2400" dirty="0" smtClean="0">
                <a:solidFill>
                  <a:srgbClr val="00FF00"/>
                </a:solidFill>
              </a:rPr>
              <a:t>(nejlépe v odůvodněných případech)</a:t>
            </a:r>
          </a:p>
        </p:txBody>
      </p:sp>
    </p:spTree>
    <p:extLst>
      <p:ext uri="{BB962C8B-B14F-4D97-AF65-F5344CB8AC3E}">
        <p14:creationId xmlns:p14="http://schemas.microsoft.com/office/powerpoint/2010/main" val="41650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13710" y="5334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5.9 </a:t>
            </a:r>
            <a:r>
              <a:rPr lang="en-US" sz="4000" dirty="0" err="1" smtClean="0"/>
              <a:t>Zm</a:t>
            </a:r>
            <a:r>
              <a:rPr lang="cs-CZ" sz="4000" dirty="0" smtClean="0"/>
              <a:t>ěna H s T</a:t>
            </a:r>
            <a:endParaRPr lang="cs-CZ" sz="4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7"/>
          <a:stretch/>
        </p:blipFill>
        <p:spPr bwMode="auto">
          <a:xfrm>
            <a:off x="152400" y="304800"/>
            <a:ext cx="4015740" cy="426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30090"/>
            <a:ext cx="6355633" cy="225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95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</a:rPr>
              <a:t>5.10 </a:t>
            </a:r>
            <a:r>
              <a:rPr lang="en-US" sz="4000" dirty="0" err="1" smtClean="0">
                <a:solidFill>
                  <a:srgbClr val="FFC000"/>
                </a:solidFill>
              </a:rPr>
              <a:t>Termochemie</a:t>
            </a:r>
            <a:r>
              <a:rPr lang="en-US" sz="4000" dirty="0" smtClean="0">
                <a:solidFill>
                  <a:srgbClr val="FFC000"/>
                </a:solidFill>
              </a:rPr>
              <a:t>, </a:t>
            </a:r>
            <a:r>
              <a:rPr lang="en-US" sz="4000" dirty="0">
                <a:solidFill>
                  <a:srgbClr val="FFC000"/>
                </a:solidFill>
              </a:rPr>
              <a:t>s</a:t>
            </a:r>
            <a:r>
              <a:rPr lang="cs-CZ" sz="4000" dirty="0" smtClean="0">
                <a:solidFill>
                  <a:srgbClr val="FFC000"/>
                </a:solidFill>
              </a:rPr>
              <a:t>tandardní </a:t>
            </a:r>
            <a:r>
              <a:rPr lang="en-US" sz="4000" dirty="0" err="1" smtClean="0">
                <a:solidFill>
                  <a:srgbClr val="FFC000"/>
                </a:solidFill>
              </a:rPr>
              <a:t>reak</a:t>
            </a:r>
            <a:r>
              <a:rPr lang="cs-CZ" sz="4000" dirty="0" smtClean="0">
                <a:solidFill>
                  <a:srgbClr val="FFC000"/>
                </a:solidFill>
              </a:rPr>
              <a:t>ční H</a:t>
            </a:r>
            <a:endParaRPr lang="cs-CZ" sz="4000" dirty="0">
              <a:solidFill>
                <a:srgbClr val="FFC000"/>
              </a:solidFill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19"/>
          <a:stretch/>
        </p:blipFill>
        <p:spPr bwMode="auto">
          <a:xfrm>
            <a:off x="381000" y="2065020"/>
            <a:ext cx="8426863" cy="322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1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5.11 </a:t>
            </a:r>
            <a:r>
              <a:rPr lang="cs-CZ" dirty="0" smtClean="0">
                <a:solidFill>
                  <a:srgbClr val="FFC000"/>
                </a:solidFill>
              </a:rPr>
              <a:t>Definice standardního stavu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6"/>
          <a:stretch/>
        </p:blipFill>
        <p:spPr bwMode="auto">
          <a:xfrm>
            <a:off x="76200" y="1676400"/>
            <a:ext cx="8968885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1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76" b="9335"/>
          <a:stretch/>
        </p:blipFill>
        <p:spPr bwMode="auto">
          <a:xfrm>
            <a:off x="762000" y="2755167"/>
            <a:ext cx="7239000" cy="387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5.12 Hess</a:t>
            </a:r>
            <a:r>
              <a:rPr lang="cs-CZ" dirty="0" smtClean="0"/>
              <a:t>ův </a:t>
            </a:r>
            <a:r>
              <a:rPr lang="cs-CZ" dirty="0" smtClean="0"/>
              <a:t>zákon</a:t>
            </a:r>
            <a:endParaRPr lang="cs-CZ" dirty="0"/>
          </a:p>
        </p:txBody>
      </p:sp>
      <p:sp>
        <p:nvSpPr>
          <p:cNvPr id="2" name="TextBox 1"/>
          <p:cNvSpPr txBox="1"/>
          <p:nvPr/>
        </p:nvSpPr>
        <p:spPr>
          <a:xfrm>
            <a:off x="361950" y="9906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CC00"/>
                </a:solidFill>
              </a:rPr>
              <a:t>Standardní entalpie </a:t>
            </a:r>
            <a:r>
              <a:rPr lang="cs-CZ" sz="2800" dirty="0" smtClean="0"/>
              <a:t>celkové reakce</a:t>
            </a:r>
            <a:r>
              <a:rPr lang="cs-CZ" sz="2800" dirty="0" smtClean="0">
                <a:solidFill>
                  <a:srgbClr val="FFCC00"/>
                </a:solidFill>
              </a:rPr>
              <a:t> je dána součtem standardních entalpií </a:t>
            </a:r>
            <a:r>
              <a:rPr lang="cs-CZ" sz="2800" dirty="0" smtClean="0"/>
              <a:t>reakcí, na které může být rozdělena</a:t>
            </a:r>
            <a:r>
              <a:rPr lang="cs-CZ" sz="3200" dirty="0" smtClean="0">
                <a:solidFill>
                  <a:srgbClr val="FFCC00"/>
                </a:solidFill>
              </a:rPr>
              <a:t>.</a:t>
            </a:r>
            <a:endParaRPr lang="cs-CZ" sz="3200" dirty="0">
              <a:solidFill>
                <a:srgbClr val="FFCC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950" y="2246556"/>
            <a:ext cx="7775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1. </a:t>
            </a:r>
            <a:r>
              <a:rPr lang="en-US" sz="2400" b="1" dirty="0" err="1" smtClean="0">
                <a:solidFill>
                  <a:srgbClr val="00FF00"/>
                </a:solidFill>
              </a:rPr>
              <a:t>Zp</a:t>
            </a:r>
            <a:r>
              <a:rPr lang="cs-CZ" sz="2400" b="1" dirty="0" smtClean="0">
                <a:solidFill>
                  <a:srgbClr val="00FF00"/>
                </a:solidFill>
              </a:rPr>
              <a:t>ůsob použití Hessova zákona: pomocí tvorných entalpií</a:t>
            </a:r>
            <a:endParaRPr lang="cs-CZ" sz="24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990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</a:rPr>
              <a:t>2. </a:t>
            </a:r>
            <a:r>
              <a:rPr lang="en-US" sz="2400" b="1" dirty="0" err="1" smtClean="0">
                <a:solidFill>
                  <a:srgbClr val="00FF00"/>
                </a:solidFill>
              </a:rPr>
              <a:t>Zp</a:t>
            </a:r>
            <a:r>
              <a:rPr lang="cs-CZ" sz="2400" b="1" dirty="0" smtClean="0">
                <a:solidFill>
                  <a:srgbClr val="00FF00"/>
                </a:solidFill>
              </a:rPr>
              <a:t>ůsob použití Hessova zákona: pomocí </a:t>
            </a:r>
            <a:r>
              <a:rPr lang="en-US" sz="2400" b="1" dirty="0" err="1" smtClean="0">
                <a:solidFill>
                  <a:srgbClr val="00FF00"/>
                </a:solidFill>
              </a:rPr>
              <a:t>sekvence</a:t>
            </a:r>
            <a:r>
              <a:rPr lang="en-US" sz="2400" b="1" dirty="0" smtClean="0">
                <a:solidFill>
                  <a:srgbClr val="00FF00"/>
                </a:solidFill>
              </a:rPr>
              <a:t> </a:t>
            </a:r>
            <a:r>
              <a:rPr lang="en-US" sz="2400" b="1" dirty="0" err="1" smtClean="0">
                <a:solidFill>
                  <a:srgbClr val="00FF00"/>
                </a:solidFill>
              </a:rPr>
              <a:t>reakc</a:t>
            </a:r>
            <a:r>
              <a:rPr lang="cs-CZ" sz="2400" b="1" dirty="0" smtClean="0">
                <a:solidFill>
                  <a:srgbClr val="00FF00"/>
                </a:solidFill>
              </a:rPr>
              <a:t>í se známými </a:t>
            </a:r>
            <a:r>
              <a:rPr lang="en-US" sz="2400" b="1" dirty="0" smtClean="0">
                <a:solidFill>
                  <a:srgbClr val="00FF00"/>
                </a:solidFill>
              </a:rPr>
              <a:t>s</a:t>
            </a:r>
            <a:r>
              <a:rPr lang="cs-CZ" sz="2400" b="1" dirty="0" smtClean="0">
                <a:solidFill>
                  <a:srgbClr val="00FF00"/>
                </a:solidFill>
              </a:rPr>
              <a:t>tandardními reakčními entalpiemi</a:t>
            </a:r>
            <a:endParaRPr lang="cs-CZ" sz="2400" b="1" dirty="0">
              <a:solidFill>
                <a:srgbClr val="00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" y="2289810"/>
            <a:ext cx="8318382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6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5.13 </a:t>
            </a:r>
            <a:r>
              <a:rPr lang="cs-CZ" dirty="0" smtClean="0">
                <a:solidFill>
                  <a:srgbClr val="FFC000"/>
                </a:solidFill>
              </a:rPr>
              <a:t>Standardní slučovací enthalpie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58961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1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455"/>
            <a:ext cx="39624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</a:t>
            </a:r>
            <a:r>
              <a:rPr lang="cs-CZ" dirty="0" smtClean="0"/>
              <a:t>říklad: 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CC66"/>
                </a:solidFill>
              </a:rPr>
              <a:t>Vypočtěte mřížkovou entalpii</a:t>
            </a:r>
            <a:r>
              <a:rPr lang="en-US" dirty="0" smtClean="0">
                <a:solidFill>
                  <a:srgbClr val="FFCC66"/>
                </a:solidFill>
              </a:rPr>
              <a:t> </a:t>
            </a:r>
            <a:r>
              <a:rPr lang="en-US" dirty="0" smtClean="0">
                <a:solidFill>
                  <a:srgbClr val="FFCC66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rgbClr val="FFCC66"/>
                </a:solidFill>
              </a:rPr>
              <a:t>H</a:t>
            </a:r>
            <a:r>
              <a:rPr lang="en-US" baseline="-25000" dirty="0" smtClean="0">
                <a:solidFill>
                  <a:srgbClr val="FFCC66"/>
                </a:solidFill>
              </a:rPr>
              <a:t>L</a:t>
            </a:r>
            <a:r>
              <a:rPr lang="en-US" dirty="0" smtClean="0">
                <a:solidFill>
                  <a:srgbClr val="FFCC66"/>
                </a:solidFill>
              </a:rPr>
              <a:t>, </a:t>
            </a:r>
            <a:r>
              <a:rPr lang="en-US" dirty="0" err="1" smtClean="0">
                <a:solidFill>
                  <a:srgbClr val="FFCC66"/>
                </a:solidFill>
              </a:rPr>
              <a:t>definovanou</a:t>
            </a:r>
            <a:r>
              <a:rPr lang="en-US" dirty="0" smtClean="0">
                <a:solidFill>
                  <a:srgbClr val="FFCC66"/>
                </a:solidFill>
              </a:rPr>
              <a:t> </a:t>
            </a:r>
            <a:r>
              <a:rPr lang="en-US" dirty="0" err="1" smtClean="0">
                <a:solidFill>
                  <a:srgbClr val="FFCC66"/>
                </a:solidFill>
              </a:rPr>
              <a:t>jako</a:t>
            </a:r>
            <a:r>
              <a:rPr lang="en-US" dirty="0" smtClean="0">
                <a:solidFill>
                  <a:srgbClr val="FFCC66"/>
                </a:solidFill>
              </a:rPr>
              <a:t> </a:t>
            </a:r>
            <a:r>
              <a:rPr lang="en-US" dirty="0" err="1" smtClean="0">
                <a:solidFill>
                  <a:srgbClr val="FFCC66"/>
                </a:solidFill>
              </a:rPr>
              <a:t>standardn</a:t>
            </a:r>
            <a:r>
              <a:rPr lang="cs-CZ" dirty="0" smtClean="0">
                <a:solidFill>
                  <a:srgbClr val="FFCC66"/>
                </a:solidFill>
              </a:rPr>
              <a:t>í enthalpii děje </a:t>
            </a:r>
          </a:p>
          <a:p>
            <a:pPr marL="0" indent="0">
              <a:buNone/>
            </a:pPr>
            <a:r>
              <a:rPr lang="cs-CZ" dirty="0" smtClean="0"/>
              <a:t>MX</a:t>
            </a:r>
            <a:r>
              <a:rPr lang="en-US" dirty="0" smtClean="0"/>
              <a:t>(s)</a:t>
            </a:r>
            <a:r>
              <a:rPr lang="en-US" dirty="0" smtClean="0">
                <a:sym typeface="Symbol"/>
              </a:rPr>
              <a:t>M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(g)+X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(g)</a:t>
            </a:r>
            <a:r>
              <a:rPr lang="cs-CZ" dirty="0" smtClean="0">
                <a:sym typeface="Symbol"/>
              </a:rPr>
              <a:t>,</a:t>
            </a:r>
          </a:p>
          <a:p>
            <a:pPr marL="0" indent="0">
              <a:buNone/>
            </a:pPr>
            <a:r>
              <a:rPr lang="cs-CZ" dirty="0">
                <a:solidFill>
                  <a:srgbClr val="FFCC66"/>
                </a:solidFill>
                <a:sym typeface="Symbol"/>
              </a:rPr>
              <a:t>p</a:t>
            </a:r>
            <a:r>
              <a:rPr lang="cs-CZ" dirty="0" smtClean="0">
                <a:solidFill>
                  <a:srgbClr val="FFCC66"/>
                </a:solidFill>
                <a:sym typeface="Symbol"/>
              </a:rPr>
              <a:t>ro </a:t>
            </a:r>
            <a:r>
              <a:rPr lang="en-US" dirty="0" smtClean="0">
                <a:solidFill>
                  <a:srgbClr val="FFCC66"/>
                </a:solidFill>
              </a:rPr>
              <a:t>K</a:t>
            </a:r>
            <a:r>
              <a:rPr lang="cs-CZ" dirty="0" smtClean="0">
                <a:solidFill>
                  <a:srgbClr val="FFCC66"/>
                </a:solidFill>
              </a:rPr>
              <a:t>Cl.</a:t>
            </a:r>
          </a:p>
          <a:p>
            <a:pPr marL="0" indent="0">
              <a:buNone/>
            </a:pPr>
            <a:r>
              <a:rPr lang="cs-CZ" dirty="0" smtClean="0"/>
              <a:t>Využijte tzv. Born-Haber</a:t>
            </a:r>
            <a:r>
              <a:rPr lang="cs-CZ" dirty="0" smtClean="0"/>
              <a:t>ův</a:t>
            </a:r>
            <a:r>
              <a:rPr lang="cs-CZ" dirty="0" smtClean="0"/>
              <a:t> cyklus na obrázku.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CC66"/>
                </a:solidFill>
              </a:rPr>
              <a:t>Změny </a:t>
            </a:r>
            <a:r>
              <a:rPr lang="cs-CZ" i="1" dirty="0" smtClean="0">
                <a:solidFill>
                  <a:srgbClr val="FFCC66"/>
                </a:solidFill>
              </a:rPr>
              <a:t>H</a:t>
            </a:r>
            <a:r>
              <a:rPr lang="cs-CZ" dirty="0" smtClean="0">
                <a:solidFill>
                  <a:srgbClr val="FFCC66"/>
                </a:solidFill>
              </a:rPr>
              <a:t> jsou v kJ</a:t>
            </a:r>
            <a:r>
              <a:rPr lang="en-US" dirty="0" smtClean="0">
                <a:solidFill>
                  <a:srgbClr val="FFCC66"/>
                </a:solidFill>
              </a:rPr>
              <a:t>/</a:t>
            </a:r>
            <a:r>
              <a:rPr lang="cs-CZ" dirty="0" smtClean="0">
                <a:solidFill>
                  <a:srgbClr val="FFCC66"/>
                </a:solidFill>
              </a:rPr>
              <a:t>mol</a:t>
            </a:r>
            <a:r>
              <a:rPr lang="en-US" dirty="0" smtClean="0">
                <a:solidFill>
                  <a:srgbClr val="FFCC66"/>
                </a:solidFill>
              </a:rPr>
              <a:t> (p</a:t>
            </a:r>
            <a:r>
              <a:rPr lang="cs-CZ" dirty="0" smtClean="0">
                <a:solidFill>
                  <a:srgbClr val="FFCC66"/>
                </a:solidFill>
              </a:rPr>
              <a:t>ři teplotě </a:t>
            </a:r>
            <a:r>
              <a:rPr lang="en-US" dirty="0" smtClean="0">
                <a:solidFill>
                  <a:srgbClr val="FFCC66"/>
                </a:solidFill>
              </a:rPr>
              <a:t>298 K).</a:t>
            </a:r>
            <a:endParaRPr lang="cs-CZ" dirty="0">
              <a:solidFill>
                <a:srgbClr val="FFCC66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762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C000"/>
                </a:solidFill>
              </a:rPr>
              <a:t>5.14 </a:t>
            </a:r>
            <a:r>
              <a:rPr lang="cs-CZ" sz="3200" dirty="0" smtClean="0">
                <a:solidFill>
                  <a:srgbClr val="FFC000"/>
                </a:solidFill>
              </a:rPr>
              <a:t>Mřížková entalpie a </a:t>
            </a:r>
            <a:r>
              <a:rPr lang="en-US" sz="3200" dirty="0" smtClean="0">
                <a:solidFill>
                  <a:srgbClr val="FFC000"/>
                </a:solidFill>
              </a:rPr>
              <a:t>Born-Haber</a:t>
            </a:r>
            <a:r>
              <a:rPr lang="cs-CZ" sz="3200" dirty="0" smtClean="0">
                <a:solidFill>
                  <a:srgbClr val="FFC000"/>
                </a:solidFill>
              </a:rPr>
              <a:t>ův cyklus</a:t>
            </a:r>
            <a:endParaRPr lang="cs-CZ" sz="32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3548" b="19150"/>
          <a:stretch/>
        </p:blipFill>
        <p:spPr bwMode="auto">
          <a:xfrm>
            <a:off x="4789170" y="1021080"/>
            <a:ext cx="3710941" cy="568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5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98" y="228600"/>
            <a:ext cx="8839199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5.1 </a:t>
            </a:r>
            <a:r>
              <a:rPr lang="en-US" sz="3000" dirty="0" err="1" smtClean="0"/>
              <a:t>Vratn</a:t>
            </a:r>
            <a:r>
              <a:rPr lang="cs-CZ" sz="3000" dirty="0" smtClean="0"/>
              <a:t>á změna</a:t>
            </a:r>
            <a:r>
              <a:rPr lang="en-US" sz="3000" dirty="0" smtClean="0"/>
              <a:t> = </a:t>
            </a:r>
            <a:r>
              <a:rPr lang="en-US" sz="3000" dirty="0" err="1" smtClean="0"/>
              <a:t>zm</a:t>
            </a:r>
            <a:r>
              <a:rPr lang="cs-CZ" sz="3000" dirty="0" smtClean="0"/>
              <a:t>ěna, která může být obrácena</a:t>
            </a:r>
            <a:endParaRPr lang="cs-CZ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066800"/>
            <a:ext cx="8534399" cy="19739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 smtClean="0">
                <a:solidFill>
                  <a:srgbClr val="FFC000"/>
                </a:solidFill>
              </a:rPr>
              <a:t>infinitezimální modifikací některé proměnné</a:t>
            </a:r>
            <a:r>
              <a:rPr lang="cs-CZ" sz="2800" dirty="0" smtClean="0"/>
              <a:t>.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998" y="5943600"/>
            <a:ext cx="7975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FF00"/>
                </a:solidFill>
                <a:latin typeface="Symbol" panose="05050102010706020507" pitchFamily="18" charset="2"/>
              </a:rPr>
              <a:t>D</a:t>
            </a:r>
            <a:r>
              <a:rPr lang="cs-CZ" sz="2000" dirty="0" smtClean="0">
                <a:solidFill>
                  <a:srgbClr val="00FF00"/>
                </a:solidFill>
              </a:rPr>
              <a:t>p  </a:t>
            </a:r>
            <a:r>
              <a:rPr lang="en-US" sz="2000" dirty="0" smtClean="0">
                <a:solidFill>
                  <a:srgbClr val="00FF00"/>
                </a:solidFill>
              </a:rPr>
              <a:t>= </a:t>
            </a:r>
            <a:r>
              <a:rPr lang="cs-CZ" sz="2000" dirty="0" err="1">
                <a:solidFill>
                  <a:srgbClr val="00FF00"/>
                </a:solidFill>
              </a:rPr>
              <a:t>k</a:t>
            </a:r>
            <a:r>
              <a:rPr lang="en-US" sz="2000" dirty="0" smtClean="0">
                <a:solidFill>
                  <a:srgbClr val="00FF00"/>
                </a:solidFill>
              </a:rPr>
              <a:t>one</a:t>
            </a:r>
            <a:r>
              <a:rPr lang="cs-CZ" sz="2000" dirty="0" smtClean="0">
                <a:solidFill>
                  <a:srgbClr val="00FF00"/>
                </a:solidFill>
              </a:rPr>
              <a:t>čně velká změna</a:t>
            </a:r>
            <a:r>
              <a:rPr lang="en-US" sz="2000" dirty="0">
                <a:solidFill>
                  <a:srgbClr val="00FF00"/>
                </a:solidFill>
              </a:rPr>
              <a:t> </a:t>
            </a:r>
            <a:r>
              <a:rPr lang="cs-CZ" sz="2000" dirty="0">
                <a:solidFill>
                  <a:srgbClr val="00FF00"/>
                </a:solidFill>
              </a:rPr>
              <a:t>,</a:t>
            </a:r>
            <a:r>
              <a:rPr lang="en-US" sz="2000" dirty="0" smtClean="0">
                <a:solidFill>
                  <a:srgbClr val="00FF00"/>
                </a:solidFill>
              </a:rPr>
              <a:t> d</a:t>
            </a:r>
            <a:r>
              <a:rPr lang="cs-CZ" sz="2000" dirty="0" smtClean="0">
                <a:solidFill>
                  <a:srgbClr val="00FF00"/>
                </a:solidFill>
              </a:rPr>
              <a:t>p</a:t>
            </a:r>
            <a:r>
              <a:rPr lang="en-US" sz="2000" dirty="0" smtClean="0">
                <a:solidFill>
                  <a:srgbClr val="00FF00"/>
                </a:solidFill>
              </a:rPr>
              <a:t> </a:t>
            </a:r>
            <a:r>
              <a:rPr lang="en-US" sz="2000" dirty="0" smtClean="0">
                <a:solidFill>
                  <a:srgbClr val="00FF00"/>
                </a:solidFill>
                <a:latin typeface="Symbol" panose="05050102010706020507" pitchFamily="18" charset="2"/>
              </a:rPr>
              <a:t> </a:t>
            </a:r>
            <a:r>
              <a:rPr lang="en-US" sz="2000" dirty="0" smtClean="0">
                <a:solidFill>
                  <a:srgbClr val="00FF00"/>
                </a:solidFill>
              </a:rPr>
              <a:t>…. </a:t>
            </a:r>
            <a:r>
              <a:rPr lang="cs-CZ" sz="2000" dirty="0" smtClean="0">
                <a:solidFill>
                  <a:srgbClr val="00FF00"/>
                </a:solidFill>
              </a:rPr>
              <a:t>n</a:t>
            </a:r>
            <a:r>
              <a:rPr lang="en-US" sz="2000" dirty="0" err="1" smtClean="0">
                <a:solidFill>
                  <a:srgbClr val="00FF00"/>
                </a:solidFill>
              </a:rPr>
              <a:t>ekone</a:t>
            </a:r>
            <a:r>
              <a:rPr lang="cs-CZ" sz="2000" dirty="0" smtClean="0">
                <a:solidFill>
                  <a:srgbClr val="00FF00"/>
                </a:solidFill>
              </a:rPr>
              <a:t>čně malá změna.</a:t>
            </a:r>
            <a:endParaRPr lang="en-US" sz="2000" dirty="0" smtClean="0">
              <a:solidFill>
                <a:srgbClr val="00FF00"/>
              </a:solidFill>
            </a:endParaRPr>
          </a:p>
        </p:txBody>
      </p:sp>
      <p:pic>
        <p:nvPicPr>
          <p:cNvPr id="1030" name="Picture 6" descr="Výsledek obrázku pro reversible change thermal equilibr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7"/>
          <a:stretch/>
        </p:blipFill>
        <p:spPr bwMode="auto">
          <a:xfrm>
            <a:off x="634999" y="1752600"/>
            <a:ext cx="797560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05995" y="5488186"/>
            <a:ext cx="1621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původní proces</a:t>
            </a:r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5486400" y="5488186"/>
            <a:ext cx="148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z</a:t>
            </a:r>
            <a:r>
              <a:rPr lang="cs-CZ" dirty="0" smtClean="0">
                <a:solidFill>
                  <a:srgbClr val="FFC000"/>
                </a:solidFill>
              </a:rPr>
              <a:t>pětný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4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5.2 V</a:t>
            </a:r>
            <a:r>
              <a:rPr lang="cs-CZ" sz="3200" dirty="0" smtClean="0"/>
              <a:t>ýpočet </a:t>
            </a:r>
            <a:r>
              <a:rPr lang="cs-CZ" sz="3200" i="1" dirty="0" smtClean="0">
                <a:solidFill>
                  <a:srgbClr val="FFC000"/>
                </a:solidFill>
              </a:rPr>
              <a:t>w</a:t>
            </a:r>
            <a:r>
              <a:rPr lang="cs-CZ" sz="3200" dirty="0" smtClean="0"/>
              <a:t> při </a:t>
            </a:r>
            <a:r>
              <a:rPr lang="cs-CZ" sz="3200" dirty="0" smtClean="0">
                <a:solidFill>
                  <a:srgbClr val="FFC000"/>
                </a:solidFill>
              </a:rPr>
              <a:t>vratné </a:t>
            </a:r>
            <a:r>
              <a:rPr lang="en-US" sz="3200" dirty="0" err="1" smtClean="0">
                <a:solidFill>
                  <a:srgbClr val="FFC000"/>
                </a:solidFill>
              </a:rPr>
              <a:t>izotermick</a:t>
            </a:r>
            <a:r>
              <a:rPr lang="cs-CZ" sz="3200" dirty="0" smtClean="0">
                <a:solidFill>
                  <a:srgbClr val="FFC000"/>
                </a:solidFill>
              </a:rPr>
              <a:t>é</a:t>
            </a:r>
            <a:r>
              <a:rPr lang="cs-CZ" sz="3200" dirty="0" smtClean="0"/>
              <a:t> expanzi </a:t>
            </a:r>
            <a:r>
              <a:rPr lang="cs-CZ" sz="3200" dirty="0" smtClean="0">
                <a:solidFill>
                  <a:srgbClr val="FFC000"/>
                </a:solidFill>
              </a:rPr>
              <a:t>id g</a:t>
            </a:r>
            <a:endParaRPr lang="cs-CZ" sz="3200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77007"/>
            <a:ext cx="3810000" cy="512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7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0" t="51215"/>
          <a:stretch/>
        </p:blipFill>
        <p:spPr bwMode="auto">
          <a:xfrm>
            <a:off x="1330222" y="4613158"/>
            <a:ext cx="6407355" cy="115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28600" y="3048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5.</a:t>
            </a:r>
            <a:r>
              <a:rPr lang="en-US" sz="3200" dirty="0"/>
              <a:t>3</a:t>
            </a:r>
            <a:r>
              <a:rPr lang="en-US" sz="3200" dirty="0" smtClean="0"/>
              <a:t> </a:t>
            </a:r>
            <a:r>
              <a:rPr lang="en-US" sz="3200" dirty="0" err="1" smtClean="0"/>
              <a:t>Prvn</a:t>
            </a:r>
            <a:r>
              <a:rPr lang="cs-CZ" sz="3200" dirty="0" smtClean="0"/>
              <a:t>í věta TD pro izolovaný a uzavřený systém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600200"/>
            <a:ext cx="728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V</a:t>
            </a:r>
            <a:r>
              <a:rPr lang="cs-CZ" sz="3200" dirty="0" smtClean="0">
                <a:solidFill>
                  <a:srgbClr val="FFC000"/>
                </a:solidFill>
              </a:rPr>
              <a:t>nitřní energi</a:t>
            </a:r>
            <a:r>
              <a:rPr lang="en-US" sz="3200" dirty="0" smtClean="0">
                <a:solidFill>
                  <a:srgbClr val="FFC000"/>
                </a:solidFill>
              </a:rPr>
              <a:t>e </a:t>
            </a:r>
            <a:r>
              <a:rPr lang="cs-CZ" sz="3200" dirty="0" smtClean="0">
                <a:solidFill>
                  <a:srgbClr val="FFC000"/>
                </a:solidFill>
              </a:rPr>
              <a:t>U </a:t>
            </a:r>
            <a:r>
              <a:rPr lang="en-US" sz="3200" dirty="0" smtClean="0">
                <a:solidFill>
                  <a:srgbClr val="FFC000"/>
                </a:solidFill>
              </a:rPr>
              <a:t>je </a:t>
            </a:r>
            <a:r>
              <a:rPr lang="en-US" sz="3200" dirty="0" err="1" smtClean="0">
                <a:solidFill>
                  <a:srgbClr val="FFC000"/>
                </a:solidFill>
              </a:rPr>
              <a:t>tzv</a:t>
            </a:r>
            <a:r>
              <a:rPr lang="en-US" sz="3200" dirty="0" smtClean="0">
                <a:solidFill>
                  <a:srgbClr val="FFC000"/>
                </a:solidFill>
              </a:rPr>
              <a:t>. </a:t>
            </a:r>
            <a:r>
              <a:rPr lang="en-US" sz="3200" dirty="0" err="1" smtClean="0">
                <a:solidFill>
                  <a:srgbClr val="FFC000"/>
                </a:solidFill>
              </a:rPr>
              <a:t>extenz</a:t>
            </a:r>
            <a:r>
              <a:rPr lang="cs-CZ" sz="3200" dirty="0" smtClean="0">
                <a:solidFill>
                  <a:srgbClr val="FFC000"/>
                </a:solidFill>
              </a:rPr>
              <a:t>ívní veličina.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9669" y="5394287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15" name="TextBox 14"/>
          <p:cNvSpPr txBox="1"/>
          <p:nvPr/>
        </p:nvSpPr>
        <p:spPr>
          <a:xfrm>
            <a:off x="814754" y="2438400"/>
            <a:ext cx="4976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dirty="0" smtClean="0">
                <a:solidFill>
                  <a:srgbClr val="FFC000"/>
                </a:solidFill>
              </a:rPr>
              <a:t>Jednotky U:       </a:t>
            </a:r>
            <a:r>
              <a:rPr lang="en-US" sz="3200" dirty="0" smtClean="0"/>
              <a:t>1 </a:t>
            </a:r>
            <a:r>
              <a:rPr lang="en-US" sz="3200" dirty="0"/>
              <a:t>J  = 1 N </a:t>
            </a:r>
            <a:r>
              <a:rPr lang="en-US" sz="3200" dirty="0" smtClean="0"/>
              <a:t>m</a:t>
            </a:r>
            <a:endParaRPr lang="cs-CZ" sz="3200" dirty="0" smtClean="0"/>
          </a:p>
          <a:p>
            <a:pPr algn="r"/>
            <a:r>
              <a:rPr lang="en-US" sz="3200" dirty="0"/>
              <a:t>1 </a:t>
            </a:r>
            <a:r>
              <a:rPr lang="en-US" sz="3200" dirty="0" err="1"/>
              <a:t>cal</a:t>
            </a:r>
            <a:r>
              <a:rPr lang="en-US" sz="3200" dirty="0"/>
              <a:t> = 4.184 </a:t>
            </a:r>
            <a:r>
              <a:rPr lang="en-US" sz="3200" dirty="0" smtClean="0"/>
              <a:t>J</a:t>
            </a:r>
            <a:endParaRPr lang="cs-CZ" sz="3200" dirty="0" smtClean="0"/>
          </a:p>
          <a:p>
            <a:r>
              <a:rPr lang="cs-CZ" sz="3200" dirty="0" smtClean="0">
                <a:solidFill>
                  <a:srgbClr val="FFC000"/>
                </a:solidFill>
              </a:rPr>
              <a:t> </a:t>
            </a:r>
            <a:endParaRPr lang="cs-CZ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5" t="5249" r="11171" b="5312"/>
          <a:stretch/>
        </p:blipFill>
        <p:spPr bwMode="auto">
          <a:xfrm>
            <a:off x="76200" y="2544335"/>
            <a:ext cx="3668004" cy="271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9917" y="990600"/>
            <a:ext cx="2700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Funkce </a:t>
            </a:r>
            <a:r>
              <a:rPr lang="en-US" sz="2400" b="1" dirty="0" smtClean="0"/>
              <a:t>1 prom</a:t>
            </a:r>
            <a:r>
              <a:rPr lang="cs-CZ" sz="2400" b="1" dirty="0" smtClean="0"/>
              <a:t>ěnné</a:t>
            </a:r>
            <a:endParaRPr lang="cs-CZ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56625" y="990600"/>
            <a:ext cx="2974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Funkce </a:t>
            </a:r>
            <a:r>
              <a:rPr lang="en-US" sz="2400" b="1" dirty="0" smtClean="0"/>
              <a:t>2 prom</a:t>
            </a:r>
            <a:r>
              <a:rPr lang="cs-CZ" sz="2400" b="1" dirty="0" smtClean="0"/>
              <a:t>ěnných</a:t>
            </a:r>
            <a:endParaRPr lang="cs-CZ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3023567"/>
            <a:ext cx="0" cy="10912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Pokud je některá z parciálních derivací nenulová, extrém nenastáv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439" y="1676400"/>
            <a:ext cx="5130161" cy="386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8176" y="5943600"/>
            <a:ext cx="3563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Přírůstek funkce na tečně</a:t>
            </a:r>
            <a:r>
              <a:rPr lang="cs-CZ" sz="2400" dirty="0" smtClean="0">
                <a:solidFill>
                  <a:srgbClr val="FFC000"/>
                </a:solidFill>
              </a:rPr>
              <a:t>, 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tzv. </a:t>
            </a:r>
            <a:r>
              <a:rPr lang="cs-CZ" sz="2400" b="1" dirty="0" smtClean="0">
                <a:solidFill>
                  <a:srgbClr val="FFC000"/>
                </a:solidFill>
              </a:rPr>
              <a:t>diferenciál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1" y="5943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Přírůstek funkce na tečné rovině</a:t>
            </a:r>
            <a:r>
              <a:rPr lang="cs-CZ" sz="2400" dirty="0" smtClean="0">
                <a:solidFill>
                  <a:srgbClr val="FFC000"/>
                </a:solidFill>
              </a:rPr>
              <a:t>, 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tzv. totální (úplný) diferenciál.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759218" y="1905000"/>
            <a:ext cx="1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217170" y="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5.4 Co </a:t>
            </a:r>
            <a:r>
              <a:rPr lang="en-US" sz="3200" dirty="0" err="1" smtClean="0"/>
              <a:t>znamen</a:t>
            </a:r>
            <a:r>
              <a:rPr lang="cs-CZ" sz="3200" dirty="0" smtClean="0"/>
              <a:t>á pojem diferenciál?</a:t>
            </a:r>
            <a:endParaRPr lang="cs-CZ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9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1960" y="152400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5.5 </a:t>
            </a:r>
            <a:r>
              <a:rPr lang="en-US" sz="4000" dirty="0" err="1" smtClean="0"/>
              <a:t>Kalorimetrie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AutoShape 26" descr="Výsledek obrázku pro bomb calorime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52" name="Picture 28" descr="Výsledek obrázku pro bomb calori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760" y="1752599"/>
            <a:ext cx="4572000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68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5.6 </a:t>
            </a:r>
            <a:r>
              <a:rPr lang="en-US" sz="3200" dirty="0" err="1" smtClean="0"/>
              <a:t>Tepeln</a:t>
            </a:r>
            <a:r>
              <a:rPr lang="cs-CZ" sz="3200" dirty="0" smtClean="0"/>
              <a:t>á kapacita a molární tepelná kapacita</a:t>
            </a:r>
            <a:endParaRPr lang="cs-CZ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54" y="1600200"/>
            <a:ext cx="820729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69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5.</a:t>
            </a:r>
            <a:r>
              <a:rPr lang="en-US" sz="4000" dirty="0"/>
              <a:t>7</a:t>
            </a:r>
            <a:r>
              <a:rPr lang="en-US" sz="4000" dirty="0" smtClean="0"/>
              <a:t> </a:t>
            </a:r>
            <a:r>
              <a:rPr lang="en-US" sz="4000" dirty="0" err="1" smtClean="0"/>
              <a:t>Entalpie</a:t>
            </a:r>
            <a:endParaRPr lang="cs-CZ" sz="4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3"/>
          <a:stretch/>
        </p:blipFill>
        <p:spPr bwMode="auto">
          <a:xfrm>
            <a:off x="2228850" y="1707349"/>
            <a:ext cx="4552950" cy="433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20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5.8 </a:t>
            </a:r>
            <a:r>
              <a:rPr lang="en-US" sz="4000" dirty="0" err="1" smtClean="0"/>
              <a:t>Vztah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Symbol" panose="05050102010706020507" pitchFamily="18" charset="2"/>
              </a:rPr>
              <a:t>D</a:t>
            </a:r>
            <a:r>
              <a:rPr lang="en-US" sz="4000" dirty="0" smtClean="0"/>
              <a:t>H a </a:t>
            </a:r>
            <a:r>
              <a:rPr lang="en-US" sz="4000" dirty="0" smtClean="0">
                <a:latin typeface="Symbol" panose="05050102010706020507" pitchFamily="18" charset="2"/>
              </a:rPr>
              <a:t>D</a:t>
            </a:r>
            <a:r>
              <a:rPr lang="en-US" sz="4000" dirty="0" smtClean="0"/>
              <a:t>U</a:t>
            </a:r>
            <a:endParaRPr lang="cs-CZ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32285" y="1550026"/>
            <a:ext cx="76685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P</a:t>
            </a:r>
            <a:r>
              <a:rPr lang="cs-CZ" sz="2800" dirty="0" smtClean="0">
                <a:solidFill>
                  <a:srgbClr val="FFC000"/>
                </a:solidFill>
              </a:rPr>
              <a:t>říklad</a:t>
            </a:r>
            <a:r>
              <a:rPr lang="en-US" sz="2800" dirty="0" smtClean="0">
                <a:solidFill>
                  <a:srgbClr val="FFC000"/>
                </a:solidFill>
              </a:rPr>
              <a:t> 1</a:t>
            </a:r>
            <a:r>
              <a:rPr lang="cs-CZ" sz="2800" dirty="0" smtClean="0">
                <a:solidFill>
                  <a:srgbClr val="FFC000"/>
                </a:solidFill>
              </a:rPr>
              <a:t>.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cs-CZ" sz="2800" dirty="0" smtClean="0"/>
              <a:t>Rozdíl mezi 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dirty="0"/>
              <a:t>H a </a:t>
            </a:r>
            <a:r>
              <a:rPr lang="en-US" sz="2800" dirty="0" smtClean="0">
                <a:latin typeface="Symbol" panose="05050102010706020507" pitchFamily="18" charset="2"/>
              </a:rPr>
              <a:t>D</a:t>
            </a:r>
            <a:r>
              <a:rPr lang="en-US" sz="2800" dirty="0" smtClean="0"/>
              <a:t>U</a:t>
            </a:r>
            <a:r>
              <a:rPr lang="cs-CZ" sz="2800" dirty="0" smtClean="0"/>
              <a:t> pro přechod kalcit </a:t>
            </a:r>
            <a:r>
              <a:rPr lang="en-US" sz="2800" dirty="0" smtClean="0"/>
              <a:t>-&gt; </a:t>
            </a:r>
            <a:r>
              <a:rPr lang="en-US" sz="2800" dirty="0" err="1" smtClean="0"/>
              <a:t>aragonit</a:t>
            </a:r>
            <a:r>
              <a:rPr lang="en-US" sz="2800" dirty="0" smtClean="0"/>
              <a:t>.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7" name="Rectangle 6"/>
          <p:cNvSpPr/>
          <p:nvPr/>
        </p:nvSpPr>
        <p:spPr>
          <a:xfrm>
            <a:off x="432284" y="3276600"/>
            <a:ext cx="78735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P</a:t>
            </a:r>
            <a:r>
              <a:rPr lang="cs-CZ" sz="2800" dirty="0" smtClean="0">
                <a:solidFill>
                  <a:srgbClr val="FFC000"/>
                </a:solidFill>
              </a:rPr>
              <a:t>říklad</a:t>
            </a:r>
            <a:r>
              <a:rPr lang="en-US" sz="2800" dirty="0" smtClean="0">
                <a:solidFill>
                  <a:srgbClr val="FFC000"/>
                </a:solidFill>
              </a:rPr>
              <a:t> 2: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endParaRPr lang="en-US" sz="2800" dirty="0">
              <a:solidFill>
                <a:srgbClr val="FFC000"/>
              </a:solidFill>
            </a:endParaRPr>
          </a:p>
          <a:p>
            <a:r>
              <a:rPr lang="cs-CZ" sz="2800" dirty="0"/>
              <a:t>Rozdíl mezi 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dirty="0"/>
              <a:t>H a 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dirty="0"/>
              <a:t>U</a:t>
            </a:r>
            <a:r>
              <a:rPr lang="cs-CZ" sz="2800" dirty="0"/>
              <a:t> </a:t>
            </a:r>
            <a:r>
              <a:rPr lang="en-US" sz="2800" dirty="0" smtClean="0"/>
              <a:t>pro </a:t>
            </a:r>
            <a:r>
              <a:rPr lang="en-US" sz="2800" dirty="0" err="1" smtClean="0"/>
              <a:t>reakci</a:t>
            </a:r>
            <a:r>
              <a:rPr lang="en-US" sz="2800" dirty="0" smtClean="0"/>
              <a:t> </a:t>
            </a:r>
            <a:r>
              <a:rPr lang="en-US" sz="2800" dirty="0" err="1" smtClean="0"/>
              <a:t>slu</a:t>
            </a:r>
            <a:r>
              <a:rPr lang="cs-CZ" sz="2800" dirty="0" smtClean="0"/>
              <a:t>čování vodíku s kyslíkem.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926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8075</TotalTime>
  <Words>354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Přednáška 5 Energetika chemických reakcí: pojem Entalpie </vt:lpstr>
      <vt:lpstr>5.1 Vratná změna = změna, která může být obrácena</vt:lpstr>
      <vt:lpstr>5.2 Výpočet w při vratné izotermické expanzi id g</vt:lpstr>
      <vt:lpstr>PowerPoint Presentation</vt:lpstr>
      <vt:lpstr>PowerPoint Presentation</vt:lpstr>
      <vt:lpstr>PowerPoint Presentation</vt:lpstr>
      <vt:lpstr>5.6 Tepelná kapacita a molární tepelná kapacita</vt:lpstr>
      <vt:lpstr>5.7 Entalpie</vt:lpstr>
      <vt:lpstr>PowerPoint Presentation</vt:lpstr>
      <vt:lpstr>PowerPoint Presentation</vt:lpstr>
      <vt:lpstr>PowerPoint Presentation</vt:lpstr>
      <vt:lpstr>5.11 Definice standardního stavu</vt:lpstr>
      <vt:lpstr>5.12 Hessův zákon</vt:lpstr>
      <vt:lpstr>PowerPoint Presentation</vt:lpstr>
      <vt:lpstr>5.13 Standardní slučovací enthalpie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Ideální plyn a první věta termodynamiky</dc:title>
  <dc:creator>Marketa</dc:creator>
  <cp:lastModifiedBy>Marketa</cp:lastModifiedBy>
  <cp:revision>153</cp:revision>
  <dcterms:created xsi:type="dcterms:W3CDTF">2017-03-05T10:12:35Z</dcterms:created>
  <dcterms:modified xsi:type="dcterms:W3CDTF">2017-03-21T14:39:01Z</dcterms:modified>
</cp:coreProperties>
</file>