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66885-C4A9-4FB6-9A4F-9037C204E669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AC2C-7FE4-48FB-A706-BF7E3E0DD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8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EAC2C-7FE4-48FB-A706-BF7E3E0DDA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0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1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8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8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11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0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8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08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6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4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B4F3-5BE9-4569-ACDC-D80B86212B7B}" type="datetimeFigureOut">
              <a:rPr lang="cs-CZ" smtClean="0"/>
              <a:t>14.03.2017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603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1945" y="749519"/>
            <a:ext cx="5888505" cy="5905501"/>
            <a:chOff x="1521945" y="49360"/>
            <a:chExt cx="5888505" cy="5905501"/>
          </a:xfrm>
        </p:grpSpPr>
        <p:pic>
          <p:nvPicPr>
            <p:cNvPr id="5" name="Picture 2" descr="http://hyperphysics.phy-astr.gsu.edu/hbase/kinetic/imgkin/pvtga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9360"/>
              <a:ext cx="5734050" cy="5905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676400" y="49360"/>
              <a:ext cx="990600" cy="631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76400" y="3402160"/>
              <a:ext cx="1752600" cy="631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1319485" y="1674505"/>
              <a:ext cx="80502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Tlak </a:t>
              </a:r>
              <a:r>
                <a:rPr lang="cs-CZ" sz="2000" b="1" dirty="0" smtClean="0"/>
                <a:t>p</a:t>
              </a:r>
              <a:endParaRPr lang="cs-CZ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 rot="19887976">
              <a:off x="2179117" y="2129450"/>
              <a:ext cx="113499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Teplota </a:t>
              </a:r>
              <a:r>
                <a:rPr lang="cs-CZ" sz="2000" b="1" dirty="0" smtClean="0"/>
                <a:t>T</a:t>
              </a:r>
              <a:endParaRPr lang="cs-CZ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368071" y="1173765"/>
              <a:ext cx="80502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Tlak </a:t>
              </a:r>
              <a:r>
                <a:rPr lang="cs-CZ" sz="2000" b="1" dirty="0" smtClean="0"/>
                <a:t>p</a:t>
              </a:r>
              <a:endParaRPr lang="cs-CZ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9887976">
              <a:off x="4713846" y="3791220"/>
              <a:ext cx="113499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Teplota </a:t>
              </a:r>
              <a:r>
                <a:rPr lang="cs-CZ" sz="2000" b="1" dirty="0" smtClean="0"/>
                <a:t>T</a:t>
              </a:r>
              <a:endParaRPr lang="cs-CZ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9887976">
              <a:off x="4792957" y="5433541"/>
              <a:ext cx="113499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Teplota </a:t>
              </a:r>
              <a:r>
                <a:rPr lang="cs-CZ" sz="2000" b="1" dirty="0" smtClean="0"/>
                <a:t>T</a:t>
              </a:r>
              <a:endParaRPr lang="cs-CZ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2855685" y="2517940"/>
              <a:ext cx="80502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Tlak </a:t>
              </a:r>
              <a:r>
                <a:rPr lang="cs-CZ" sz="2000" b="1" dirty="0" smtClean="0"/>
                <a:t>p</a:t>
              </a:r>
              <a:endParaRPr lang="cs-CZ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837448">
              <a:off x="5826608" y="2317622"/>
              <a:ext cx="10935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Objem </a:t>
              </a:r>
              <a:r>
                <a:rPr lang="cs-CZ" sz="2000" b="1" dirty="0" smtClean="0"/>
                <a:t>V</a:t>
              </a:r>
              <a:endParaRPr lang="cs-CZ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837448">
              <a:off x="3454649" y="3780618"/>
              <a:ext cx="10935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Objem </a:t>
              </a:r>
              <a:r>
                <a:rPr lang="cs-CZ" sz="2000" b="1" dirty="0" smtClean="0"/>
                <a:t>V</a:t>
              </a:r>
              <a:endParaRPr lang="cs-CZ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837448">
              <a:off x="3385366" y="5484894"/>
              <a:ext cx="10935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cs-CZ" sz="2000" dirty="0" smtClean="0"/>
                <a:t>Objem </a:t>
              </a:r>
              <a:r>
                <a:rPr lang="cs-CZ" sz="2000" b="1" dirty="0" smtClean="0"/>
                <a:t>V</a:t>
              </a:r>
              <a:endParaRPr lang="cs-CZ" sz="20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3037" y="4418837"/>
              <a:ext cx="998529" cy="631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6761085" y="415168"/>
            <a:ext cx="925362" cy="4793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6300225" y="894270"/>
            <a:ext cx="768100" cy="602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39140" y="5228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4.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Stavov</a:t>
            </a:r>
            <a:r>
              <a:rPr lang="cs-CZ" u="sng" dirty="0" smtClean="0">
                <a:solidFill>
                  <a:srgbClr val="FFC000"/>
                </a:solidFill>
              </a:rPr>
              <a:t>á rovnice ideálního plynu</a:t>
            </a:r>
            <a:endParaRPr lang="cs-CZ" u="sng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29" y="4724400"/>
            <a:ext cx="2680542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p V= n R T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54580" y="3857923"/>
            <a:ext cx="3116131" cy="29238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R = </a:t>
            </a:r>
            <a:r>
              <a:rPr lang="cs-CZ" sz="2400" dirty="0" smtClean="0">
                <a:solidFill>
                  <a:srgbClr val="FFC000"/>
                </a:solidFill>
              </a:rPr>
              <a:t>univerzální plynová </a:t>
            </a:r>
            <a:r>
              <a:rPr lang="en-US" sz="2400" dirty="0" smtClean="0">
                <a:solidFill>
                  <a:srgbClr val="FFC000"/>
                </a:solidFill>
              </a:rPr>
              <a:t>    </a:t>
            </a:r>
            <a:r>
              <a:rPr lang="cs-CZ" sz="2400" dirty="0" smtClean="0">
                <a:solidFill>
                  <a:srgbClr val="FFC000"/>
                </a:solidFill>
              </a:rPr>
              <a:t>konstanta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R=N</a:t>
            </a:r>
            <a:r>
              <a:rPr lang="cs-CZ" sz="2400" baseline="-25000" dirty="0" smtClean="0">
                <a:solidFill>
                  <a:srgbClr val="FFC000"/>
                </a:solidFill>
              </a:rPr>
              <a:t>A</a:t>
            </a:r>
            <a:r>
              <a:rPr lang="cs-CZ" sz="2400" dirty="0" smtClean="0">
                <a:solidFill>
                  <a:srgbClr val="FFC000"/>
                </a:solidFill>
              </a:rPr>
              <a:t>.k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R=</a:t>
            </a:r>
            <a:r>
              <a:rPr lang="en-US" sz="2400" dirty="0" smtClean="0">
                <a:solidFill>
                  <a:srgbClr val="FFC000"/>
                </a:solidFill>
              </a:rPr>
              <a:t>8.314 47 J K</a:t>
            </a:r>
            <a:r>
              <a:rPr lang="en-US" sz="2400" baseline="30000" dirty="0" smtClean="0">
                <a:solidFill>
                  <a:srgbClr val="FFC000"/>
                </a:solidFill>
              </a:rPr>
              <a:t>-1</a:t>
            </a:r>
            <a:r>
              <a:rPr lang="en-US" sz="2400" dirty="0" smtClean="0">
                <a:solidFill>
                  <a:srgbClr val="FFC000"/>
                </a:solidFill>
              </a:rPr>
              <a:t> mol</a:t>
            </a:r>
            <a:r>
              <a:rPr lang="en-US" sz="2400" baseline="30000" dirty="0" smtClean="0">
                <a:solidFill>
                  <a:srgbClr val="FFC000"/>
                </a:solidFill>
              </a:rPr>
              <a:t>-1</a:t>
            </a:r>
          </a:p>
          <a:p>
            <a:endParaRPr lang="en-US" sz="2400" baseline="30000" dirty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T=termodynamická teplota, p=tlak, n=látkové množství</a:t>
            </a:r>
            <a:endParaRPr lang="cs-CZ" sz="2400" baseline="300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6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</TotalTime>
  <Words>50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Ideální plyn a první věta termodynamiky</dc:title>
  <dc:creator>Marketa</dc:creator>
  <cp:lastModifiedBy>Marketa</cp:lastModifiedBy>
  <cp:revision>77</cp:revision>
  <dcterms:created xsi:type="dcterms:W3CDTF">2017-03-05T10:12:35Z</dcterms:created>
  <dcterms:modified xsi:type="dcterms:W3CDTF">2017-03-14T17:15:00Z</dcterms:modified>
</cp:coreProperties>
</file>