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66885-C4A9-4FB6-9A4F-9037C204E669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EAC2C-7FE4-48FB-A706-BF7E3E0DDA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88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EAC2C-7FE4-48FB-A706-BF7E3E0DDA9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409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51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88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78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6112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10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78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85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089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96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84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56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3B4F3-5BE9-4569-ACDC-D80B86212B7B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6033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521945" y="749519"/>
            <a:ext cx="5888505" cy="5905501"/>
            <a:chOff x="1521945" y="49360"/>
            <a:chExt cx="5888505" cy="5905501"/>
          </a:xfrm>
        </p:grpSpPr>
        <p:pic>
          <p:nvPicPr>
            <p:cNvPr id="5" name="Picture 2" descr="http://hyperphysics.phy-astr.gsu.edu/hbase/kinetic/imgkin/pvtgas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6400" y="49360"/>
              <a:ext cx="5734050" cy="5905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1676400" y="49360"/>
              <a:ext cx="990600" cy="6317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676400" y="3402160"/>
              <a:ext cx="1752600" cy="6317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1319485" y="1674505"/>
              <a:ext cx="80502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cs-CZ" sz="2000" dirty="0" smtClean="0"/>
                <a:t>Tlak </a:t>
              </a:r>
              <a:r>
                <a:rPr lang="cs-CZ" sz="2000" b="1" dirty="0" smtClean="0"/>
                <a:t>p</a:t>
              </a:r>
              <a:endParaRPr lang="cs-CZ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 rot="19887976">
              <a:off x="2179117" y="2129450"/>
              <a:ext cx="1134991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cs-CZ" sz="2000" dirty="0" smtClean="0"/>
                <a:t>Teplota </a:t>
              </a:r>
              <a:r>
                <a:rPr lang="cs-CZ" sz="2000" b="1" dirty="0" smtClean="0"/>
                <a:t>T</a:t>
              </a:r>
              <a:endParaRPr lang="cs-CZ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 rot="16200000">
              <a:off x="5368071" y="1173765"/>
              <a:ext cx="80502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cs-CZ" sz="2000" dirty="0" smtClean="0"/>
                <a:t>Tlak </a:t>
              </a:r>
              <a:r>
                <a:rPr lang="cs-CZ" sz="2000" b="1" dirty="0" smtClean="0"/>
                <a:t>p</a:t>
              </a:r>
              <a:endParaRPr lang="cs-CZ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 rot="19887976">
              <a:off x="4713846" y="3791220"/>
              <a:ext cx="1134991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cs-CZ" sz="2000" dirty="0" smtClean="0"/>
                <a:t>Teplota </a:t>
              </a:r>
              <a:r>
                <a:rPr lang="cs-CZ" sz="2000" b="1" dirty="0" smtClean="0"/>
                <a:t>T</a:t>
              </a:r>
              <a:endParaRPr lang="cs-CZ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 rot="19887976">
              <a:off x="4792957" y="5433541"/>
              <a:ext cx="1134991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cs-CZ" sz="2000" dirty="0" smtClean="0"/>
                <a:t>Teplota </a:t>
              </a:r>
              <a:r>
                <a:rPr lang="cs-CZ" sz="2000" b="1" dirty="0" smtClean="0"/>
                <a:t>T</a:t>
              </a:r>
              <a:endParaRPr lang="cs-CZ" sz="2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 rot="16200000">
              <a:off x="2855685" y="2517940"/>
              <a:ext cx="80502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cs-CZ" sz="2000" dirty="0" smtClean="0"/>
                <a:t>Tlak </a:t>
              </a:r>
              <a:r>
                <a:rPr lang="cs-CZ" sz="2000" b="1" dirty="0" smtClean="0"/>
                <a:t>p</a:t>
              </a:r>
              <a:endParaRPr lang="cs-CZ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 rot="1837448">
              <a:off x="5826608" y="2317622"/>
              <a:ext cx="109356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cs-CZ" sz="2000" dirty="0" smtClean="0"/>
                <a:t>Objem </a:t>
              </a:r>
              <a:r>
                <a:rPr lang="cs-CZ" sz="2000" b="1" dirty="0" smtClean="0"/>
                <a:t>V</a:t>
              </a:r>
              <a:endParaRPr lang="cs-CZ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 rot="1837448">
              <a:off x="3454649" y="3780618"/>
              <a:ext cx="109356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cs-CZ" sz="2000" dirty="0" smtClean="0"/>
                <a:t>Objem </a:t>
              </a:r>
              <a:r>
                <a:rPr lang="cs-CZ" sz="2000" b="1" dirty="0" smtClean="0"/>
                <a:t>V</a:t>
              </a:r>
              <a:endParaRPr lang="cs-CZ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 rot="1837448">
              <a:off x="3385366" y="5484894"/>
              <a:ext cx="109356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cs-CZ" sz="2000" dirty="0" smtClean="0"/>
                <a:t>Objem </a:t>
              </a:r>
              <a:r>
                <a:rPr lang="cs-CZ" sz="2000" b="1" dirty="0" smtClean="0"/>
                <a:t>V</a:t>
              </a:r>
              <a:endParaRPr lang="cs-CZ" sz="2000" b="1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943037" y="4418837"/>
              <a:ext cx="998529" cy="6317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6761085" y="415168"/>
            <a:ext cx="925362" cy="4793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6300225" y="894270"/>
            <a:ext cx="768100" cy="602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739140" y="52282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4.</a:t>
            </a:r>
            <a:r>
              <a:rPr lang="en-US" dirty="0"/>
              <a:t>5</a:t>
            </a:r>
            <a:r>
              <a:rPr lang="en-US" dirty="0" smtClean="0"/>
              <a:t> </a:t>
            </a:r>
            <a:r>
              <a:rPr lang="en-US" u="sng" dirty="0" err="1" smtClean="0">
                <a:solidFill>
                  <a:srgbClr val="FFC000"/>
                </a:solidFill>
              </a:rPr>
              <a:t>Stavov</a:t>
            </a:r>
            <a:r>
              <a:rPr lang="cs-CZ" u="sng" dirty="0" smtClean="0">
                <a:solidFill>
                  <a:srgbClr val="FFC000"/>
                </a:solidFill>
              </a:rPr>
              <a:t>á rovnice ideálního plynu</a:t>
            </a:r>
            <a:endParaRPr lang="cs-CZ" u="sng" dirty="0">
              <a:solidFill>
                <a:srgbClr val="FFC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6129" y="4724400"/>
            <a:ext cx="2680542" cy="8309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FFC000"/>
                </a:solidFill>
              </a:rPr>
              <a:t>p V= n R T</a:t>
            </a:r>
            <a:endParaRPr lang="cs-CZ" sz="4800" dirty="0">
              <a:solidFill>
                <a:srgbClr val="FFC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54580" y="3857923"/>
            <a:ext cx="3116131" cy="29238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R = </a:t>
            </a:r>
            <a:r>
              <a:rPr lang="cs-CZ" sz="2400" dirty="0" smtClean="0">
                <a:solidFill>
                  <a:srgbClr val="FFC000"/>
                </a:solidFill>
              </a:rPr>
              <a:t>univerzální plynová </a:t>
            </a:r>
            <a:r>
              <a:rPr lang="en-US" sz="2400" dirty="0" smtClean="0">
                <a:solidFill>
                  <a:srgbClr val="FFC000"/>
                </a:solidFill>
              </a:rPr>
              <a:t>    </a:t>
            </a:r>
            <a:r>
              <a:rPr lang="cs-CZ" sz="2400" dirty="0" smtClean="0">
                <a:solidFill>
                  <a:srgbClr val="FFC000"/>
                </a:solidFill>
              </a:rPr>
              <a:t>konstanta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R=N</a:t>
            </a:r>
            <a:r>
              <a:rPr lang="cs-CZ" sz="2400" baseline="-25000" dirty="0" smtClean="0">
                <a:solidFill>
                  <a:srgbClr val="FFC000"/>
                </a:solidFill>
              </a:rPr>
              <a:t>A</a:t>
            </a:r>
            <a:r>
              <a:rPr lang="cs-CZ" sz="2400" dirty="0" smtClean="0">
                <a:solidFill>
                  <a:srgbClr val="FFC000"/>
                </a:solidFill>
              </a:rPr>
              <a:t>.k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R=</a:t>
            </a:r>
            <a:r>
              <a:rPr lang="en-US" sz="2400" dirty="0" smtClean="0">
                <a:solidFill>
                  <a:srgbClr val="FFC000"/>
                </a:solidFill>
              </a:rPr>
              <a:t>8.314 47 J K</a:t>
            </a:r>
            <a:r>
              <a:rPr lang="en-US" sz="2400" baseline="30000" dirty="0" smtClean="0">
                <a:solidFill>
                  <a:srgbClr val="FFC000"/>
                </a:solidFill>
              </a:rPr>
              <a:t>-1</a:t>
            </a:r>
            <a:r>
              <a:rPr lang="en-US" sz="2400" dirty="0" smtClean="0">
                <a:solidFill>
                  <a:srgbClr val="FFC000"/>
                </a:solidFill>
              </a:rPr>
              <a:t> mol</a:t>
            </a:r>
            <a:r>
              <a:rPr lang="en-US" sz="2400" baseline="30000" dirty="0" smtClean="0">
                <a:solidFill>
                  <a:srgbClr val="FFC000"/>
                </a:solidFill>
              </a:rPr>
              <a:t>-1</a:t>
            </a:r>
          </a:p>
          <a:p>
            <a:endParaRPr lang="en-US" sz="2400" baseline="30000" dirty="0">
              <a:solidFill>
                <a:srgbClr val="FFC000"/>
              </a:solidFill>
            </a:endParaRPr>
          </a:p>
          <a:p>
            <a:r>
              <a:rPr lang="cs-CZ" sz="2400" dirty="0" smtClean="0">
                <a:solidFill>
                  <a:srgbClr val="FFC000"/>
                </a:solidFill>
              </a:rPr>
              <a:t>T=termodynamická teplota, p=tlak, n=látkové množství</a:t>
            </a:r>
            <a:endParaRPr lang="cs-CZ" sz="2400" baseline="30000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965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5133</TotalTime>
  <Words>50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Ideální plyn a první věta termodynamiky</dc:title>
  <dc:creator>Marketa</dc:creator>
  <cp:lastModifiedBy>Marketa</cp:lastModifiedBy>
  <cp:revision>77</cp:revision>
  <dcterms:created xsi:type="dcterms:W3CDTF">2017-03-05T10:12:35Z</dcterms:created>
  <dcterms:modified xsi:type="dcterms:W3CDTF">2017-03-14T17:15:00Z</dcterms:modified>
</cp:coreProperties>
</file>