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69" r:id="rId4"/>
    <p:sldId id="271" r:id="rId5"/>
    <p:sldId id="270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009999"/>
    <a:srgbClr val="FF66CC"/>
    <a:srgbClr val="CC0099"/>
    <a:srgbClr val="FFCC00"/>
    <a:srgbClr val="66CCFF"/>
    <a:srgbClr val="0033CC"/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19B9-5B34-4499-92A7-2A52EEE4E02A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A536C-51E8-49D2-A4B5-A81588234F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1.png"/><Relationship Id="rId7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C1800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en-US" sz="4000" dirty="0" err="1" smtClean="0"/>
              <a:t>Chemie</a:t>
            </a:r>
            <a:r>
              <a:rPr lang="en-US" sz="4000" dirty="0" smtClean="0"/>
              <a:t> pro </a:t>
            </a:r>
            <a:r>
              <a:rPr lang="en-US" sz="4000" dirty="0" err="1" smtClean="0"/>
              <a:t>fyzik</a:t>
            </a:r>
            <a:r>
              <a:rPr lang="cs-CZ" sz="4000" dirty="0" smtClean="0"/>
              <a:t>ální </a:t>
            </a:r>
            <a:r>
              <a:rPr lang="cs-CZ" sz="4000" dirty="0" smtClean="0"/>
              <a:t>obory</a:t>
            </a:r>
            <a:r>
              <a:rPr lang="en-US" sz="4000" dirty="0" smtClean="0"/>
              <a:t>: </a:t>
            </a:r>
            <a:r>
              <a:rPr lang="en-US" sz="4000" dirty="0" err="1" smtClean="0"/>
              <a:t>Podklady</a:t>
            </a:r>
            <a:r>
              <a:rPr lang="en-US" sz="4000" dirty="0" smtClean="0"/>
              <a:t> k </a:t>
            </a:r>
            <a:r>
              <a:rPr lang="en-US" sz="4000" dirty="0" err="1" smtClean="0"/>
              <a:t>prvn</a:t>
            </a:r>
            <a:r>
              <a:rPr lang="cs-CZ" sz="4000" dirty="0" smtClean="0"/>
              <a:t>í přednášce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183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 </a:t>
            </a:r>
            <a:r>
              <a:rPr lang="en-US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Vlnov</a:t>
            </a:r>
            <a:r>
              <a:rPr lang="cs-CZ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vlastnosti částic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Výsledek obrázku pro phd thesis of louis de broglie evalu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" b="20706"/>
          <a:stretch/>
        </p:blipFill>
        <p:spPr bwMode="auto">
          <a:xfrm>
            <a:off x="141030" y="771422"/>
            <a:ext cx="8873360" cy="443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425" y="4773175"/>
            <a:ext cx="514584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cs-CZ" sz="2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Mají-li vlny vlastnosti částic, </a:t>
            </a:r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mohou i částice mít vlastnosti vln.</a:t>
            </a:r>
            <a:endParaRPr lang="en-US" sz="26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2815" y="2729010"/>
            <a:ext cx="378630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v</a:t>
            </a:r>
            <a:endParaRPr lang="cs-CZ" sz="3200" dirty="0"/>
          </a:p>
        </p:txBody>
      </p:sp>
      <p:sp>
        <p:nvSpPr>
          <p:cNvPr id="14" name="Rectangle 13"/>
          <p:cNvSpPr/>
          <p:nvPr/>
        </p:nvSpPr>
        <p:spPr>
          <a:xfrm>
            <a:off x="1600200" y="2209800"/>
            <a:ext cx="1905000" cy="1295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32690" y="4811580"/>
            <a:ext cx="5169005" cy="8759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24921" y="5886920"/>
            <a:ext cx="9132580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rychlost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nikoli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frekvenci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cs-CZ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příslušná vlnová délka, h </a:t>
            </a:r>
            <a:r>
              <a:rPr lang="en-US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Planckova konstanta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1695" y="5349250"/>
            <a:ext cx="380390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 de Broglie, 1923</a:t>
            </a:r>
          </a:p>
        </p:txBody>
      </p:sp>
    </p:spTree>
    <p:extLst>
      <p:ext uri="{BB962C8B-B14F-4D97-AF65-F5344CB8AC3E}">
        <p14:creationId xmlns:p14="http://schemas.microsoft.com/office/powerpoint/2010/main" val="1802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5" y="4657960"/>
            <a:ext cx="3650279" cy="1766630"/>
          </a:xfrm>
        </p:spPr>
        <p:txBody>
          <a:bodyPr>
            <a:noAutofit/>
          </a:bodyPr>
          <a:lstStyle/>
          <a:p>
            <a:pPr algn="l"/>
            <a:r>
              <a:rPr lang="cs-CZ" sz="2600" u="sng" dirty="0" smtClean="0"/>
              <a:t/>
            </a:r>
            <a:br>
              <a:rPr lang="cs-CZ" sz="2600" u="sng" dirty="0" smtClean="0"/>
            </a:b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Vlnov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á délka částic má jasný smysl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 lze ji změřit)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rovnoměrném </a:t>
            </a:r>
            <a:r>
              <a:rPr lang="cs-CZ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přímočarém </a:t>
            </a: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pohybu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Odvoďte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tomto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řípadě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 pro výpočet </a:t>
            </a:r>
            <a:r>
              <a:rPr lang="el-GR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 hmotnosti 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celkové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energie </a:t>
            </a:r>
            <a:r>
              <a:rPr lang="cs-CZ" sz="28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potenciální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energie </a:t>
            </a:r>
            <a:r>
              <a:rPr lang="cs-CZ" sz="28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4940" y="298656"/>
            <a:ext cx="4305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>
                <a:solidFill>
                  <a:srgbClr val="FFC000"/>
                </a:solidFill>
              </a:rPr>
              <a:t>P</a:t>
            </a:r>
            <a:r>
              <a:rPr lang="cs-CZ" sz="4000" u="sng" dirty="0" smtClean="0">
                <a:solidFill>
                  <a:srgbClr val="FFC000"/>
                </a:solidFill>
              </a:rPr>
              <a:t>říklad k části </a:t>
            </a:r>
            <a:r>
              <a:rPr lang="en-US" sz="4000" u="sng" dirty="0" smtClean="0">
                <a:solidFill>
                  <a:srgbClr val="FFC000"/>
                </a:solidFill>
              </a:rPr>
              <a:t>1.9</a:t>
            </a:r>
            <a:r>
              <a:rPr lang="cs-CZ" sz="4000" u="sng" dirty="0" smtClean="0">
                <a:solidFill>
                  <a:srgbClr val="FFC000"/>
                </a:solidFill>
              </a:rPr>
              <a:t> 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2605"/>
          <a:stretch/>
        </p:blipFill>
        <p:spPr bwMode="auto">
          <a:xfrm>
            <a:off x="3957520" y="1010850"/>
            <a:ext cx="4825750" cy="57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24885" y="5426060"/>
            <a:ext cx="3494855" cy="12185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7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93830" y="1156875"/>
            <a:ext cx="8487505" cy="1196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hovají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-li se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částice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vlny, pozbýváme ostré informace o jejich chování (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nám stačit spojitý popis = popis pomocí  funkcí</a:t>
            </a:r>
            <a:r>
              <a:rPr lang="en-US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789" y="297788"/>
            <a:ext cx="8573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1.10 </a:t>
            </a:r>
            <a:r>
              <a:rPr lang="en-US" sz="4000" dirty="0" err="1" smtClean="0">
                <a:solidFill>
                  <a:srgbClr val="FFC000"/>
                </a:solidFill>
              </a:rPr>
              <a:t>Vlnov</a:t>
            </a:r>
            <a:r>
              <a:rPr lang="cs-CZ" sz="4000" dirty="0" smtClean="0">
                <a:solidFill>
                  <a:srgbClr val="FFC000"/>
                </a:solidFill>
              </a:rPr>
              <a:t>é funkce pro částici v jámě</a:t>
            </a:r>
            <a:endParaRPr lang="cs-CZ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7450" y="3029293"/>
            <a:ext cx="3763690" cy="2611540"/>
            <a:chOff x="539476" y="1777585"/>
            <a:chExt cx="3763690" cy="2611540"/>
          </a:xfrm>
          <a:solidFill>
            <a:schemeClr val="tx1"/>
          </a:solidFill>
        </p:grpSpPr>
        <p:sp>
          <p:nvSpPr>
            <p:cNvPr id="6" name="Rectangle 5"/>
            <p:cNvSpPr/>
            <p:nvPr/>
          </p:nvSpPr>
          <p:spPr>
            <a:xfrm>
              <a:off x="539476" y="1777585"/>
              <a:ext cx="3763690" cy="26115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587" y="1931204"/>
              <a:ext cx="2987778" cy="2335899"/>
            </a:xfrm>
            <a:prstGeom prst="rect">
              <a:avLst/>
            </a:prstGeom>
            <a:grpFill/>
          </p:spPr>
        </p:pic>
      </p:grpSp>
      <p:sp>
        <p:nvSpPr>
          <p:cNvPr id="3" name="TextBox 2"/>
          <p:cNvSpPr txBox="1"/>
          <p:nvPr/>
        </p:nvSpPr>
        <p:spPr>
          <a:xfrm>
            <a:off x="2037269" y="4922385"/>
            <a:ext cx="724750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jáma)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29" y="4918229"/>
            <a:ext cx="90178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(bariéra)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989" y="4956634"/>
            <a:ext cx="90178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(bariéra)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potential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0" y="3006545"/>
            <a:ext cx="4557013" cy="3235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4418380" y="2637213"/>
            <a:ext cx="196547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nekonečně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1515" y="2637213"/>
            <a:ext cx="19911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    konečně 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216" y="2637213"/>
            <a:ext cx="10753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</a:t>
            </a:r>
            <a:r>
              <a:rPr lang="cs-CZ" b="1" dirty="0" smtClean="0">
                <a:solidFill>
                  <a:schemeClr val="bg1"/>
                </a:solidFill>
              </a:rPr>
              <a:t>luboká jáma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77770" y="2821879"/>
            <a:ext cx="38405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06730" y="2821879"/>
            <a:ext cx="396661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1011" y="5741453"/>
                <a:ext cx="2926763" cy="1001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𝜳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𝑳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𝑳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11" y="5741453"/>
                <a:ext cx="2926763" cy="1001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2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639" y="1390704"/>
                <a:ext cx="5651195" cy="1231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Vlnové funkce pro konkrétním hladiny </a:t>
                </a:r>
                <a:r>
                  <a:rPr lang="cs-CZ" sz="20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energie</a:t>
                </a:r>
                <a:r>
                  <a:rPr lang="cs-CZ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cs-CZ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Použijeme tzv. operátor energie, tradičně značený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2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cs-CZ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(od „Hamiltonův operátor“).  </a:t>
                </a:r>
                <a:endParaRPr lang="cs-CZ" sz="2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639" y="1390704"/>
                <a:ext cx="5651195" cy="1231791"/>
              </a:xfrm>
              <a:blipFill rotWithShape="1">
                <a:blip r:embed="rId2"/>
                <a:stretch>
                  <a:fillRect l="-1402" t="-990" b="-10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699" y="0"/>
            <a:ext cx="7543800" cy="914400"/>
          </a:xfrm>
          <a:ln>
            <a:noFill/>
          </a:ln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1.11 </a:t>
            </a:r>
            <a:r>
              <a:rPr lang="cs-CZ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se vlnové funkce naleznou?</a:t>
            </a:r>
            <a:endParaRPr lang="cs-CZ" sz="3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thumb/1/15/William_Rowan_Hamilton_painting.jpg/225px-William_Rowan_Hamilton_paint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854395"/>
            <a:ext cx="2604256" cy="312510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5" name="Rectangle 4"/>
          <p:cNvSpPr/>
          <p:nvPr/>
        </p:nvSpPr>
        <p:spPr>
          <a:xfrm>
            <a:off x="6193667" y="1355130"/>
            <a:ext cx="2648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Sir William R.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Hamilton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8561" y="5042010"/>
            <a:ext cx="3699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1805-1865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Irsk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ý M, F a ASTR</a:t>
            </a: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řeformuloval  klasickou mechaniku</a:t>
            </a: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abstraktnější úrovni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9240" y="2584090"/>
                <a:ext cx="1109342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40" y="2584090"/>
                <a:ext cx="1109342" cy="7099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0656" y="2805746"/>
            <a:ext cx="5375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Celkov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á energie částice v jámě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klasicky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896" y="3422479"/>
            <a:ext cx="48826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Kvantov</a:t>
            </a:r>
            <a:r>
              <a:rPr lang="cs-CZ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ě: řeším </a:t>
            </a:r>
            <a:r>
              <a:rPr lang="en-US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rovnici</a:t>
            </a:r>
            <a:r>
              <a:rPr lang="en-US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2 </a:t>
            </a:r>
            <a:r>
              <a:rPr lang="en-US" sz="2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nezn</a:t>
            </a:r>
            <a:r>
              <a:rPr lang="cs-CZ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ámých:</a:t>
            </a:r>
            <a:endParaRPr lang="cs-CZ" sz="2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02455" y="5744578"/>
                <a:ext cx="2166106" cy="771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22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2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200" dirty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200" b="0" i="0" dirty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55" y="5744578"/>
                <a:ext cx="2166106" cy="771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28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Ψ</m:t>
                      </m:r>
                      <m:r>
                        <a:rPr lang="cs-CZ" sz="28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dirty="0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·</m:t>
                      </m:r>
                      <m:r>
                        <a:rPr lang="cs-CZ" sz="28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3164607" y="5076686"/>
            <a:ext cx="370458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80710" y="5076686"/>
            <a:ext cx="487553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8759" y="5297737"/>
            <a:ext cx="18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n</a:t>
            </a:r>
            <a:r>
              <a:rPr lang="cs-CZ" sz="2000" dirty="0" smtClean="0"/>
              <a:t>eznámá funkce</a:t>
            </a:r>
            <a:endParaRPr lang="cs-CZ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49280" y="4043480"/>
            <a:ext cx="197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n</a:t>
            </a:r>
            <a:r>
              <a:rPr lang="cs-CZ" sz="2000" dirty="0" smtClean="0">
                <a:solidFill>
                  <a:srgbClr val="FF0000"/>
                </a:solidFill>
              </a:rPr>
              <a:t>eznámá </a:t>
            </a:r>
            <a:r>
              <a:rPr lang="en-US" sz="2000" dirty="0" err="1" smtClean="0">
                <a:solidFill>
                  <a:srgbClr val="FF0000"/>
                </a:solidFill>
              </a:rPr>
              <a:t>energie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880710" y="4451416"/>
            <a:ext cx="0" cy="30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95062" y="4662157"/>
            <a:ext cx="173201" cy="254532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1663" y="4402821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n</a:t>
            </a:r>
            <a:r>
              <a:rPr lang="cs-CZ" sz="2000" dirty="0" smtClean="0">
                <a:solidFill>
                  <a:srgbClr val="00FFFF"/>
                </a:solidFill>
              </a:rPr>
              <a:t>ásobení</a:t>
            </a:r>
            <a:endParaRPr lang="cs-CZ" sz="2000" dirty="0">
              <a:solidFill>
                <a:srgbClr val="00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31364" y="4630130"/>
            <a:ext cx="811676" cy="61759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27" name="Straight Arrow Connector 1026"/>
          <p:cNvCxnSpPr/>
          <p:nvPr/>
        </p:nvCxnSpPr>
        <p:spPr>
          <a:xfrm flipH="1" flipV="1">
            <a:off x="2190890" y="4810293"/>
            <a:ext cx="307240" cy="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62006" y="4005075"/>
            <a:ext cx="162888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Operátor funkci změní na jinou, z ní nějak odvozenou </a:t>
            </a:r>
            <a:endParaRPr lang="cs-CZ" sz="20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Rectangle 1031"/>
          <p:cNvSpPr/>
          <p:nvPr/>
        </p:nvSpPr>
        <p:spPr>
          <a:xfrm>
            <a:off x="221815" y="5986075"/>
            <a:ext cx="3383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částic</a:t>
            </a:r>
            <a:r>
              <a:rPr lang="en-US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1-rozm</a:t>
            </a:r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ěrné jámě: </a:t>
            </a:r>
            <a:endParaRPr lang="cs-CZ" sz="20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21" grpId="0"/>
      <p:bldP spid="23" grpId="0"/>
      <p:bldP spid="31" grpId="0"/>
      <p:bldP spid="30" grpId="0" animBg="1"/>
      <p:bldP spid="1028" grpId="0"/>
      <p:bldP spid="10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046" y="932675"/>
            <a:ext cx="8229600" cy="106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Tj. pro částici v jámě hledám takovou matematickou funkci, která se dvojím derivováním vrátí na svůj původní funkční předpis, až na konstantu. </a:t>
            </a:r>
          </a:p>
          <a:p>
            <a:pPr marL="0" indent="0" algn="r">
              <a:buNone/>
            </a:pPr>
            <a:r>
              <a:rPr lang="cs-CZ" sz="2000" dirty="0" smtClean="0">
                <a:solidFill>
                  <a:srgbClr val="FFC000"/>
                </a:solidFill>
              </a:rPr>
              <a:t>Platí to pro námi nalezené sinusoidy?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225" y="-17385"/>
            <a:ext cx="8229600" cy="7196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1.12 </a:t>
            </a:r>
            <a:r>
              <a:rPr lang="en-US" sz="3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</a:t>
            </a:r>
            <a:r>
              <a:rPr lang="cs-CZ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 funkce a hodnoty operátoru</a:t>
            </a:r>
            <a:endParaRPr lang="cs-CZ" sz="3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46" y="2392065"/>
            <a:ext cx="35716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Obecný postup v QM: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</a:t>
            </a: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íšu klasický předpis pro výpočet veličiny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něj vytvořím předpis kvantový , tzv. operátor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Najdu </a:t>
            </a:r>
            <a:r>
              <a:rPr lang="cs-CZ" sz="2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</a:t>
            </a: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operátor pouze vynásobí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konstantou</a:t>
            </a: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5245" y="4946146"/>
            <a:ext cx="0" cy="979179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285" y="5991245"/>
            <a:ext cx="21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FF"/>
                </a:solidFill>
              </a:rPr>
              <a:t>VLASTNÍ FUNKCE OPERÁTORU</a:t>
            </a:r>
            <a:endParaRPr lang="cs-CZ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7285" y="6001544"/>
            <a:ext cx="20518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VLASTNÍ HODNOTY VELIČINY</a:t>
            </a:r>
            <a:endParaRPr lang="cs-C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92820" y="5694895"/>
            <a:ext cx="0" cy="297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63" y="2584090"/>
            <a:ext cx="4913222" cy="3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8615" y="49360"/>
                <a:ext cx="8948365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FFC000"/>
                    </a:solidFill>
                  </a:rPr>
                  <a:t>1.13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Chyb</a:t>
                </a:r>
                <a:r>
                  <a:rPr lang="cs-CZ" sz="2800" dirty="0" smtClean="0">
                    <a:solidFill>
                      <a:srgbClr val="FFC000"/>
                    </a:solidFill>
                  </a:rPr>
                  <a:t>ějící rovnice do soustavy s neznámými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Ψ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FFC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s-CZ" sz="2800" b="0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cs-CZ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2800" dirty="0" smtClean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astnosti</m:t>
                    </m:r>
                    <m:r>
                      <a:rPr lang="cs-CZ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tzv</m:t>
                    </m:r>
                    <m:r>
                      <a:rPr lang="cs-CZ" sz="2800" b="0" i="0" smtClean="0">
                        <a:latin typeface="Cambria Math"/>
                      </a:rPr>
                      <m:t>. </m:t>
                    </m:r>
                    <m:r>
                      <a:rPr lang="cs-CZ" sz="2800" b="0" i="1" smtClean="0">
                        <a:latin typeface="Cambria Math"/>
                      </a:rPr>
                      <m:t>𝑓𝑦𝑧𝑖𝑘</m:t>
                    </m:r>
                    <m:r>
                      <a:rPr lang="cs-CZ" sz="2800" b="0" i="1" smtClean="0">
                        <a:latin typeface="Cambria Math"/>
                      </a:rPr>
                      <m:t>á</m:t>
                    </m:r>
                    <m:r>
                      <a:rPr lang="cs-CZ" sz="2800" b="0" i="1" smtClean="0">
                        <a:latin typeface="Cambria Math"/>
                      </a:rPr>
                      <m:t>𝑙𝑛</m:t>
                    </m:r>
                    <m:r>
                      <a:rPr lang="cs-CZ" sz="2800" b="0" i="1" smtClean="0">
                        <a:latin typeface="Cambria Math"/>
                      </a:rPr>
                      <m:t>ě </m:t>
                    </m:r>
                    <m:r>
                      <a:rPr lang="cs-CZ" sz="2800" b="0" i="1" smtClean="0">
                        <a:latin typeface="Cambria Math"/>
                      </a:rPr>
                      <m:t>𝑝</m:t>
                    </m:r>
                    <m:r>
                      <a:rPr lang="cs-CZ" sz="2800" b="0" i="1" smtClean="0">
                        <a:latin typeface="Cambria Math"/>
                      </a:rPr>
                      <m:t>ř</m:t>
                    </m:r>
                    <m:r>
                      <a:rPr lang="cs-CZ" sz="2800" b="0" i="1" smtClean="0">
                        <a:latin typeface="Cambria Math"/>
                      </a:rPr>
                      <m:t>𝑖𝑗𝑎𝑡𝑒𝑙𝑛</m:t>
                    </m:r>
                    <m:r>
                      <a:rPr lang="cs-CZ" sz="2800" b="0" i="1" smtClean="0">
                        <a:latin typeface="Cambria Math"/>
                      </a:rPr>
                      <m:t>é </m:t>
                    </m:r>
                    <m:r>
                      <a:rPr lang="cs-CZ" sz="2800" b="0" i="1" smtClean="0">
                        <a:latin typeface="Cambria Math"/>
                      </a:rPr>
                      <m:t>𝑣𝑙𝑛𝑜𝑣</m:t>
                    </m:r>
                    <m:r>
                      <a:rPr lang="cs-CZ" sz="2800" b="0" i="1" smtClean="0">
                        <a:latin typeface="Cambria Math"/>
                      </a:rPr>
                      <m:t>é </m:t>
                    </m:r>
                    <m:r>
                      <a:rPr lang="cs-CZ" sz="2800" b="0" i="1" smtClean="0">
                        <a:latin typeface="Cambria Math"/>
                      </a:rPr>
                      <m:t>𝑓𝑢𝑛𝑘𝑐𝑒</m:t>
                    </m:r>
                  </m:oMath>
                </a14:m>
                <a:endParaRPr lang="cs-CZ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615" y="49360"/>
                <a:ext cx="8948365" cy="1143000"/>
              </a:xfrm>
              <a:blipFill rotWithShape="1">
                <a:blip r:embed="rId2"/>
                <a:stretch>
                  <a:fillRect l="-1499" b="-175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E:\WEBSITE\CHAP11\GIF\F11_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1226437"/>
            <a:ext cx="3048000" cy="5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2619" y="1562043"/>
            <a:ext cx="1541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Spojitost 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834" y="2430470"/>
            <a:ext cx="3626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Spojitost </a:t>
            </a:r>
            <a:r>
              <a:rPr lang="en-US" sz="2800" dirty="0" smtClean="0">
                <a:solidFill>
                  <a:srgbClr val="FFC000"/>
                </a:solidFill>
              </a:rPr>
              <a:t>1. </a:t>
            </a:r>
            <a:r>
              <a:rPr lang="en-US" sz="2800" dirty="0" err="1" smtClean="0">
                <a:solidFill>
                  <a:srgbClr val="FFC000"/>
                </a:solidFill>
              </a:rPr>
              <a:t>derivace</a:t>
            </a:r>
            <a:r>
              <a:rPr lang="en-US" sz="2800" dirty="0" smtClean="0">
                <a:solidFill>
                  <a:srgbClr val="FFC000"/>
                </a:solidFill>
              </a:rPr>
              <a:t> a</a:t>
            </a:r>
            <a:r>
              <a:rPr lang="cs-CZ" sz="2800" dirty="0" smtClean="0">
                <a:solidFill>
                  <a:srgbClr val="FFC000"/>
                </a:solidFill>
              </a:rPr>
              <a:t>ž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na výjimky (singularity) 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8890" y="3928265"/>
            <a:ext cx="232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Jednoznačnost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203" y="5157225"/>
            <a:ext cx="3600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Integrovatelnost druhé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mocniny (kvadrátu)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2234" y="241385"/>
                <a:ext cx="8833150" cy="74799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1.14</a:t>
                </a:r>
                <a:r>
                  <a:rPr lang="cs-CZ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yzik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í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ř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ijatelnost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pro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stici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j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m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ě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234" y="241385"/>
                <a:ext cx="8833150" cy="747995"/>
              </a:xfrm>
              <a:blipFill rotWithShape="1">
                <a:blip r:embed="rId2"/>
                <a:stretch>
                  <a:fillRect l="-1794" b="-31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Výsledek obrázku pro particle in a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4" y="1201510"/>
            <a:ext cx="4389176" cy="37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561160" y="2046420"/>
            <a:ext cx="2023309" cy="2689155"/>
            <a:chOff x="6561160" y="2046420"/>
            <a:chExt cx="2023309" cy="2689155"/>
          </a:xfrm>
        </p:grpSpPr>
        <p:sp>
          <p:nvSpPr>
            <p:cNvPr id="6" name="TextBox 5"/>
            <p:cNvSpPr txBox="1"/>
            <p:nvPr/>
          </p:nvSpPr>
          <p:spPr>
            <a:xfrm>
              <a:off x="7673643" y="4273910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1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61160" y="4504340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777838" y="381305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586693" y="4081885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77838" y="300654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561160" y="3329712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43800" y="2046420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561160" y="2370273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982356" y="1625768"/>
            <a:ext cx="861420" cy="29957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5263290" y="1594779"/>
            <a:ext cx="829661" cy="30649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2413066" y="4621498"/>
            <a:ext cx="24846" cy="4215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88634" y="4659764"/>
            <a:ext cx="1" cy="3832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=0 (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energeticky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nedostupn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á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oblast)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009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009" t="-7692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0101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Odn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kud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, ž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ř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š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to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oblasti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bude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lin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kombinace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cs-CZ" sz="2200" b="0" i="0" dirty="0" smtClean="0">
                  <a:solidFill>
                    <a:srgbClr val="00FF00"/>
                  </a:solidFill>
                  <a:latin typeface="Cambria Math"/>
                </a:endParaRP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Neznám ale periodu. </a:t>
                </a: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Který požadavek na fyzikální přijatelnost mi ji pomůže určit?</a:t>
                </a:r>
                <a:endParaRPr lang="cs-CZ" sz="24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  <a:blipFill rotWithShape="1">
                <a:blip r:embed="rId8"/>
                <a:stretch>
                  <a:fillRect l="-68" b="-109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43776" y="1625768"/>
            <a:ext cx="2419513" cy="299573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111138" y="4659764"/>
            <a:ext cx="2" cy="996726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82862" y="2324405"/>
            <a:ext cx="154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Zakřivení vlnové funkce</a:t>
            </a:r>
            <a:r>
              <a:rPr lang="en-US" sz="2400" dirty="0" smtClean="0"/>
              <a:t>: </a:t>
            </a:r>
            <a:r>
              <a:rPr lang="cs-CZ" sz="2400" dirty="0" smtClean="0"/>
              <a:t>míra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kin</a:t>
            </a:r>
            <a:endParaRPr lang="cs-CZ" sz="24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2882180" y="2046420"/>
            <a:ext cx="2342704" cy="2457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5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7615" y="855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4195" y="-65855"/>
            <a:ext cx="9158195" cy="90294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Částicový pohled lze získat i z vln</a:t>
            </a:r>
            <a:r>
              <a:rPr lang="en-US" sz="4000" b="1" dirty="0" smtClean="0">
                <a:solidFill>
                  <a:schemeClr val="bg1"/>
                </a:solidFill>
              </a:rPr>
              <a:t>!</a:t>
            </a:r>
            <a:endParaRPr lang="cs-CZ" sz="40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910" y="636430"/>
            <a:ext cx="9142195" cy="5442515"/>
            <a:chOff x="1805" y="1250910"/>
            <a:chExt cx="8787128" cy="5058466"/>
          </a:xfrm>
        </p:grpSpPr>
        <p:pic>
          <p:nvPicPr>
            <p:cNvPr id="4098" name="Picture 2" descr="Výsledek obrázku pro particles and wa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1250910"/>
              <a:ext cx="4946628" cy="505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Výsledek obrázku pro particles and wa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305" y="1250910"/>
              <a:ext cx="4946628" cy="505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910" y="5868441"/>
            <a:ext cx="912709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Artist’s impression, inspired by the work of the </a:t>
            </a:r>
            <a:r>
              <a:rPr lang="en-US" sz="2000" b="1" dirty="0" smtClean="0"/>
              <a:t>M. C. </a:t>
            </a:r>
            <a:r>
              <a:rPr lang="en-US" sz="2000" b="1" dirty="0"/>
              <a:t>Escher, </a:t>
            </a:r>
            <a:r>
              <a:rPr lang="en-US" sz="2000" b="1" dirty="0" smtClean="0"/>
              <a:t>of </a:t>
            </a:r>
            <a:r>
              <a:rPr lang="en-US" sz="2000" b="1" dirty="0"/>
              <a:t>the continuous </a:t>
            </a:r>
            <a:r>
              <a:rPr lang="en-US" sz="2000" b="1" dirty="0" smtClean="0"/>
              <a:t>morphing </a:t>
            </a:r>
            <a:r>
              <a:rPr lang="en-US" sz="2000" b="1" dirty="0"/>
              <a:t>between particle- and wave-like </a:t>
            </a:r>
            <a:r>
              <a:rPr lang="en-US" sz="2000" b="1" dirty="0" err="1"/>
              <a:t>behaviour</a:t>
            </a:r>
            <a:r>
              <a:rPr lang="en-US" sz="2000" b="1" dirty="0"/>
              <a:t> of </a:t>
            </a:r>
            <a:r>
              <a:rPr lang="en-US" sz="2000" b="1" dirty="0" smtClean="0"/>
              <a:t>light</a:t>
            </a:r>
            <a:r>
              <a:rPr lang="cs-CZ" sz="2000" b="1" dirty="0" smtClean="0"/>
              <a:t>. </a:t>
            </a:r>
            <a:endParaRPr lang="en-US" sz="2000" b="1" dirty="0" smtClean="0"/>
          </a:p>
          <a:p>
            <a:pPr algn="r"/>
            <a:r>
              <a:rPr lang="en-US" sz="1900" dirty="0" smtClean="0"/>
              <a:t>CREDIT</a:t>
            </a:r>
            <a:r>
              <a:rPr lang="en-US" sz="1900" dirty="0"/>
              <a:t>: </a:t>
            </a:r>
            <a:r>
              <a:rPr lang="en-US" sz="1900" dirty="0" err="1" smtClean="0"/>
              <a:t>N.Brunner</a:t>
            </a:r>
            <a:r>
              <a:rPr lang="en-US" sz="1900" dirty="0" smtClean="0"/>
              <a:t> </a:t>
            </a:r>
            <a:r>
              <a:rPr lang="en-US" sz="1900" dirty="0"/>
              <a:t>and </a:t>
            </a:r>
            <a:r>
              <a:rPr lang="en-US" sz="1900" dirty="0" smtClean="0"/>
              <a:t>J.E. </a:t>
            </a:r>
            <a:r>
              <a:rPr lang="en-US" sz="1900" dirty="0"/>
              <a:t>Simmonds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58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WEBSITE\CHAP11\GIF\F11_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59" y="1219200"/>
            <a:ext cx="3962355" cy="40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18482" y="2160965"/>
                <a:ext cx="237741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33CC33"/>
                    </a:solidFill>
                  </a:rPr>
                  <a:t>Pravděpodobnost</a:t>
                </a:r>
                <a:r>
                  <a:rPr lang="en-US" sz="2000" b="1" dirty="0" smtClean="0">
                    <a:solidFill>
                      <a:srgbClr val="33CC33"/>
                    </a:solidFill>
                  </a:rPr>
                  <a:t> </a:t>
                </a:r>
                <a:endParaRPr lang="cs-CZ" sz="2000" b="1" dirty="0" smtClean="0">
                  <a:solidFill>
                    <a:srgbClr val="33CC33"/>
                  </a:solidFill>
                </a:endParaRPr>
              </a:p>
              <a:p>
                <a:r>
                  <a:rPr lang="cs-CZ" sz="2400" b="1" dirty="0" smtClean="0">
                    <a:solidFill>
                      <a:srgbClr val="33CC33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1" i="0" baseline="30000" smtClean="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33CC33"/>
                    </a:solidFill>
                  </a:rPr>
                  <a:t>dx</a:t>
                </a:r>
                <a:endParaRPr lang="cs-CZ" sz="24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482" y="2160965"/>
                <a:ext cx="237741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103" t="-3937" b="-165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5620" y="2046420"/>
                <a:ext cx="779903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</m:e>
                    </m:d>
                    <m:r>
                      <a:rPr lang="en-US" sz="2400" b="1" baseline="3000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>
                    <a:solidFill>
                      <a:srgbClr val="33CC33"/>
                    </a:solidFill>
                  </a:rPr>
                  <a:t> </a:t>
                </a:r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20" y="2046420"/>
                <a:ext cx="7799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1.15</a:t>
                </a:r>
                <a:r>
                  <a:rPr lang="cs-CZ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lnov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funkce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&amp;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poloha</m:t>
                    </m:r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stice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E:\WEBSITE\CHAP11\GIF\F11_2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1317530"/>
            <a:ext cx="27908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41" y="4734770"/>
            <a:ext cx="38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Vlnová funkce částice </a:t>
            </a:r>
          </a:p>
          <a:p>
            <a:pPr algn="ctr"/>
            <a:r>
              <a:rPr lang="cs-CZ" sz="2000" dirty="0" smtClean="0"/>
              <a:t>s určitou polohou</a:t>
            </a:r>
          </a:p>
          <a:p>
            <a:pPr algn="ctr"/>
            <a:r>
              <a:rPr lang="cs-CZ" sz="2000" dirty="0" smtClean="0"/>
              <a:t>(za cenu zcela neurčité hybnosti)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5029" y="1163105"/>
                <a:ext cx="513281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solidFill>
                            <a:srgbClr val="33CC33"/>
                          </a:solidFill>
                          <a:latin typeface="Cambria Math"/>
                        </a:rPr>
                        <m:t>𝚿</m:t>
                      </m:r>
                    </m:oMath>
                  </m:oMathPara>
                </a14:m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9" y="1163105"/>
                <a:ext cx="51328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4561" y="4097408"/>
                <a:ext cx="415498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rgbClr val="33CC33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61" y="4097408"/>
                <a:ext cx="4154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032860" y="3478103"/>
            <a:ext cx="38405" cy="237041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32125" y="5140216"/>
            <a:ext cx="38405" cy="7082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4761" y="5886920"/>
            <a:ext cx="460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HUSTOTA pravděpodobnosti výskytu částice</a:t>
            </a:r>
            <a:endParaRPr lang="cs-CZ" sz="2400" dirty="0"/>
          </a:p>
        </p:txBody>
      </p:sp>
      <p:sp>
        <p:nvSpPr>
          <p:cNvPr id="17" name="Rectangle 16"/>
          <p:cNvSpPr/>
          <p:nvPr/>
        </p:nvSpPr>
        <p:spPr>
          <a:xfrm>
            <a:off x="1624535" y="4250989"/>
            <a:ext cx="159941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33CC33"/>
                </a:solidFill>
              </a:rPr>
              <a:t>p</a:t>
            </a:r>
            <a:r>
              <a:rPr lang="cs-CZ" b="1" dirty="0" smtClean="0">
                <a:solidFill>
                  <a:srgbClr val="33CC33"/>
                </a:solidFill>
              </a:rPr>
              <a:t>oloha  </a:t>
            </a:r>
            <a:r>
              <a:rPr lang="cs-CZ" b="1" dirty="0">
                <a:solidFill>
                  <a:srgbClr val="33CC33"/>
                </a:solidFill>
              </a:rPr>
              <a:t>částice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5004" y="5979252"/>
                <a:ext cx="39820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rgbClr val="FFC000"/>
                    </a:solidFill>
                  </a:rPr>
                  <a:t>Kdyby hodnota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srgbClr val="FFC000"/>
                        </a:solidFill>
                        <a:latin typeface="Cambria Math"/>
                      </a:rPr>
                      <m:t>𝚿</m:t>
                    </m:r>
                  </m:oMath>
                </a14:m>
                <a:r>
                  <a:rPr lang="cs-CZ" dirty="0" smtClean="0">
                    <a:solidFill>
                      <a:srgbClr val="FFC000"/>
                    </a:solidFill>
                  </a:rPr>
                  <a:t> byla vždy reálné číslo,</a:t>
                </a:r>
              </a:p>
              <a:p>
                <a:pPr algn="ctr"/>
                <a:r>
                  <a:rPr lang="cs-CZ" dirty="0">
                    <a:solidFill>
                      <a:srgbClr val="FFC000"/>
                    </a:solidFill>
                  </a:rPr>
                  <a:t>s</a:t>
                </a:r>
                <a:r>
                  <a:rPr lang="cs-CZ" dirty="0" smtClean="0">
                    <a:solidFill>
                      <a:srgbClr val="FFC000"/>
                    </a:solidFill>
                  </a:rPr>
                  <a:t>tačil by kvadrát  bez absolutní hodnoty.</a:t>
                </a:r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4" y="5979252"/>
                <a:ext cx="398205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766" t="-4717" r="-153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1.16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Pojem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smtClean="0">
                <a:solidFill>
                  <a:srgbClr val="FFC000"/>
                </a:solidFill>
              </a:rPr>
              <a:t>A</a:t>
            </a:r>
            <a:r>
              <a:rPr lang="en-US" sz="3600" dirty="0" err="1" smtClean="0">
                <a:solidFill>
                  <a:srgbClr val="FFC000"/>
                </a:solidFill>
              </a:rPr>
              <a:t>tomov</a:t>
            </a:r>
            <a:r>
              <a:rPr lang="cs-CZ" sz="3600" dirty="0" smtClean="0">
                <a:solidFill>
                  <a:srgbClr val="FFC000"/>
                </a:solidFill>
              </a:rPr>
              <a:t>ého Orbitalu (AO)</a:t>
            </a:r>
            <a:endParaRPr lang="cs-CZ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 smtClean="0"/>
                  <a:t>Atomový orbital </a:t>
                </a:r>
                <a:r>
                  <a:rPr lang="cs-CZ" sz="2400" dirty="0" smtClean="0">
                    <a:solidFill>
                      <a:srgbClr val="00FF00"/>
                    </a:solidFill>
                  </a:rPr>
                  <a:t>= vlnová funkce pro </a:t>
                </a:r>
                <a:r>
                  <a:rPr lang="en-US" sz="2400" dirty="0" smtClean="0">
                    <a:solidFill>
                      <a:srgbClr val="00FF00"/>
                    </a:solidFill>
                  </a:rPr>
                  <a:t>1 </a:t>
                </a:r>
                <a:r>
                  <a:rPr lang="en-US" sz="2400" dirty="0" err="1" smtClean="0">
                    <a:solidFill>
                      <a:srgbClr val="00FF00"/>
                    </a:solidFill>
                  </a:rPr>
                  <a:t>elektron</a:t>
                </a:r>
                <a:endParaRPr lang="en-US" sz="2400" dirty="0" smtClean="0">
                  <a:solidFill>
                    <a:srgbClr val="00FF00"/>
                  </a:solidFill>
                </a:endParaRPr>
              </a:p>
              <a:p>
                <a:r>
                  <a:rPr lang="en-US" sz="2400" b="0" dirty="0" smtClean="0">
                    <a:solidFill>
                      <a:srgbClr val="FF0000"/>
                    </a:solidFill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cs-CZ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hustota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elektronu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např. proto,                                 			že </a:t>
                </a:r>
                <a14:m>
                  <m:oMath xmlns:m="http://schemas.openxmlformats.org/officeDocument/2006/math">
                    <m:r>
                      <a:rPr lang="el-GR" sz="2000" b="1" smtClean="0">
                        <a:solidFill>
                          <a:srgbClr val="FFC000"/>
                        </a:solidFill>
                        <a:latin typeface="Cambria Math"/>
                      </a:rPr>
                      <m:t>𝚿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obecně nabývá komplexních hodnot)</a:t>
                </a:r>
              </a:p>
              <a:p>
                <a:endParaRPr lang="cs-CZ" sz="2000" dirty="0" smtClean="0"/>
              </a:p>
              <a:p>
                <a:r>
                  <a:rPr lang="cs-CZ" sz="2000" dirty="0" smtClean="0"/>
                  <a:t>Tím tedy máme definovány AO pro systémy  H, He</a:t>
                </a:r>
                <a:r>
                  <a:rPr lang="en-US" sz="2000" baseline="30000" dirty="0" smtClean="0"/>
                  <a:t>+</a:t>
                </a:r>
                <a:r>
                  <a:rPr lang="en-US" sz="2000" dirty="0" smtClean="0"/>
                  <a:t>, Li</a:t>
                </a:r>
                <a:r>
                  <a:rPr lang="en-US" sz="2000" baseline="30000" dirty="0" smtClean="0"/>
                  <a:t>2+</a:t>
                </a:r>
                <a:r>
                  <a:rPr lang="en-US" sz="2000" dirty="0" smtClean="0"/>
                  <a:t>, …</a:t>
                </a:r>
                <a:endParaRPr lang="cs-CZ" sz="2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192" t="-2778" b="-5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4260" y="3272191"/>
            <a:ext cx="8365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</a:rPr>
              <a:t>Atomový orbital pro víceelektronové systémy: </a:t>
            </a:r>
          </a:p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pojem založen na aproximaci autorů Douglas Hartree </a:t>
            </a:r>
            <a:r>
              <a:rPr lang="en-US" sz="2000" dirty="0" smtClean="0">
                <a:solidFill>
                  <a:srgbClr val="FFC000"/>
                </a:solidFill>
              </a:rPr>
              <a:t>+</a:t>
            </a:r>
            <a:r>
              <a:rPr lang="cs-CZ" sz="2000" dirty="0" smtClean="0">
                <a:solidFill>
                  <a:srgbClr val="FFC000"/>
                </a:solidFill>
              </a:rPr>
              <a:t>  Vladimir Fock</a:t>
            </a:r>
            <a:endParaRPr lang="cs-CZ" sz="2000" baseline="30000" dirty="0">
              <a:solidFill>
                <a:srgbClr val="FFC000"/>
              </a:solidFill>
            </a:endParaRPr>
          </a:p>
        </p:txBody>
      </p:sp>
      <p:pic>
        <p:nvPicPr>
          <p:cNvPr id="11" name="Picture 2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4" t="19992" r="19623" b="53480"/>
          <a:stretch/>
        </p:blipFill>
        <p:spPr bwMode="auto">
          <a:xfrm>
            <a:off x="2190890" y="4502083"/>
            <a:ext cx="2019301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234" y="4427530"/>
            <a:ext cx="188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Vybraný e</a:t>
            </a:r>
            <a:r>
              <a:rPr lang="en-US" sz="2000" baseline="30000" dirty="0" smtClean="0"/>
              <a:t>-</a:t>
            </a:r>
            <a:r>
              <a:rPr lang="cs-CZ" sz="2000" dirty="0" smtClean="0"/>
              <a:t> interaguje </a:t>
            </a:r>
          </a:p>
          <a:p>
            <a:pPr algn="ctr"/>
            <a:r>
              <a:rPr lang="cs-CZ" sz="2000" dirty="0" smtClean="0">
                <a:solidFill>
                  <a:srgbClr val="FF99FF"/>
                </a:solidFill>
              </a:rPr>
              <a:t>s časově zprůměrovanou hustotou ostatních e</a:t>
            </a:r>
            <a:r>
              <a:rPr lang="cs-CZ" sz="2000" b="1" baseline="30000" dirty="0" smtClean="0">
                <a:solidFill>
                  <a:srgbClr val="FF99FF"/>
                </a:solidFill>
              </a:rPr>
              <a:t>-</a:t>
            </a:r>
            <a:endParaRPr lang="cs-CZ" sz="2000" b="1" baseline="30000" dirty="0">
              <a:solidFill>
                <a:srgbClr val="FF99FF"/>
              </a:solidFill>
            </a:endParaRPr>
          </a:p>
        </p:txBody>
      </p:sp>
      <p:pic>
        <p:nvPicPr>
          <p:cNvPr id="2052" name="Picture 4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67790" r="27436" b="21099"/>
          <a:stretch/>
        </p:blipFill>
        <p:spPr bwMode="auto">
          <a:xfrm>
            <a:off x="4514392" y="5042233"/>
            <a:ext cx="4457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39365" y="4501151"/>
            <a:ext cx="139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Skutečnost:</a:t>
            </a:r>
            <a:endParaRPr lang="cs-CZ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45205" y="5804233"/>
            <a:ext cx="139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Zvýhodnění</a:t>
            </a:r>
            <a:endParaRPr lang="cs-CZ" sz="2000" dirty="0"/>
          </a:p>
        </p:txBody>
      </p:sp>
      <p:sp>
        <p:nvSpPr>
          <p:cNvPr id="13" name="Rectangle 12"/>
          <p:cNvSpPr/>
          <p:nvPr/>
        </p:nvSpPr>
        <p:spPr>
          <a:xfrm>
            <a:off x="4429427" y="5804233"/>
            <a:ext cx="165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Znevýhodnění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510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598460"/>
          </a:xfrm>
        </p:spPr>
        <p:txBody>
          <a:bodyPr>
            <a:normAutofit/>
          </a:bodyPr>
          <a:lstStyle/>
          <a:p>
            <a:r>
              <a:rPr lang="cs-CZ" sz="2800" b="1" u="sng" dirty="0"/>
              <a:t>Döbereiner, </a:t>
            </a:r>
            <a:r>
              <a:rPr lang="cs-CZ" sz="2800" b="1" u="sng" dirty="0" smtClean="0"/>
              <a:t>Johann: </a:t>
            </a:r>
            <a:r>
              <a:rPr lang="en-US" sz="2800" b="1" u="sng" dirty="0" smtClean="0"/>
              <a:t>1829 Z</a:t>
            </a:r>
            <a:r>
              <a:rPr lang="cs-CZ" sz="2800" b="1" u="sng" dirty="0" smtClean="0"/>
              <a:t>ákon triád. </a:t>
            </a:r>
            <a:r>
              <a:rPr lang="cs-CZ" sz="2800" i="1" u="sng" dirty="0" smtClean="0">
                <a:solidFill>
                  <a:srgbClr val="FF0000"/>
                </a:solidFill>
              </a:rPr>
              <a:t>Jak asi zněl?</a:t>
            </a:r>
            <a:endParaRPr lang="cs-CZ" sz="2800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Výsledek obrázku pro dobereiner triá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/>
          <a:stretch/>
        </p:blipFill>
        <p:spPr bwMode="auto">
          <a:xfrm>
            <a:off x="0" y="872490"/>
            <a:ext cx="9144000" cy="59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9815" y="1447799"/>
            <a:ext cx="1447800" cy="430887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Lithium</a:t>
            </a:r>
            <a:endParaRPr lang="cs-CZ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29815" y="1863802"/>
            <a:ext cx="1447800" cy="430887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Sod</a:t>
            </a:r>
            <a:r>
              <a:rPr lang="cs-CZ" sz="2200" b="1" dirty="0" smtClean="0"/>
              <a:t>ík</a:t>
            </a:r>
            <a:endParaRPr lang="cs-CZ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9815" y="2294689"/>
            <a:ext cx="1447800" cy="430887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Draslík</a:t>
            </a:r>
            <a:endParaRPr lang="cs-CZ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29815" y="2725576"/>
            <a:ext cx="1447800" cy="43088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Vápník</a:t>
            </a:r>
            <a:endParaRPr lang="cs-CZ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29815" y="3156463"/>
            <a:ext cx="1447800" cy="43088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Stroncim</a:t>
            </a:r>
            <a:endParaRPr lang="cs-CZ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29815" y="3566630"/>
            <a:ext cx="1447800" cy="43088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Baryum</a:t>
            </a:r>
            <a:endParaRPr lang="cs-CZ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29815" y="3975484"/>
            <a:ext cx="1447800" cy="43088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Chlor</a:t>
            </a:r>
            <a:endParaRPr lang="cs-CZ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29815" y="4406371"/>
            <a:ext cx="1447800" cy="43088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Brom</a:t>
            </a:r>
            <a:endParaRPr lang="cs-CZ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29815" y="4854866"/>
            <a:ext cx="1447800" cy="43088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Jód</a:t>
            </a:r>
            <a:endParaRPr lang="cs-CZ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29815" y="5291931"/>
            <a:ext cx="1447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Síra</a:t>
            </a: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9815" y="5722818"/>
            <a:ext cx="1447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Selen</a:t>
            </a: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9815" y="6110266"/>
            <a:ext cx="1447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Tellur</a:t>
            </a: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9335" y="1016912"/>
            <a:ext cx="1447800" cy="430887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PRVEK</a:t>
            </a:r>
            <a:endParaRPr lang="cs-CZ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1024173"/>
            <a:ext cx="2209800" cy="338554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AT. HMOTNOST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1011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pb0xsYSLy0g/VR1PwA_IhNI/AAAAAAAADrw/k-2hAMCjgCw/s1600/dobereiners%2Btriads%2Bcalc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33400"/>
            <a:ext cx="524534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Dobereinerovy triády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1772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" y="2315255"/>
            <a:ext cx="9144000" cy="26248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095" y="1009485"/>
            <a:ext cx="7543800" cy="914400"/>
          </a:xfrm>
        </p:spPr>
        <p:txBody>
          <a:bodyPr/>
          <a:lstStyle/>
          <a:p>
            <a:r>
              <a:rPr lang="en-US" sz="4000" dirty="0" smtClean="0"/>
              <a:t>John Newlands, 1864, z</a:t>
            </a:r>
            <a:r>
              <a:rPr lang="cs-CZ" sz="4000" dirty="0" smtClean="0"/>
              <a:t>ákon oktáv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272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" y="1431940"/>
            <a:ext cx="9059329" cy="2600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55" y="202980"/>
            <a:ext cx="8229600" cy="844910"/>
          </a:xfrm>
        </p:spPr>
        <p:txBody>
          <a:bodyPr/>
          <a:lstStyle/>
          <a:p>
            <a:r>
              <a:rPr lang="en-US" sz="3600" dirty="0" smtClean="0"/>
              <a:t>John Newlands, 1864, z</a:t>
            </a:r>
            <a:r>
              <a:rPr lang="cs-CZ" sz="3600" dirty="0" smtClean="0"/>
              <a:t>ákon oktáv</a:t>
            </a:r>
            <a:endParaRPr lang="cs-CZ" sz="3600" dirty="0"/>
          </a:p>
        </p:txBody>
      </p:sp>
      <p:sp>
        <p:nvSpPr>
          <p:cNvPr id="8" name="Rectangle 7"/>
          <p:cNvSpPr/>
          <p:nvPr/>
        </p:nvSpPr>
        <p:spPr>
          <a:xfrm>
            <a:off x="731500" y="2440296"/>
            <a:ext cx="419100" cy="209624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1556684" y="2423150"/>
            <a:ext cx="314993" cy="21560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40210" y="2390078"/>
            <a:ext cx="378890" cy="23629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761067" y="2390078"/>
            <a:ext cx="465288" cy="29824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6255713" y="2396556"/>
            <a:ext cx="429250" cy="242199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76199" y="4504340"/>
            <a:ext cx="185214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IA</a:t>
            </a:r>
            <a:endParaRPr lang="cs-CZ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2438400" y="2423150"/>
            <a:ext cx="405375" cy="215606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5148075" y="2440296"/>
            <a:ext cx="397457" cy="262166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1958639" y="4504340"/>
            <a:ext cx="176717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IB</a:t>
            </a:r>
            <a:endParaRPr lang="cs-CZ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31500" y="2085279"/>
            <a:ext cx="419100" cy="337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556684" y="2062034"/>
            <a:ext cx="401955" cy="31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765104" y="2085279"/>
            <a:ext cx="461252" cy="311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6245327" y="2073845"/>
            <a:ext cx="400543" cy="290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/>
        </p:nvSpPr>
        <p:spPr>
          <a:xfrm>
            <a:off x="4860373" y="5638440"/>
            <a:ext cx="1785498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Skup</a:t>
            </a:r>
            <a:r>
              <a:rPr lang="cs-CZ" sz="2000" b="1" dirty="0" smtClean="0"/>
              <a:t>.</a:t>
            </a:r>
            <a:r>
              <a:rPr lang="en-US" sz="2000" b="1" dirty="0" smtClean="0"/>
              <a:t> VIIA, H </a:t>
            </a:r>
            <a:r>
              <a:rPr lang="en-US" sz="2000" b="1" dirty="0" err="1" smtClean="0"/>
              <a:t>podobn</a:t>
            </a:r>
            <a:r>
              <a:rPr lang="cs-CZ" sz="2000" b="1" dirty="0" smtClean="0"/>
              <a:t>é vlastnosti</a:t>
            </a:r>
            <a:endParaRPr lang="cs-CZ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40210" y="2172295"/>
            <a:ext cx="378890" cy="208790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74500" y="2663409"/>
            <a:ext cx="312016" cy="280645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21995" y="2669503"/>
            <a:ext cx="428605" cy="249252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1538005" y="2688325"/>
            <a:ext cx="390340" cy="230430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3765102" y="2713625"/>
            <a:ext cx="461253" cy="230430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6255714" y="2688325"/>
            <a:ext cx="428562" cy="255729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Box 29"/>
          <p:cNvSpPr txBox="1"/>
          <p:nvPr/>
        </p:nvSpPr>
        <p:spPr>
          <a:xfrm>
            <a:off x="92601" y="5077957"/>
            <a:ext cx="210666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</a:t>
            </a:r>
            <a:r>
              <a:rPr lang="en-US" sz="2000" b="1" dirty="0" smtClean="0"/>
              <a:t>. IIA, G=Be</a:t>
            </a:r>
            <a:endParaRPr lang="cs-CZ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2404110" y="2688324"/>
            <a:ext cx="439665" cy="202161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5116123" y="2706614"/>
            <a:ext cx="429409" cy="237441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7633339" y="2664780"/>
            <a:ext cx="433516" cy="292380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226735" y="5031790"/>
            <a:ext cx="161614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IIB</a:t>
            </a:r>
            <a:endParaRPr lang="cs-CZ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7029" y="2968988"/>
            <a:ext cx="414041" cy="21326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733405" y="2934226"/>
            <a:ext cx="408808" cy="2480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Box 40"/>
          <p:cNvSpPr txBox="1"/>
          <p:nvPr/>
        </p:nvSpPr>
        <p:spPr>
          <a:xfrm>
            <a:off x="57110" y="5554739"/>
            <a:ext cx="174438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IIIA</a:t>
            </a:r>
            <a:endParaRPr lang="cs-CZ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2404110" y="2928890"/>
            <a:ext cx="439665" cy="25336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42"/>
          <p:cNvSpPr/>
          <p:nvPr/>
        </p:nvSpPr>
        <p:spPr>
          <a:xfrm>
            <a:off x="4345607" y="2934226"/>
            <a:ext cx="456824" cy="27462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741001" y="2960820"/>
            <a:ext cx="408544" cy="24802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5101263" y="2963411"/>
            <a:ext cx="444269" cy="24543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Box 45"/>
          <p:cNvSpPr txBox="1"/>
          <p:nvPr/>
        </p:nvSpPr>
        <p:spPr>
          <a:xfrm>
            <a:off x="1823740" y="5554739"/>
            <a:ext cx="242085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IIIB+f-prvky</a:t>
            </a:r>
            <a:endParaRPr lang="cs-CZ" sz="2000" b="1" dirty="0"/>
          </a:p>
        </p:txBody>
      </p:sp>
      <p:sp>
        <p:nvSpPr>
          <p:cNvPr id="47" name="Rectangle 46"/>
          <p:cNvSpPr/>
          <p:nvPr/>
        </p:nvSpPr>
        <p:spPr>
          <a:xfrm>
            <a:off x="7644400" y="2960819"/>
            <a:ext cx="408808" cy="2480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Box 47"/>
          <p:cNvSpPr txBox="1"/>
          <p:nvPr/>
        </p:nvSpPr>
        <p:spPr>
          <a:xfrm>
            <a:off x="55523" y="6120910"/>
            <a:ext cx="171130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IVA</a:t>
            </a:r>
            <a:endParaRPr lang="cs-CZ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73839" y="3214186"/>
            <a:ext cx="312016" cy="239116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ectangle 50"/>
          <p:cNvSpPr/>
          <p:nvPr/>
        </p:nvSpPr>
        <p:spPr>
          <a:xfrm>
            <a:off x="693095" y="3189195"/>
            <a:ext cx="397835" cy="280645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51"/>
          <p:cNvSpPr/>
          <p:nvPr/>
        </p:nvSpPr>
        <p:spPr>
          <a:xfrm>
            <a:off x="5133514" y="3214185"/>
            <a:ext cx="412018" cy="255655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ectangle 52"/>
          <p:cNvSpPr/>
          <p:nvPr/>
        </p:nvSpPr>
        <p:spPr>
          <a:xfrm>
            <a:off x="7644400" y="3214185"/>
            <a:ext cx="408808" cy="280645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extBox 53"/>
          <p:cNvSpPr txBox="1"/>
          <p:nvPr/>
        </p:nvSpPr>
        <p:spPr>
          <a:xfrm>
            <a:off x="1923721" y="6120910"/>
            <a:ext cx="17155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IVB</a:t>
            </a:r>
            <a:endParaRPr lang="cs-CZ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1509253" y="3182255"/>
            <a:ext cx="397835" cy="280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ectangle 55"/>
          <p:cNvSpPr/>
          <p:nvPr/>
        </p:nvSpPr>
        <p:spPr>
          <a:xfrm>
            <a:off x="3765103" y="3204588"/>
            <a:ext cx="397835" cy="280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118322" y="3444615"/>
            <a:ext cx="233903" cy="280645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Rectangle 58"/>
          <p:cNvSpPr/>
          <p:nvPr/>
        </p:nvSpPr>
        <p:spPr>
          <a:xfrm>
            <a:off x="697871" y="3462900"/>
            <a:ext cx="359430" cy="2465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Rectangle 59"/>
          <p:cNvSpPr/>
          <p:nvPr/>
        </p:nvSpPr>
        <p:spPr>
          <a:xfrm>
            <a:off x="2438400" y="3429000"/>
            <a:ext cx="405375" cy="2804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Rectangle 60"/>
          <p:cNvSpPr/>
          <p:nvPr/>
        </p:nvSpPr>
        <p:spPr>
          <a:xfrm>
            <a:off x="5128139" y="3453301"/>
            <a:ext cx="405375" cy="2804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Rectangle 61"/>
          <p:cNvSpPr/>
          <p:nvPr/>
        </p:nvSpPr>
        <p:spPr>
          <a:xfrm>
            <a:off x="7661480" y="3469840"/>
            <a:ext cx="405375" cy="2804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TextBox 62"/>
          <p:cNvSpPr txBox="1"/>
          <p:nvPr/>
        </p:nvSpPr>
        <p:spPr>
          <a:xfrm>
            <a:off x="4885740" y="4523724"/>
            <a:ext cx="161191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VA</a:t>
            </a:r>
            <a:endParaRPr lang="cs-CZ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278901" y="3457227"/>
            <a:ext cx="405375" cy="280410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Box 64"/>
          <p:cNvSpPr txBox="1"/>
          <p:nvPr/>
        </p:nvSpPr>
        <p:spPr>
          <a:xfrm>
            <a:off x="6684963" y="4504339"/>
            <a:ext cx="161614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VB</a:t>
            </a:r>
            <a:endParaRPr lang="cs-CZ" sz="2000" b="1" dirty="0"/>
          </a:p>
        </p:txBody>
      </p:sp>
      <p:sp>
        <p:nvSpPr>
          <p:cNvPr id="66" name="Rectangle 65"/>
          <p:cNvSpPr/>
          <p:nvPr/>
        </p:nvSpPr>
        <p:spPr>
          <a:xfrm>
            <a:off x="40210" y="3709410"/>
            <a:ext cx="312016" cy="254965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Rectangle 66"/>
          <p:cNvSpPr/>
          <p:nvPr/>
        </p:nvSpPr>
        <p:spPr>
          <a:xfrm>
            <a:off x="659466" y="3750250"/>
            <a:ext cx="397835" cy="230664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5124479" y="3737637"/>
            <a:ext cx="397835" cy="230664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TextBox 68"/>
          <p:cNvSpPr txBox="1"/>
          <p:nvPr/>
        </p:nvSpPr>
        <p:spPr>
          <a:xfrm>
            <a:off x="4879240" y="5093074"/>
            <a:ext cx="174438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VIA</a:t>
            </a:r>
            <a:endParaRPr lang="cs-CZ" sz="2000" b="1" dirty="0"/>
          </a:p>
        </p:txBody>
      </p:sp>
      <p:sp>
        <p:nvSpPr>
          <p:cNvPr id="70" name="Rectangle 69"/>
          <p:cNvSpPr/>
          <p:nvPr/>
        </p:nvSpPr>
        <p:spPr>
          <a:xfrm>
            <a:off x="2404110" y="3744721"/>
            <a:ext cx="397835" cy="230664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/>
          <p:cNvSpPr/>
          <p:nvPr/>
        </p:nvSpPr>
        <p:spPr>
          <a:xfrm>
            <a:off x="2369809" y="2104099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Rectangle 72"/>
          <p:cNvSpPr/>
          <p:nvPr/>
        </p:nvSpPr>
        <p:spPr>
          <a:xfrm>
            <a:off x="3041637" y="2104099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Rectangle 73"/>
          <p:cNvSpPr/>
          <p:nvPr/>
        </p:nvSpPr>
        <p:spPr>
          <a:xfrm>
            <a:off x="5148075" y="2120874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Rectangle 74"/>
          <p:cNvSpPr/>
          <p:nvPr/>
        </p:nvSpPr>
        <p:spPr>
          <a:xfrm>
            <a:off x="7602800" y="2121245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Rectangle 75"/>
          <p:cNvSpPr/>
          <p:nvPr/>
        </p:nvSpPr>
        <p:spPr>
          <a:xfrm>
            <a:off x="8258880" y="2121245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Box 76"/>
          <p:cNvSpPr txBox="1"/>
          <p:nvPr/>
        </p:nvSpPr>
        <p:spPr>
          <a:xfrm>
            <a:off x="6761085" y="6222708"/>
            <a:ext cx="191430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VIIIB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72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8150" y="11430"/>
            <a:ext cx="8229600" cy="80603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První periodická tabulka: Mendělejev</a:t>
            </a:r>
            <a:endParaRPr lang="cs-CZ" sz="3600" dirty="0"/>
          </a:p>
        </p:txBody>
      </p:sp>
      <p:pic>
        <p:nvPicPr>
          <p:cNvPr id="6" name="Picture 2" descr="Výsledek obrázku pro Mendeleev physical 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1201510"/>
            <a:ext cx="7992921" cy="51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/>
          <a:stretch/>
        </p:blipFill>
        <p:spPr bwMode="auto">
          <a:xfrm>
            <a:off x="347450" y="1108709"/>
            <a:ext cx="8449100" cy="55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8560" y="318195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Historie modelu atomu</a:t>
            </a:r>
            <a:endParaRPr lang="cs-CZ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968436" y="265439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BC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6530655" y="2481247"/>
            <a:ext cx="24963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Kvantově mechanický </a:t>
            </a:r>
            <a:r>
              <a:rPr lang="en-US" sz="1600" dirty="0" smtClean="0"/>
              <a:t>m</a:t>
            </a:r>
            <a:r>
              <a:rPr lang="cs-CZ" sz="1600" dirty="0" smtClean="0"/>
              <a:t>odel atomu</a:t>
            </a:r>
            <a:endParaRPr lang="cs-CZ" sz="1600" dirty="0"/>
          </a:p>
        </p:txBody>
      </p:sp>
      <p:sp>
        <p:nvSpPr>
          <p:cNvPr id="7" name="AutoShape 6" descr="Výsledek obrázku pro Niels Bo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6" b="19739"/>
          <a:stretch/>
        </p:blipFill>
        <p:spPr>
          <a:xfrm>
            <a:off x="5839366" y="3094767"/>
            <a:ext cx="987036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6457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Spektrální hustota absolutně černého tělesa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8" descr="Výsledek obrázku pro Blackbody radiation Max Plan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Výsledek obrázku pro Blackbody radiation Max Plan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b="4540"/>
          <a:stretch/>
        </p:blipFill>
        <p:spPr bwMode="auto">
          <a:xfrm>
            <a:off x="206950" y="3729616"/>
            <a:ext cx="5939655" cy="31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Blackbody radiation Max Plan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b="11304"/>
          <a:stretch/>
        </p:blipFill>
        <p:spPr bwMode="auto">
          <a:xfrm>
            <a:off x="2416023" y="735160"/>
            <a:ext cx="6726172" cy="27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7520" y="4310035"/>
            <a:ext cx="518361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3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 může být vyzařována pouze 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spcBef>
                <a:spcPts val="600"/>
              </a:spcBef>
            </a:pP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3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kvantované formě, </a:t>
            </a:r>
            <a:endParaRPr lang="en-US" sz="23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</a:t>
            </a:r>
            <a:r>
              <a:rPr lang="cs-CZ" sz="23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násobek elementární </a:t>
            </a: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jednotky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3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16" y="1772103"/>
            <a:ext cx="2039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Wienův </a:t>
            </a:r>
            <a:endParaRPr lang="en-US" sz="20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vyzařovací </a:t>
            </a: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</a:t>
            </a: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0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7880" y="2737710"/>
                <a:ext cx="20598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  <a:r>
                  <a:rPr lang="en-US" sz="2200" i="1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 </a:t>
                </a:r>
                <a:r>
                  <a:rPr lang="en-US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2200" i="1" dirty="0" err="1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konst</a:t>
                </a:r>
                <a:endParaRPr lang="cs-CZ" sz="2200" i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0" y="2737710"/>
                <a:ext cx="2059859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96" t="-8451" b="-267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1307575" y="3267840"/>
            <a:ext cx="0" cy="96766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4331" y="4354362"/>
            <a:ext cx="4981186" cy="12637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4687215" y="3467405"/>
            <a:ext cx="432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14. 12. </a:t>
            </a:r>
            <a:r>
              <a:rPr lang="en-US" dirty="0" smtClean="0"/>
              <a:t>1900    </a:t>
            </a:r>
            <a:r>
              <a:rPr lang="cs-CZ" dirty="0"/>
              <a:t>odvození obsahující </a:t>
            </a:r>
            <a:r>
              <a:rPr lang="en-US" dirty="0" err="1"/>
              <a:t>postul</a:t>
            </a:r>
            <a:r>
              <a:rPr lang="cs-CZ" dirty="0"/>
              <a:t>át</a:t>
            </a:r>
            <a:r>
              <a:rPr lang="en-US" dirty="0"/>
              <a:t>: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8060" y="2030410"/>
            <a:ext cx="492229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31390" y="3223727"/>
            <a:ext cx="1" cy="101177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430" y="16457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 </a:t>
            </a:r>
            <a:r>
              <a:rPr lang="cs-CZ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Částicové vlastnosti EM vln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Výsledek obrázku pro light as particle Eins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8" r="58609"/>
          <a:stretch/>
        </p:blipFill>
        <p:spPr bwMode="auto">
          <a:xfrm>
            <a:off x="77355" y="1726242"/>
            <a:ext cx="3041319" cy="43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200" y="6213547"/>
            <a:ext cx="29850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cs-CZ" sz="2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 Einstein, </a:t>
            </a:r>
            <a:r>
              <a:rPr lang="en-US" sz="2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1909</a:t>
            </a:r>
            <a:endParaRPr lang="en-US" sz="2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Výsledek obrázku pro light as particle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50" y="1726242"/>
            <a:ext cx="5109465" cy="33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570" y="817460"/>
            <a:ext cx="8949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č při interakci kovu s EM zářením  dojde k  emisi elektronů </a:t>
            </a:r>
          </a:p>
          <a:p>
            <a:pPr algn="ctr"/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až od určité hraniční frekvence </a:t>
            </a:r>
            <a:r>
              <a:rPr lang="cs-CZ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8675" y="4965200"/>
            <a:ext cx="6023520" cy="1923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kovu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í překonat prahovou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Světlo se chová jako proud tzv. fotonů. 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Energie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fotonu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h .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 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Jeden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interaguje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jedním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fotonem.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4275" y="5925325"/>
            <a:ext cx="1420985" cy="4683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815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C1800 Chemie pro fyzikální obory: Podklady k první přednášce</vt:lpstr>
      <vt:lpstr>Döbereiner, Johann: 1829 Zákon triád. Jak asi zněl?</vt:lpstr>
      <vt:lpstr>PowerPoint Presentation</vt:lpstr>
      <vt:lpstr>John Newlands, 1864, zákon oktáv</vt:lpstr>
      <vt:lpstr>John Newlands, 1864, zákon oktáv</vt:lpstr>
      <vt:lpstr>První periodická tabulka: Mendělejev</vt:lpstr>
      <vt:lpstr>PowerPoint Presentation</vt:lpstr>
      <vt:lpstr>PowerPoint Presentation</vt:lpstr>
      <vt:lpstr>PowerPoint Presentation</vt:lpstr>
      <vt:lpstr>1.9 Vlnové vlastnosti částic</vt:lpstr>
      <vt:lpstr> Vlnová délka částic má jasný smysl  (a lze ji změřit)  při rovnoměrném přímočarém pohybu.   Odvoďte v tomto případě  vztah pro výpočet λ  z hmotnosti m,    celkové energie E                         a potenciální energie V. </vt:lpstr>
      <vt:lpstr>PowerPoint Presentation</vt:lpstr>
      <vt:lpstr>1.11 Jak se vlnové funkce naleznou?</vt:lpstr>
      <vt:lpstr>1.12 Vlastní funkce a hodnoty operátoru</vt:lpstr>
      <vt:lpstr>1.13 Chybějící rovnice do soustavy s neznámými Ψ a E: Vlastnosti tzv. fyzikálně přijatelné vlnové funkce</vt:lpstr>
      <vt:lpstr>1.14 Fyzikální přijatelnost Ψ pro částici v jámě</vt:lpstr>
      <vt:lpstr>Částicový pohled lze získat i z vln!</vt:lpstr>
      <vt:lpstr>PowerPoint Presentation</vt:lpstr>
      <vt:lpstr>1.16 Pojem Atomového Orbitalu (AO)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82</cp:revision>
  <dcterms:created xsi:type="dcterms:W3CDTF">2017-01-18T09:16:11Z</dcterms:created>
  <dcterms:modified xsi:type="dcterms:W3CDTF">2017-02-20T16:29:43Z</dcterms:modified>
</cp:coreProperties>
</file>