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65" r:id="rId10"/>
    <p:sldId id="259" r:id="rId11"/>
    <p:sldId id="267" r:id="rId12"/>
    <p:sldId id="269" r:id="rId13"/>
    <p:sldId id="278" r:id="rId14"/>
    <p:sldId id="279" r:id="rId15"/>
    <p:sldId id="266" r:id="rId16"/>
    <p:sldId id="268" r:id="rId17"/>
    <p:sldId id="271" r:id="rId18"/>
    <p:sldId id="270" r:id="rId19"/>
    <p:sldId id="272" r:id="rId20"/>
    <p:sldId id="287" r:id="rId21"/>
    <p:sldId id="281" r:id="rId22"/>
    <p:sldId id="273" r:id="rId23"/>
    <p:sldId id="284" r:id="rId24"/>
    <p:sldId id="274" r:id="rId25"/>
    <p:sldId id="275" r:id="rId26"/>
    <p:sldId id="276" r:id="rId27"/>
    <p:sldId id="277" r:id="rId28"/>
    <p:sldId id="285" r:id="rId29"/>
    <p:sldId id="282" r:id="rId30"/>
    <p:sldId id="280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7" autoAdjust="0"/>
    <p:restoredTop sz="94660"/>
  </p:normalViewPr>
  <p:slideViewPr>
    <p:cSldViewPr>
      <p:cViewPr varScale="1">
        <p:scale>
          <a:sx n="80" d="100"/>
          <a:sy n="80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A391-9A69-49B6-9B19-96D6C2DF5054}" type="datetimeFigureOut">
              <a:rPr lang="cs-CZ" smtClean="0"/>
              <a:t>26.04.2017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C375-28B3-4F2F-8F39-7A44280B96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12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A391-9A69-49B6-9B19-96D6C2DF5054}" type="datetimeFigureOut">
              <a:rPr lang="cs-CZ" smtClean="0"/>
              <a:t>26.04.2017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C375-28B3-4F2F-8F39-7A44280B96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64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A391-9A69-49B6-9B19-96D6C2DF5054}" type="datetimeFigureOut">
              <a:rPr lang="cs-CZ" smtClean="0"/>
              <a:t>26.04.2017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C375-28B3-4F2F-8F39-7A44280B96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73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A391-9A69-49B6-9B19-96D6C2DF5054}" type="datetimeFigureOut">
              <a:rPr lang="cs-CZ" smtClean="0"/>
              <a:t>26.04.2017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C375-28B3-4F2F-8F39-7A44280B96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21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A391-9A69-49B6-9B19-96D6C2DF5054}" type="datetimeFigureOut">
              <a:rPr lang="cs-CZ" smtClean="0"/>
              <a:t>26.04.2017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C375-28B3-4F2F-8F39-7A44280B96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74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A391-9A69-49B6-9B19-96D6C2DF5054}" type="datetimeFigureOut">
              <a:rPr lang="cs-CZ" smtClean="0"/>
              <a:t>26.04.2017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C375-28B3-4F2F-8F39-7A44280B96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69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A391-9A69-49B6-9B19-96D6C2DF5054}" type="datetimeFigureOut">
              <a:rPr lang="cs-CZ" smtClean="0"/>
              <a:t>26.04.2017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C375-28B3-4F2F-8F39-7A44280B96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31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A391-9A69-49B6-9B19-96D6C2DF5054}" type="datetimeFigureOut">
              <a:rPr lang="cs-CZ" smtClean="0"/>
              <a:t>26.04.2017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C375-28B3-4F2F-8F39-7A44280B96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37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A391-9A69-49B6-9B19-96D6C2DF5054}" type="datetimeFigureOut">
              <a:rPr lang="cs-CZ" smtClean="0"/>
              <a:t>26.04.2017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C375-28B3-4F2F-8F39-7A44280B96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5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A391-9A69-49B6-9B19-96D6C2DF5054}" type="datetimeFigureOut">
              <a:rPr lang="cs-CZ" smtClean="0"/>
              <a:t>26.04.2017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C375-28B3-4F2F-8F39-7A44280B96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36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A391-9A69-49B6-9B19-96D6C2DF5054}" type="datetimeFigureOut">
              <a:rPr lang="cs-CZ" smtClean="0"/>
              <a:t>26.04.2017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C375-28B3-4F2F-8F39-7A44280B96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40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DA391-9A69-49B6-9B19-96D6C2DF5054}" type="datetimeFigureOut">
              <a:rPr lang="cs-CZ" smtClean="0"/>
              <a:t>26.04.2017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AC375-28B3-4F2F-8F39-7A44280B96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02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4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772400" cy="1080120"/>
          </a:xfrm>
        </p:spPr>
        <p:txBody>
          <a:bodyPr/>
          <a:lstStyle/>
          <a:p>
            <a:r>
              <a:rPr lang="cs-CZ" dirty="0" smtClean="0"/>
              <a:t>Typy reakcí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cs-CZ" dirty="0" smtClean="0"/>
              <a:t>Adice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dirty="0" smtClean="0"/>
              <a:t>Eliminace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dirty="0" smtClean="0"/>
              <a:t>Substituce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dirty="0" smtClean="0"/>
              <a:t>Přesmyky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8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Kinetika/termodynamika</a:t>
            </a:r>
            <a:endParaRPr lang="cs-CZ" dirty="0"/>
          </a:p>
        </p:txBody>
      </p:sp>
      <p:pic>
        <p:nvPicPr>
          <p:cNvPr id="2050" name="Picture 2" descr="Výsledek obrázku pro reaction coordin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619786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66929"/>
              </p:ext>
            </p:extLst>
          </p:nvPr>
        </p:nvGraphicFramePr>
        <p:xfrm>
          <a:off x="6948264" y="2492896"/>
          <a:ext cx="16335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4" imgW="1016000" imgH="228600" progId="Equation.3">
                  <p:embed/>
                </p:oleObj>
              </mc:Choice>
              <mc:Fallback>
                <p:oleObj name="Equation" r:id="rId4" imgW="1016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2492896"/>
                        <a:ext cx="163353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324878"/>
              </p:ext>
            </p:extLst>
          </p:nvPr>
        </p:nvGraphicFramePr>
        <p:xfrm>
          <a:off x="6948264" y="1916832"/>
          <a:ext cx="19224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6" imgW="1206500" imgH="203200" progId="Equation.3">
                  <p:embed/>
                </p:oleObj>
              </mc:Choice>
              <mc:Fallback>
                <p:oleObj name="Equation" r:id="rId6" imgW="1206500" imgH="203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916832"/>
                        <a:ext cx="192246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499254"/>
              </p:ext>
            </p:extLst>
          </p:nvPr>
        </p:nvGraphicFramePr>
        <p:xfrm>
          <a:off x="7020272" y="3212976"/>
          <a:ext cx="10207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Rovnice" r:id="rId8" imgW="634725" imgH="304668" progId="Equation.3">
                  <p:embed/>
                </p:oleObj>
              </mc:Choice>
              <mc:Fallback>
                <p:oleObj name="Rovnice" r:id="rId8" imgW="634725" imgH="304668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212976"/>
                        <a:ext cx="1020763" cy="488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3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Seřaďte trojice dle kyselosti </a:t>
            </a:r>
            <a:endParaRPr lang="cs-CZ" sz="32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584958"/>
              </p:ext>
            </p:extLst>
          </p:nvPr>
        </p:nvGraphicFramePr>
        <p:xfrm>
          <a:off x="2339975" y="1052513"/>
          <a:ext cx="4332288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S ChemDraw Drawing" r:id="rId3" imgW="4332913" imgH="5422453" progId="ChemDraw.Document.6.0">
                  <p:embed/>
                </p:oleObj>
              </mc:Choice>
              <mc:Fallback>
                <p:oleObj name="CS ChemDraw Drawing" r:id="rId3" imgW="4332913" imgH="54224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975" y="1052513"/>
                        <a:ext cx="4332288" cy="542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4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Seřaďte čtveřice dle kyselosti </a:t>
            </a:r>
            <a:endParaRPr lang="cs-CZ" sz="32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158320"/>
              </p:ext>
            </p:extLst>
          </p:nvPr>
        </p:nvGraphicFramePr>
        <p:xfrm>
          <a:off x="1619672" y="1772816"/>
          <a:ext cx="5870976" cy="3429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S ChemDraw Drawing" r:id="rId3" imgW="5329488" imgH="3113486" progId="ChemDraw.Document.6.0">
                  <p:embed/>
                </p:oleObj>
              </mc:Choice>
              <mc:Fallback>
                <p:oleObj name="CS ChemDraw Drawing" r:id="rId3" imgW="5329488" imgH="31134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772816"/>
                        <a:ext cx="5870976" cy="3429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8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earsons Hard Soft [Lewis] Acid BaseThe Hard Soft [Lewis] Acid Base PrincipleIn the nineteen sixties, Ralph Pearson attemp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75" r="36172" b="8280"/>
          <a:stretch/>
        </p:blipFill>
        <p:spPr bwMode="auto">
          <a:xfrm>
            <a:off x="-141982" y="0"/>
            <a:ext cx="44259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earsons Hard Soft [Lewis] Acid Base          Pearsons Soft Lewis Acids:          Pearsons Hard Lewis Bases:          Pear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3185" r="17033" b="54969"/>
          <a:stretch/>
        </p:blipFill>
        <p:spPr bwMode="auto">
          <a:xfrm>
            <a:off x="-62112" y="3103314"/>
            <a:ext cx="5210176" cy="375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earsons Hard Soft [Lewis] Acid Base          Pearsons Soft Lewis Acids:          Pearsons Hard Lewis Bases:          Pear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t="45445" r="29686" b="9109"/>
          <a:stretch/>
        </p:blipFill>
        <p:spPr bwMode="auto">
          <a:xfrm>
            <a:off x="4889499" y="116632"/>
            <a:ext cx="4291013" cy="407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Pearsons Hard Soft [Lewis] Acid BaseIn 1968, G. Klopman quantified Pearsons HSAB principle using frontier molecular orbita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3282" r="35201" b="75061"/>
          <a:stretch/>
        </p:blipFill>
        <p:spPr bwMode="auto">
          <a:xfrm>
            <a:off x="5508104" y="4355554"/>
            <a:ext cx="337740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Výsledek obrázku pro soft nucleoph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7"/>
          <a:stretch/>
        </p:blipFill>
        <p:spPr bwMode="auto">
          <a:xfrm>
            <a:off x="1475656" y="1700808"/>
            <a:ext cx="6038850" cy="40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Adice</a:t>
            </a:r>
            <a:endParaRPr lang="cs-CZ" dirty="0"/>
          </a:p>
        </p:txBody>
      </p:sp>
      <p:pic>
        <p:nvPicPr>
          <p:cNvPr id="4" name="Picture 2" descr="Výsledek obrázku pro addition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29594"/>
            <a:ext cx="5832648" cy="324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95536" y="332656"/>
            <a:ext cx="8229600" cy="8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Adice</a:t>
            </a:r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321018"/>
              </p:ext>
            </p:extLst>
          </p:nvPr>
        </p:nvGraphicFramePr>
        <p:xfrm>
          <a:off x="2061949" y="1300118"/>
          <a:ext cx="5123895" cy="658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CS ChemDraw Drawing" r:id="rId3" imgW="3186727" imgH="409829" progId="ChemDraw.Document.6.0">
                  <p:embed/>
                </p:oleObj>
              </mc:Choice>
              <mc:Fallback>
                <p:oleObj name="CS ChemDraw Drawing" r:id="rId3" imgW="3186727" imgH="4098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1949" y="1300118"/>
                        <a:ext cx="5123895" cy="658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436457"/>
              </p:ext>
            </p:extLst>
          </p:nvPr>
        </p:nvGraphicFramePr>
        <p:xfrm>
          <a:off x="3015181" y="2236222"/>
          <a:ext cx="2990309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CS ChemDraw Drawing" r:id="rId5" imgW="2301188" imgH="1330223" progId="ChemDraw.Document.6.0">
                  <p:embed/>
                </p:oleObj>
              </mc:Choice>
              <mc:Fallback>
                <p:oleObj name="CS ChemDraw Drawing" r:id="rId5" imgW="2301188" imgH="13302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5181" y="2236222"/>
                        <a:ext cx="2990309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715247" y="3819862"/>
            <a:ext cx="111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stabilnější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18609" y="1948190"/>
            <a:ext cx="154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dirty="0" smtClean="0"/>
              <a:t>lavní produkt</a:t>
            </a:r>
            <a:endParaRPr lang="cs-CZ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187002"/>
              </p:ext>
            </p:extLst>
          </p:nvPr>
        </p:nvGraphicFramePr>
        <p:xfrm>
          <a:off x="1468811" y="4653136"/>
          <a:ext cx="6108667" cy="2028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CS ChemDraw Drawing" r:id="rId7" imgW="5024757" imgH="1668765" progId="ChemDraw.Document.6.0">
                  <p:embed/>
                </p:oleObj>
              </mc:Choice>
              <mc:Fallback>
                <p:oleObj name="CS ChemDraw Drawing" r:id="rId7" imgW="5024757" imgH="16687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8811" y="4653136"/>
                        <a:ext cx="6108667" cy="2028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54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927331"/>
              </p:ext>
            </p:extLst>
          </p:nvPr>
        </p:nvGraphicFramePr>
        <p:xfrm>
          <a:off x="967240" y="1628800"/>
          <a:ext cx="7086191" cy="47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S ChemDraw Drawing" r:id="rId3" imgW="6201251" imgH="4190766" progId="ChemDraw.Document.6.0">
                  <p:embed/>
                </p:oleObj>
              </mc:Choice>
              <mc:Fallback>
                <p:oleObj name="CS ChemDraw Drawing" r:id="rId3" imgW="6201251" imgH="41907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7240" y="1628800"/>
                        <a:ext cx="7086191" cy="478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>
          <a:xfrm>
            <a:off x="395536" y="332656"/>
            <a:ext cx="8229600" cy="8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Adice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4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09600" y="427038"/>
            <a:ext cx="8229600" cy="6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Seřaďte dle stability </a:t>
            </a:r>
            <a:endParaRPr lang="cs-CZ" sz="32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592593"/>
              </p:ext>
            </p:extLst>
          </p:nvPr>
        </p:nvGraphicFramePr>
        <p:xfrm>
          <a:off x="500850" y="1340768"/>
          <a:ext cx="8321582" cy="498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S ChemDraw Drawing" r:id="rId3" imgW="6790875" imgH="4070487" progId="ChemDraw.Document.6.0">
                  <p:embed/>
                </p:oleObj>
              </mc:Choice>
              <mc:Fallback>
                <p:oleObj name="CS ChemDraw Drawing" r:id="rId3" imgW="6790875" imgH="40704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850" y="1340768"/>
                        <a:ext cx="8321582" cy="4987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92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085226"/>
              </p:ext>
            </p:extLst>
          </p:nvPr>
        </p:nvGraphicFramePr>
        <p:xfrm>
          <a:off x="1691680" y="692696"/>
          <a:ext cx="5713115" cy="410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CS ChemDraw Drawing" r:id="rId3" imgW="5091710" imgH="3659007" progId="ChemDraw.Document.6.0">
                  <p:embed/>
                </p:oleObj>
              </mc:Choice>
              <mc:Fallback>
                <p:oleObj name="CS ChemDraw Drawing" r:id="rId3" imgW="5091710" imgH="36590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692696"/>
                        <a:ext cx="5713115" cy="4106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542493"/>
              </p:ext>
            </p:extLst>
          </p:nvPr>
        </p:nvGraphicFramePr>
        <p:xfrm>
          <a:off x="755576" y="5733256"/>
          <a:ext cx="29860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S ChemDraw Drawing" r:id="rId5" imgW="2985318" imgH="307715" progId="ChemDraw.Document.6.0">
                  <p:embed/>
                </p:oleObj>
              </mc:Choice>
              <mc:Fallback>
                <p:oleObj name="CS ChemDraw Drawing" r:id="rId5" imgW="2985318" imgH="3077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5733256"/>
                        <a:ext cx="2986088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8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salem klopman eq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8197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722236" y="1612831"/>
            <a:ext cx="347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Salemova-Klopmanova</a:t>
            </a:r>
            <a:r>
              <a:rPr lang="cs-CZ" sz="2000" b="1" dirty="0" smtClean="0"/>
              <a:t> </a:t>
            </a:r>
            <a:r>
              <a:rPr lang="cs-CZ" sz="2000" b="1" dirty="0"/>
              <a:t>rovnice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65847" y="530964"/>
            <a:ext cx="3783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Zákonitosti reaktivity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5207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58" name="Picture 2" descr="http://11452-presscdn-0-51.pagely.netdna-cdn.com/wp-content/uploads/2017/03/10-reaction-energy-diagram-e14902082068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3422"/>
            <a:ext cx="80486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789571"/>
              </p:ext>
            </p:extLst>
          </p:nvPr>
        </p:nvGraphicFramePr>
        <p:xfrm>
          <a:off x="755576" y="692696"/>
          <a:ext cx="7390848" cy="3475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CS ChemDraw Drawing" r:id="rId3" imgW="5900928" imgH="2775219" progId="ChemDraw.Document.6.0">
                  <p:embed/>
                </p:oleObj>
              </mc:Choice>
              <mc:Fallback>
                <p:oleObj name="CS ChemDraw Drawing" r:id="rId3" imgW="5900928" imgH="27752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692696"/>
                        <a:ext cx="7390848" cy="3475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46341"/>
              </p:ext>
            </p:extLst>
          </p:nvPr>
        </p:nvGraphicFramePr>
        <p:xfrm>
          <a:off x="611560" y="5229200"/>
          <a:ext cx="448191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CS ChemDraw Drawing" r:id="rId5" imgW="3910532" imgH="439004" progId="ChemDraw.Document.6.0">
                  <p:embed/>
                </p:oleObj>
              </mc:Choice>
              <mc:Fallback>
                <p:oleObj name="CS ChemDraw Drawing" r:id="rId5" imgW="3910532" imgH="4390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5229200"/>
                        <a:ext cx="4481919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9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Adice na polarizovanou vazbu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Výsledek obrázku pro list of nucleoph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64" y="2924944"/>
            <a:ext cx="298360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03916"/>
              </p:ext>
            </p:extLst>
          </p:nvPr>
        </p:nvGraphicFramePr>
        <p:xfrm>
          <a:off x="467544" y="2276872"/>
          <a:ext cx="5140325" cy="354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S ChemDraw Drawing" r:id="rId4" imgW="3403290" imgH="2349977" progId="ChemDraw.Document.6.0">
                  <p:embed/>
                </p:oleObj>
              </mc:Choice>
              <mc:Fallback>
                <p:oleObj name="CS ChemDraw Drawing" r:id="rId4" imgW="3403290" imgH="23499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2276872"/>
                        <a:ext cx="5140325" cy="354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64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Adice na polarizovanou vazbu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Kyselá katalýza:</a:t>
            </a:r>
            <a:endParaRPr lang="cs-CZ" sz="2400" b="1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143868"/>
              </p:ext>
            </p:extLst>
          </p:nvPr>
        </p:nvGraphicFramePr>
        <p:xfrm>
          <a:off x="1403648" y="2420888"/>
          <a:ext cx="5402263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CS ChemDraw Drawing" r:id="rId3" imgW="3579902" imgH="2327133" progId="ChemDraw.Document.6.0">
                  <p:embed/>
                </p:oleObj>
              </mc:Choice>
              <mc:Fallback>
                <p:oleObj name="CS ChemDraw Drawing" r:id="rId3" imgW="3579902" imgH="23271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2420888"/>
                        <a:ext cx="5402263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6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Výsledek obrázku pro list of nucleophi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3"/>
          <a:stretch/>
        </p:blipFill>
        <p:spPr bwMode="auto">
          <a:xfrm>
            <a:off x="179512" y="2041029"/>
            <a:ext cx="2232248" cy="40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ýsledek obrázku pro list of nucleoph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18" y="2636912"/>
            <a:ext cx="6437629" cy="238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5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ek obrázku pro nucleophile addition carbony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52" y="3212976"/>
            <a:ext cx="635090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ýsledek obrázku pro nucleophile addition carbony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69" y="908720"/>
            <a:ext cx="5553475" cy="14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141387"/>
              </p:ext>
            </p:extLst>
          </p:nvPr>
        </p:nvGraphicFramePr>
        <p:xfrm>
          <a:off x="1403648" y="1340768"/>
          <a:ext cx="6471345" cy="468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S ChemDraw Drawing" r:id="rId3" imgW="4980398" imgH="3605886" progId="ChemDraw.Document.6.0">
                  <p:embed/>
                </p:oleObj>
              </mc:Choice>
              <mc:Fallback>
                <p:oleObj name="CS ChemDraw Drawing" r:id="rId3" imgW="4980398" imgH="36058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340768"/>
                        <a:ext cx="6471345" cy="468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4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36096" y="4235301"/>
            <a:ext cx="2879725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1400" dirty="0"/>
              <a:t>     </a:t>
            </a:r>
            <a:r>
              <a:rPr lang="cs-CZ" altLang="cs-CZ" sz="1400" b="1" dirty="0"/>
              <a:t>Konjugovaná adice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cs-CZ" altLang="cs-CZ" sz="1400" dirty="0"/>
              <a:t> termodynamická kontrola, vyšší</a:t>
            </a:r>
            <a:br>
              <a:rPr lang="cs-CZ" altLang="cs-CZ" sz="1400" dirty="0"/>
            </a:br>
            <a:r>
              <a:rPr lang="cs-CZ" altLang="cs-CZ" sz="1400" dirty="0"/>
              <a:t>  teplota, delší reakční doba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cs-CZ" altLang="cs-CZ" sz="1400" dirty="0"/>
              <a:t> málo reaktivní karbonyl C=O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cs-CZ" altLang="cs-CZ" sz="1400" dirty="0"/>
              <a:t> stericky přístupný </a:t>
            </a:r>
            <a:r>
              <a:rPr lang="cs-CZ" altLang="cs-CZ" sz="1400" dirty="0">
                <a:latin typeface="Symbol" pitchFamily="18" charset="2"/>
              </a:rPr>
              <a:t>b</a:t>
            </a:r>
            <a:r>
              <a:rPr lang="cs-CZ" altLang="cs-CZ" sz="1400" dirty="0"/>
              <a:t>-uhlík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cs-CZ" altLang="cs-CZ" sz="1400" dirty="0"/>
              <a:t> měkké </a:t>
            </a:r>
            <a:r>
              <a:rPr lang="cs-CZ" altLang="cs-CZ" sz="1400" dirty="0" err="1"/>
              <a:t>nukleofily</a:t>
            </a:r>
            <a:endParaRPr lang="cs-CZ" altLang="cs-CZ" sz="14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36095" y="1988840"/>
            <a:ext cx="3095625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1400" b="1" dirty="0"/>
              <a:t>     Adice na karbonyl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cs-CZ" altLang="cs-CZ" sz="1400" dirty="0"/>
              <a:t> kinetická kontrola, nižší teplota,</a:t>
            </a:r>
            <a:br>
              <a:rPr lang="cs-CZ" altLang="cs-CZ" sz="1400" dirty="0"/>
            </a:br>
            <a:r>
              <a:rPr lang="cs-CZ" altLang="cs-CZ" sz="1400" dirty="0"/>
              <a:t>  kratší </a:t>
            </a:r>
            <a:r>
              <a:rPr lang="cs-CZ" altLang="cs-CZ" sz="1400" dirty="0" err="1"/>
              <a:t>rekační</a:t>
            </a:r>
            <a:r>
              <a:rPr lang="cs-CZ" altLang="cs-CZ" sz="1400" dirty="0"/>
              <a:t> doba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cs-CZ" altLang="cs-CZ" sz="1400" dirty="0"/>
              <a:t> reaktivní karbonyl, chlorid, aldehyd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cs-CZ" altLang="cs-CZ" sz="1400" dirty="0"/>
              <a:t> stericky bráněný </a:t>
            </a:r>
            <a:r>
              <a:rPr lang="cs-CZ" altLang="cs-CZ" sz="1400" dirty="0">
                <a:latin typeface="Symbol" pitchFamily="18" charset="2"/>
              </a:rPr>
              <a:t>b</a:t>
            </a:r>
            <a:r>
              <a:rPr lang="cs-CZ" altLang="cs-CZ" sz="1400" dirty="0"/>
              <a:t>-uhlík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cs-CZ" altLang="cs-CZ" sz="1400" dirty="0"/>
              <a:t> tvrdé </a:t>
            </a:r>
            <a:r>
              <a:rPr lang="cs-CZ" altLang="cs-CZ" sz="1400" dirty="0" err="1"/>
              <a:t>nukleofily</a:t>
            </a:r>
            <a:endParaRPr lang="cs-CZ" altLang="cs-CZ" sz="1400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10762"/>
              </p:ext>
            </p:extLst>
          </p:nvPr>
        </p:nvGraphicFramePr>
        <p:xfrm>
          <a:off x="1115616" y="4588234"/>
          <a:ext cx="3309358" cy="1088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CS ChemDraw Drawing" r:id="rId3" imgW="2086279" imgH="685617" progId="ChemDraw.Document.6.0">
                  <p:embed/>
                </p:oleObj>
              </mc:Choice>
              <mc:Fallback>
                <p:oleObj name="CS ChemDraw Drawing" r:id="rId3" imgW="2086279" imgH="6856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4588234"/>
                        <a:ext cx="3309358" cy="1088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027937"/>
              </p:ext>
            </p:extLst>
          </p:nvPr>
        </p:nvGraphicFramePr>
        <p:xfrm>
          <a:off x="1187624" y="2204864"/>
          <a:ext cx="3160444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CS ChemDraw Drawing" r:id="rId5" imgW="1946312" imgH="664423" progId="ChemDraw.Document.6.0">
                  <p:embed/>
                </p:oleObj>
              </mc:Choice>
              <mc:Fallback>
                <p:oleObj name="CS ChemDraw Drawing" r:id="rId5" imgW="1946312" imgH="6644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2204864"/>
                        <a:ext cx="3160444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2015031" y="-99392"/>
            <a:ext cx="4968875" cy="2016125"/>
            <a:chOff x="476" y="2024"/>
            <a:chExt cx="3130" cy="1270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2478"/>
              <a:ext cx="2948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848" y="2159"/>
              <a:ext cx="3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altLang="cs-CZ" sz="1400"/>
                <a:t>Tvrdé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664" y="2160"/>
              <a:ext cx="44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altLang="cs-CZ" sz="1400"/>
                <a:t>Měkké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2582" y="2886"/>
              <a:ext cx="84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altLang="cs-CZ" sz="1200"/>
                <a:t>alkeny, aromáty  </a:t>
              </a: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476" y="2024"/>
              <a:ext cx="3130" cy="1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88766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"/>
          <a:stretch/>
        </p:blipFill>
        <p:spPr bwMode="auto">
          <a:xfrm>
            <a:off x="2051720" y="971550"/>
            <a:ext cx="5210175" cy="537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1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4664"/>
            <a:ext cx="3970784" cy="1143000"/>
          </a:xfrm>
        </p:spPr>
        <p:txBody>
          <a:bodyPr>
            <a:noAutofit/>
          </a:bodyPr>
          <a:lstStyle/>
          <a:p>
            <a:r>
              <a:rPr lang="cs-CZ" sz="1800" b="1" dirty="0" smtClean="0"/>
              <a:t>Adice na polarizovanou vazbu</a:t>
            </a:r>
            <a:endParaRPr lang="cs-CZ" sz="1800" b="1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730025"/>
              </p:ext>
            </p:extLst>
          </p:nvPr>
        </p:nvGraphicFramePr>
        <p:xfrm>
          <a:off x="26318" y="1628800"/>
          <a:ext cx="3438034" cy="33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CS ChemDraw Drawing" r:id="rId3" imgW="2424624" imgH="2349977" progId="ChemDraw.Document.6.0">
                  <p:embed/>
                </p:oleObj>
              </mc:Choice>
              <mc:Fallback>
                <p:oleObj name="CS ChemDraw Drawing" r:id="rId3" imgW="2424624" imgH="23499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18" y="1628800"/>
                        <a:ext cx="3438034" cy="333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761769"/>
              </p:ext>
            </p:extLst>
          </p:nvPr>
        </p:nvGraphicFramePr>
        <p:xfrm>
          <a:off x="3898900" y="1657648"/>
          <a:ext cx="5245100" cy="321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CS ChemDraw Drawing" r:id="rId5" imgW="3470243" imgH="2125934" progId="ChemDraw.Document.6.0">
                  <p:embed/>
                </p:oleObj>
              </mc:Choice>
              <mc:Fallback>
                <p:oleObj name="CS ChemDraw Drawing" r:id="rId5" imgW="3470243" imgH="2125934" progId="ChemDraw.Document.6.0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1657648"/>
                        <a:ext cx="5245100" cy="321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>
          <a:xfrm>
            <a:off x="4355976" y="404664"/>
            <a:ext cx="397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1" dirty="0" smtClean="0"/>
              <a:t>Nukleofilní sub. na karbonylu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4045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Adiční reakce</a:t>
            </a:r>
            <a:endParaRPr lang="cs-CZ" dirty="0"/>
          </a:p>
        </p:txBody>
      </p:sp>
      <p:pic>
        <p:nvPicPr>
          <p:cNvPr id="3074" name="Picture 2" descr="Výsledek obrázku pro addition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29594"/>
            <a:ext cx="5832648" cy="324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345279"/>
              </p:ext>
            </p:extLst>
          </p:nvPr>
        </p:nvGraphicFramePr>
        <p:xfrm>
          <a:off x="1907704" y="1052736"/>
          <a:ext cx="5245100" cy="321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CS ChemDraw Drawing" r:id="rId3" imgW="3470243" imgH="2125934" progId="ChemDraw.Document.6.0">
                  <p:embed/>
                </p:oleObj>
              </mc:Choice>
              <mc:Fallback>
                <p:oleObj name="CS ChemDraw Drawing" r:id="rId3" imgW="3470243" imgH="212593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052736"/>
                        <a:ext cx="5245100" cy="321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364780" y="87784"/>
            <a:ext cx="397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1" dirty="0" smtClean="0"/>
              <a:t>Nukleofilní sub. na karbonylu</a:t>
            </a:r>
            <a:endParaRPr lang="cs-CZ" sz="1800" b="1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246130"/>
              </p:ext>
            </p:extLst>
          </p:nvPr>
        </p:nvGraphicFramePr>
        <p:xfrm>
          <a:off x="1763688" y="4797152"/>
          <a:ext cx="5927456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CS ChemDraw Drawing" r:id="rId5" imgW="3905848" imgH="1232789" progId="ChemDraw.Document.6.0">
                  <p:embed/>
                </p:oleObj>
              </mc:Choice>
              <mc:Fallback>
                <p:oleObj name="CS ChemDraw Drawing" r:id="rId5" imgW="3905848" imgH="12327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688" y="4797152"/>
                        <a:ext cx="5927456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roxide Free-radical-add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83" y="332656"/>
            <a:ext cx="395201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Eliminace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Výsledek obrázku pro elimination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6777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6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Substituce</a:t>
            </a:r>
            <a:endParaRPr lang="cs-CZ" dirty="0"/>
          </a:p>
        </p:txBody>
      </p:sp>
      <p:pic>
        <p:nvPicPr>
          <p:cNvPr id="6146" name="Picture 2" descr="Výsledek obrázku pro substitution rea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35038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6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Acido</a:t>
            </a:r>
            <a:r>
              <a:rPr lang="cs-CZ" dirty="0" smtClean="0"/>
              <a:t>-bazické reakce</a:t>
            </a:r>
            <a:endParaRPr lang="cs-CZ" dirty="0"/>
          </a:p>
        </p:txBody>
      </p:sp>
      <p:sp>
        <p:nvSpPr>
          <p:cNvPr id="4" name="AutoShape 2" descr="Výsledek obrázku pro acidobazické reak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acidobazické reak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4" name="Picture 6" descr="Výsledek obrázku pro acidobazické reak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15" y="1467048"/>
            <a:ext cx="20669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ýsledek obrázku pro acid base rea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701951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pKa</a:t>
            </a:r>
            <a:r>
              <a:rPr lang="cs-CZ" dirty="0" smtClean="0"/>
              <a:t> tabulka</a:t>
            </a:r>
            <a:endParaRPr lang="cs-CZ" dirty="0"/>
          </a:p>
        </p:txBody>
      </p:sp>
      <p:pic>
        <p:nvPicPr>
          <p:cNvPr id="1026" name="Picture 2" descr="Výsledek obrázku pro acidity pka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5070"/>
            <a:ext cx="88344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9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Přesmyky</a:t>
            </a:r>
            <a:endParaRPr lang="cs-CZ" dirty="0"/>
          </a:p>
        </p:txBody>
      </p:sp>
      <p:pic>
        <p:nvPicPr>
          <p:cNvPr id="8194" name="Picture 2" descr="Beckmann rearran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77900"/>
            <a:ext cx="4042420" cy="149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igmatropic Hydride Shif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47" y="3645024"/>
            <a:ext cx="2541662" cy="24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258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86</Words>
  <Application>Microsoft Office PowerPoint</Application>
  <PresentationFormat>Předvádění na obrazovce (4:3)</PresentationFormat>
  <Paragraphs>41</Paragraphs>
  <Slides>30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Motiv systému Office</vt:lpstr>
      <vt:lpstr>Equation</vt:lpstr>
      <vt:lpstr>Rovnice</vt:lpstr>
      <vt:lpstr>CS ChemDraw Drawing</vt:lpstr>
      <vt:lpstr>Typy reakcí</vt:lpstr>
      <vt:lpstr>Prezentace aplikace PowerPoint</vt:lpstr>
      <vt:lpstr>Adiční reakce</vt:lpstr>
      <vt:lpstr>Prezentace aplikace PowerPoint</vt:lpstr>
      <vt:lpstr>Eliminace</vt:lpstr>
      <vt:lpstr>Substituce</vt:lpstr>
      <vt:lpstr>Acido-bazické reakce</vt:lpstr>
      <vt:lpstr>pKa tabulka</vt:lpstr>
      <vt:lpstr>Přesmyky</vt:lpstr>
      <vt:lpstr>Kinetika/termodynamika</vt:lpstr>
      <vt:lpstr>Seřaďte trojice dle kyselosti </vt:lpstr>
      <vt:lpstr>Seřaďte čtveřice dle kyselosti </vt:lpstr>
      <vt:lpstr>Prezentace aplikace PowerPoint</vt:lpstr>
      <vt:lpstr>Prezentace aplikace PowerPoint</vt:lpstr>
      <vt:lpstr>Adice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Adice na polarizovanou vazbu</vt:lpstr>
      <vt:lpstr>Adice na polarizovanou vazbu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Adice na polarizovanou vazbu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Typy reakcí</dc:title>
  <dc:creator>V N</dc:creator>
  <cp:lastModifiedBy>V N</cp:lastModifiedBy>
  <cp:revision>34</cp:revision>
  <dcterms:created xsi:type="dcterms:W3CDTF">2017-04-05T07:09:41Z</dcterms:created>
  <dcterms:modified xsi:type="dcterms:W3CDTF">2017-04-26T08:26:54Z</dcterms:modified>
</cp:coreProperties>
</file>