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73" r:id="rId5"/>
    <p:sldId id="284" r:id="rId6"/>
    <p:sldId id="274" r:id="rId7"/>
    <p:sldId id="275" r:id="rId8"/>
    <p:sldId id="276" r:id="rId9"/>
    <p:sldId id="277" r:id="rId10"/>
    <p:sldId id="285" r:id="rId11"/>
    <p:sldId id="286" r:id="rId12"/>
    <p:sldId id="282" r:id="rId13"/>
    <p:sldId id="280" r:id="rId14"/>
    <p:sldId id="28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7" autoAdjust="0"/>
    <p:restoredTop sz="94660"/>
  </p:normalViewPr>
  <p:slideViewPr>
    <p:cSldViewPr>
      <p:cViewPr varScale="1">
        <p:scale>
          <a:sx n="80" d="100"/>
          <a:sy n="80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1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64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73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21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74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69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31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37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5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36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40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DA391-9A69-49B6-9B19-96D6C2DF5054}" type="datetimeFigureOut">
              <a:rPr lang="cs-CZ" smtClean="0"/>
              <a:t>22.05.2017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AC375-28B3-4F2F-8F39-7A44280B96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02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1080120"/>
          </a:xfrm>
        </p:spPr>
        <p:txBody>
          <a:bodyPr/>
          <a:lstStyle/>
          <a:p>
            <a:r>
              <a:rPr lang="cs-CZ" dirty="0" smtClean="0"/>
              <a:t>Typy reakcí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Adice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Eliminace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Substituce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dirty="0" smtClean="0"/>
              <a:t>Přesmyky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8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3"/>
          <a:stretch/>
        </p:blipFill>
        <p:spPr bwMode="auto">
          <a:xfrm>
            <a:off x="2051720" y="971550"/>
            <a:ext cx="5210175" cy="537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1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755652"/>
              </p:ext>
            </p:extLst>
          </p:nvPr>
        </p:nvGraphicFramePr>
        <p:xfrm>
          <a:off x="1403648" y="1628800"/>
          <a:ext cx="6259682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CS ChemDraw Drawing" r:id="rId3" imgW="4535424" imgH="2712740" progId="ChemDraw.Document.6.0">
                  <p:embed/>
                </p:oleObj>
              </mc:Choice>
              <mc:Fallback>
                <p:oleObj name="CS ChemDraw Drawing" r:id="rId3" imgW="4535424" imgH="27127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628800"/>
                        <a:ext cx="6259682" cy="3744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608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3970784" cy="1143000"/>
          </a:xfrm>
        </p:spPr>
        <p:txBody>
          <a:bodyPr>
            <a:noAutofit/>
          </a:bodyPr>
          <a:lstStyle/>
          <a:p>
            <a:r>
              <a:rPr lang="cs-CZ" sz="1800" b="1" dirty="0" smtClean="0"/>
              <a:t>Adice na polarizovanou vazbu</a:t>
            </a:r>
            <a:endParaRPr lang="cs-CZ" sz="1800" b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730025"/>
              </p:ext>
            </p:extLst>
          </p:nvPr>
        </p:nvGraphicFramePr>
        <p:xfrm>
          <a:off x="26318" y="1628800"/>
          <a:ext cx="3438034" cy="33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CS ChemDraw Drawing" r:id="rId3" imgW="2424624" imgH="2349977" progId="ChemDraw.Document.6.0">
                  <p:embed/>
                </p:oleObj>
              </mc:Choice>
              <mc:Fallback>
                <p:oleObj name="CS ChemDraw Drawing" r:id="rId3" imgW="2424624" imgH="23499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18" y="1628800"/>
                        <a:ext cx="3438034" cy="3332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3761769"/>
              </p:ext>
            </p:extLst>
          </p:nvPr>
        </p:nvGraphicFramePr>
        <p:xfrm>
          <a:off x="3898900" y="1657648"/>
          <a:ext cx="5245100" cy="321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CS ChemDraw Drawing" r:id="rId5" imgW="3470243" imgH="2125934" progId="ChemDraw.Document.6.0">
                  <p:embed/>
                </p:oleObj>
              </mc:Choice>
              <mc:Fallback>
                <p:oleObj name="CS ChemDraw Drawing" r:id="rId5" imgW="3470243" imgH="2125934" progId="ChemDraw.Document.6.0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1657648"/>
                        <a:ext cx="5245100" cy="321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Nadpis 1"/>
          <p:cNvSpPr txBox="1">
            <a:spLocks/>
          </p:cNvSpPr>
          <p:nvPr/>
        </p:nvSpPr>
        <p:spPr>
          <a:xfrm>
            <a:off x="4355976" y="404664"/>
            <a:ext cx="39707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 smtClean="0"/>
              <a:t>Nukleofilní sub. na karbonylu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0458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242558"/>
              </p:ext>
            </p:extLst>
          </p:nvPr>
        </p:nvGraphicFramePr>
        <p:xfrm>
          <a:off x="1907704" y="908720"/>
          <a:ext cx="5245100" cy="321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3" name="CS ChemDraw Drawing" r:id="rId3" imgW="3470243" imgH="2125934" progId="ChemDraw.Document.6.0">
                  <p:embed/>
                </p:oleObj>
              </mc:Choice>
              <mc:Fallback>
                <p:oleObj name="CS ChemDraw Drawing" r:id="rId3" imgW="3470243" imgH="212593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08720"/>
                        <a:ext cx="5245100" cy="321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364780" y="-27384"/>
            <a:ext cx="39707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b="1" dirty="0" smtClean="0"/>
              <a:t>Nukleofilní sub. na karbonylu</a:t>
            </a:r>
            <a:endParaRPr lang="cs-CZ" sz="1800" b="1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803884"/>
              </p:ext>
            </p:extLst>
          </p:nvPr>
        </p:nvGraphicFramePr>
        <p:xfrm>
          <a:off x="1691680" y="4918072"/>
          <a:ext cx="5544616" cy="175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CS ChemDraw Drawing" r:id="rId5" imgW="3905848" imgH="1232789" progId="ChemDraw.Document.6.0">
                  <p:embed/>
                </p:oleObj>
              </mc:Choice>
              <mc:Fallback>
                <p:oleObj name="CS ChemDraw Drawing" r:id="rId5" imgW="3905848" imgH="12327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1680" y="4918072"/>
                        <a:ext cx="5544616" cy="1751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0" y="4972526"/>
            <a:ext cx="15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Nejreaktivnější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236296" y="4972526"/>
            <a:ext cx="190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Nejméně reaktivní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955553"/>
              </p:ext>
            </p:extLst>
          </p:nvPr>
        </p:nvGraphicFramePr>
        <p:xfrm>
          <a:off x="539552" y="1268760"/>
          <a:ext cx="3456384" cy="4761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CS ChemDraw Drawing" r:id="rId3" imgW="2715854" imgH="3741578" progId="ChemDraw.Document.6.0">
                  <p:embed/>
                </p:oleObj>
              </mc:Choice>
              <mc:Fallback>
                <p:oleObj name="CS ChemDraw Drawing" r:id="rId3" imgW="2715854" imgH="37415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268760"/>
                        <a:ext cx="3456384" cy="47613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182457"/>
              </p:ext>
            </p:extLst>
          </p:nvPr>
        </p:nvGraphicFramePr>
        <p:xfrm>
          <a:off x="4427984" y="1268760"/>
          <a:ext cx="4410226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CS ChemDraw Drawing" r:id="rId5" imgW="3136306" imgH="1945929" progId="ChemDraw.Document.6.0">
                  <p:embed/>
                </p:oleObj>
              </mc:Choice>
              <mc:Fallback>
                <p:oleObj name="CS ChemDraw Drawing" r:id="rId5" imgW="3136306" imgH="194592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7984" y="1268760"/>
                        <a:ext cx="4410226" cy="2736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507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salem klopman eq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32856"/>
            <a:ext cx="5819775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722236" y="1612831"/>
            <a:ext cx="3470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err="1" smtClean="0"/>
              <a:t>Salemova-Klopmanova</a:t>
            </a:r>
            <a:r>
              <a:rPr lang="cs-CZ" sz="2000" b="1" dirty="0" smtClean="0"/>
              <a:t> </a:t>
            </a:r>
            <a:r>
              <a:rPr lang="cs-CZ" sz="2000" b="1" dirty="0"/>
              <a:t>rovnice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65847" y="530964"/>
            <a:ext cx="3783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Zákonitosti reaktivity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5207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789571"/>
              </p:ext>
            </p:extLst>
          </p:nvPr>
        </p:nvGraphicFramePr>
        <p:xfrm>
          <a:off x="755576" y="692696"/>
          <a:ext cx="7390848" cy="3475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CS ChemDraw Drawing" r:id="rId3" imgW="5900928" imgH="2775219" progId="ChemDraw.Document.6.0">
                  <p:embed/>
                </p:oleObj>
              </mc:Choice>
              <mc:Fallback>
                <p:oleObj name="CS ChemDraw Drawing" r:id="rId3" imgW="5900928" imgH="27752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5576" y="692696"/>
                        <a:ext cx="7390848" cy="3475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309978"/>
              </p:ext>
            </p:extLst>
          </p:nvPr>
        </p:nvGraphicFramePr>
        <p:xfrm>
          <a:off x="539552" y="4509120"/>
          <a:ext cx="6967537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CS ChemDraw Drawing" r:id="rId5" imgW="6077540" imgH="1811888" progId="ChemDraw.Document.6.0">
                  <p:embed/>
                </p:oleObj>
              </mc:Choice>
              <mc:Fallback>
                <p:oleObj name="CS ChemDraw Drawing" r:id="rId5" imgW="6077540" imgH="181188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4509120"/>
                        <a:ext cx="6967537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9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Adice na polarizovanou vazbu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218" name="Picture 2" descr="Výsledek obrázku pro list of nucleophi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264" y="2924944"/>
            <a:ext cx="298360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803916"/>
              </p:ext>
            </p:extLst>
          </p:nvPr>
        </p:nvGraphicFramePr>
        <p:xfrm>
          <a:off x="467544" y="2276872"/>
          <a:ext cx="5140325" cy="354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CS ChemDraw Drawing" r:id="rId4" imgW="3403290" imgH="2349977" progId="ChemDraw.Document.6.0">
                  <p:embed/>
                </p:oleObj>
              </mc:Choice>
              <mc:Fallback>
                <p:oleObj name="CS ChemDraw Drawing" r:id="rId4" imgW="3403290" imgH="234997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2276872"/>
                        <a:ext cx="5140325" cy="354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64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Adice na polarizovanou vazbu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Kyselá katalýza:</a:t>
            </a:r>
            <a:endParaRPr lang="cs-CZ" sz="2400" b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143868"/>
              </p:ext>
            </p:extLst>
          </p:nvPr>
        </p:nvGraphicFramePr>
        <p:xfrm>
          <a:off x="1403648" y="2420888"/>
          <a:ext cx="5402263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CS ChemDraw Drawing" r:id="rId3" imgW="3579902" imgH="2327133" progId="ChemDraw.Document.6.0">
                  <p:embed/>
                </p:oleObj>
              </mc:Choice>
              <mc:Fallback>
                <p:oleObj name="CS ChemDraw Drawing" r:id="rId3" imgW="3579902" imgH="232713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2420888"/>
                        <a:ext cx="5402263" cy="351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6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 descr="Výsledek obrázku pro list of nucleophi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83"/>
          <a:stretch/>
        </p:blipFill>
        <p:spPr bwMode="auto">
          <a:xfrm>
            <a:off x="179512" y="2041029"/>
            <a:ext cx="2232248" cy="400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Výsledek obrázku pro list of nucleophi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918" y="2636912"/>
            <a:ext cx="6437629" cy="238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52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ýsledek obrázku pro nucleophile addition carbony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952" y="3212976"/>
            <a:ext cx="635090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Výsledek obrázku pro nucleophile addition carbony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69" y="908720"/>
            <a:ext cx="5553475" cy="144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0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141387"/>
              </p:ext>
            </p:extLst>
          </p:nvPr>
        </p:nvGraphicFramePr>
        <p:xfrm>
          <a:off x="1403648" y="1340768"/>
          <a:ext cx="6471345" cy="468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CS ChemDraw Drawing" r:id="rId3" imgW="4980398" imgH="3605886" progId="ChemDraw.Document.6.0">
                  <p:embed/>
                </p:oleObj>
              </mc:Choice>
              <mc:Fallback>
                <p:oleObj name="CS ChemDraw Drawing" r:id="rId3" imgW="4980398" imgH="360588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1340768"/>
                        <a:ext cx="6471345" cy="468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443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436096" y="4235301"/>
            <a:ext cx="2879725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cs-CZ" altLang="cs-CZ" sz="1400" dirty="0"/>
              <a:t>     </a:t>
            </a:r>
            <a:r>
              <a:rPr lang="cs-CZ" altLang="cs-CZ" sz="1400" b="1" dirty="0"/>
              <a:t>Konjugovaná adice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termodynamická kontrola, vyšší</a:t>
            </a:r>
            <a:br>
              <a:rPr lang="cs-CZ" altLang="cs-CZ" sz="1400" dirty="0"/>
            </a:br>
            <a:r>
              <a:rPr lang="cs-CZ" altLang="cs-CZ" sz="1400" dirty="0"/>
              <a:t>  teplota, delší reakční doba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málo reaktivní karbonyl C=O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stericky přístupný </a:t>
            </a:r>
            <a:r>
              <a:rPr lang="cs-CZ" altLang="cs-CZ" sz="1400" dirty="0">
                <a:latin typeface="Symbol" pitchFamily="18" charset="2"/>
              </a:rPr>
              <a:t>b</a:t>
            </a:r>
            <a:r>
              <a:rPr lang="cs-CZ" altLang="cs-CZ" sz="1400" dirty="0"/>
              <a:t>-uhlík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měkké </a:t>
            </a:r>
            <a:r>
              <a:rPr lang="cs-CZ" altLang="cs-CZ" sz="1400" dirty="0" err="1"/>
              <a:t>nukleofily</a:t>
            </a:r>
            <a:endParaRPr lang="cs-CZ" altLang="cs-CZ" sz="14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436095" y="1988840"/>
            <a:ext cx="3095625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cs-CZ" altLang="cs-CZ" sz="1400" b="1" dirty="0"/>
              <a:t>     Adice na karbonyl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kinetická kontrola, nižší teplota,</a:t>
            </a:r>
            <a:br>
              <a:rPr lang="cs-CZ" altLang="cs-CZ" sz="1400" dirty="0"/>
            </a:br>
            <a:r>
              <a:rPr lang="cs-CZ" altLang="cs-CZ" sz="1400" dirty="0"/>
              <a:t>  kratší </a:t>
            </a:r>
            <a:r>
              <a:rPr lang="cs-CZ" altLang="cs-CZ" sz="1400" dirty="0" err="1"/>
              <a:t>rekační</a:t>
            </a:r>
            <a:r>
              <a:rPr lang="cs-CZ" altLang="cs-CZ" sz="1400" dirty="0"/>
              <a:t> doba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reaktivní karbonyl, chlorid, aldehyd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stericky bráněný </a:t>
            </a:r>
            <a:r>
              <a:rPr lang="cs-CZ" altLang="cs-CZ" sz="1400" dirty="0">
                <a:latin typeface="Symbol" pitchFamily="18" charset="2"/>
              </a:rPr>
              <a:t>b</a:t>
            </a:r>
            <a:r>
              <a:rPr lang="cs-CZ" altLang="cs-CZ" sz="1400" dirty="0"/>
              <a:t>-uhlík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cs-CZ" altLang="cs-CZ" sz="1400" dirty="0"/>
              <a:t> tvrdé </a:t>
            </a:r>
            <a:r>
              <a:rPr lang="cs-CZ" altLang="cs-CZ" sz="1400" dirty="0" err="1"/>
              <a:t>nukleofily</a:t>
            </a:r>
            <a:endParaRPr lang="cs-CZ" altLang="cs-CZ" sz="1400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10762"/>
              </p:ext>
            </p:extLst>
          </p:nvPr>
        </p:nvGraphicFramePr>
        <p:xfrm>
          <a:off x="1115616" y="4588234"/>
          <a:ext cx="3309358" cy="1088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CS ChemDraw Drawing" r:id="rId3" imgW="2086279" imgH="685617" progId="ChemDraw.Document.6.0">
                  <p:embed/>
                </p:oleObj>
              </mc:Choice>
              <mc:Fallback>
                <p:oleObj name="CS ChemDraw Drawing" r:id="rId3" imgW="2086279" imgH="6856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4588234"/>
                        <a:ext cx="3309358" cy="10880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027937"/>
              </p:ext>
            </p:extLst>
          </p:nvPr>
        </p:nvGraphicFramePr>
        <p:xfrm>
          <a:off x="1187624" y="2204864"/>
          <a:ext cx="316044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CS ChemDraw Drawing" r:id="rId5" imgW="1946312" imgH="664423" progId="ChemDraw.Document.6.0">
                  <p:embed/>
                </p:oleObj>
              </mc:Choice>
              <mc:Fallback>
                <p:oleObj name="CS ChemDraw Drawing" r:id="rId5" imgW="1946312" imgH="66442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624" y="2204864"/>
                        <a:ext cx="3160444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2015031" y="-99392"/>
            <a:ext cx="4968875" cy="2016125"/>
            <a:chOff x="476" y="2024"/>
            <a:chExt cx="3130" cy="1270"/>
          </a:xfrm>
        </p:grpSpPr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" y="2478"/>
              <a:ext cx="2948" cy="5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848" y="2159"/>
              <a:ext cx="3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cs-CZ" altLang="cs-CZ" sz="1400"/>
                <a:t>Tvrdé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664" y="2160"/>
              <a:ext cx="4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cs-CZ" altLang="cs-CZ" sz="1400"/>
                <a:t>Měkké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2582" y="2886"/>
              <a:ext cx="84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cs-CZ" altLang="cs-CZ" sz="1200"/>
                <a:t>alkeny, aromáty  </a:t>
              </a: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476" y="2024"/>
              <a:ext cx="3130" cy="12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cs-CZ" altLang="cs-CZ"/>
            </a:p>
          </p:txBody>
        </p:sp>
      </p:grpSp>
    </p:spTree>
    <p:extLst>
      <p:ext uri="{BB962C8B-B14F-4D97-AF65-F5344CB8AC3E}">
        <p14:creationId xmlns:p14="http://schemas.microsoft.com/office/powerpoint/2010/main" val="88766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62</Words>
  <Application>Microsoft Office PowerPoint</Application>
  <PresentationFormat>Předvádění na obrazovce (4:3)</PresentationFormat>
  <Paragraphs>28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CS ChemDraw Drawing</vt:lpstr>
      <vt:lpstr>Typy reakcí</vt:lpstr>
      <vt:lpstr>Prezentace aplikace PowerPoint</vt:lpstr>
      <vt:lpstr>Prezentace aplikace PowerPoint</vt:lpstr>
      <vt:lpstr>Adice na polarizovanou vazbu</vt:lpstr>
      <vt:lpstr>Adice na polarizovanou vazbu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Adice na polarizovanou vazbu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reakcí</dc:title>
  <dc:creator>V N</dc:creator>
  <cp:lastModifiedBy>V N</cp:lastModifiedBy>
  <cp:revision>47</cp:revision>
  <dcterms:created xsi:type="dcterms:W3CDTF">2017-04-05T07:09:41Z</dcterms:created>
  <dcterms:modified xsi:type="dcterms:W3CDTF">2017-05-22T20:51:27Z</dcterms:modified>
</cp:coreProperties>
</file>