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0" r:id="rId5"/>
    <p:sldId id="271" r:id="rId6"/>
    <p:sldId id="256" r:id="rId7"/>
    <p:sldId id="262" r:id="rId8"/>
    <p:sldId id="257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9" y="7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11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9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1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4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51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0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44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21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5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38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4A8A-08F4-4690-83F8-8AE235D33C2B}" type="datetimeFigureOut">
              <a:rPr lang="cs-CZ" smtClean="0"/>
              <a:t>05.04.2017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F08B-FBF9-4281-BF4A-E9FE3CCE4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gi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cs-CZ" sz="2000" dirty="0" smtClean="0"/>
              <a:t>E nebo Z?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000" dirty="0" err="1" smtClean="0"/>
              <a:t>Newmanova</a:t>
            </a:r>
            <a:r>
              <a:rPr lang="cs-CZ" sz="2000" dirty="0" smtClean="0"/>
              <a:t> projekce</a:t>
            </a:r>
            <a:endParaRPr lang="cs-CZ" sz="2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91191"/>
              </p:ext>
            </p:extLst>
          </p:nvPr>
        </p:nvGraphicFramePr>
        <p:xfrm>
          <a:off x="2123728" y="1844824"/>
          <a:ext cx="425767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S ChemDraw Drawing" r:id="rId3" imgW="4257970" imgH="3496066" progId="ChemDraw.Document.6.0">
                  <p:embed/>
                </p:oleObj>
              </mc:Choice>
              <mc:Fallback>
                <p:oleObj name="CS ChemDraw Drawing" r:id="rId3" imgW="4257970" imgH="34960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844824"/>
                        <a:ext cx="4257675" cy="349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58032"/>
              </p:ext>
            </p:extLst>
          </p:nvPr>
        </p:nvGraphicFramePr>
        <p:xfrm>
          <a:off x="4610359" y="4581128"/>
          <a:ext cx="3164161" cy="86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S ChemDraw Drawing" r:id="rId5" imgW="4532393" imgH="1237468" progId="ChemDraw.Document.6.0">
                  <p:embed/>
                </p:oleObj>
              </mc:Choice>
              <mc:Fallback>
                <p:oleObj name="CS ChemDraw Drawing" r:id="rId5" imgW="4532393" imgH="1237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0359" y="4581128"/>
                        <a:ext cx="3164161" cy="86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66986" y="6100910"/>
            <a:ext cx="8486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Zakreslete v </a:t>
            </a:r>
            <a:r>
              <a:rPr lang="cs-CZ" sz="1400" dirty="0" err="1"/>
              <a:t>klínkové</a:t>
            </a:r>
            <a:r>
              <a:rPr lang="cs-CZ" sz="1400" dirty="0"/>
              <a:t> </a:t>
            </a:r>
            <a:r>
              <a:rPr lang="cs-CZ" sz="1400" dirty="0" err="1"/>
              <a:t>rep</a:t>
            </a:r>
            <a:r>
              <a:rPr lang="cs-CZ" sz="1400" dirty="0" smtClean="0"/>
              <a:t>., </a:t>
            </a:r>
            <a:r>
              <a:rPr lang="cs-CZ" sz="1400" dirty="0" err="1" smtClean="0"/>
              <a:t>doplňkte</a:t>
            </a:r>
            <a:r>
              <a:rPr lang="cs-CZ" sz="1400" dirty="0" smtClean="0"/>
              <a:t> </a:t>
            </a:r>
            <a:r>
              <a:rPr lang="cs-CZ" sz="1400" dirty="0" err="1" smtClean="0"/>
              <a:t>stereodeskriptory</a:t>
            </a:r>
            <a:r>
              <a:rPr lang="cs-CZ" sz="1400" dirty="0" smtClean="0"/>
              <a:t>, nakreslete nejstabilnější konformaci v obou reprezentacích.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794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infra red spec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2282"/>
            <a:ext cx="8284701" cy="32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infra red 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6" y="404663"/>
            <a:ext cx="7620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infra red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45704"/>
            <a:ext cx="5832648" cy="48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infra red 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6" y="188640"/>
            <a:ext cx="7620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NMR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8698277" cy="41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NMR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7" y="0"/>
            <a:ext cx="661004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ek obrázku pro ethanol n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05" y="2564904"/>
            <a:ext cx="5832648" cy="41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ek obrázku pro NMR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881430" cy="4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07704" y="3284984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19968" y="3281784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83968" y="4221088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779118" y="2060848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171024" y="2057648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444208" y="3291944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236296" y="3435960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172400" y="3281784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19968" y="692696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 smtClean="0"/>
              <a:t>13</a:t>
            </a:r>
            <a:r>
              <a:rPr lang="cs-CZ" dirty="0" smtClean="0"/>
              <a:t>C spektrum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7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NMR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66291"/>
            <a:ext cx="657225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444208" y="4011909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63952" y="2540784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138201" y="5157192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635896" y="5085184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347864" y="5157192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987824" y="5805264"/>
            <a:ext cx="22588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" descr="Výsledek obrázku pro NMR 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2" y="31904"/>
            <a:ext cx="661004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ek obrázku pro NMR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555904" cy="45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NMR 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7" y="0"/>
            <a:ext cx="661004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Hmotnostní spektrometrie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22371"/>
              </p:ext>
            </p:extLst>
          </p:nvPr>
        </p:nvGraphicFramePr>
        <p:xfrm>
          <a:off x="2627784" y="4725144"/>
          <a:ext cx="377983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S ChemDraw Drawing" r:id="rId3" imgW="3779382" imgH="925073" progId="ChemDraw.Document.6.0">
                  <p:embed/>
                </p:oleObj>
              </mc:Choice>
              <mc:Fallback>
                <p:oleObj name="CS ChemDraw Drawing" r:id="rId3" imgW="3779382" imgH="9250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4725144"/>
                        <a:ext cx="3779837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 descr="Výsledek obrázku pro mass spectro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20480" cy="26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mass spectr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57" y="2001024"/>
            <a:ext cx="6115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Izotopový vzor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Výsledek obrázku pro mass spectr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0832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41302"/>
              </p:ext>
            </p:extLst>
          </p:nvPr>
        </p:nvGraphicFramePr>
        <p:xfrm>
          <a:off x="1763713" y="1700213"/>
          <a:ext cx="56038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S ChemDraw Drawing" r:id="rId3" imgW="5603912" imgH="1389949" progId="ChemDraw.Document.6.0">
                  <p:embed/>
                </p:oleObj>
              </mc:Choice>
              <mc:Fallback>
                <p:oleObj name="CS ChemDraw Drawing" r:id="rId3" imgW="5603912" imgH="13899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1700213"/>
                        <a:ext cx="5603875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26574"/>
              </p:ext>
            </p:extLst>
          </p:nvPr>
        </p:nvGraphicFramePr>
        <p:xfrm>
          <a:off x="1979712" y="4149080"/>
          <a:ext cx="72548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S ChemDraw Drawing" r:id="rId5" imgW="725458" imgH="1470594" progId="ChemDraw.Document.6.0">
                  <p:embed/>
                </p:oleObj>
              </mc:Choice>
              <mc:Fallback>
                <p:oleObj name="CS ChemDraw Drawing" r:id="rId5" imgW="725458" imgH="14705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4149080"/>
                        <a:ext cx="725487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95906"/>
              </p:ext>
            </p:extLst>
          </p:nvPr>
        </p:nvGraphicFramePr>
        <p:xfrm>
          <a:off x="4572000" y="4509120"/>
          <a:ext cx="14890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S ChemDraw Drawing" r:id="rId7" imgW="1488939" imgH="642955" progId="ChemDraw.Document.6.0">
                  <p:embed/>
                </p:oleObj>
              </mc:Choice>
              <mc:Fallback>
                <p:oleObj name="CS ChemDraw Drawing" r:id="rId7" imgW="1488939" imgH="6429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4509120"/>
                        <a:ext cx="1489075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12907"/>
              </p:ext>
            </p:extLst>
          </p:nvPr>
        </p:nvGraphicFramePr>
        <p:xfrm>
          <a:off x="6588224" y="4077072"/>
          <a:ext cx="735013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S ChemDraw Drawing" r:id="rId9" imgW="734551" imgH="1470594" progId="ChemDraw.Document.6.0">
                  <p:embed/>
                </p:oleObj>
              </mc:Choice>
              <mc:Fallback>
                <p:oleObj name="CS ChemDraw Drawing" r:id="rId9" imgW="734551" imgH="14705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88224" y="4077072"/>
                        <a:ext cx="735013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3779912" y="5655121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(3R,4R,5S,6S)-</a:t>
            </a:r>
            <a:r>
              <a:rPr lang="cs-CZ" sz="1200" dirty="0" smtClean="0"/>
              <a:t>5-brom-3,4,6-trihydroxy-3-methoxy-5,6-dimethyl-7-oxoheptanová kyselina</a:t>
            </a:r>
            <a:endParaRPr lang="cs-CZ" sz="12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86856"/>
              </p:ext>
            </p:extLst>
          </p:nvPr>
        </p:nvGraphicFramePr>
        <p:xfrm>
          <a:off x="7655321" y="4077072"/>
          <a:ext cx="7461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S ChemDraw Drawing" r:id="rId11" imgW="746674" imgH="1359398" progId="ChemDraw.Document.6.0">
                  <p:embed/>
                </p:oleObj>
              </mc:Choice>
              <mc:Fallback>
                <p:oleObj name="CS ChemDraw Drawing" r:id="rId11" imgW="746674" imgH="13593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55321" y="4077072"/>
                        <a:ext cx="746125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0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Výsledek obrázku pro isotopic pattern mass spectr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" y="764704"/>
            <a:ext cx="41433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isotopic pattern mass spectr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" y="3717032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isotopic pattern mass spectrome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36" y="548680"/>
            <a:ext cx="4914360" cy="59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309524"/>
            <a:ext cx="7203785" cy="543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1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623976"/>
              </p:ext>
            </p:extLst>
          </p:nvPr>
        </p:nvGraphicFramePr>
        <p:xfrm>
          <a:off x="1835696" y="620688"/>
          <a:ext cx="513377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S ChemDraw Drawing" r:id="rId3" imgW="4251908" imgH="953973" progId="ChemDraw.Document.6.0">
                  <p:embed/>
                </p:oleObj>
              </mc:Choice>
              <mc:Fallback>
                <p:oleObj name="CS ChemDraw Drawing" r:id="rId3" imgW="4251908" imgH="9539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620688"/>
                        <a:ext cx="5133778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53702"/>
              </p:ext>
            </p:extLst>
          </p:nvPr>
        </p:nvGraphicFramePr>
        <p:xfrm>
          <a:off x="1547664" y="2636912"/>
          <a:ext cx="5941555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S ChemDraw Drawing" r:id="rId5" imgW="4282492" imgH="2750723" progId="ChemDraw.Document.6.0">
                  <p:embed/>
                </p:oleObj>
              </mc:Choice>
              <mc:Fallback>
                <p:oleObj name="CS ChemDraw Drawing" r:id="rId5" imgW="4282492" imgH="2750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2636912"/>
                        <a:ext cx="5941555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8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organic chemistry confor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9568"/>
            <a:ext cx="5413821" cy="5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so eth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8" y="1988840"/>
            <a:ext cx="8885312" cy="33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23928" y="908720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Meso</a:t>
            </a:r>
            <a:r>
              <a:rPr lang="cs-CZ" dirty="0" smtClean="0"/>
              <a:t> sloučeniny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a/a3/Corey_oseltamivir_synthesi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2" b="78724"/>
          <a:stretch/>
        </p:blipFill>
        <p:spPr bwMode="auto">
          <a:xfrm>
            <a:off x="1677169" y="1268760"/>
            <a:ext cx="5549974" cy="11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83768" y="2924944"/>
            <a:ext cx="4307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poznáme, že proběhla chemická reakce?</a:t>
            </a:r>
          </a:p>
          <a:p>
            <a:r>
              <a:rPr lang="cs-CZ" dirty="0" smtClean="0"/>
              <a:t>Jaké produkty nám reakce poskytuje?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4118" y="4616259"/>
            <a:ext cx="244663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cs-CZ" sz="2400" b="1" dirty="0" smtClean="0"/>
              <a:t>Chemická analýza</a:t>
            </a:r>
          </a:p>
          <a:p>
            <a:pPr algn="ctr"/>
            <a:r>
              <a:rPr lang="cs-CZ" dirty="0" smtClean="0"/>
              <a:t>IČ, NMR, MS, X-</a:t>
            </a:r>
            <a:r>
              <a:rPr lang="cs-CZ" dirty="0" err="1" smtClean="0"/>
              <a:t>ray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4493418" y="3762933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7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Výsledek obrázku pro infra red spec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" y="840490"/>
            <a:ext cx="8144896" cy="57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infra red sp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14" y="2480692"/>
            <a:ext cx="5400600" cy="38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ek obrázku pro infra red 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6" y="404663"/>
            <a:ext cx="7620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infra red spec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6" b="16897"/>
          <a:stretch/>
        </p:blipFill>
        <p:spPr bwMode="auto">
          <a:xfrm>
            <a:off x="1364505" y="2244105"/>
            <a:ext cx="6558361" cy="42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infra red sp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86" y="404663"/>
            <a:ext cx="7620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57</Words>
  <Application>Microsoft Office PowerPoint</Application>
  <PresentationFormat>Předvádění na obrazovce (4:3)</PresentationFormat>
  <Paragraphs>16</Paragraphs>
  <Slides>21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systému Office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Hmotnostní spektrometrie</vt:lpstr>
      <vt:lpstr>Prezentace aplikace PowerPoint</vt:lpstr>
      <vt:lpstr>Izotopový vzor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 N</dc:creator>
  <cp:lastModifiedBy>V N</cp:lastModifiedBy>
  <cp:revision>21</cp:revision>
  <dcterms:created xsi:type="dcterms:W3CDTF">2017-03-26T15:21:23Z</dcterms:created>
  <dcterms:modified xsi:type="dcterms:W3CDTF">2017-04-05T07:09:07Z</dcterms:modified>
</cp:coreProperties>
</file>