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62" r:id="rId5"/>
    <p:sldId id="265" r:id="rId6"/>
    <p:sldId id="266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32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267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4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43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4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65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03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99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835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90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936E3-ED45-472B-BD1E-967A3D8C8181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11974-337F-419C-9536-73F02DC73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58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14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Substituce</a:t>
            </a:r>
            <a:endParaRPr lang="cs-CZ" dirty="0"/>
          </a:p>
        </p:txBody>
      </p:sp>
      <p:pic>
        <p:nvPicPr>
          <p:cNvPr id="6146" name="Picture 2" descr="Výsledek obrázku pro substitution rea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35038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78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Eliminace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Výsledek obrázku pro elimination rea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67770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63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nucleophilic substitu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4725144"/>
            <a:ext cx="7198877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nucleophilic substitut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85"/>
          <a:stretch/>
        </p:blipFill>
        <p:spPr bwMode="auto">
          <a:xfrm>
            <a:off x="2051720" y="1569368"/>
            <a:ext cx="5488530" cy="230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Substituce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56936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N</a:t>
            </a:r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99592" y="4276589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N</a:t>
            </a:r>
            <a:r>
              <a:rPr lang="cs-CZ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920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SN1					SN2</a:t>
            </a:r>
            <a:endParaRPr lang="cs-CZ" dirty="0"/>
          </a:p>
        </p:txBody>
      </p:sp>
      <p:pic>
        <p:nvPicPr>
          <p:cNvPr id="3074" name="Picture 2" descr="Výsledek obrázku pro nucleophilic substitution kine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3986112" cy="271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ýsledek obrázku pro nucleophilic substitution kinet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66" y="1883426"/>
            <a:ext cx="3404574" cy="2679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108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E1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 smtClean="0"/>
              <a:t>E2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1800" b="1" dirty="0" smtClean="0"/>
              <a:t>E1CB</a:t>
            </a: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Eliminace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252026"/>
              </p:ext>
            </p:extLst>
          </p:nvPr>
        </p:nvGraphicFramePr>
        <p:xfrm>
          <a:off x="2703512" y="1772816"/>
          <a:ext cx="4041775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CS ChemDraw Drawing" r:id="rId3" imgW="2959694" imgH="1024159" progId="ChemDraw.Document.6.0">
                  <p:embed/>
                </p:oleObj>
              </mc:Choice>
              <mc:Fallback>
                <p:oleObj name="CS ChemDraw Drawing" r:id="rId3" imgW="2959694" imgH="1024159" progId="ChemDraw.Document.6.0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3512" y="1772816"/>
                        <a:ext cx="4041775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767739"/>
              </p:ext>
            </p:extLst>
          </p:nvPr>
        </p:nvGraphicFramePr>
        <p:xfrm>
          <a:off x="2122487" y="4005064"/>
          <a:ext cx="520382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CS ChemDraw Drawing" r:id="rId5" imgW="4259623" imgH="771215" progId="ChemDraw.Document.6.0">
                  <p:embed/>
                </p:oleObj>
              </mc:Choice>
              <mc:Fallback>
                <p:oleObj name="CS ChemDraw Drawing" r:id="rId5" imgW="4259623" imgH="771215" progId="ChemDraw.Document.6.0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7" y="4005064"/>
                        <a:ext cx="520382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534540" y="3728839"/>
            <a:ext cx="1702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err="1" smtClean="0"/>
              <a:t>Antiperiplanárně</a:t>
            </a:r>
            <a:r>
              <a:rPr lang="cs-CZ" sz="1600" b="1" dirty="0" smtClean="0"/>
              <a:t>!</a:t>
            </a:r>
            <a:endParaRPr lang="cs-CZ" sz="1600" b="1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624289"/>
              </p:ext>
            </p:extLst>
          </p:nvPr>
        </p:nvGraphicFramePr>
        <p:xfrm>
          <a:off x="2627784" y="5661248"/>
          <a:ext cx="3640693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CS ChemDraw Drawing" r:id="rId7" imgW="3319255" imgH="918743" progId="ChemDraw.Document.6.0">
                  <p:embed/>
                </p:oleObj>
              </mc:Choice>
              <mc:Fallback>
                <p:oleObj name="CS ChemDraw Drawing" r:id="rId7" imgW="3319255" imgH="91874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27784" y="5661248"/>
                        <a:ext cx="3640693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2486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E2					E1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Výsledek obrázku pro elimination reaction kine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280035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Výsledek obrázku pro elimination reaction reaction coordin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76872"/>
            <a:ext cx="3346199" cy="223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767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3953"/>
            <a:ext cx="4912246" cy="3095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30297"/>
            <a:ext cx="4912246" cy="3095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584050"/>
              </p:ext>
            </p:extLst>
          </p:nvPr>
        </p:nvGraphicFramePr>
        <p:xfrm>
          <a:off x="4139952" y="146806"/>
          <a:ext cx="4911408" cy="2058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S ChemDraw Drawing" r:id="rId5" imgW="4020191" imgH="1683903" progId="ChemDraw.Document.6.0">
                  <p:embed/>
                </p:oleObj>
              </mc:Choice>
              <mc:Fallback>
                <p:oleObj name="CS ChemDraw Drawing" r:id="rId5" imgW="4020191" imgH="168390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39952" y="146806"/>
                        <a:ext cx="4911408" cy="2058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182956"/>
              </p:ext>
            </p:extLst>
          </p:nvPr>
        </p:nvGraphicFramePr>
        <p:xfrm>
          <a:off x="4644008" y="4293096"/>
          <a:ext cx="4296996" cy="210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S ChemDraw Drawing" r:id="rId7" imgW="3145674" imgH="1542155" progId="ChemDraw.Document.6.0">
                  <p:embed/>
                </p:oleObj>
              </mc:Choice>
              <mc:Fallback>
                <p:oleObj name="CS ChemDraw Drawing" r:id="rId7" imgW="3145674" imgH="154215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44008" y="4293096"/>
                        <a:ext cx="4296996" cy="210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865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SN1 vs. SN2 vs. E1 </a:t>
            </a:r>
            <a:r>
              <a:rPr lang="cs-CZ" dirty="0" err="1" smtClean="0"/>
              <a:t>vs</a:t>
            </a:r>
            <a:r>
              <a:rPr lang="cs-CZ" dirty="0" smtClean="0"/>
              <a:t> E2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Stéricky</a:t>
            </a:r>
            <a:r>
              <a:rPr lang="cs-CZ" sz="2000" dirty="0" smtClean="0"/>
              <a:t> stíněný </a:t>
            </a:r>
            <a:r>
              <a:rPr lang="cs-CZ" sz="2000" dirty="0" err="1" smtClean="0"/>
              <a:t>nukleofil</a:t>
            </a:r>
            <a:r>
              <a:rPr lang="cs-CZ" sz="2000" dirty="0" smtClean="0"/>
              <a:t>/báze	      </a:t>
            </a:r>
            <a:r>
              <a:rPr lang="cs-CZ" sz="2000" b="1" dirty="0" smtClean="0"/>
              <a:t>Eliminace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Čím </a:t>
            </a:r>
            <a:r>
              <a:rPr lang="cs-CZ" sz="2000" b="1" dirty="0" smtClean="0"/>
              <a:t>polárnější </a:t>
            </a:r>
            <a:r>
              <a:rPr lang="cs-CZ" sz="2000" b="1" dirty="0" err="1" smtClean="0"/>
              <a:t>rozpoštědlo</a:t>
            </a:r>
            <a:r>
              <a:rPr lang="cs-CZ" sz="2000" dirty="0" smtClean="0"/>
              <a:t>, tím více podpoří vznik </a:t>
            </a:r>
            <a:r>
              <a:rPr lang="cs-CZ" sz="2000" b="1" dirty="0" err="1" smtClean="0"/>
              <a:t>karbokationtu</a:t>
            </a:r>
            <a:r>
              <a:rPr lang="cs-CZ" sz="2000" dirty="0" smtClean="0"/>
              <a:t>         	Podpoří </a:t>
            </a:r>
            <a:r>
              <a:rPr lang="cs-CZ" sz="2000" b="1" dirty="0" smtClean="0"/>
              <a:t>E1</a:t>
            </a:r>
            <a:r>
              <a:rPr lang="cs-CZ" sz="2000" dirty="0" smtClean="0"/>
              <a:t> a </a:t>
            </a:r>
            <a:r>
              <a:rPr lang="cs-CZ" sz="2000" b="1" dirty="0" smtClean="0"/>
              <a:t>SN1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Čím je </a:t>
            </a:r>
            <a:r>
              <a:rPr lang="cs-CZ" sz="2000" b="1" dirty="0" err="1" smtClean="0"/>
              <a:t>nukleofil</a:t>
            </a:r>
            <a:r>
              <a:rPr lang="cs-CZ" sz="2000" b="1" dirty="0" smtClean="0"/>
              <a:t> silnější bází</a:t>
            </a:r>
            <a:r>
              <a:rPr lang="cs-CZ" sz="2000" dirty="0" smtClean="0"/>
              <a:t>         tím více podpoří </a:t>
            </a:r>
            <a:r>
              <a:rPr lang="cs-CZ" sz="2000" b="1" dirty="0" smtClean="0"/>
              <a:t>Eliminaci</a:t>
            </a:r>
            <a:endParaRPr lang="cs-CZ" sz="1200" b="1" dirty="0" smtClean="0"/>
          </a:p>
          <a:p>
            <a:pPr marL="3676650" indent="0">
              <a:buNone/>
            </a:pPr>
            <a:r>
              <a:rPr lang="cs-CZ" sz="2000" dirty="0" smtClean="0"/>
              <a:t> tím více podpoří </a:t>
            </a:r>
            <a:r>
              <a:rPr lang="cs-CZ" sz="2000" b="1" dirty="0" smtClean="0"/>
              <a:t>E2 </a:t>
            </a:r>
            <a:r>
              <a:rPr lang="cs-CZ" sz="2000" dirty="0" smtClean="0"/>
              <a:t>oproti E1</a:t>
            </a:r>
          </a:p>
          <a:p>
            <a:pPr marL="3676650" indent="0">
              <a:buNone/>
            </a:pPr>
            <a:endParaRPr lang="cs-CZ" sz="2000" dirty="0"/>
          </a:p>
          <a:p>
            <a:r>
              <a:rPr lang="cs-CZ" sz="2000" dirty="0"/>
              <a:t>Čím je </a:t>
            </a:r>
            <a:r>
              <a:rPr lang="cs-CZ" sz="2000" b="1" dirty="0" err="1"/>
              <a:t>nukleofil</a:t>
            </a:r>
            <a:r>
              <a:rPr lang="cs-CZ" sz="2000" b="1" dirty="0"/>
              <a:t> </a:t>
            </a:r>
            <a:r>
              <a:rPr lang="cs-CZ" sz="2000" b="1" dirty="0" smtClean="0"/>
              <a:t>měkčí</a:t>
            </a:r>
            <a:r>
              <a:rPr lang="cs-CZ" sz="2000" dirty="0" smtClean="0"/>
              <a:t>        tím více podpoří </a:t>
            </a:r>
            <a:r>
              <a:rPr lang="cs-CZ" sz="2000" b="1" dirty="0" smtClean="0"/>
              <a:t>Substituci</a:t>
            </a:r>
            <a:r>
              <a:rPr lang="cs-CZ" sz="2000" dirty="0" smtClean="0"/>
              <a:t> </a:t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sz="2000" dirty="0"/>
              <a:t>Čím je </a:t>
            </a:r>
            <a:r>
              <a:rPr lang="cs-CZ" sz="2000" b="1" dirty="0" err="1"/>
              <a:t>nukleofil</a:t>
            </a:r>
            <a:r>
              <a:rPr lang="cs-CZ" sz="2000" b="1" dirty="0"/>
              <a:t> </a:t>
            </a:r>
            <a:r>
              <a:rPr lang="cs-CZ" sz="2000" b="1" dirty="0" smtClean="0"/>
              <a:t>silnější         </a:t>
            </a:r>
            <a:r>
              <a:rPr lang="cs-CZ" sz="2000" dirty="0" smtClean="0"/>
              <a:t>tím více podpoří </a:t>
            </a:r>
            <a:r>
              <a:rPr lang="cs-CZ" sz="2000" b="1" dirty="0" smtClean="0"/>
              <a:t>SN2</a:t>
            </a:r>
            <a:r>
              <a:rPr lang="cs-CZ" sz="2000" dirty="0" smtClean="0"/>
              <a:t> oproti SN1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Čím je </a:t>
            </a:r>
            <a:r>
              <a:rPr lang="cs-CZ" sz="2000" b="1" dirty="0" smtClean="0"/>
              <a:t>vyšší teplota        </a:t>
            </a:r>
            <a:r>
              <a:rPr lang="cs-CZ" sz="2000" dirty="0" smtClean="0"/>
              <a:t>tím více je podpořena </a:t>
            </a:r>
            <a:r>
              <a:rPr lang="cs-CZ" sz="2000" b="1" dirty="0" smtClean="0"/>
              <a:t>Eliminace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4139952" y="1734716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043608" y="2926482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923928" y="3598540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923928" y="4048497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275856" y="4787627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3419872" y="5445224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2987824" y="6045671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67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Čím více </a:t>
            </a:r>
            <a:r>
              <a:rPr lang="cs-CZ" sz="2000" b="1" dirty="0"/>
              <a:t>rozvětvený substrát         </a:t>
            </a:r>
            <a:r>
              <a:rPr lang="cs-CZ" sz="2000" dirty="0" smtClean="0"/>
              <a:t>tím více se podpoří </a:t>
            </a:r>
            <a:r>
              <a:rPr lang="cs-CZ" sz="2000" b="1" dirty="0" smtClean="0"/>
              <a:t>Eliminace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Čím </a:t>
            </a:r>
            <a:r>
              <a:rPr lang="cs-CZ" sz="2000" b="1" dirty="0" smtClean="0"/>
              <a:t>lepší odstupující skupina </a:t>
            </a:r>
            <a:r>
              <a:rPr lang="cs-CZ" sz="2000" dirty="0" smtClean="0"/>
              <a:t>+ čím </a:t>
            </a:r>
            <a:r>
              <a:rPr lang="cs-CZ" sz="2000" b="1" dirty="0" smtClean="0"/>
              <a:t>stabilnější </a:t>
            </a:r>
            <a:r>
              <a:rPr lang="cs-CZ" sz="2000" b="1" dirty="0" err="1" smtClean="0"/>
              <a:t>karbokation</a:t>
            </a:r>
            <a:r>
              <a:rPr lang="cs-CZ" sz="2000" dirty="0" smtClean="0"/>
              <a:t> může vzniknout</a:t>
            </a:r>
            <a:r>
              <a:rPr lang="cs-CZ" sz="2000" b="1" dirty="0" smtClean="0"/>
              <a:t>	</a:t>
            </a:r>
            <a:r>
              <a:rPr lang="cs-CZ" sz="2000" dirty="0" smtClean="0"/>
              <a:t>tím více jsou podpořeny </a:t>
            </a:r>
            <a:r>
              <a:rPr lang="cs-CZ" sz="2000" b="1" dirty="0" smtClean="0"/>
              <a:t>SN1</a:t>
            </a:r>
            <a:r>
              <a:rPr lang="cs-CZ" sz="2000" dirty="0" smtClean="0"/>
              <a:t> a </a:t>
            </a:r>
            <a:r>
              <a:rPr lang="cs-CZ" sz="2000" b="1" dirty="0" smtClean="0"/>
              <a:t>E1</a:t>
            </a:r>
            <a:r>
              <a:rPr lang="cs-CZ" sz="2000" dirty="0" smtClean="0"/>
              <a:t> oproti SN2 a E2</a:t>
            </a:r>
            <a:endParaRPr lang="cs-CZ" sz="20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SN1 vs. SN2 vs. E1 vs E2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995936" y="1734716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1979712" y="2924944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817951"/>
              </p:ext>
            </p:extLst>
          </p:nvPr>
        </p:nvGraphicFramePr>
        <p:xfrm>
          <a:off x="1956445" y="3573016"/>
          <a:ext cx="4297362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S ChemDraw Drawing" r:id="rId3" imgW="3145674" imgH="1542155" progId="ChemDraw.Document.6.0">
                  <p:embed/>
                </p:oleObj>
              </mc:Choice>
              <mc:Fallback>
                <p:oleObj name="CS ChemDraw Drawing" r:id="rId3" imgW="3145674" imgH="1542155" progId="ChemDraw.Document.6.0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445" y="3573016"/>
                        <a:ext cx="4297362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27156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53</Words>
  <Application>Microsoft Office PowerPoint</Application>
  <PresentationFormat>Předvádění na obrazovce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systému Office</vt:lpstr>
      <vt:lpstr>CS ChemDraw Drawing</vt:lpstr>
      <vt:lpstr>Substituce</vt:lpstr>
      <vt:lpstr>Eliminace</vt:lpstr>
      <vt:lpstr>Prezentace aplikace PowerPoint</vt:lpstr>
      <vt:lpstr>SN1     SN2</vt:lpstr>
      <vt:lpstr>Prezentace aplikace PowerPoint</vt:lpstr>
      <vt:lpstr>E2     E1</vt:lpstr>
      <vt:lpstr>Prezentace aplikace PowerPoint</vt:lpstr>
      <vt:lpstr>SN1 vs. SN2 vs. E1 vs E2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Substituce</dc:title>
  <dc:creator>V N</dc:creator>
  <cp:lastModifiedBy>V N</cp:lastModifiedBy>
  <cp:revision>15</cp:revision>
  <dcterms:created xsi:type="dcterms:W3CDTF">2017-05-16T20:41:34Z</dcterms:created>
  <dcterms:modified xsi:type="dcterms:W3CDTF">2017-05-22T20:46:42Z</dcterms:modified>
</cp:coreProperties>
</file>