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77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43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38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56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32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93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2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8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7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01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72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CEB7-E5F7-428F-9C5B-C928A26E116F}" type="datetimeFigureOut">
              <a:rPr lang="cs-CZ" smtClean="0"/>
              <a:t>22.03.2017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EDE9-40FE-4A77-8AFC-078C1EA071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e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jpe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6400800" cy="576064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Doplňte volné el. páry</a:t>
            </a:r>
            <a:endParaRPr lang="cs-CZ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978487"/>
              </p:ext>
            </p:extLst>
          </p:nvPr>
        </p:nvGraphicFramePr>
        <p:xfrm>
          <a:off x="1115616" y="2492896"/>
          <a:ext cx="6990260" cy="221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S ChemDraw Drawing" r:id="rId3" imgW="6253049" imgH="1981159" progId="ChemDraw.Document.6.0">
                  <p:embed/>
                </p:oleObj>
              </mc:Choice>
              <mc:Fallback>
                <p:oleObj name="CS ChemDraw Drawing" r:id="rId3" imgW="6253049" imgH="198115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2492896"/>
                        <a:ext cx="6990260" cy="2214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2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435279"/>
              </p:ext>
            </p:extLst>
          </p:nvPr>
        </p:nvGraphicFramePr>
        <p:xfrm>
          <a:off x="899592" y="2132856"/>
          <a:ext cx="7449265" cy="3323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S ChemDraw Drawing" r:id="rId3" imgW="6179760" imgH="2757054" progId="ChemDraw.Document.6.0">
                  <p:embed/>
                </p:oleObj>
              </mc:Choice>
              <mc:Fallback>
                <p:oleObj name="CS ChemDraw Drawing" r:id="rId3" imgW="6179760" imgH="27570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132856"/>
                        <a:ext cx="7449265" cy="3323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7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cs-CZ" sz="2000" dirty="0" smtClean="0"/>
              <a:t>E nebo Z?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000" dirty="0" err="1" smtClean="0"/>
              <a:t>Newmanova</a:t>
            </a:r>
            <a:r>
              <a:rPr lang="cs-CZ" sz="2000" dirty="0" smtClean="0"/>
              <a:t> projekce</a:t>
            </a:r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32600"/>
              </p:ext>
            </p:extLst>
          </p:nvPr>
        </p:nvGraphicFramePr>
        <p:xfrm>
          <a:off x="2123728" y="1844824"/>
          <a:ext cx="4257675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CS ChemDraw Drawing" r:id="rId3" imgW="4257970" imgH="3496066" progId="ChemDraw.Document.6.0">
                  <p:embed/>
                </p:oleObj>
              </mc:Choice>
              <mc:Fallback>
                <p:oleObj name="CS ChemDraw Drawing" r:id="rId3" imgW="4257970" imgH="349606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1844824"/>
                        <a:ext cx="4257675" cy="349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739813"/>
              </p:ext>
            </p:extLst>
          </p:nvPr>
        </p:nvGraphicFramePr>
        <p:xfrm>
          <a:off x="4644008" y="5157192"/>
          <a:ext cx="3164161" cy="86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CS ChemDraw Drawing" r:id="rId5" imgW="4532393" imgH="1237468" progId="ChemDraw.Document.6.0">
                  <p:embed/>
                </p:oleObj>
              </mc:Choice>
              <mc:Fallback>
                <p:oleObj name="CS ChemDraw Drawing" r:id="rId5" imgW="4532393" imgH="12374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5157192"/>
                        <a:ext cx="3164161" cy="864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66986" y="6100910"/>
            <a:ext cx="848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Zakreslete v </a:t>
            </a:r>
            <a:r>
              <a:rPr lang="cs-CZ" sz="1400" dirty="0" err="1"/>
              <a:t>klínkové</a:t>
            </a:r>
            <a:r>
              <a:rPr lang="cs-CZ" sz="1400" dirty="0"/>
              <a:t> </a:t>
            </a:r>
            <a:r>
              <a:rPr lang="cs-CZ" sz="1400" dirty="0" err="1"/>
              <a:t>rep</a:t>
            </a:r>
            <a:r>
              <a:rPr lang="cs-CZ" sz="1400" dirty="0" smtClean="0"/>
              <a:t>., </a:t>
            </a:r>
            <a:r>
              <a:rPr lang="cs-CZ" sz="1400" dirty="0" err="1" smtClean="0"/>
              <a:t>doplňkte</a:t>
            </a:r>
            <a:r>
              <a:rPr lang="cs-CZ" sz="1400" dirty="0" smtClean="0"/>
              <a:t> </a:t>
            </a:r>
            <a:r>
              <a:rPr lang="cs-CZ" sz="1400" dirty="0" err="1" smtClean="0"/>
              <a:t>stereodeskriptory</a:t>
            </a:r>
            <a:r>
              <a:rPr lang="cs-CZ" sz="1400" dirty="0" smtClean="0"/>
              <a:t>, nakreslete nejstabilnější konformaci v obou reprezentacích.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3908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984142"/>
              </p:ext>
            </p:extLst>
          </p:nvPr>
        </p:nvGraphicFramePr>
        <p:xfrm>
          <a:off x="1763713" y="1700213"/>
          <a:ext cx="560387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CS ChemDraw Drawing" r:id="rId3" imgW="5603912" imgH="1389949" progId="ChemDraw.Document.6.0">
                  <p:embed/>
                </p:oleObj>
              </mc:Choice>
              <mc:Fallback>
                <p:oleObj name="CS ChemDraw Drawing" r:id="rId3" imgW="5603912" imgH="138994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713" y="1700213"/>
                        <a:ext cx="5603875" cy="139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793895"/>
              </p:ext>
            </p:extLst>
          </p:nvPr>
        </p:nvGraphicFramePr>
        <p:xfrm>
          <a:off x="1979712" y="4149080"/>
          <a:ext cx="725487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CS ChemDraw Drawing" r:id="rId5" imgW="725458" imgH="1470594" progId="ChemDraw.Document.6.0">
                  <p:embed/>
                </p:oleObj>
              </mc:Choice>
              <mc:Fallback>
                <p:oleObj name="CS ChemDraw Drawing" r:id="rId5" imgW="725458" imgH="14705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4149080"/>
                        <a:ext cx="725487" cy="1470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312213"/>
              </p:ext>
            </p:extLst>
          </p:nvPr>
        </p:nvGraphicFramePr>
        <p:xfrm>
          <a:off x="4572000" y="4509120"/>
          <a:ext cx="14890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CS ChemDraw Drawing" r:id="rId7" imgW="1488939" imgH="642955" progId="ChemDraw.Document.6.0">
                  <p:embed/>
                </p:oleObj>
              </mc:Choice>
              <mc:Fallback>
                <p:oleObj name="CS ChemDraw Drawing" r:id="rId7" imgW="1488939" imgH="64295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4509120"/>
                        <a:ext cx="1489075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459532"/>
              </p:ext>
            </p:extLst>
          </p:nvPr>
        </p:nvGraphicFramePr>
        <p:xfrm>
          <a:off x="6588224" y="4077072"/>
          <a:ext cx="735013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CS ChemDraw Drawing" r:id="rId9" imgW="734551" imgH="1470594" progId="ChemDraw.Document.6.0">
                  <p:embed/>
                </p:oleObj>
              </mc:Choice>
              <mc:Fallback>
                <p:oleObj name="CS ChemDraw Drawing" r:id="rId9" imgW="734551" imgH="14705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88224" y="4077072"/>
                        <a:ext cx="735013" cy="1470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3779912" y="5655121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(3R,4R,5S,6S)-</a:t>
            </a:r>
            <a:r>
              <a:rPr lang="cs-CZ" sz="1200" dirty="0" smtClean="0"/>
              <a:t>5-brom-3,4,6-trihydroxy-3-methoxy-5,6-dimethyl-7-oxoheptanová kyselina</a:t>
            </a:r>
            <a:endParaRPr lang="cs-CZ" sz="120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114550"/>
              </p:ext>
            </p:extLst>
          </p:nvPr>
        </p:nvGraphicFramePr>
        <p:xfrm>
          <a:off x="7655321" y="4077072"/>
          <a:ext cx="74612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CS ChemDraw Drawing" r:id="rId11" imgW="746674" imgH="1359398" progId="ChemDraw.Document.6.0">
                  <p:embed/>
                </p:oleObj>
              </mc:Choice>
              <mc:Fallback>
                <p:oleObj name="CS ChemDraw Drawing" r:id="rId11" imgW="746674" imgH="135939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55321" y="4077072"/>
                        <a:ext cx="74612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60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940140"/>
              </p:ext>
            </p:extLst>
          </p:nvPr>
        </p:nvGraphicFramePr>
        <p:xfrm>
          <a:off x="2339752" y="1628800"/>
          <a:ext cx="425132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CS ChemDraw Drawing" r:id="rId3" imgW="4251908" imgH="953973" progId="ChemDraw.Document.6.0">
                  <p:embed/>
                </p:oleObj>
              </mc:Choice>
              <mc:Fallback>
                <p:oleObj name="CS ChemDraw Drawing" r:id="rId3" imgW="4251908" imgH="9539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1628800"/>
                        <a:ext cx="4251325" cy="954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543169"/>
              </p:ext>
            </p:extLst>
          </p:nvPr>
        </p:nvGraphicFramePr>
        <p:xfrm>
          <a:off x="2051720" y="3212976"/>
          <a:ext cx="4931147" cy="316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CS ChemDraw Drawing" r:id="rId5" imgW="4282492" imgH="2750723" progId="ChemDraw.Document.6.0">
                  <p:embed/>
                </p:oleObj>
              </mc:Choice>
              <mc:Fallback>
                <p:oleObj name="CS ChemDraw Drawing" r:id="rId5" imgW="4282492" imgH="275072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720" y="3212976"/>
                        <a:ext cx="4931147" cy="3167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6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790864"/>
              </p:ext>
            </p:extLst>
          </p:nvPr>
        </p:nvGraphicFramePr>
        <p:xfrm>
          <a:off x="1031176" y="1556792"/>
          <a:ext cx="7001727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S ChemDraw Drawing" r:id="rId3" imgW="4680075" imgH="3176240" progId="ChemDraw.Document.6.0">
                  <p:embed/>
                </p:oleObj>
              </mc:Choice>
              <mc:Fallback>
                <p:oleObj name="CS ChemDraw Drawing" r:id="rId3" imgW="4680075" imgH="3176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1176" y="1556792"/>
                        <a:ext cx="7001727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dnadpis 2"/>
          <p:cNvSpPr txBox="1">
            <a:spLocks/>
          </p:cNvSpPr>
          <p:nvPr/>
        </p:nvSpPr>
        <p:spPr>
          <a:xfrm>
            <a:off x="1304975" y="764704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 smtClean="0"/>
              <a:t>Doplňte náboje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3123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34678"/>
            <a:ext cx="8229600" cy="149817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Zhodnoťte el. efekty</a:t>
            </a:r>
            <a:br>
              <a:rPr lang="cs-CZ" sz="2800" b="1" dirty="0" smtClean="0"/>
            </a:br>
            <a:r>
              <a:rPr lang="cs-CZ" sz="1400" dirty="0" smtClean="0"/>
              <a:t>indukční efekty</a:t>
            </a:r>
            <a:br>
              <a:rPr lang="cs-CZ" sz="1400" dirty="0" smtClean="0"/>
            </a:br>
            <a:r>
              <a:rPr lang="cs-CZ" sz="1400" dirty="0" err="1" smtClean="0"/>
              <a:t>mezomerní</a:t>
            </a:r>
            <a:r>
              <a:rPr lang="cs-CZ" sz="1400" dirty="0" smtClean="0"/>
              <a:t> efekty</a:t>
            </a:r>
            <a:br>
              <a:rPr lang="cs-CZ" sz="1400" dirty="0" smtClean="0"/>
            </a:br>
            <a:r>
              <a:rPr lang="cs-CZ" sz="1400" dirty="0" smtClean="0"/>
              <a:t>volné el. Páry</a:t>
            </a:r>
            <a:br>
              <a:rPr lang="cs-CZ" sz="1400" dirty="0" smtClean="0"/>
            </a:br>
            <a:r>
              <a:rPr lang="cs-CZ" sz="1400" dirty="0" smtClean="0"/>
              <a:t>geometrie a konjugace p orbitalů a volných el. párů</a:t>
            </a:r>
            <a:endParaRPr lang="cs-CZ" sz="2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398322"/>
              </p:ext>
            </p:extLst>
          </p:nvPr>
        </p:nvGraphicFramePr>
        <p:xfrm>
          <a:off x="889000" y="2506663"/>
          <a:ext cx="7626350" cy="386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S ChemDraw Drawing" r:id="rId3" imgW="5410217" imgH="2740264" progId="ChemDraw.Document.6.0">
                  <p:embed/>
                </p:oleObj>
              </mc:Choice>
              <mc:Fallback>
                <p:oleObj name="CS ChemDraw Drawing" r:id="rId3" imgW="5410217" imgH="274026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0" y="2506663"/>
                        <a:ext cx="7626350" cy="386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91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012434"/>
              </p:ext>
            </p:extLst>
          </p:nvPr>
        </p:nvGraphicFramePr>
        <p:xfrm>
          <a:off x="1043608" y="1052736"/>
          <a:ext cx="7128792" cy="5061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S ChemDraw Drawing" r:id="rId3" imgW="6050263" imgH="4296181" progId="ChemDraw.Document.6.0">
                  <p:embed/>
                </p:oleObj>
              </mc:Choice>
              <mc:Fallback>
                <p:oleObj name="CS ChemDraw Drawing" r:id="rId3" imgW="6050263" imgH="42961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052736"/>
                        <a:ext cx="7128792" cy="5061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51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Izomerie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083524"/>
              </p:ext>
            </p:extLst>
          </p:nvPr>
        </p:nvGraphicFramePr>
        <p:xfrm>
          <a:off x="1259632" y="2420888"/>
          <a:ext cx="6262792" cy="2510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S ChemDraw Drawing" r:id="rId3" imgW="4982051" imgH="1996297" progId="ChemDraw.Document.6.0">
                  <p:embed/>
                </p:oleObj>
              </mc:Choice>
              <mc:Fallback>
                <p:oleObj name="CS ChemDraw Drawing" r:id="rId3" imgW="4982051" imgH="19962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2420888"/>
                        <a:ext cx="6262792" cy="2510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592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05064"/>
            <a:ext cx="6336704" cy="262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101856"/>
              </p:ext>
            </p:extLst>
          </p:nvPr>
        </p:nvGraphicFramePr>
        <p:xfrm>
          <a:off x="683568" y="836712"/>
          <a:ext cx="3096344" cy="2224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CS ChemDraw Drawing" r:id="rId4" imgW="2627410" imgH="1886753" progId="ChemDraw.Document.6.0">
                  <p:embed/>
                </p:oleObj>
              </mc:Choice>
              <mc:Fallback>
                <p:oleObj name="CS ChemDraw Drawing" r:id="rId4" imgW="2627410" imgH="188675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836712"/>
                        <a:ext cx="3096344" cy="2224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599119"/>
              </p:ext>
            </p:extLst>
          </p:nvPr>
        </p:nvGraphicFramePr>
        <p:xfrm>
          <a:off x="4211960" y="764704"/>
          <a:ext cx="4540771" cy="2736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CS ChemDraw Drawing" r:id="rId6" imgW="3942769" imgH="2375850" progId="ChemDraw.Document.6.0">
                  <p:embed/>
                </p:oleObj>
              </mc:Choice>
              <mc:Fallback>
                <p:oleObj name="CS ChemDraw Drawing" r:id="rId6" imgW="3942769" imgH="23758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11960" y="764704"/>
                        <a:ext cx="4540771" cy="27365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6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Enantiomery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99997"/>
              </p:ext>
            </p:extLst>
          </p:nvPr>
        </p:nvGraphicFramePr>
        <p:xfrm>
          <a:off x="3483149" y="980728"/>
          <a:ext cx="2312987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S ChemDraw Drawing" r:id="rId3" imgW="2313311" imgH="1623075" progId="ChemDraw.Document.6.0">
                  <p:embed/>
                </p:oleObj>
              </mc:Choice>
              <mc:Fallback>
                <p:oleObj name="CS ChemDraw Drawing" r:id="rId3" imgW="2313311" imgH="16230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3149" y="980728"/>
                        <a:ext cx="2312987" cy="162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0" name="Picture 2" descr="C:\Users\nemec\Desktop\17203231_1005998082866237_26503824299630265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847316" cy="394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70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1" y="1196752"/>
            <a:ext cx="8356600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7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610590"/>
              </p:ext>
            </p:extLst>
          </p:nvPr>
        </p:nvGraphicFramePr>
        <p:xfrm>
          <a:off x="1436688" y="3184525"/>
          <a:ext cx="5942012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S ChemDraw Drawing" r:id="rId3" imgW="5126702" imgH="2184009" progId="ChemDraw.Document.6.0">
                  <p:embed/>
                </p:oleObj>
              </mc:Choice>
              <mc:Fallback>
                <p:oleObj name="CS ChemDraw Drawing" r:id="rId3" imgW="5126702" imgH="21840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6688" y="3184525"/>
                        <a:ext cx="5942012" cy="253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6" name="Picture 8" descr="Oseltamivi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98451"/>
            <a:ext cx="26670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0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39</Words>
  <Application>Microsoft Office PowerPoint</Application>
  <PresentationFormat>Předvádění na obrazovce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systému Office</vt:lpstr>
      <vt:lpstr>CS ChemDraw Drawing</vt:lpstr>
      <vt:lpstr>Prezentace aplikace PowerPoint</vt:lpstr>
      <vt:lpstr>Prezentace aplikace PowerPoint</vt:lpstr>
      <vt:lpstr>Zhodnoťte el. efekty indukční efekty mezomerní efekty volné el. Páry geometrie a konjugace p orbitalů a volných el. párů</vt:lpstr>
      <vt:lpstr>Prezentace aplikace PowerPoint</vt:lpstr>
      <vt:lpstr>Izomerie</vt:lpstr>
      <vt:lpstr>Prezentace aplikace PowerPoint</vt:lpstr>
      <vt:lpstr>Enantiomery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 N</dc:creator>
  <cp:lastModifiedBy>V N</cp:lastModifiedBy>
  <cp:revision>24</cp:revision>
  <dcterms:created xsi:type="dcterms:W3CDTF">2017-03-06T21:58:06Z</dcterms:created>
  <dcterms:modified xsi:type="dcterms:W3CDTF">2017-03-22T09:29:11Z</dcterms:modified>
</cp:coreProperties>
</file>