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6"/>
  </p:notesMasterIdLst>
  <p:sldIdLst>
    <p:sldId id="256" r:id="rId2"/>
    <p:sldId id="444" r:id="rId3"/>
    <p:sldId id="263" r:id="rId4"/>
    <p:sldId id="262" r:id="rId5"/>
    <p:sldId id="445" r:id="rId6"/>
    <p:sldId id="456" r:id="rId7"/>
    <p:sldId id="267" r:id="rId8"/>
    <p:sldId id="266" r:id="rId9"/>
    <p:sldId id="269" r:id="rId10"/>
    <p:sldId id="342" r:id="rId11"/>
    <p:sldId id="390" r:id="rId12"/>
    <p:sldId id="343" r:id="rId13"/>
    <p:sldId id="333" r:id="rId14"/>
    <p:sldId id="369" r:id="rId15"/>
    <p:sldId id="275" r:id="rId16"/>
    <p:sldId id="334" r:id="rId17"/>
    <p:sldId id="277" r:id="rId18"/>
    <p:sldId id="389" r:id="rId19"/>
    <p:sldId id="446" r:id="rId20"/>
    <p:sldId id="290" r:id="rId21"/>
    <p:sldId id="286" r:id="rId22"/>
    <p:sldId id="292" r:id="rId23"/>
    <p:sldId id="289" r:id="rId24"/>
    <p:sldId id="285" r:id="rId25"/>
    <p:sldId id="392" r:id="rId26"/>
    <p:sldId id="291" r:id="rId27"/>
    <p:sldId id="391" r:id="rId28"/>
    <p:sldId id="447" r:id="rId29"/>
    <p:sldId id="347" r:id="rId30"/>
    <p:sldId id="344" r:id="rId31"/>
    <p:sldId id="448" r:id="rId32"/>
    <p:sldId id="351" r:id="rId33"/>
    <p:sldId id="345" r:id="rId34"/>
    <p:sldId id="348" r:id="rId35"/>
    <p:sldId id="349" r:id="rId36"/>
    <p:sldId id="350" r:id="rId37"/>
    <p:sldId id="458" r:id="rId38"/>
    <p:sldId id="459" r:id="rId39"/>
    <p:sldId id="375" r:id="rId40"/>
    <p:sldId id="460" r:id="rId41"/>
    <p:sldId id="336" r:id="rId42"/>
    <p:sldId id="378" r:id="rId43"/>
    <p:sldId id="354" r:id="rId44"/>
    <p:sldId id="353" r:id="rId45"/>
    <p:sldId id="339" r:id="rId46"/>
    <p:sldId id="298" r:id="rId47"/>
    <p:sldId id="300" r:id="rId48"/>
    <p:sldId id="429" r:id="rId49"/>
    <p:sldId id="313" r:id="rId50"/>
    <p:sldId id="312" r:id="rId51"/>
    <p:sldId id="430" r:id="rId52"/>
    <p:sldId id="439" r:id="rId53"/>
    <p:sldId id="322" r:id="rId54"/>
    <p:sldId id="306" r:id="rId55"/>
    <p:sldId id="305" r:id="rId56"/>
    <p:sldId id="431" r:id="rId57"/>
    <p:sldId id="398" r:id="rId58"/>
    <p:sldId id="399" r:id="rId59"/>
    <p:sldId id="323" r:id="rId60"/>
    <p:sldId id="419" r:id="rId61"/>
    <p:sldId id="433" r:id="rId62"/>
    <p:sldId id="437" r:id="rId63"/>
    <p:sldId id="420" r:id="rId64"/>
    <p:sldId id="438" r:id="rId65"/>
    <p:sldId id="436" r:id="rId66"/>
    <p:sldId id="321" r:id="rId67"/>
    <p:sldId id="435" r:id="rId68"/>
    <p:sldId id="316" r:id="rId69"/>
    <p:sldId id="317" r:id="rId70"/>
    <p:sldId id="318" r:id="rId71"/>
    <p:sldId id="320" r:id="rId72"/>
    <p:sldId id="301" r:id="rId73"/>
    <p:sldId id="325" r:id="rId74"/>
    <p:sldId id="328" r:id="rId75"/>
    <p:sldId id="329" r:id="rId76"/>
    <p:sldId id="326" r:id="rId77"/>
    <p:sldId id="327" r:id="rId78"/>
    <p:sldId id="358" r:id="rId79"/>
    <p:sldId id="361" r:id="rId80"/>
    <p:sldId id="401" r:id="rId81"/>
    <p:sldId id="364" r:id="rId82"/>
    <p:sldId id="360" r:id="rId83"/>
    <p:sldId id="362" r:id="rId84"/>
    <p:sldId id="403" r:id="rId85"/>
    <p:sldId id="370" r:id="rId86"/>
    <p:sldId id="422" r:id="rId87"/>
    <p:sldId id="423" r:id="rId88"/>
    <p:sldId id="464" r:id="rId89"/>
    <p:sldId id="463" r:id="rId90"/>
    <p:sldId id="371" r:id="rId91"/>
    <p:sldId id="425" r:id="rId92"/>
    <p:sldId id="407" r:id="rId93"/>
    <p:sldId id="404" r:id="rId94"/>
    <p:sldId id="363" r:id="rId9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66FF"/>
    <a:srgbClr val="000000"/>
    <a:srgbClr val="FF7B21"/>
    <a:srgbClr val="FF6600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403EE-BD75-4078-A3D2-394B50E50088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B8C5-750C-4557-A8F9-2F39CF603C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99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815778-E07E-4EE2-83CE-9205C6BFADA4}" type="datetimeFigureOut">
              <a:rPr lang="cs-CZ" smtClean="0"/>
              <a:t>12.4.2017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rdb.org/predictornew" TargetMode="External"/><Relationship Id="rId2" Type="http://schemas.openxmlformats.org/officeDocument/2006/relationships/hyperlink" Target="http://www.vscht.cz/nmr/predmet/lekce/NMR-lekce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scht.cz/anl/dolensky/technmr/soubory/2013_TechnikyMereniInterpretaceNMR_INTRO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png"/><Relationship Id="rId4" Type="http://schemas.openxmlformats.org/officeDocument/2006/relationships/image" Target="../media/image15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png"/><Relationship Id="rId4" Type="http://schemas.openxmlformats.org/officeDocument/2006/relationships/image" Target="../media/image1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189583" cy="1309609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C00000"/>
                </a:solidFill>
                <a:latin typeface="+mj-lt"/>
              </a:rPr>
              <a:t>NMR spektroskopie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43608" y="1124744"/>
            <a:ext cx="77868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rgbClr val="000000"/>
                </a:solidFill>
              </a:rPr>
              <a:t>spektroskopická metoda založená na měření absorpce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   elektromagnetického záření (rádiové frekvence od asi 4 do 900 MHz)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-    spinová rezonance jader v silném magnetickém poli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rgbClr val="000000"/>
                </a:solidFill>
              </a:rPr>
              <a:t>lze aplikovat pouze na atomy, jejichž jádro má spinový moment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   (lichý počet protonů nebo neutronů)</a:t>
            </a:r>
          </a:p>
          <a:p>
            <a:pPr marL="342900" indent="-342900">
              <a:buFontTx/>
              <a:buChar char="-"/>
            </a:pPr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      </a:t>
            </a:r>
            <a:r>
              <a:rPr lang="cs-CZ" sz="2000" i="1" dirty="0">
                <a:solidFill>
                  <a:srgbClr val="000000"/>
                </a:solidFill>
              </a:rPr>
              <a:t>I</a:t>
            </a:r>
            <a:r>
              <a:rPr lang="cs-CZ" sz="2000" dirty="0">
                <a:solidFill>
                  <a:srgbClr val="000000"/>
                </a:solidFill>
              </a:rPr>
              <a:t> = 0 (sudý počet protonů i neutronů) </a:t>
            </a:r>
            <a:r>
              <a:rPr lang="cs-CZ" sz="2000" baseline="30000" dirty="0"/>
              <a:t>12</a:t>
            </a:r>
            <a:r>
              <a:rPr lang="cs-CZ" sz="2000" dirty="0"/>
              <a:t>C, </a:t>
            </a:r>
            <a:r>
              <a:rPr lang="cs-CZ" sz="2000" baseline="30000" dirty="0"/>
              <a:t>16</a:t>
            </a:r>
            <a:r>
              <a:rPr lang="cs-CZ" sz="2000" dirty="0"/>
              <a:t>O, </a:t>
            </a:r>
            <a:r>
              <a:rPr lang="cs-CZ" sz="2000" baseline="30000" dirty="0"/>
              <a:t>32</a:t>
            </a:r>
            <a:r>
              <a:rPr lang="cs-CZ" sz="2000" dirty="0"/>
              <a:t>S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C00000"/>
                </a:solidFill>
              </a:rPr>
              <a:t>      </a:t>
            </a:r>
            <a:r>
              <a:rPr lang="cs-CZ" sz="2000" i="1" dirty="0">
                <a:solidFill>
                  <a:srgbClr val="C00000"/>
                </a:solidFill>
              </a:rPr>
              <a:t>I</a:t>
            </a:r>
            <a:r>
              <a:rPr lang="cs-CZ" sz="2000" dirty="0">
                <a:solidFill>
                  <a:srgbClr val="C00000"/>
                </a:solidFill>
              </a:rPr>
              <a:t> = 1/2  snadno měřitelná </a:t>
            </a:r>
            <a:r>
              <a:rPr lang="cs-CZ" sz="2000" baseline="30000" dirty="0">
                <a:solidFill>
                  <a:srgbClr val="C00000"/>
                </a:solidFill>
              </a:rPr>
              <a:t>15</a:t>
            </a:r>
            <a:r>
              <a:rPr lang="cs-CZ" sz="2000" dirty="0">
                <a:solidFill>
                  <a:srgbClr val="C00000"/>
                </a:solidFill>
              </a:rPr>
              <a:t>N, </a:t>
            </a:r>
            <a:r>
              <a:rPr lang="cs-CZ" sz="2000" baseline="30000" dirty="0">
                <a:solidFill>
                  <a:srgbClr val="C00000"/>
                </a:solidFill>
              </a:rPr>
              <a:t>19</a:t>
            </a:r>
            <a:r>
              <a:rPr lang="cs-CZ" sz="2000" dirty="0">
                <a:solidFill>
                  <a:srgbClr val="C00000"/>
                </a:solidFill>
              </a:rPr>
              <a:t>F, </a:t>
            </a:r>
            <a:r>
              <a:rPr lang="cs-CZ" sz="2000" baseline="30000" dirty="0">
                <a:solidFill>
                  <a:srgbClr val="C00000"/>
                </a:solidFill>
              </a:rPr>
              <a:t>31</a:t>
            </a:r>
            <a:r>
              <a:rPr lang="cs-CZ" sz="2000" dirty="0">
                <a:solidFill>
                  <a:srgbClr val="C00000"/>
                </a:solidFill>
              </a:rPr>
              <a:t>P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   je-li </a:t>
            </a:r>
            <a:r>
              <a:rPr lang="cs-CZ" sz="2000" i="1" dirty="0">
                <a:solidFill>
                  <a:srgbClr val="000000"/>
                </a:solidFill>
              </a:rPr>
              <a:t>I </a:t>
            </a:r>
            <a:r>
              <a:rPr lang="cs-CZ" sz="2000" dirty="0">
                <a:solidFill>
                  <a:srgbClr val="000000"/>
                </a:solidFill>
              </a:rPr>
              <a:t>&gt; 1/2, jádra mají vedle jaderného magnetického momentu i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   kvadrupólový moment – obtížně měřitelná</a:t>
            </a:r>
          </a:p>
        </p:txBody>
      </p:sp>
    </p:spTree>
    <p:extLst>
      <p:ext uri="{BB962C8B-B14F-4D97-AF65-F5344CB8AC3E}">
        <p14:creationId xmlns:p14="http://schemas.microsoft.com/office/powerpoint/2010/main" val="341581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2140247" cy="585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16225"/>
            <a:ext cx="2788772" cy="542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30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22699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0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56" y="1412776"/>
            <a:ext cx="733599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56489" y="404664"/>
            <a:ext cx="777686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FF6600"/>
                </a:solidFill>
              </a:rPr>
              <a:t>Vyměnitelné protony</a:t>
            </a:r>
          </a:p>
        </p:txBody>
      </p:sp>
    </p:spTree>
    <p:extLst>
      <p:ext uri="{BB962C8B-B14F-4D97-AF65-F5344CB8AC3E}">
        <p14:creationId xmlns:p14="http://schemas.microsoft.com/office/powerpoint/2010/main" val="6859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48" y="0"/>
            <a:ext cx="5713496" cy="394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95" y="3911433"/>
            <a:ext cx="4242881" cy="285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42" y="2199392"/>
            <a:ext cx="5472608" cy="425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043608" y="879646"/>
            <a:ext cx="7467600" cy="576064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 </a:t>
            </a:r>
            <a:r>
              <a:rPr lang="cs-CZ" sz="2000" b="1" dirty="0" err="1">
                <a:solidFill>
                  <a:schemeClr val="bg1"/>
                </a:solidFill>
              </a:rPr>
              <a:t>methanolu</a:t>
            </a:r>
            <a:r>
              <a:rPr lang="cs-CZ" sz="2000" b="1" dirty="0">
                <a:solidFill>
                  <a:schemeClr val="bg1"/>
                </a:solidFill>
              </a:rPr>
              <a:t> CH</a:t>
            </a:r>
            <a:r>
              <a:rPr lang="cs-CZ" sz="2000" b="1" baseline="-25000" dirty="0">
                <a:solidFill>
                  <a:schemeClr val="bg1"/>
                </a:solidFill>
              </a:rPr>
              <a:t>3</a:t>
            </a:r>
            <a:r>
              <a:rPr lang="cs-CZ" sz="2000" b="1" dirty="0">
                <a:solidFill>
                  <a:schemeClr val="bg1"/>
                </a:solidFill>
              </a:rPr>
              <a:t>OH při různých teplotách</a:t>
            </a:r>
          </a:p>
        </p:txBody>
      </p:sp>
    </p:spTree>
    <p:extLst>
      <p:ext uri="{BB962C8B-B14F-4D97-AF65-F5344CB8AC3E}">
        <p14:creationId xmlns:p14="http://schemas.microsoft.com/office/powerpoint/2010/main" val="266700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60648"/>
            <a:ext cx="7467600" cy="576064"/>
          </a:xfrm>
          <a:solidFill>
            <a:srgbClr val="FF66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>
                <a:solidFill>
                  <a:schemeClr val="bg1"/>
                </a:solidFill>
              </a:rPr>
              <a:t>Kolik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signálů očekáváte u níže uvedené molekuly?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48" y="1124744"/>
            <a:ext cx="3938761" cy="12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482095" cy="28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4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09" y="656945"/>
            <a:ext cx="6141509" cy="323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03" y="4077072"/>
            <a:ext cx="6858722" cy="16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selý obličej 3"/>
          <p:cNvSpPr/>
          <p:nvPr/>
        </p:nvSpPr>
        <p:spPr>
          <a:xfrm>
            <a:off x="2627784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4572000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6455770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eselý obličej 7"/>
          <p:cNvSpPr/>
          <p:nvPr/>
        </p:nvSpPr>
        <p:spPr>
          <a:xfrm>
            <a:off x="2540833" y="332095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4554240" y="3162740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6445426" y="3320954"/>
            <a:ext cx="55436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340903" y="5085184"/>
            <a:ext cx="128688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972881" y="5085184"/>
            <a:ext cx="116707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770263" y="5085184"/>
            <a:ext cx="124189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588224" y="5100127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4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534178" y="1052736"/>
            <a:ext cx="8424936" cy="504056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Kolik signálů očekáváte v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 </a:t>
            </a:r>
            <a:r>
              <a:rPr lang="cs-CZ" sz="2000" b="1" i="1" dirty="0">
                <a:solidFill>
                  <a:schemeClr val="bg1"/>
                </a:solidFill>
              </a:rPr>
              <a:t>cis</a:t>
            </a:r>
            <a:r>
              <a:rPr lang="cs-CZ" sz="2000" b="1" dirty="0">
                <a:solidFill>
                  <a:schemeClr val="bg1"/>
                </a:solidFill>
              </a:rPr>
              <a:t>- a </a:t>
            </a:r>
            <a:r>
              <a:rPr lang="cs-CZ" sz="2000" b="1" i="1" dirty="0">
                <a:solidFill>
                  <a:schemeClr val="bg1"/>
                </a:solidFill>
              </a:rPr>
              <a:t>trans</a:t>
            </a:r>
            <a:r>
              <a:rPr lang="cs-CZ" sz="2000" b="1" dirty="0">
                <a:solidFill>
                  <a:schemeClr val="bg1"/>
                </a:solidFill>
              </a:rPr>
              <a:t>-1,2-dichlorcyklobutanu?</a:t>
            </a:r>
          </a:p>
          <a:p>
            <a:pPr marL="0" indent="0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4984"/>
            <a:ext cx="4153789" cy="266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17" y="2648210"/>
            <a:ext cx="4132924" cy="27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5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178845" cy="441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9851"/>
            <a:ext cx="3212324" cy="440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93840"/>
              </p:ext>
            </p:extLst>
          </p:nvPr>
        </p:nvGraphicFramePr>
        <p:xfrm>
          <a:off x="971600" y="579851"/>
          <a:ext cx="1823144" cy="188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4" name="CS ChemDraw Drawing" r:id="rId5" imgW="1694160" imgH="1751400" progId="ChemDraw.Document.6.0">
                  <p:embed/>
                </p:oleObj>
              </mc:Choice>
              <mc:Fallback>
                <p:oleObj name="CS ChemDraw Drawing" r:id="rId5" imgW="1694160" imgH="1751400" progId="ChemDraw.Document.6.0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79851"/>
                        <a:ext cx="1823144" cy="1885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707772"/>
              </p:ext>
            </p:extLst>
          </p:nvPr>
        </p:nvGraphicFramePr>
        <p:xfrm>
          <a:off x="5148064" y="764704"/>
          <a:ext cx="1740705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5" name="CS ChemDraw Drawing" r:id="rId7" imgW="1694688" imgH="1752600" progId="ChemDraw.Document.6.0">
                  <p:embed/>
                </p:oleObj>
              </mc:Choice>
              <mc:Fallback>
                <p:oleObj name="CS ChemDraw Drawing" r:id="rId7" imgW="1694688" imgH="1752600" progId="ChemDraw.Document.6.0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764704"/>
                        <a:ext cx="1740705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obsah 5"/>
          <p:cNvSpPr txBox="1">
            <a:spLocks/>
          </p:cNvSpPr>
          <p:nvPr/>
        </p:nvSpPr>
        <p:spPr>
          <a:xfrm>
            <a:off x="2344998" y="5445224"/>
            <a:ext cx="4824536" cy="1080120"/>
          </a:xfrm>
          <a:prstGeom prst="rect">
            <a:avLst/>
          </a:prstGeom>
          <a:solidFill>
            <a:srgbClr val="FF6600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>
                <a:solidFill>
                  <a:schemeClr val="bg1"/>
                </a:solidFill>
              </a:rPr>
              <a:t>Rozhodněte, které spektrum náleží molekule</a:t>
            </a:r>
          </a:p>
          <a:p>
            <a:pPr marL="0" indent="0">
              <a:buFont typeface="Arial" pitchFamily="34" charset="0"/>
              <a:buNone/>
            </a:pPr>
            <a:r>
              <a:rPr lang="cs-CZ" sz="2000">
                <a:solidFill>
                  <a:schemeClr val="bg1"/>
                </a:solidFill>
              </a:rPr>
              <a:t>(</a:t>
            </a:r>
            <a:r>
              <a:rPr lang="cs-CZ" sz="2000" i="1">
                <a:solidFill>
                  <a:schemeClr val="bg1"/>
                </a:solidFill>
              </a:rPr>
              <a:t>t</a:t>
            </a:r>
            <a:r>
              <a:rPr lang="cs-CZ" sz="2000">
                <a:solidFill>
                  <a:schemeClr val="bg1"/>
                </a:solidFill>
              </a:rPr>
              <a:t>-butyl)(methyl)etheru</a:t>
            </a:r>
          </a:p>
          <a:p>
            <a:pPr marL="0" indent="0">
              <a:buFont typeface="Arial" pitchFamily="34" charset="0"/>
              <a:buNone/>
            </a:pPr>
            <a:r>
              <a:rPr lang="cs-CZ" sz="2000">
                <a:solidFill>
                  <a:schemeClr val="bg1"/>
                </a:solidFill>
              </a:rPr>
              <a:t>a které molekule 2,2-dimethylpropanolu?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5919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15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981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2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828851" cy="271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115616" y="188640"/>
            <a:ext cx="777686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FF6600"/>
                </a:solidFill>
              </a:rPr>
              <a:t>Multiplicita signálů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123728" y="3515135"/>
            <a:ext cx="6672770" cy="631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FF6600"/>
                </a:solidFill>
              </a:rPr>
              <a:t>singlet           dublet          triplet        kvartet          kvintet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6600"/>
                </a:solidFill>
              </a:rPr>
              <a:t>                        1 : 1            1 :2 : 1      1 : 3 : 3 : 1     1 : 4 : 6 : 4 : 1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90" y="4581128"/>
            <a:ext cx="4460379" cy="157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095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84" y="188640"/>
            <a:ext cx="6838568" cy="34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4" y="2898110"/>
            <a:ext cx="6838568" cy="296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5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1115616" y="188640"/>
            <a:ext cx="7776864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FF6600"/>
                </a:solidFill>
              </a:rPr>
              <a:t>Interakční konstanta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6600"/>
                </a:solidFill>
              </a:rPr>
              <a:t>     </a:t>
            </a:r>
            <a:r>
              <a:rPr lang="cs-CZ" sz="2000" b="1" dirty="0">
                <a:solidFill>
                  <a:srgbClr val="FF6600"/>
                </a:solidFill>
              </a:rPr>
              <a:t>nezávisí na H</a:t>
            </a:r>
            <a:r>
              <a:rPr lang="cs-CZ" sz="2000" b="1" baseline="-25000" dirty="0">
                <a:solidFill>
                  <a:srgbClr val="FF6600"/>
                </a:solidFill>
              </a:rPr>
              <a:t>0</a:t>
            </a:r>
            <a:r>
              <a:rPr lang="cs-CZ" sz="2000" b="1" dirty="0">
                <a:solidFill>
                  <a:srgbClr val="FF6600"/>
                </a:solidFill>
              </a:rPr>
              <a:t> vnějšího magnetického pole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0" y="1579375"/>
            <a:ext cx="566131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50" y="1579375"/>
            <a:ext cx="201533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9431"/>
            <a:ext cx="4501877" cy="173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3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552332" y="693131"/>
            <a:ext cx="6189583" cy="9495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baseline="30000" dirty="0">
                <a:solidFill>
                  <a:srgbClr val="CC3300"/>
                </a:solidFill>
              </a:rPr>
              <a:t>1</a:t>
            </a:r>
            <a:r>
              <a:rPr lang="cs-CZ" b="1" dirty="0">
                <a:solidFill>
                  <a:srgbClr val="CC3300"/>
                </a:solidFill>
              </a:rPr>
              <a:t>H NMR spektrum </a:t>
            </a:r>
            <a:r>
              <a:rPr lang="cs-CZ" b="1" dirty="0" err="1">
                <a:solidFill>
                  <a:srgbClr val="CC3300"/>
                </a:solidFill>
              </a:rPr>
              <a:t>ethyl</a:t>
            </a:r>
            <a:r>
              <a:rPr lang="cs-CZ" b="1" dirty="0">
                <a:solidFill>
                  <a:srgbClr val="CC3300"/>
                </a:solidFill>
              </a:rPr>
              <a:t>-acetátu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15145" cy="252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0" y="5218542"/>
            <a:ext cx="7436371" cy="120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4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82943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601987" cy="59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9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91412"/>
            <a:ext cx="7203381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84587" y="188640"/>
            <a:ext cx="5977406" cy="400110"/>
          </a:xfrm>
          <a:prstGeom prst="rect">
            <a:avLst/>
          </a:prstGeom>
          <a:solidFill>
            <a:srgbClr val="FF7B2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Pokuste se navrhnout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 2-jodpropanu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" y="1124744"/>
            <a:ext cx="7778117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10878" y="404664"/>
            <a:ext cx="5271443" cy="400110"/>
          </a:xfrm>
          <a:prstGeom prst="rect">
            <a:avLst/>
          </a:prstGeom>
          <a:solidFill>
            <a:srgbClr val="FF7B2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Pokuste se navrhnout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 oktanu</a:t>
            </a:r>
          </a:p>
        </p:txBody>
      </p:sp>
    </p:spTree>
    <p:extLst>
      <p:ext uri="{BB962C8B-B14F-4D97-AF65-F5344CB8AC3E}">
        <p14:creationId xmlns:p14="http://schemas.microsoft.com/office/powerpoint/2010/main" val="12207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0460"/>
            <a:ext cx="7252418" cy="560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26635"/>
              </p:ext>
            </p:extLst>
          </p:nvPr>
        </p:nvGraphicFramePr>
        <p:xfrm>
          <a:off x="5997315" y="116632"/>
          <a:ext cx="1905000" cy="15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6" name="CS ChemDraw Drawing" r:id="rId4" imgW="794520" imgH="625320" progId="ChemDraw.Document.6.0">
                  <p:embed/>
                </p:oleObj>
              </mc:Choice>
              <mc:Fallback>
                <p:oleObj name="CS ChemDraw Drawing" r:id="rId4" imgW="794520" imgH="62532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7315" y="116632"/>
                        <a:ext cx="1905000" cy="150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71600" y="332656"/>
            <a:ext cx="4465710" cy="707886"/>
          </a:xfrm>
          <a:prstGeom prst="rect">
            <a:avLst/>
          </a:prstGeom>
          <a:solidFill>
            <a:srgbClr val="FF7B2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Pokuste se navrhnout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 uvedené sloučeniny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590058" cy="372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7B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20213"/>
              </p:ext>
            </p:extLst>
          </p:nvPr>
        </p:nvGraphicFramePr>
        <p:xfrm>
          <a:off x="3098912" y="1270167"/>
          <a:ext cx="3215754" cy="140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2" name="CS ChemDraw Drawing" r:id="rId4" imgW="3783240" imgH="1652400" progId="ChemDraw.Document.6.0">
                  <p:embed/>
                </p:oleObj>
              </mc:Choice>
              <mc:Fallback>
                <p:oleObj name="CS ChemDraw Drawing" r:id="rId4" imgW="3783240" imgH="1652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8912" y="1270167"/>
                        <a:ext cx="3215754" cy="1404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2699792" y="3140968"/>
            <a:ext cx="2006997" cy="171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3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4088"/>
            <a:ext cx="7050914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63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8" y="3645024"/>
            <a:ext cx="4190443" cy="2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87" y="3645024"/>
            <a:ext cx="4204982" cy="28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 descr="http://www2.chemistry.msu.edu/faculty/reusch/VirtTxtJml/Spectrpy/nmr/Images/13clprop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773001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763074" y="692696"/>
            <a:ext cx="3733800" cy="2304256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Přiřaďte následující 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spektra níže uvedeným sloučeninám: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1,1-dichlorethan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1,2-dichlorethan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1,3-dichlorpropan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1560" y="548680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39552" y="3789040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63074" y="3789040"/>
            <a:ext cx="139310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3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37" y="-946"/>
            <a:ext cx="51954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53584"/>
              </p:ext>
            </p:extLst>
          </p:nvPr>
        </p:nvGraphicFramePr>
        <p:xfrm>
          <a:off x="1187624" y="2423288"/>
          <a:ext cx="1912896" cy="1723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7" name="CS ChemDraw Drawing" r:id="rId4" imgW="1195560" imgH="1077120" progId="ChemDraw.Document.6.0">
                  <p:embed/>
                </p:oleObj>
              </mc:Choice>
              <mc:Fallback>
                <p:oleObj name="CS ChemDraw Drawing" r:id="rId4" imgW="1195560" imgH="1077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423288"/>
                        <a:ext cx="1912896" cy="1723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277752"/>
            <a:ext cx="3166963" cy="1495063"/>
          </a:xfrm>
          <a:prstGeom prst="rect">
            <a:avLst/>
          </a:prstGeom>
          <a:solidFill>
            <a:srgbClr val="FF7B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Pokuste se navrhnout, jak bude vypadat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 uvedené sloučeniny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16" y="35091"/>
            <a:ext cx="5313784" cy="667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2" y="3041984"/>
            <a:ext cx="2974454" cy="249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620890"/>
            <a:ext cx="3166963" cy="1495063"/>
          </a:xfrm>
          <a:prstGeom prst="rect">
            <a:avLst/>
          </a:prstGeom>
          <a:solidFill>
            <a:srgbClr val="FF7B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Pokuste se </a:t>
            </a:r>
            <a:r>
              <a:rPr lang="cs-CZ" sz="2000" b="1" dirty="0" smtClean="0">
                <a:solidFill>
                  <a:schemeClr val="bg1"/>
                </a:solidFill>
              </a:rPr>
              <a:t>odhadnout, 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jak </a:t>
            </a:r>
            <a:r>
              <a:rPr lang="cs-CZ" sz="2000" b="1" dirty="0">
                <a:solidFill>
                  <a:schemeClr val="bg1"/>
                </a:solidFill>
              </a:rPr>
              <a:t>bude vypadat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 </a:t>
            </a:r>
            <a:r>
              <a:rPr lang="cs-CZ" sz="2000" b="1" dirty="0" err="1" smtClean="0">
                <a:solidFill>
                  <a:schemeClr val="bg1"/>
                </a:solidFill>
              </a:rPr>
              <a:t>bromcyklohexanu</a:t>
            </a:r>
            <a:endParaRPr lang="cs-CZ" sz="2000" b="1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0" y="2780928"/>
            <a:ext cx="44892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30" y="2780928"/>
            <a:ext cx="4329707" cy="338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7B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96040"/>
              </p:ext>
            </p:extLst>
          </p:nvPr>
        </p:nvGraphicFramePr>
        <p:xfrm>
          <a:off x="3059832" y="1556792"/>
          <a:ext cx="37052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5" name="CS ChemDraw Drawing" r:id="rId5" imgW="3704760" imgH="765000" progId="ChemDraw.Document.6.0">
                  <p:embed/>
                </p:oleObj>
              </mc:Choice>
              <mc:Fallback>
                <p:oleObj name="CS ChemDraw Drawing" r:id="rId5" imgW="3704760" imgH="765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832" y="1556792"/>
                        <a:ext cx="370522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323528" y="2852936"/>
            <a:ext cx="18722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858684" y="2780928"/>
            <a:ext cx="1751485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5" y="3009393"/>
            <a:ext cx="4451462" cy="329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2" y="3056494"/>
            <a:ext cx="4491996" cy="32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17854"/>
              </p:ext>
            </p:extLst>
          </p:nvPr>
        </p:nvGraphicFramePr>
        <p:xfrm>
          <a:off x="3018482" y="1628800"/>
          <a:ext cx="33766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3" name="CS ChemDraw Drawing" r:id="rId5" imgW="3376800" imgH="928440" progId="ChemDraw.Document.6.0">
                  <p:embed/>
                </p:oleObj>
              </mc:Choice>
              <mc:Fallback>
                <p:oleObj name="CS ChemDraw Drawing" r:id="rId5" imgW="3376800" imgH="928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8482" y="1628800"/>
                        <a:ext cx="3376613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504214" y="3070343"/>
            <a:ext cx="1691522" cy="1222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706789" y="3056495"/>
            <a:ext cx="1449387" cy="1236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5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7B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Pokuste se odhadnout, kterému z izomerních alkoholů sumárního vzorce C</a:t>
            </a:r>
            <a:r>
              <a:rPr lang="cs-CZ" sz="2000" b="1" baseline="-25000" dirty="0">
                <a:solidFill>
                  <a:schemeClr val="bg1"/>
                </a:solidFill>
              </a:rPr>
              <a:t>5</a:t>
            </a:r>
            <a:r>
              <a:rPr lang="cs-CZ" sz="2000" b="1" dirty="0">
                <a:solidFill>
                  <a:schemeClr val="bg1"/>
                </a:solidFill>
              </a:rPr>
              <a:t>H</a:t>
            </a:r>
            <a:r>
              <a:rPr lang="cs-CZ" sz="2000" b="1" baseline="-25000" dirty="0">
                <a:solidFill>
                  <a:schemeClr val="bg1"/>
                </a:solidFill>
              </a:rPr>
              <a:t>12</a:t>
            </a:r>
            <a:r>
              <a:rPr lang="cs-CZ" sz="2000" b="1" dirty="0">
                <a:solidFill>
                  <a:schemeClr val="bg1"/>
                </a:solidFill>
              </a:rPr>
              <a:t>O odpovídá následující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72989" y="1268760"/>
            <a:ext cx="7467600" cy="18288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0,92 (t, 3H)</a:t>
            </a:r>
          </a:p>
          <a:p>
            <a:r>
              <a:rPr lang="cs-CZ" dirty="0"/>
              <a:t>1,20 (s, 6H)</a:t>
            </a:r>
          </a:p>
          <a:p>
            <a:r>
              <a:rPr lang="cs-CZ" dirty="0"/>
              <a:t>1,49 (k, 2H)</a:t>
            </a:r>
          </a:p>
          <a:p>
            <a:r>
              <a:rPr lang="cs-CZ" dirty="0"/>
              <a:t>1,85 (š. s, 1H)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906446"/>
              </p:ext>
            </p:extLst>
          </p:nvPr>
        </p:nvGraphicFramePr>
        <p:xfrm>
          <a:off x="1259632" y="3140968"/>
          <a:ext cx="7037403" cy="358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3" name="CS ChemDraw Drawing" r:id="rId3" imgW="5466240" imgH="2781360" progId="ChemDraw.Document.6.0">
                  <p:embed/>
                </p:oleObj>
              </mc:Choice>
              <mc:Fallback>
                <p:oleObj name="CS ChemDraw Drawing" r:id="rId3" imgW="5466240" imgH="2781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3140968"/>
                        <a:ext cx="7037403" cy="3581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989" y="2060848"/>
            <a:ext cx="7467600" cy="2088232"/>
          </a:xfrm>
        </p:spPr>
        <p:txBody>
          <a:bodyPr>
            <a:normAutofit/>
          </a:bodyPr>
          <a:lstStyle/>
          <a:p>
            <a:r>
              <a:rPr lang="cs-CZ" dirty="0"/>
              <a:t>1,19 (s, 9H)</a:t>
            </a:r>
          </a:p>
          <a:p>
            <a:r>
              <a:rPr lang="cs-CZ" dirty="0"/>
              <a:t>3,21 (s, 3H)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99592" y="602937"/>
            <a:ext cx="7467600" cy="792088"/>
          </a:xfrm>
          <a:prstGeom prst="rect">
            <a:avLst/>
          </a:prstGeom>
          <a:solidFill>
            <a:srgbClr val="FF7B21"/>
          </a:solidFill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Pokuste se odhadnout</a:t>
            </a:r>
            <a:r>
              <a:rPr lang="cs-CZ" sz="2000" b="1" dirty="0" smtClean="0">
                <a:solidFill>
                  <a:schemeClr val="bg1"/>
                </a:solidFill>
              </a:rPr>
              <a:t>, kterému z izomerní etherů </a:t>
            </a:r>
            <a:r>
              <a:rPr lang="cs-CZ" sz="2000" b="1" dirty="0">
                <a:solidFill>
                  <a:schemeClr val="bg1"/>
                </a:solidFill>
              </a:rPr>
              <a:t>sumárního vzorce C</a:t>
            </a:r>
            <a:r>
              <a:rPr lang="cs-CZ" sz="2000" b="1" baseline="-25000" dirty="0">
                <a:solidFill>
                  <a:schemeClr val="bg1"/>
                </a:solidFill>
              </a:rPr>
              <a:t>5</a:t>
            </a:r>
            <a:r>
              <a:rPr lang="cs-CZ" sz="2000" b="1" dirty="0">
                <a:solidFill>
                  <a:schemeClr val="bg1"/>
                </a:solidFill>
              </a:rPr>
              <a:t>H</a:t>
            </a:r>
            <a:r>
              <a:rPr lang="cs-CZ" sz="2000" b="1" baseline="-25000" dirty="0">
                <a:solidFill>
                  <a:schemeClr val="bg1"/>
                </a:solidFill>
              </a:rPr>
              <a:t>12</a:t>
            </a:r>
            <a:r>
              <a:rPr lang="cs-CZ" sz="2000" b="1" dirty="0">
                <a:solidFill>
                  <a:schemeClr val="bg1"/>
                </a:solidFill>
              </a:rPr>
              <a:t>O.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Odpovídá následující 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</a:t>
            </a:r>
            <a:r>
              <a:rPr lang="cs-CZ" sz="2000" b="1" dirty="0" err="1" smtClean="0">
                <a:solidFill>
                  <a:schemeClr val="bg1"/>
                </a:solidFill>
              </a:rPr>
              <a:t>spekterum</a:t>
            </a:r>
            <a:r>
              <a:rPr lang="cs-CZ" sz="2000" b="1" dirty="0" smtClean="0">
                <a:solidFill>
                  <a:schemeClr val="bg1"/>
                </a:solidFill>
              </a:rPr>
              <a:t>. </a:t>
            </a: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281888"/>
              </p:ext>
            </p:extLst>
          </p:nvPr>
        </p:nvGraphicFramePr>
        <p:xfrm>
          <a:off x="467544" y="4077072"/>
          <a:ext cx="8491221" cy="85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8" name="CS ChemDraw Drawing" r:id="rId3" imgW="5306760" imgH="536040" progId="ChemDraw.Document.6.0">
                  <p:embed/>
                </p:oleObj>
              </mc:Choice>
              <mc:Fallback>
                <p:oleObj name="CS ChemDraw Drawing" r:id="rId3" imgW="5306760" imgH="53604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4077072"/>
                        <a:ext cx="8491221" cy="85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2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96" y="1411091"/>
            <a:ext cx="35945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63888" y="1091600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2,2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2H, 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05475" y="3098638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1,4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2H, 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11960" y="5163153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1,0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6H, s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48264" y="5152214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4,2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2H, s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3612" y="1989198"/>
            <a:ext cx="151676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1,0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6H,s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1,4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2H, t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2,2 </a:t>
            </a:r>
            <a:r>
              <a:rPr lang="cs-CZ" dirty="0" err="1">
                <a:solidFill>
                  <a:srgbClr val="000000"/>
                </a:solidFill>
              </a:rPr>
              <a:t>ppm</a:t>
            </a:r>
            <a:r>
              <a:rPr lang="cs-CZ" dirty="0">
                <a:solidFill>
                  <a:srgbClr val="000000"/>
                </a:solidFill>
              </a:rPr>
              <a:t>, 2H, </a:t>
            </a:r>
            <a:r>
              <a:rPr lang="cs-CZ" dirty="0" smtClean="0">
                <a:solidFill>
                  <a:srgbClr val="000000"/>
                </a:solidFill>
              </a:rPr>
              <a:t>t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4,2 ppm,2H,s</a:t>
            </a:r>
          </a:p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96892" y="188640"/>
            <a:ext cx="3166964" cy="1495063"/>
          </a:xfrm>
          <a:prstGeom prst="rect">
            <a:avLst/>
          </a:prstGeom>
          <a:solidFill>
            <a:srgbClr val="FF7B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Přiřaďte následující signály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k</a:t>
            </a:r>
            <a:r>
              <a:rPr lang="cs-CZ" sz="2000" b="1" dirty="0" smtClean="0">
                <a:solidFill>
                  <a:schemeClr val="bg1"/>
                </a:solidFill>
              </a:rPr>
              <a:t> jednotlivým vodíkovým atomům</a:t>
            </a:r>
            <a:endParaRPr lang="cs-CZ" sz="2000" b="1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60434" y="751505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2,2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2H, 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452320" y="1804532"/>
            <a:ext cx="145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4,2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2H,t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95936" y="5122152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0,9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6H, s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48264" y="5122152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1,8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2H, 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3612" y="1989198"/>
            <a:ext cx="151676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0,9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6H, s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1,8 </a:t>
            </a:r>
            <a:r>
              <a:rPr lang="cs-CZ" dirty="0" err="1" smtClean="0">
                <a:solidFill>
                  <a:srgbClr val="000000"/>
                </a:solidFill>
              </a:rPr>
              <a:t>ppm</a:t>
            </a:r>
            <a:r>
              <a:rPr lang="cs-CZ" dirty="0" smtClean="0">
                <a:solidFill>
                  <a:srgbClr val="000000"/>
                </a:solidFill>
              </a:rPr>
              <a:t>, 2H, t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2,2 </a:t>
            </a:r>
            <a:r>
              <a:rPr lang="cs-CZ" dirty="0" err="1">
                <a:solidFill>
                  <a:srgbClr val="000000"/>
                </a:solidFill>
              </a:rPr>
              <a:t>ppm</a:t>
            </a:r>
            <a:r>
              <a:rPr lang="cs-CZ" dirty="0">
                <a:solidFill>
                  <a:srgbClr val="000000"/>
                </a:solidFill>
              </a:rPr>
              <a:t>, 2H, </a:t>
            </a:r>
            <a:r>
              <a:rPr lang="cs-CZ" dirty="0" smtClean="0">
                <a:solidFill>
                  <a:srgbClr val="000000"/>
                </a:solidFill>
              </a:rPr>
              <a:t>s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4,2 ppm,2H, t</a:t>
            </a:r>
          </a:p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96892" y="188640"/>
            <a:ext cx="3166964" cy="1495063"/>
          </a:xfrm>
          <a:prstGeom prst="rect">
            <a:avLst/>
          </a:prstGeom>
          <a:solidFill>
            <a:srgbClr val="FF7B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Přiřaďte následující signály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k</a:t>
            </a:r>
            <a:r>
              <a:rPr lang="cs-CZ" sz="2000" b="1" dirty="0" smtClean="0">
                <a:solidFill>
                  <a:schemeClr val="bg1"/>
                </a:solidFill>
              </a:rPr>
              <a:t> jednotlivým vodíkovým atomům</a:t>
            </a:r>
            <a:endParaRPr lang="cs-CZ" sz="2000" b="1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87" y="1316020"/>
            <a:ext cx="3859035" cy="368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2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21415"/>
              </p:ext>
            </p:extLst>
          </p:nvPr>
        </p:nvGraphicFramePr>
        <p:xfrm>
          <a:off x="3275856" y="3657840"/>
          <a:ext cx="995680" cy="64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1" name="CS ChemDraw Drawing" r:id="rId3" imgW="622800" imgH="403920" progId="ChemDraw.Document.6.0">
                  <p:embed/>
                </p:oleObj>
              </mc:Choice>
              <mc:Fallback>
                <p:oleObj name="CS ChemDraw Drawing" r:id="rId3" imgW="622800" imgH="40392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3657840"/>
                        <a:ext cx="995680" cy="645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8" y="2852936"/>
            <a:ext cx="7864289" cy="38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3" y="1412776"/>
            <a:ext cx="7239425" cy="260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004983" y="211116"/>
            <a:ext cx="7467600" cy="792088"/>
          </a:xfrm>
          <a:prstGeom prst="rect">
            <a:avLst/>
          </a:prstGeom>
          <a:solidFill>
            <a:srgbClr val="FF7B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Pokuste se </a:t>
            </a:r>
            <a:r>
              <a:rPr lang="cs-CZ" sz="2000" b="1" dirty="0" smtClean="0">
                <a:solidFill>
                  <a:schemeClr val="bg1"/>
                </a:solidFill>
              </a:rPr>
              <a:t>přiřadit jednotlivé píky v následující 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</a:t>
            </a:r>
            <a:r>
              <a:rPr lang="cs-CZ" sz="2000" b="1" dirty="0" err="1" smtClean="0">
                <a:solidFill>
                  <a:schemeClr val="bg1"/>
                </a:solidFill>
              </a:rPr>
              <a:t>spekterum</a:t>
            </a:r>
            <a:r>
              <a:rPr lang="cs-CZ" sz="2000" b="1" dirty="0" smtClean="0">
                <a:solidFill>
                  <a:schemeClr val="bg1"/>
                </a:solidFill>
              </a:rPr>
              <a:t> vodíkovým atomům v níže uvedené sloučenině </a:t>
            </a: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270489"/>
              </p:ext>
            </p:extLst>
          </p:nvPr>
        </p:nvGraphicFramePr>
        <p:xfrm>
          <a:off x="2843808" y="3505949"/>
          <a:ext cx="1331143" cy="107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2" name="CS ChemDraw Drawing" r:id="rId7" imgW="827280" imgH="665640" progId="ChemDraw.Document.6.0">
                  <p:embed/>
                </p:oleObj>
              </mc:Choice>
              <mc:Fallback>
                <p:oleObj name="CS ChemDraw Drawing" r:id="rId7" imgW="827280" imgH="665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3808" y="3505949"/>
                        <a:ext cx="1331143" cy="107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1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491"/>
            <a:ext cx="8208912" cy="617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326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6" y="116632"/>
            <a:ext cx="455850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12" y="3212976"/>
            <a:ext cx="4491927" cy="367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4" y="195742"/>
            <a:ext cx="3912850" cy="29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187624" y="260648"/>
            <a:ext cx="6189583" cy="130960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400" b="1" baseline="30000" dirty="0">
                <a:solidFill>
                  <a:srgbClr val="FF6600"/>
                </a:solidFill>
                <a:latin typeface="+mj-lt"/>
              </a:rPr>
              <a:t>13</a:t>
            </a:r>
            <a:r>
              <a:rPr lang="cs-CZ" sz="4400" b="1" dirty="0">
                <a:solidFill>
                  <a:srgbClr val="FF6600"/>
                </a:solidFill>
                <a:latin typeface="+mj-lt"/>
              </a:rPr>
              <a:t>C NMR spektroskopie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590987" cy="398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43062"/>
            <a:ext cx="54006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979712" y="260649"/>
            <a:ext cx="5397495" cy="792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baseline="30000" dirty="0">
                <a:solidFill>
                  <a:srgbClr val="FF6600"/>
                </a:solidFill>
                <a:latin typeface="+mj-lt"/>
              </a:rPr>
              <a:t>13</a:t>
            </a:r>
            <a:r>
              <a:rPr lang="cs-CZ" sz="3200" b="1" dirty="0">
                <a:solidFill>
                  <a:srgbClr val="FF6600"/>
                </a:solidFill>
                <a:latin typeface="+mj-lt"/>
              </a:rPr>
              <a:t>C NMR počet signálů </a:t>
            </a:r>
          </a:p>
        </p:txBody>
      </p:sp>
      <p:sp>
        <p:nvSpPr>
          <p:cNvPr id="2" name="Ovál 1"/>
          <p:cNvSpPr/>
          <p:nvPr/>
        </p:nvSpPr>
        <p:spPr>
          <a:xfrm>
            <a:off x="3419872" y="1772816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6372200" y="1772816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419872" y="2492896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372200" y="2492896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419872" y="3356992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372200" y="3537012"/>
            <a:ext cx="504056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3419872" y="4581128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372200" y="4581128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2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2" y="908720"/>
            <a:ext cx="867824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9160"/>
            <a:ext cx="7776864" cy="623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7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97473" cy="567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5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CC3300"/>
                </a:solidFill>
              </a:rPr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60648"/>
            <a:ext cx="8424936" cy="1872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>
                <a:hlinkClick r:id="rId2"/>
              </a:rPr>
              <a:t>http://www.vscht.cz/nmr/predmet/lekce/NMR-lekce6.pdf</a:t>
            </a:r>
            <a:r>
              <a:rPr lang="cs-CZ" sz="2000" dirty="0"/>
              <a:t> (26.2.2014)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http://www.nmrdb.org/predictornew</a:t>
            </a:r>
            <a:r>
              <a:rPr lang="cs-CZ" sz="2000" dirty="0"/>
              <a:t> (Simulace NMR spekter)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u="sng" dirty="0">
                <a:hlinkClick r:id="rId4"/>
              </a:rPr>
              <a:t>http://www.vscht.cz/anl/dolensky/technmr/soubory/2013_Techniky</a:t>
            </a:r>
          </a:p>
          <a:p>
            <a:pPr marL="0" indent="0">
              <a:buNone/>
            </a:pPr>
            <a:r>
              <a:rPr lang="cs-CZ" sz="2000" u="sng" dirty="0">
                <a:hlinkClick r:id="rId4"/>
              </a:rPr>
              <a:t>MereniInterpretaceNMR_INTRO.pdf</a:t>
            </a:r>
            <a:r>
              <a:rPr lang="cs-CZ" sz="2000" dirty="0"/>
              <a:t>  </a:t>
            </a:r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8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692696"/>
            <a:ext cx="6696744" cy="1758347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rgbClr val="CC3300"/>
                </a:solidFill>
              </a:rPr>
              <a:t>Infračervená spektroskopie</a:t>
            </a:r>
          </a:p>
          <a:p>
            <a:pPr algn="l"/>
            <a:r>
              <a:rPr lang="cs-CZ" sz="2000" b="1" dirty="0">
                <a:solidFill>
                  <a:srgbClr val="CC3300"/>
                </a:solidFill>
              </a:rPr>
              <a:t>     vibračně – rotační spektroskopie</a:t>
            </a:r>
          </a:p>
          <a:p>
            <a:pPr algn="l"/>
            <a:r>
              <a:rPr lang="cs-CZ" sz="2000" b="1" dirty="0">
                <a:solidFill>
                  <a:srgbClr val="CC3300"/>
                </a:solidFill>
              </a:rPr>
              <a:t>     v organické chemii – důkaz přítomnosti funkčních skupin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7822136" cy="304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01" y="2440682"/>
            <a:ext cx="47815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9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7" y="188640"/>
            <a:ext cx="883593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75656" y="3818935"/>
            <a:ext cx="63630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Valenční vibrace</a:t>
            </a:r>
            <a:r>
              <a:rPr lang="cs-CZ" dirty="0">
                <a:solidFill>
                  <a:srgbClr val="C00000"/>
                </a:solidFill>
              </a:rPr>
              <a:t>:                 </a:t>
            </a:r>
            <a:r>
              <a:rPr lang="cs-CZ" dirty="0" err="1">
                <a:solidFill>
                  <a:srgbClr val="C00000"/>
                </a:solidFill>
              </a:rPr>
              <a:t>streching</a:t>
            </a:r>
            <a:r>
              <a:rPr lang="cs-CZ" dirty="0">
                <a:solidFill>
                  <a:srgbClr val="C00000"/>
                </a:solidFill>
              </a:rPr>
              <a:t> (symetrická a asymetrická)  </a:t>
            </a:r>
            <a:r>
              <a:rPr lang="cs-CZ" b="1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</a:p>
          <a:p>
            <a:r>
              <a:rPr lang="cs-CZ" b="1" dirty="0">
                <a:solidFill>
                  <a:srgbClr val="C00000"/>
                </a:solidFill>
              </a:rPr>
              <a:t>Deformační rovinné</a:t>
            </a:r>
            <a:r>
              <a:rPr lang="cs-CZ" dirty="0">
                <a:solidFill>
                  <a:srgbClr val="C00000"/>
                </a:solidFill>
              </a:rPr>
              <a:t>:           </a:t>
            </a:r>
            <a:r>
              <a:rPr lang="cs-CZ" dirty="0" err="1">
                <a:solidFill>
                  <a:srgbClr val="C00000"/>
                </a:solidFill>
              </a:rPr>
              <a:t>rocking</a:t>
            </a:r>
            <a:r>
              <a:rPr lang="cs-CZ" dirty="0">
                <a:solidFill>
                  <a:srgbClr val="C00000"/>
                </a:solidFill>
              </a:rPr>
              <a:t> – kyvadlová                                </a:t>
            </a:r>
            <a:r>
              <a:rPr lang="cs-CZ" b="1" dirty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</a:p>
          <a:p>
            <a:r>
              <a:rPr lang="cs-CZ" dirty="0">
                <a:solidFill>
                  <a:srgbClr val="C00000"/>
                </a:solidFill>
              </a:rPr>
              <a:t>                                                </a:t>
            </a:r>
            <a:r>
              <a:rPr lang="cs-CZ" dirty="0" err="1">
                <a:solidFill>
                  <a:srgbClr val="C00000"/>
                </a:solidFill>
              </a:rPr>
              <a:t>scissoring</a:t>
            </a:r>
            <a:r>
              <a:rPr lang="cs-CZ" dirty="0">
                <a:solidFill>
                  <a:srgbClr val="C00000"/>
                </a:solidFill>
              </a:rPr>
              <a:t> – nůžková</a:t>
            </a:r>
          </a:p>
          <a:p>
            <a:r>
              <a:rPr lang="cs-CZ" b="1" dirty="0">
                <a:solidFill>
                  <a:srgbClr val="C00000"/>
                </a:solidFill>
              </a:rPr>
              <a:t>Deformační </a:t>
            </a:r>
            <a:r>
              <a:rPr lang="cs-CZ" b="1" dirty="0" err="1">
                <a:solidFill>
                  <a:srgbClr val="C00000"/>
                </a:solidFill>
              </a:rPr>
              <a:t>mimorovinné</a:t>
            </a:r>
            <a:r>
              <a:rPr lang="cs-CZ" dirty="0">
                <a:solidFill>
                  <a:srgbClr val="C00000"/>
                </a:solidFill>
              </a:rPr>
              <a:t>: </a:t>
            </a:r>
            <a:r>
              <a:rPr lang="cs-CZ" dirty="0" err="1">
                <a:solidFill>
                  <a:srgbClr val="C00000"/>
                </a:solidFill>
              </a:rPr>
              <a:t>wagging</a:t>
            </a:r>
            <a:r>
              <a:rPr lang="cs-CZ" dirty="0">
                <a:solidFill>
                  <a:srgbClr val="C00000"/>
                </a:solidFill>
              </a:rPr>
              <a:t> – vějířová                                  </a:t>
            </a:r>
            <a:r>
              <a:rPr lang="cs-CZ" b="1" dirty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</a:p>
          <a:p>
            <a:r>
              <a:rPr lang="cs-CZ" dirty="0">
                <a:solidFill>
                  <a:srgbClr val="C00000"/>
                </a:solidFill>
              </a:rPr>
              <a:t>                                                </a:t>
            </a:r>
            <a:r>
              <a:rPr lang="cs-CZ" dirty="0" err="1">
                <a:solidFill>
                  <a:srgbClr val="C00000"/>
                </a:solidFill>
              </a:rPr>
              <a:t>twisting</a:t>
            </a:r>
            <a:r>
              <a:rPr lang="cs-CZ" dirty="0">
                <a:solidFill>
                  <a:srgbClr val="C00000"/>
                </a:solidFill>
              </a:rPr>
              <a:t> - kroutivá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75656" y="5792490"/>
            <a:ext cx="1833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w</a:t>
            </a:r>
            <a:r>
              <a:rPr lang="cs-CZ" dirty="0">
                <a:solidFill>
                  <a:srgbClr val="C00000"/>
                </a:solidFill>
              </a:rPr>
              <a:t> slabý </a:t>
            </a:r>
            <a:r>
              <a:rPr lang="cs-CZ" b="1" dirty="0">
                <a:solidFill>
                  <a:srgbClr val="C00000"/>
                </a:solidFill>
              </a:rPr>
              <a:t>m</a:t>
            </a:r>
            <a:r>
              <a:rPr lang="cs-CZ" dirty="0">
                <a:solidFill>
                  <a:srgbClr val="C00000"/>
                </a:solidFill>
              </a:rPr>
              <a:t> střední</a:t>
            </a:r>
          </a:p>
          <a:p>
            <a:r>
              <a:rPr lang="cs-CZ" b="1" dirty="0">
                <a:solidFill>
                  <a:srgbClr val="C00000"/>
                </a:solidFill>
              </a:rPr>
              <a:t>s</a:t>
            </a:r>
            <a:r>
              <a:rPr lang="cs-CZ" dirty="0">
                <a:solidFill>
                  <a:srgbClr val="C00000"/>
                </a:solidFill>
              </a:rPr>
              <a:t> silný </a:t>
            </a:r>
            <a:r>
              <a:rPr lang="cs-CZ" b="1" dirty="0">
                <a:solidFill>
                  <a:srgbClr val="C00000"/>
                </a:solidFill>
              </a:rPr>
              <a:t>v</a:t>
            </a:r>
            <a:r>
              <a:rPr lang="cs-CZ" dirty="0">
                <a:solidFill>
                  <a:srgbClr val="C00000"/>
                </a:solidFill>
              </a:rPr>
              <a:t> různý</a:t>
            </a:r>
          </a:p>
          <a:p>
            <a:r>
              <a:rPr lang="cs-CZ" b="1" dirty="0">
                <a:solidFill>
                  <a:srgbClr val="C00000"/>
                </a:solidFill>
              </a:rPr>
              <a:t>br</a:t>
            </a:r>
            <a:r>
              <a:rPr lang="cs-CZ" dirty="0">
                <a:solidFill>
                  <a:srgbClr val="C00000"/>
                </a:solidFill>
              </a:rPr>
              <a:t> široký </a:t>
            </a:r>
            <a:r>
              <a:rPr lang="cs-CZ" b="1" dirty="0" err="1">
                <a:solidFill>
                  <a:srgbClr val="C00000"/>
                </a:solidFill>
              </a:rPr>
              <a:t>sh</a:t>
            </a:r>
            <a:r>
              <a:rPr lang="cs-CZ" dirty="0">
                <a:solidFill>
                  <a:srgbClr val="C00000"/>
                </a:solidFill>
              </a:rPr>
              <a:t> ostrý</a:t>
            </a:r>
          </a:p>
        </p:txBody>
      </p:sp>
    </p:spTree>
    <p:extLst>
      <p:ext uri="{BB962C8B-B14F-4D97-AF65-F5344CB8AC3E}">
        <p14:creationId xmlns:p14="http://schemas.microsoft.com/office/powerpoint/2010/main" val="2189380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125370" cy="264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91436"/>
            <a:ext cx="368511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971600" y="387016"/>
            <a:ext cx="6189583" cy="10977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rgbClr val="CC3300"/>
                </a:solidFill>
              </a:rPr>
              <a:t>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45224"/>
            <a:ext cx="2171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035866" y="1124744"/>
            <a:ext cx="7467600" cy="86409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rgbClr val="CC0000"/>
                </a:solidFill>
              </a:rPr>
              <a:t>Aktivní jsou pouze ty vibrace v IČ spektru, při kterých se mění dipólový moment </a:t>
            </a:r>
            <a:r>
              <a:rPr lang="cs-CZ" sz="2000" b="1" dirty="0">
                <a:solidFill>
                  <a:srgbClr val="CC0000"/>
                </a:solidFill>
                <a:latin typeface="Symbol" panose="05050102010706020507" pitchFamily="18" charset="2"/>
              </a:rPr>
              <a:t>m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rgbClr val="CC0000"/>
                </a:solidFill>
              </a:rPr>
              <a:t>	</a:t>
            </a:r>
          </a:p>
          <a:p>
            <a:pPr marL="0" indent="0">
              <a:buFont typeface="Arial" pitchFamily="34" charset="0"/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sz="2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76056" y="2920457"/>
            <a:ext cx="324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vzdálenost píku od (CH</a:t>
            </a:r>
            <a:r>
              <a:rPr lang="cs-CZ" b="1" baseline="-25000" dirty="0"/>
              <a:t>3</a:t>
            </a:r>
            <a:r>
              <a:rPr lang="cs-CZ" b="1" dirty="0"/>
              <a:t>)</a:t>
            </a:r>
            <a:r>
              <a:rPr lang="cs-CZ" b="1" baseline="-25000" dirty="0"/>
              <a:t>4</a:t>
            </a:r>
            <a:r>
              <a:rPr lang="cs-CZ" b="1" dirty="0"/>
              <a:t>Si v Hz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27984" y="324376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Symbol" panose="05050102010706020507" pitchFamily="18" charset="2"/>
              </a:rPr>
              <a:t>d</a:t>
            </a:r>
            <a:r>
              <a:rPr lang="cs-CZ" b="1" dirty="0"/>
              <a:t> = 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5112059" y="3428426"/>
            <a:ext cx="3176895" cy="0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195094" y="3563636"/>
            <a:ext cx="311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frekvence spektrometru v MHz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1600" y="3068960"/>
            <a:ext cx="3094791" cy="9495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CC3300"/>
                </a:solidFill>
              </a:rPr>
              <a:t>Chemický posun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369046" cy="190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0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620688"/>
            <a:ext cx="7467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C0000"/>
                </a:solidFill>
              </a:rPr>
              <a:t>Transmitance T</a:t>
            </a:r>
            <a:r>
              <a:rPr lang="cs-CZ" sz="2000" b="1" dirty="0">
                <a:solidFill>
                  <a:srgbClr val="CC0000"/>
                </a:solidFill>
              </a:rPr>
              <a:t> (propustnost)    hodnoty 0 – 1 (0 – 100%)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CC0000"/>
                </a:solidFill>
              </a:rPr>
              <a:t>	T = I / I</a:t>
            </a:r>
            <a:r>
              <a:rPr lang="cs-CZ" sz="2000" b="1" baseline="-25000" dirty="0">
                <a:solidFill>
                  <a:srgbClr val="CC0000"/>
                </a:solidFill>
              </a:rPr>
              <a:t>0</a:t>
            </a:r>
          </a:p>
          <a:p>
            <a:pPr marL="0" indent="0">
              <a:buNone/>
            </a:pPr>
            <a:r>
              <a:rPr lang="cs-CZ" sz="2000" b="1" baseline="-25000" dirty="0">
                <a:solidFill>
                  <a:srgbClr val="CC0000"/>
                </a:solidFill>
              </a:rPr>
              <a:t>	</a:t>
            </a:r>
            <a:r>
              <a:rPr lang="cs-CZ" sz="2000" b="1" dirty="0">
                <a:solidFill>
                  <a:srgbClr val="CC0000"/>
                </a:solidFill>
              </a:rPr>
              <a:t>T = 0 prostředí světlo nepropouští vůbec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CC0000"/>
                </a:solidFill>
              </a:rPr>
              <a:t>	T = 1 prostředí propouští všechno světlo</a:t>
            </a: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CC0000"/>
                </a:solidFill>
              </a:rPr>
              <a:t>Absorbance 	A = -log T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C0000"/>
                </a:solidFill>
              </a:rPr>
              <a:t>			A = </a:t>
            </a:r>
            <a:r>
              <a:rPr lang="cs-CZ" b="1" dirty="0">
                <a:solidFill>
                  <a:srgbClr val="CC0000"/>
                </a:solidFill>
                <a:latin typeface="Symbol" panose="05050102010706020507" pitchFamily="18" charset="2"/>
              </a:rPr>
              <a:t>e</a:t>
            </a:r>
            <a:r>
              <a:rPr lang="cs-CZ" b="1" dirty="0">
                <a:solidFill>
                  <a:srgbClr val="CC0000"/>
                </a:solidFill>
              </a:rPr>
              <a:t> . l. c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5"/>
            <a:ext cx="4519669" cy="20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028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36" y="51929"/>
            <a:ext cx="5758483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548680"/>
            <a:ext cx="197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C00000"/>
                </a:solidFill>
              </a:rPr>
              <a:t>Hookův</a:t>
            </a:r>
            <a:r>
              <a:rPr lang="cs-CZ" sz="2400" b="1" dirty="0">
                <a:solidFill>
                  <a:srgbClr val="C00000"/>
                </a:solidFill>
              </a:rPr>
              <a:t> zákon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997493" cy="7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22446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9" y="4293096"/>
            <a:ext cx="8505341" cy="236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itrom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4731"/>
            <a:ext cx="805376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9261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nitrot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0" y="449830"/>
            <a:ext cx="81704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337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72816"/>
            <a:ext cx="78105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 txBox="1">
            <a:spLocks/>
          </p:cNvSpPr>
          <p:nvPr/>
        </p:nvSpPr>
        <p:spPr>
          <a:xfrm>
            <a:off x="1477208" y="620621"/>
            <a:ext cx="6189583" cy="5760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CC3300"/>
                </a:solidFill>
              </a:rPr>
              <a:t>2000 – 1500 cm</a:t>
            </a:r>
            <a:r>
              <a:rPr lang="cs-CZ" b="1" baseline="30000" dirty="0">
                <a:solidFill>
                  <a:srgbClr val="CC3300"/>
                </a:solidFill>
              </a:rPr>
              <a:t>-1                        </a:t>
            </a:r>
            <a:r>
              <a:rPr lang="cs-CZ" b="1" dirty="0">
                <a:solidFill>
                  <a:srgbClr val="CC3300"/>
                </a:solidFill>
              </a:rPr>
              <a:t>dvojné vazby</a:t>
            </a:r>
          </a:p>
        </p:txBody>
      </p:sp>
    </p:spTree>
    <p:extLst>
      <p:ext uri="{BB962C8B-B14F-4D97-AF65-F5344CB8AC3E}">
        <p14:creationId xmlns:p14="http://schemas.microsoft.com/office/powerpoint/2010/main" val="4201482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56792"/>
            <a:ext cx="82105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 txBox="1">
            <a:spLocks/>
          </p:cNvSpPr>
          <p:nvPr/>
        </p:nvSpPr>
        <p:spPr>
          <a:xfrm>
            <a:off x="1477208" y="620621"/>
            <a:ext cx="6189583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baseline="30000" dirty="0">
                <a:solidFill>
                  <a:srgbClr val="CC3300"/>
                </a:solidFill>
              </a:rPr>
              <a:t>  </a:t>
            </a:r>
            <a:r>
              <a:rPr lang="cs-CZ" b="1" dirty="0">
                <a:solidFill>
                  <a:srgbClr val="CC3300"/>
                </a:solidFill>
              </a:rPr>
              <a:t>trojná vazba -  CH</a:t>
            </a:r>
            <a:r>
              <a:rPr lang="cs-CZ" b="1" baseline="-25000" dirty="0">
                <a:solidFill>
                  <a:srgbClr val="CC3300"/>
                </a:solidFill>
              </a:rPr>
              <a:t>3</a:t>
            </a:r>
            <a:r>
              <a:rPr lang="cs-CZ" b="1" dirty="0">
                <a:solidFill>
                  <a:srgbClr val="CC3300"/>
                </a:solidFill>
              </a:rPr>
              <a:t>CH</a:t>
            </a:r>
            <a:r>
              <a:rPr lang="cs-CZ" b="1" baseline="-25000" dirty="0">
                <a:solidFill>
                  <a:srgbClr val="CC3300"/>
                </a:solidFill>
              </a:rPr>
              <a:t>2</a:t>
            </a:r>
            <a:r>
              <a:rPr lang="cs-CZ" b="1" dirty="0">
                <a:solidFill>
                  <a:srgbClr val="CC3300"/>
                </a:solidFill>
              </a:rPr>
              <a:t>CN</a:t>
            </a:r>
          </a:p>
        </p:txBody>
      </p:sp>
    </p:spTree>
    <p:extLst>
      <p:ext uri="{BB962C8B-B14F-4D97-AF65-F5344CB8AC3E}">
        <p14:creationId xmlns:p14="http://schemas.microsoft.com/office/powerpoint/2010/main" val="3495515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74575" y="145838"/>
            <a:ext cx="234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Efekt hybridizace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10304"/>
            <a:ext cx="4361850" cy="140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0091"/>
            <a:ext cx="3331570" cy="17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6183195" cy="30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4267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2" y="332656"/>
            <a:ext cx="84900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744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957"/>
            <a:ext cx="836106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7929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olu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58" y="404664"/>
            <a:ext cx="840392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60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97" y="2825552"/>
            <a:ext cx="751501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32132" cy="301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95536" y="3780854"/>
            <a:ext cx="1440160" cy="92333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řídké elektronové okolí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654433" y="3789040"/>
            <a:ext cx="1440160" cy="92333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husté elektronové okolí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8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99592" y="5805264"/>
            <a:ext cx="392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http://www.vscht.cz/anl/lach1/7_IC.pdf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5" y="836712"/>
            <a:ext cx="880682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8252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33871"/>
            <a:ext cx="220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Efekt rezonance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754"/>
            <a:ext cx="3581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7" y="3068960"/>
            <a:ext cx="54292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89" y="112016"/>
            <a:ext cx="1615611" cy="144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1571625" cy="14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323528" y="2924944"/>
            <a:ext cx="882047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28" y="5013176"/>
            <a:ext cx="5272688" cy="155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161764" y="4869160"/>
            <a:ext cx="882047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0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33871"/>
            <a:ext cx="313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Efekt vodíkových vazeb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3623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7671"/>
            <a:ext cx="8805488" cy="31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4642"/>
            <a:ext cx="88428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99592" y="5805264"/>
            <a:ext cx="392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http://www.vscht.cz/anl/lach1/7_IC.pdf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48" y="116632"/>
            <a:ext cx="3058818" cy="135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8053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11" y="5558216"/>
            <a:ext cx="341397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385500"/>
            <a:ext cx="1138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Aminy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500"/>
            <a:ext cx="6125344" cy="513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ie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3" y="476672"/>
            <a:ext cx="840392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1522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die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28720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924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i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905"/>
            <a:ext cx="8278169" cy="51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465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1406"/>
            <a:ext cx="7593963" cy="463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2555776" y="3577917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3419872" y="3097425"/>
            <a:ext cx="576064" cy="404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612362" y="3485693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447186" y="3531907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1" y="980727"/>
            <a:ext cx="7787273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339752" y="1988840"/>
            <a:ext cx="9361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059832" y="2636912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211960" y="4437112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04248" y="4581128"/>
            <a:ext cx="86409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691680" y="3645024"/>
            <a:ext cx="230425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4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0" y="404664"/>
            <a:ext cx="864367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29678"/>
            <a:ext cx="2097154" cy="15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3028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40461" cy="45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059832" y="1916832"/>
            <a:ext cx="8640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943198" y="1920280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364088" y="450912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156176" y="4509120"/>
            <a:ext cx="136815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627784" y="2996952"/>
            <a:ext cx="2042038" cy="1764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5226"/>
            <a:ext cx="7420051" cy="456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131840" y="2780928"/>
            <a:ext cx="1080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5292080" y="4437112"/>
            <a:ext cx="100811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131840" y="3501008"/>
            <a:ext cx="165618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to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1776"/>
            <a:ext cx="770359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2843808" y="2492896"/>
            <a:ext cx="1224136" cy="515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4644008" y="3933056"/>
            <a:ext cx="12241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876256" y="3933056"/>
            <a:ext cx="792088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907704" y="3429000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8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3601" y="1052736"/>
            <a:ext cx="6273653" cy="2907303"/>
          </a:xfrm>
          <a:noFill/>
          <a:ln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13" y="3824407"/>
            <a:ext cx="6252741" cy="303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86" y="188640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7092280" y="188640"/>
            <a:ext cx="1008112" cy="921635"/>
          </a:xfrm>
          <a:prstGeom prst="ellipse">
            <a:avLst/>
          </a:prstGeom>
          <a:solidFill>
            <a:srgbClr val="FF66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5695" y="980728"/>
            <a:ext cx="6165382" cy="2948909"/>
          </a:xfrm>
          <a:noFill/>
          <a:ln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3789040"/>
            <a:ext cx="6060966" cy="295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" y="188640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5292080" y="188640"/>
            <a:ext cx="1008112" cy="86409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8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8494" y="1125905"/>
            <a:ext cx="5706240" cy="2762120"/>
          </a:xfrm>
          <a:noFill/>
          <a:ln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80" y="3861048"/>
            <a:ext cx="5806042" cy="285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" y="188640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3635896" y="332656"/>
            <a:ext cx="1296144" cy="72008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4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267" y="1128756"/>
            <a:ext cx="5832624" cy="2782731"/>
          </a:xfrm>
          <a:noFill/>
          <a:ln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5677570" cy="277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" y="188640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2267744" y="188640"/>
            <a:ext cx="1296144" cy="936104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2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0267" y="1196752"/>
            <a:ext cx="6021375" cy="2912455"/>
          </a:xfrm>
          <a:noFill/>
          <a:ln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76" y="3861048"/>
            <a:ext cx="5896075" cy="286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" y="188640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1259632" y="188640"/>
            <a:ext cx="936104" cy="864096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3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C3300"/>
                </a:solidFill>
              </a:rPr>
              <a:t>HMOTNOSTNÍ SPEKTROMETRIE</a:t>
            </a:r>
          </a:p>
        </p:txBody>
      </p:sp>
    </p:spTree>
    <p:extLst>
      <p:ext uri="{BB962C8B-B14F-4D97-AF65-F5344CB8AC3E}">
        <p14:creationId xmlns:p14="http://schemas.microsoft.com/office/powerpoint/2010/main" val="32695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 txBox="1">
            <a:spLocks/>
          </p:cNvSpPr>
          <p:nvPr/>
        </p:nvSpPr>
        <p:spPr>
          <a:xfrm>
            <a:off x="540431" y="404664"/>
            <a:ext cx="8208912" cy="864096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primárně vzniká molekulární ion M</a:t>
            </a:r>
            <a:r>
              <a:rPr lang="cs-CZ" sz="2000" b="1" baseline="30000" dirty="0">
                <a:solidFill>
                  <a:schemeClr val="bg1"/>
                </a:solidFill>
              </a:rPr>
              <a:t>+.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fragmentací vznikají ionty </a:t>
            </a:r>
            <a:r>
              <a:rPr lang="cs-CZ" sz="2000" b="1" dirty="0" err="1">
                <a:solidFill>
                  <a:schemeClr val="bg1"/>
                </a:solidFill>
              </a:rPr>
              <a:t>dceřinné</a:t>
            </a:r>
            <a:endParaRPr lang="cs-CZ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81" y="3447297"/>
            <a:ext cx="6508011" cy="243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06" y="1484784"/>
            <a:ext cx="5186762" cy="132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4495"/>
            <a:ext cx="87087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2996"/>
            <a:ext cx="3131761" cy="218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34780"/>
            <a:ext cx="51434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637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62787" cy="384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9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42563"/>
            <a:ext cx="8420566" cy="489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94" y="72716"/>
            <a:ext cx="4501890" cy="31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22" y="3212976"/>
            <a:ext cx="5265034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2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068881" cy="74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1591"/>
            <a:ext cx="5169146" cy="273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4" y="4797152"/>
            <a:ext cx="5421026" cy="4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36" y="5356280"/>
            <a:ext cx="5770984" cy="5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55" y="5877272"/>
            <a:ext cx="5736089" cy="48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6506"/>
            <a:ext cx="3532543" cy="311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917"/>
            <a:ext cx="8327982" cy="31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997586" cy="32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2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97510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6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782689" cy="389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80687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7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5" y="980728"/>
            <a:ext cx="870334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8740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196752"/>
            <a:ext cx="820754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88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C3300"/>
                </a:solidFill>
              </a:rPr>
              <a:t>Symetrie molekuly pomáhá určit chemickou ekvivalenci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1" y="1556792"/>
            <a:ext cx="817602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239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0451"/>
            <a:ext cx="8166831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0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2339752" y="297396"/>
            <a:ext cx="4824536" cy="7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>
                <a:solidFill>
                  <a:srgbClr val="000000"/>
                </a:solidFill>
              </a:rPr>
              <a:t>Mc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Laffertyho</a:t>
            </a:r>
            <a:r>
              <a:rPr lang="cs-CZ" b="1" dirty="0">
                <a:solidFill>
                  <a:srgbClr val="000000"/>
                </a:solidFill>
              </a:rPr>
              <a:t> přesmyk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8" y="2132856"/>
            <a:ext cx="86294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66" y="0"/>
            <a:ext cx="5693031" cy="213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26492"/>
            <a:ext cx="6945282" cy="21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5" y="3538117"/>
            <a:ext cx="4335115" cy="33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8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1" y="3874697"/>
            <a:ext cx="5861506" cy="28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16" y="5832715"/>
            <a:ext cx="4697884" cy="69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63" y="964041"/>
            <a:ext cx="4322837" cy="279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251520" y="192223"/>
            <a:ext cx="5832648" cy="5040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baseline="30000" dirty="0">
                <a:solidFill>
                  <a:srgbClr val="CC3300"/>
                </a:solidFill>
              </a:rPr>
              <a:t>  </a:t>
            </a:r>
            <a:r>
              <a:rPr lang="cs-CZ" b="1" dirty="0">
                <a:solidFill>
                  <a:srgbClr val="CC3300"/>
                </a:solidFill>
              </a:rPr>
              <a:t>štěpení alfa k heteroatomu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36712"/>
            <a:ext cx="5187103" cy="131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70" y="688107"/>
            <a:ext cx="5294944" cy="295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53" y="3645024"/>
            <a:ext cx="5910619" cy="48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50" y="4221088"/>
            <a:ext cx="6000100" cy="45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59" y="4679429"/>
            <a:ext cx="4342837" cy="215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365176" y="144488"/>
            <a:ext cx="5975111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baseline="30000" dirty="0">
                <a:solidFill>
                  <a:srgbClr val="CC3300"/>
                </a:solidFill>
              </a:rPr>
              <a:t>  </a:t>
            </a:r>
            <a:r>
              <a:rPr lang="cs-CZ" b="1" dirty="0">
                <a:solidFill>
                  <a:srgbClr val="CC3300"/>
                </a:solidFill>
              </a:rPr>
              <a:t>štěpení alfa ke karbonylu</a:t>
            </a:r>
          </a:p>
        </p:txBody>
      </p:sp>
    </p:spTree>
    <p:extLst>
      <p:ext uri="{BB962C8B-B14F-4D97-AF65-F5344CB8AC3E}">
        <p14:creationId xmlns:p14="http://schemas.microsoft.com/office/powerpoint/2010/main" val="2640171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TC101859868[[fn=Teplo]]</Template>
  <TotalTime>2365</TotalTime>
  <Words>668</Words>
  <Application>Microsoft Office PowerPoint</Application>
  <PresentationFormat>Předvádění na obrazovce (4:3)</PresentationFormat>
  <Paragraphs>135</Paragraphs>
  <Slides>94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96" baseType="lpstr">
      <vt:lpstr>Thermal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357</cp:revision>
  <dcterms:created xsi:type="dcterms:W3CDTF">2014-02-24T07:09:04Z</dcterms:created>
  <dcterms:modified xsi:type="dcterms:W3CDTF">2017-04-12T10:03:27Z</dcterms:modified>
</cp:coreProperties>
</file>