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84" r:id="rId2"/>
    <p:sldId id="285" r:id="rId3"/>
    <p:sldId id="286" r:id="rId4"/>
    <p:sldId id="317" r:id="rId5"/>
    <p:sldId id="318" r:id="rId6"/>
    <p:sldId id="288" r:id="rId7"/>
    <p:sldId id="319" r:id="rId8"/>
    <p:sldId id="325" r:id="rId9"/>
    <p:sldId id="287" r:id="rId10"/>
    <p:sldId id="297" r:id="rId11"/>
    <p:sldId id="298" r:id="rId12"/>
    <p:sldId id="326" r:id="rId13"/>
    <p:sldId id="337" r:id="rId14"/>
    <p:sldId id="324" r:id="rId15"/>
    <p:sldId id="327" r:id="rId16"/>
    <p:sldId id="338" r:id="rId17"/>
    <p:sldId id="328" r:id="rId18"/>
    <p:sldId id="329" r:id="rId19"/>
    <p:sldId id="334" r:id="rId20"/>
    <p:sldId id="336" r:id="rId21"/>
    <p:sldId id="335" r:id="rId22"/>
    <p:sldId id="315" r:id="rId23"/>
    <p:sldId id="263" r:id="rId24"/>
    <p:sldId id="340" r:id="rId25"/>
    <p:sldId id="347" r:id="rId26"/>
    <p:sldId id="339" r:id="rId27"/>
    <p:sldId id="346" r:id="rId28"/>
    <p:sldId id="349" r:id="rId29"/>
    <p:sldId id="350" r:id="rId30"/>
    <p:sldId id="351" r:id="rId31"/>
    <p:sldId id="307" r:id="rId32"/>
    <p:sldId id="311" r:id="rId33"/>
    <p:sldId id="308" r:id="rId34"/>
    <p:sldId id="303" r:id="rId35"/>
    <p:sldId id="345" r:id="rId36"/>
    <p:sldId id="305" r:id="rId37"/>
    <p:sldId id="275" r:id="rId38"/>
    <p:sldId id="277" r:id="rId39"/>
    <p:sldId id="356" r:id="rId40"/>
    <p:sldId id="357" r:id="rId41"/>
    <p:sldId id="358" r:id="rId42"/>
    <p:sldId id="361" r:id="rId43"/>
    <p:sldId id="360" r:id="rId4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6672E"/>
    <a:srgbClr val="B82B04"/>
    <a:srgbClr val="FF6600"/>
    <a:srgbClr val="000000"/>
    <a:srgbClr val="FF1919"/>
    <a:srgbClr val="00CC00"/>
    <a:srgbClr val="FF9900"/>
    <a:srgbClr val="8000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572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8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image" Target="../media/image52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image" Target="../media/image5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image" Target="../media/image63.e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image" Target="../media/image66.e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image" Target="../media/image69.e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image" Target="../media/image71.emf"/><Relationship Id="rId4" Type="http://schemas.openxmlformats.org/officeDocument/2006/relationships/image" Target="../media/image74.e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image" Target="../media/image75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6D1AC7-4CCB-4C9F-8908-26F3FC5444DC}" type="datetimeFigureOut">
              <a:rPr lang="cs-CZ" smtClean="0"/>
              <a:t>5.5.2017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5EE38-C073-4029-B2AA-380D1346FC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686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Pokud jsou oba stabilizované rezonancí, pak ten, který je na </a:t>
            </a:r>
            <a:r>
              <a:rPr lang="cs-CZ" dirty="0" err="1" smtClean="0"/>
              <a:t>elektronegativnějším</a:t>
            </a:r>
            <a:r>
              <a:rPr lang="cs-CZ" dirty="0" smtClean="0"/>
              <a:t> atomu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5EE38-C073-4029-B2AA-380D1346FC38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3873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Kyselina askorbová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5EE38-C073-4029-B2AA-380D1346FC38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3370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http://www.meta-synthesis.com/webbook/43_hsab/HSAB.html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5EE38-C073-4029-B2AA-380D1346FC38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1536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doprava</a:t>
            </a:r>
          </a:p>
          <a:p>
            <a:r>
              <a:rPr lang="cs-CZ" dirty="0" smtClean="0"/>
              <a:t>Doleva</a:t>
            </a:r>
          </a:p>
          <a:p>
            <a:r>
              <a:rPr lang="cs-CZ" dirty="0" smtClean="0"/>
              <a:t>Doprava</a:t>
            </a:r>
          </a:p>
          <a:p>
            <a:r>
              <a:rPr lang="cs-CZ" dirty="0" smtClean="0"/>
              <a:t>doprava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5EE38-C073-4029-B2AA-380D1346FC38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284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43D62-9D93-4DAE-8CFC-7982E1B78DC5}" type="datetimeFigureOut">
              <a:rPr lang="cs-CZ" smtClean="0"/>
              <a:t>5.5.2017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2FFE5702-BE39-49C5-95A1-B1DE56497C51}" type="slidenum">
              <a:rPr lang="cs-CZ" smtClean="0"/>
              <a:t>‹#›</a:t>
            </a:fld>
            <a:endParaRPr lang="cs-CZ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43D62-9D93-4DAE-8CFC-7982E1B78DC5}" type="datetimeFigureOut">
              <a:rPr lang="cs-CZ" smtClean="0"/>
              <a:t>5.5.2017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5702-BE39-49C5-95A1-B1DE56497C5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43D62-9D93-4DAE-8CFC-7982E1B78DC5}" type="datetimeFigureOut">
              <a:rPr lang="cs-CZ" smtClean="0"/>
              <a:t>5.5.2017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5702-BE39-49C5-95A1-B1DE56497C5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43D62-9D93-4DAE-8CFC-7982E1B78DC5}" type="datetimeFigureOut">
              <a:rPr lang="cs-CZ" smtClean="0"/>
              <a:t>5.5.2017</a:t>
            </a:fld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FE5702-BE39-49C5-95A1-B1DE56497C51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43D62-9D93-4DAE-8CFC-7982E1B78DC5}" type="datetimeFigureOut">
              <a:rPr lang="cs-CZ" smtClean="0"/>
              <a:t>5.5.2017</a:t>
            </a:fld>
            <a:endParaRPr lang="cs-CZ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FE5702-BE39-49C5-95A1-B1DE56497C51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43D62-9D93-4DAE-8CFC-7982E1B78DC5}" type="datetimeFigureOut">
              <a:rPr lang="cs-CZ" smtClean="0"/>
              <a:t>5.5.2017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5702-BE39-49C5-95A1-B1DE56497C51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43D62-9D93-4DAE-8CFC-7982E1B78DC5}" type="datetimeFigureOut">
              <a:rPr lang="cs-CZ" smtClean="0"/>
              <a:t>5.5.2017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5702-BE39-49C5-95A1-B1DE56497C51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43D62-9D93-4DAE-8CFC-7982E1B78DC5}" type="datetimeFigureOut">
              <a:rPr lang="cs-CZ" smtClean="0"/>
              <a:t>5.5.2017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5702-BE39-49C5-95A1-B1DE56497C5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43D62-9D93-4DAE-8CFC-7982E1B78DC5}" type="datetimeFigureOut">
              <a:rPr lang="cs-CZ" smtClean="0"/>
              <a:t>5.5.2017</a:t>
            </a:fld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FE5702-BE39-49C5-95A1-B1DE56497C51}" type="slidenum">
              <a:rPr lang="cs-CZ" smtClean="0"/>
              <a:t>‹#›</a:t>
            </a:fld>
            <a:endParaRPr lang="cs-CZ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CE43D62-9D93-4DAE-8CFC-7982E1B78DC5}" type="datetimeFigureOut">
              <a:rPr lang="cs-CZ" smtClean="0"/>
              <a:t>5.5.2017</a:t>
            </a:fld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FFE5702-BE39-49C5-95A1-B1DE56497C51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43D62-9D93-4DAE-8CFC-7982E1B78DC5}" type="datetimeFigureOut">
              <a:rPr lang="cs-CZ" smtClean="0"/>
              <a:t>5.5.2017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5702-BE39-49C5-95A1-B1DE56497C5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2FFE5702-BE39-49C5-95A1-B1DE56497C51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CE43D62-9D93-4DAE-8CFC-7982E1B78DC5}" type="datetimeFigureOut">
              <a:rPr lang="cs-CZ" smtClean="0"/>
              <a:t>5.5.2017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3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9.e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3.e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4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44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4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49.e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48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50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53.e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52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54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57.e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56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60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e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64.e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6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67.e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66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70.e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69.e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58.bin"/><Relationship Id="rId11" Type="http://schemas.openxmlformats.org/officeDocument/2006/relationships/image" Target="../media/image74.emf"/><Relationship Id="rId5" Type="http://schemas.openxmlformats.org/officeDocument/2006/relationships/image" Target="../media/image71.emf"/><Relationship Id="rId10" Type="http://schemas.openxmlformats.org/officeDocument/2006/relationships/oleObject" Target="../embeddings/oleObject60.bin"/><Relationship Id="rId4" Type="http://schemas.openxmlformats.org/officeDocument/2006/relationships/oleObject" Target="../embeddings/oleObject57.bin"/><Relationship Id="rId9" Type="http://schemas.openxmlformats.org/officeDocument/2006/relationships/image" Target="../media/image73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76.e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7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8431021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717" y="2492896"/>
            <a:ext cx="5949620" cy="144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215842" y="4563189"/>
            <a:ext cx="2840488" cy="646331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cs-CZ" sz="3600" b="1" dirty="0" err="1" smtClean="0">
                <a:solidFill>
                  <a:srgbClr val="000000"/>
                </a:solidFill>
              </a:rPr>
              <a:t>p</a:t>
            </a:r>
            <a:r>
              <a:rPr lang="cs-CZ" sz="3600" b="1" i="1" dirty="0" err="1" smtClean="0">
                <a:solidFill>
                  <a:srgbClr val="000000"/>
                </a:solidFill>
              </a:rPr>
              <a:t>K</a:t>
            </a:r>
            <a:r>
              <a:rPr lang="cs-CZ" sz="3600" b="1" i="1" baseline="-25000" dirty="0" err="1" smtClean="0">
                <a:solidFill>
                  <a:srgbClr val="000000"/>
                </a:solidFill>
              </a:rPr>
              <a:t>a</a:t>
            </a:r>
            <a:r>
              <a:rPr lang="cs-CZ" sz="3600" b="1" dirty="0" smtClean="0">
                <a:solidFill>
                  <a:srgbClr val="000000"/>
                </a:solidFill>
              </a:rPr>
              <a:t> =  - log </a:t>
            </a:r>
            <a:r>
              <a:rPr lang="cs-CZ" sz="3600" b="1" i="1" dirty="0" err="1" smtClean="0">
                <a:solidFill>
                  <a:srgbClr val="000000"/>
                </a:solidFill>
              </a:rPr>
              <a:t>K</a:t>
            </a:r>
            <a:r>
              <a:rPr lang="cs-CZ" sz="3600" b="1" i="1" baseline="-25000" dirty="0" err="1" smtClean="0">
                <a:solidFill>
                  <a:srgbClr val="000000"/>
                </a:solidFill>
              </a:rPr>
              <a:t>a</a:t>
            </a:r>
            <a:endParaRPr lang="cs-CZ" sz="3600" b="1" i="1" baseline="-25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45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 txBox="1">
            <a:spLocks/>
          </p:cNvSpPr>
          <p:nvPr/>
        </p:nvSpPr>
        <p:spPr>
          <a:xfrm>
            <a:off x="999321" y="404664"/>
            <a:ext cx="7467600" cy="43204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err="1" smtClean="0">
                <a:solidFill>
                  <a:srgbClr val="800000"/>
                </a:solidFill>
              </a:rPr>
              <a:t>delokalizace</a:t>
            </a:r>
            <a:endParaRPr lang="cs-CZ" b="1" dirty="0">
              <a:solidFill>
                <a:srgbClr val="800000"/>
              </a:solidFill>
            </a:endParaRP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3937138"/>
              </p:ext>
            </p:extLst>
          </p:nvPr>
        </p:nvGraphicFramePr>
        <p:xfrm>
          <a:off x="1022985" y="1340768"/>
          <a:ext cx="7216457" cy="4998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3" name="CS ChemDraw Drawing" r:id="rId3" imgW="4245644" imgH="2939655" progId="ChemDraw.Document.6.0">
                  <p:embed/>
                </p:oleObj>
              </mc:Choice>
              <mc:Fallback>
                <p:oleObj name="CS ChemDraw Drawing" r:id="rId3" imgW="4245644" imgH="2939655" progId="ChemDraw.Document.6.0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2985" y="1340768"/>
                        <a:ext cx="7216457" cy="49980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140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195571"/>
              </p:ext>
            </p:extLst>
          </p:nvPr>
        </p:nvGraphicFramePr>
        <p:xfrm>
          <a:off x="683568" y="476672"/>
          <a:ext cx="1521333" cy="5984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04" name="CS ChemDraw Drawing" r:id="rId3" imgW="768240" imgH="3022560" progId="ChemDraw.Document.6.0">
                  <p:embed/>
                </p:oleObj>
              </mc:Choice>
              <mc:Fallback>
                <p:oleObj name="CS ChemDraw Drawing" r:id="rId3" imgW="768240" imgH="3022560" progId="ChemDraw.Document.6.0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568" y="476672"/>
                        <a:ext cx="1521333" cy="59847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0021048"/>
              </p:ext>
            </p:extLst>
          </p:nvPr>
        </p:nvGraphicFramePr>
        <p:xfrm>
          <a:off x="2987824" y="476672"/>
          <a:ext cx="4551426" cy="6060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05" name="CS ChemDraw Drawing" r:id="rId5" imgW="2298240" imgH="3061440" progId="ChemDraw.Document.6.0">
                  <p:embed/>
                </p:oleObj>
              </mc:Choice>
              <mc:Fallback>
                <p:oleObj name="CS ChemDraw Drawing" r:id="rId5" imgW="2298240" imgH="3061440" progId="ChemDraw.Document.6.0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87824" y="476672"/>
                        <a:ext cx="4551426" cy="60601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2529259"/>
              </p:ext>
            </p:extLst>
          </p:nvPr>
        </p:nvGraphicFramePr>
        <p:xfrm>
          <a:off x="7956376" y="332656"/>
          <a:ext cx="490347" cy="5811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06" name="CS ChemDraw Drawing" r:id="rId7" imgW="246960" imgH="2935440" progId="ChemDraw.Document.6.0">
                  <p:embed/>
                </p:oleObj>
              </mc:Choice>
              <mc:Fallback>
                <p:oleObj name="CS ChemDraw Drawing" r:id="rId7" imgW="246960" imgH="2935440" progId="ChemDraw.Document.6.0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956376" y="332656"/>
                        <a:ext cx="490347" cy="58118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696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460069"/>
              </p:ext>
            </p:extLst>
          </p:nvPr>
        </p:nvGraphicFramePr>
        <p:xfrm>
          <a:off x="3199321" y="4653136"/>
          <a:ext cx="2673350" cy="1266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32" name="CS ChemDraw Drawing" r:id="rId3" imgW="1337400" imgH="633600" progId="ChemDraw.Document.6.0">
                  <p:embed/>
                </p:oleObj>
              </mc:Choice>
              <mc:Fallback>
                <p:oleObj name="CS ChemDraw Drawing" r:id="rId3" imgW="1337400" imgH="633600" progId="ChemDraw.Document.6.0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99321" y="4653136"/>
                        <a:ext cx="2673350" cy="12668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3260188"/>
              </p:ext>
            </p:extLst>
          </p:nvPr>
        </p:nvGraphicFramePr>
        <p:xfrm>
          <a:off x="1115616" y="548680"/>
          <a:ext cx="7150100" cy="303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33" name="CS ChemDraw Drawing" r:id="rId5" imgW="3575520" imgH="1517760" progId="ChemDraw.Document.6.0">
                  <p:embed/>
                </p:oleObj>
              </mc:Choice>
              <mc:Fallback>
                <p:oleObj name="CS ChemDraw Drawing" r:id="rId5" imgW="3575520" imgH="1517760" progId="ChemDraw.Document.6.0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15616" y="548680"/>
                        <a:ext cx="7150100" cy="303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6156176" y="3776464"/>
            <a:ext cx="20828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silnější kyselina</a:t>
            </a:r>
          </a:p>
          <a:p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konjugovaná báze je</a:t>
            </a:r>
          </a:p>
          <a:p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stabilizovaná </a:t>
            </a:r>
          </a:p>
          <a:p>
            <a:r>
              <a:rPr lang="cs-CZ" dirty="0" err="1" smtClean="0">
                <a:solidFill>
                  <a:schemeClr val="tx1">
                    <a:lumMod val="50000"/>
                  </a:schemeClr>
                </a:solidFill>
              </a:rPr>
              <a:t>rezonanací</a:t>
            </a:r>
            <a:endParaRPr lang="cs-CZ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463155" y="627796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Amidy jsou slabé báze</a:t>
            </a:r>
            <a:endParaRPr lang="cs-CZ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73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87624" y="699592"/>
            <a:ext cx="7117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Uvedené sloučeniny seřaďte podle vzrůstající kyselosti</a:t>
            </a:r>
            <a:endParaRPr lang="cs-CZ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8491413"/>
              </p:ext>
            </p:extLst>
          </p:nvPr>
        </p:nvGraphicFramePr>
        <p:xfrm>
          <a:off x="1919178" y="1916832"/>
          <a:ext cx="5654674" cy="2031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52" name="CS ChemDraw Drawing" r:id="rId3" imgW="2826899" imgH="1016209" progId="ChemDraw.Document.6.0">
                  <p:embed/>
                </p:oleObj>
              </mc:Choice>
              <mc:Fallback>
                <p:oleObj name="CS ChemDraw Drawing" r:id="rId3" imgW="2826899" imgH="1016209" progId="ChemDraw.Document.6.0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19178" y="1916832"/>
                        <a:ext cx="5654674" cy="20319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bdélník 3"/>
          <p:cNvSpPr/>
          <p:nvPr/>
        </p:nvSpPr>
        <p:spPr>
          <a:xfrm>
            <a:off x="467544" y="4790292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err="1">
                <a:solidFill>
                  <a:srgbClr val="C00000"/>
                </a:solidFill>
              </a:rPr>
              <a:t>p</a:t>
            </a:r>
            <a:r>
              <a:rPr lang="cs-CZ" sz="2400" b="1" i="1" dirty="0" err="1">
                <a:solidFill>
                  <a:srgbClr val="C00000"/>
                </a:solidFill>
              </a:rPr>
              <a:t>Ka</a:t>
            </a:r>
            <a:r>
              <a:rPr lang="cs-CZ" sz="2400" b="1" dirty="0">
                <a:solidFill>
                  <a:srgbClr val="C00000"/>
                </a:solidFill>
              </a:rPr>
              <a:t>                40                          48                           32</a:t>
            </a:r>
          </a:p>
        </p:txBody>
      </p:sp>
    </p:spTree>
    <p:extLst>
      <p:ext uri="{BB962C8B-B14F-4D97-AF65-F5344CB8AC3E}">
        <p14:creationId xmlns:p14="http://schemas.microsoft.com/office/powerpoint/2010/main" val="226358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87624" y="699592"/>
            <a:ext cx="7265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Který z vodíkových atomů v uvedené dvojici je kyselejší</a:t>
            </a:r>
            <a:endParaRPr lang="cs-CZ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623150"/>
              </p:ext>
            </p:extLst>
          </p:nvPr>
        </p:nvGraphicFramePr>
        <p:xfrm>
          <a:off x="755576" y="1556792"/>
          <a:ext cx="7861300" cy="4048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0" name="CS ChemDraw Drawing" r:id="rId4" imgW="3930120" imgH="2024280" progId="ChemDraw.Document.6.0">
                  <p:embed/>
                </p:oleObj>
              </mc:Choice>
              <mc:Fallback>
                <p:oleObj name="CS ChemDraw Drawing" r:id="rId4" imgW="3930120" imgH="2024280" progId="ChemDraw.Document.6.0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5576" y="1556792"/>
                        <a:ext cx="7861300" cy="40481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ál 4"/>
          <p:cNvSpPr/>
          <p:nvPr/>
        </p:nvSpPr>
        <p:spPr>
          <a:xfrm>
            <a:off x="1586411" y="1628800"/>
            <a:ext cx="504056" cy="504056"/>
          </a:xfrm>
          <a:prstGeom prst="ellipse">
            <a:avLst/>
          </a:prstGeom>
          <a:solidFill>
            <a:srgbClr val="92D050">
              <a:alpha val="36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3203848" y="1880828"/>
            <a:ext cx="504056" cy="504056"/>
          </a:xfrm>
          <a:prstGeom prst="ellipse">
            <a:avLst/>
          </a:prstGeom>
          <a:solidFill>
            <a:srgbClr val="92D050">
              <a:alpha val="36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7092280" y="1628800"/>
            <a:ext cx="504056" cy="504056"/>
          </a:xfrm>
          <a:prstGeom prst="ellipse">
            <a:avLst/>
          </a:prstGeom>
          <a:solidFill>
            <a:srgbClr val="92D050">
              <a:alpha val="36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1098362" y="5229200"/>
            <a:ext cx="504056" cy="504056"/>
          </a:xfrm>
          <a:prstGeom prst="ellipse">
            <a:avLst/>
          </a:prstGeom>
          <a:solidFill>
            <a:srgbClr val="92D050">
              <a:alpha val="36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5220072" y="4977172"/>
            <a:ext cx="504056" cy="504056"/>
          </a:xfrm>
          <a:prstGeom prst="ellipse">
            <a:avLst/>
          </a:prstGeom>
          <a:solidFill>
            <a:srgbClr val="92D050">
              <a:alpha val="36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6372200" y="4653136"/>
            <a:ext cx="504056" cy="504056"/>
          </a:xfrm>
          <a:prstGeom prst="ellipse">
            <a:avLst/>
          </a:prstGeom>
          <a:solidFill>
            <a:srgbClr val="92D050">
              <a:alpha val="36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420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 txBox="1">
            <a:spLocks/>
          </p:cNvSpPr>
          <p:nvPr/>
        </p:nvSpPr>
        <p:spPr>
          <a:xfrm>
            <a:off x="827584" y="404664"/>
            <a:ext cx="7992888" cy="79208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84000">
                <a:schemeClr val="accent1">
                  <a:lumMod val="40000"/>
                  <a:lumOff val="60000"/>
                </a:schemeClr>
              </a:gs>
              <a:gs pos="52000">
                <a:srgbClr val="FFBC92"/>
              </a:gs>
              <a:gs pos="66000">
                <a:srgbClr val="FFBD93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dirty="0" smtClean="0">
                <a:solidFill>
                  <a:srgbClr val="800000"/>
                </a:solidFill>
              </a:rPr>
              <a:t>3. Vliv indukčního efektu</a:t>
            </a:r>
            <a:endParaRPr lang="cs-CZ" b="1" baseline="30000" dirty="0">
              <a:solidFill>
                <a:srgbClr val="800000"/>
              </a:solidFill>
            </a:endParaRP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4852829"/>
              </p:ext>
            </p:extLst>
          </p:nvPr>
        </p:nvGraphicFramePr>
        <p:xfrm>
          <a:off x="655253" y="2276872"/>
          <a:ext cx="8337550" cy="1209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84" name="CS ChemDraw Drawing" r:id="rId3" imgW="4169520" imgH="605160" progId="ChemDraw.Document.6.0">
                  <p:embed/>
                </p:oleObj>
              </mc:Choice>
              <mc:Fallback>
                <p:oleObj name="CS ChemDraw Drawing" r:id="rId3" imgW="4169520" imgH="605160" progId="ChemDraw.Document.6.0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5253" y="2276872"/>
                        <a:ext cx="8337550" cy="12096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bdélník 3"/>
          <p:cNvSpPr/>
          <p:nvPr/>
        </p:nvSpPr>
        <p:spPr>
          <a:xfrm>
            <a:off x="801074" y="3750891"/>
            <a:ext cx="81634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3333FF"/>
                </a:solidFill>
              </a:rPr>
              <a:t>4,75                 </a:t>
            </a:r>
            <a:r>
              <a:rPr lang="cs-CZ" b="1" dirty="0" smtClean="0">
                <a:solidFill>
                  <a:srgbClr val="3333FF"/>
                </a:solidFill>
              </a:rPr>
              <a:t>                  </a:t>
            </a:r>
            <a:r>
              <a:rPr lang="cs-CZ" b="1" dirty="0">
                <a:solidFill>
                  <a:srgbClr val="3333FF"/>
                </a:solidFill>
              </a:rPr>
              <a:t>2,87         </a:t>
            </a:r>
            <a:r>
              <a:rPr lang="cs-CZ" b="1" dirty="0" smtClean="0">
                <a:solidFill>
                  <a:srgbClr val="3333FF"/>
                </a:solidFill>
              </a:rPr>
              <a:t>                               </a:t>
            </a:r>
            <a:r>
              <a:rPr lang="cs-CZ" b="1" dirty="0">
                <a:solidFill>
                  <a:srgbClr val="3333FF"/>
                </a:solidFill>
              </a:rPr>
              <a:t>1,25           </a:t>
            </a:r>
            <a:r>
              <a:rPr lang="cs-CZ" b="1" dirty="0" smtClean="0">
                <a:solidFill>
                  <a:srgbClr val="3333FF"/>
                </a:solidFill>
              </a:rPr>
              <a:t>                         </a:t>
            </a:r>
            <a:r>
              <a:rPr lang="cs-CZ" b="1" dirty="0">
                <a:solidFill>
                  <a:srgbClr val="3333FF"/>
                </a:solidFill>
              </a:rPr>
              <a:t>0,70</a:t>
            </a:r>
          </a:p>
        </p:txBody>
      </p:sp>
    </p:spTree>
    <p:extLst>
      <p:ext uri="{BB962C8B-B14F-4D97-AF65-F5344CB8AC3E}">
        <p14:creationId xmlns:p14="http://schemas.microsoft.com/office/powerpoint/2010/main" val="123560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1546549"/>
              </p:ext>
            </p:extLst>
          </p:nvPr>
        </p:nvGraphicFramePr>
        <p:xfrm>
          <a:off x="899592" y="2132856"/>
          <a:ext cx="7432674" cy="815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75" name="CS ChemDraw Drawing" r:id="rId3" imgW="3716499" imgH="407992" progId="ChemDraw.Document.6.0">
                  <p:embed/>
                </p:oleObj>
              </mc:Choice>
              <mc:Fallback>
                <p:oleObj name="CS ChemDraw Drawing" r:id="rId3" imgW="3716499" imgH="407992" progId="ChemDraw.Document.6.0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9592" y="2132856"/>
                        <a:ext cx="7432674" cy="815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bdélník 2"/>
          <p:cNvSpPr/>
          <p:nvPr/>
        </p:nvSpPr>
        <p:spPr>
          <a:xfrm>
            <a:off x="611560" y="3750891"/>
            <a:ext cx="81634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3333FF"/>
                </a:solidFill>
              </a:rPr>
              <a:t>15,5                                  16,0                                        17,1                                   19,2</a:t>
            </a:r>
            <a:endParaRPr lang="cs-CZ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14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2434991"/>
              </p:ext>
            </p:extLst>
          </p:nvPr>
        </p:nvGraphicFramePr>
        <p:xfrm>
          <a:off x="3419872" y="662593"/>
          <a:ext cx="2168526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15" name="CS ChemDraw Drawing" r:id="rId4" imgW="1083960" imgH="438840" progId="ChemDraw.Document.6.0">
                  <p:embed/>
                </p:oleObj>
              </mc:Choice>
              <mc:Fallback>
                <p:oleObj name="CS ChemDraw Drawing" r:id="rId4" imgW="1083960" imgH="438840" progId="ChemDraw.Document.6.0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19872" y="662593"/>
                        <a:ext cx="2168526" cy="87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ál 2"/>
          <p:cNvSpPr/>
          <p:nvPr/>
        </p:nvSpPr>
        <p:spPr>
          <a:xfrm>
            <a:off x="3203848" y="925655"/>
            <a:ext cx="504056" cy="504056"/>
          </a:xfrm>
          <a:prstGeom prst="ellipse">
            <a:avLst/>
          </a:prstGeom>
          <a:solidFill>
            <a:srgbClr val="92D050">
              <a:alpha val="36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246637"/>
              </p:ext>
            </p:extLst>
          </p:nvPr>
        </p:nvGraphicFramePr>
        <p:xfrm>
          <a:off x="2339752" y="2558677"/>
          <a:ext cx="4425840" cy="119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16" name="CS ChemDraw Drawing" r:id="rId6" imgW="2212920" imgH="599400" progId="ChemDraw.Document.6.0">
                  <p:embed/>
                </p:oleObj>
              </mc:Choice>
              <mc:Fallback>
                <p:oleObj name="CS ChemDraw Drawing" r:id="rId6" imgW="2212920" imgH="599400" progId="ChemDraw.Document.6.0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39752" y="2558677"/>
                        <a:ext cx="4425840" cy="119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ál 4"/>
          <p:cNvSpPr/>
          <p:nvPr/>
        </p:nvSpPr>
        <p:spPr>
          <a:xfrm>
            <a:off x="1619672" y="2348880"/>
            <a:ext cx="2880320" cy="1618394"/>
          </a:xfrm>
          <a:prstGeom prst="ellipse">
            <a:avLst/>
          </a:prstGeom>
          <a:solidFill>
            <a:srgbClr val="92D050">
              <a:alpha val="36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481113"/>
              </p:ext>
            </p:extLst>
          </p:nvPr>
        </p:nvGraphicFramePr>
        <p:xfrm>
          <a:off x="3059832" y="4852312"/>
          <a:ext cx="2289175" cy="1312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17" name="CS ChemDraw Drawing" r:id="rId8" imgW="1144800" imgH="650880" progId="ChemDraw.Document.6.0">
                  <p:embed/>
                </p:oleObj>
              </mc:Choice>
              <mc:Fallback>
                <p:oleObj name="CS ChemDraw Drawing" r:id="rId8" imgW="1144800" imgH="650880" progId="ChemDraw.Document.6.0">
                  <p:embed/>
                  <p:pic>
                    <p:nvPicPr>
                      <p:cNvPr id="0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4852312"/>
                        <a:ext cx="2289175" cy="13129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ál 7"/>
          <p:cNvSpPr/>
          <p:nvPr/>
        </p:nvSpPr>
        <p:spPr>
          <a:xfrm>
            <a:off x="3707904" y="5805264"/>
            <a:ext cx="504056" cy="504056"/>
          </a:xfrm>
          <a:prstGeom prst="ellipse">
            <a:avLst/>
          </a:prstGeom>
          <a:solidFill>
            <a:srgbClr val="92D050">
              <a:alpha val="36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5436096" y="5702844"/>
            <a:ext cx="3255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</a:rPr>
              <a:t>kyselina askorbová </a:t>
            </a:r>
            <a:r>
              <a:rPr lang="cs-CZ" sz="2000" dirty="0" err="1" smtClean="0">
                <a:solidFill>
                  <a:schemeClr val="tx1">
                    <a:lumMod val="50000"/>
                  </a:schemeClr>
                </a:solidFill>
              </a:rPr>
              <a:t>p</a:t>
            </a:r>
            <a:r>
              <a:rPr lang="cs-CZ" sz="2000" i="1" dirty="0" err="1" smtClean="0">
                <a:solidFill>
                  <a:schemeClr val="tx1">
                    <a:lumMod val="50000"/>
                  </a:schemeClr>
                </a:solidFill>
              </a:rPr>
              <a:t>K</a:t>
            </a:r>
            <a:r>
              <a:rPr lang="cs-CZ" sz="2000" i="1" baseline="-25000" dirty="0" err="1" smtClean="0">
                <a:solidFill>
                  <a:schemeClr val="tx1">
                    <a:lumMod val="50000"/>
                  </a:schemeClr>
                </a:solidFill>
              </a:rPr>
              <a:t>a</a:t>
            </a:r>
            <a:r>
              <a:rPr lang="cs-CZ" sz="2000" i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</a:rPr>
              <a:t>= 4,2</a:t>
            </a:r>
            <a:endParaRPr lang="cs-CZ" sz="2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9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 txBox="1">
            <a:spLocks/>
          </p:cNvSpPr>
          <p:nvPr/>
        </p:nvSpPr>
        <p:spPr>
          <a:xfrm>
            <a:off x="827584" y="404664"/>
            <a:ext cx="7992888" cy="79208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84000">
                <a:schemeClr val="accent1">
                  <a:lumMod val="40000"/>
                  <a:lumOff val="60000"/>
                </a:schemeClr>
              </a:gs>
              <a:gs pos="52000">
                <a:srgbClr val="FFBC92"/>
              </a:gs>
              <a:gs pos="66000">
                <a:srgbClr val="FFBD93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dirty="0">
                <a:solidFill>
                  <a:srgbClr val="800000"/>
                </a:solidFill>
              </a:rPr>
              <a:t>4</a:t>
            </a:r>
            <a:r>
              <a:rPr lang="cs-CZ" b="1" dirty="0" smtClean="0">
                <a:solidFill>
                  <a:srgbClr val="800000"/>
                </a:solidFill>
              </a:rPr>
              <a:t>. Vliv hybridizace</a:t>
            </a:r>
            <a:endParaRPr lang="cs-CZ" b="1" baseline="30000" dirty="0">
              <a:solidFill>
                <a:srgbClr val="800000"/>
              </a:solidFill>
            </a:endParaRP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3772660"/>
              </p:ext>
            </p:extLst>
          </p:nvPr>
        </p:nvGraphicFramePr>
        <p:xfrm>
          <a:off x="971600" y="1759510"/>
          <a:ext cx="1298574" cy="432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93" name="CS ChemDraw Drawing" r:id="rId3" imgW="649080" imgH="2162160" progId="ChemDraw.Document.6.0">
                  <p:embed/>
                </p:oleObj>
              </mc:Choice>
              <mc:Fallback>
                <p:oleObj name="CS ChemDraw Drawing" r:id="rId3" imgW="649080" imgH="2162160" progId="ChemDraw.Document.6.0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600" y="1759510"/>
                        <a:ext cx="1298574" cy="432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2843808" y="1218151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solidFill>
                  <a:srgbClr val="C00000"/>
                </a:solidFill>
              </a:rPr>
              <a:t>p</a:t>
            </a:r>
            <a:r>
              <a:rPr lang="cs-CZ" sz="2400" b="1" i="1" dirty="0" err="1" smtClean="0">
                <a:solidFill>
                  <a:srgbClr val="C00000"/>
                </a:solidFill>
              </a:rPr>
              <a:t>Ka</a:t>
            </a:r>
            <a:endParaRPr lang="cs-CZ" sz="2400" b="1" i="1" dirty="0">
              <a:solidFill>
                <a:srgbClr val="C0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773747" y="3537150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44</a:t>
            </a:r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2736899" y="5622195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50</a:t>
            </a:r>
            <a:endParaRPr lang="cs-CZ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2848354" y="1679816"/>
            <a:ext cx="569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25</a:t>
            </a:r>
            <a:endParaRPr lang="cs-CZ" sz="2400" dirty="0"/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8662553"/>
              </p:ext>
            </p:extLst>
          </p:nvPr>
        </p:nvGraphicFramePr>
        <p:xfrm>
          <a:off x="4716016" y="3156795"/>
          <a:ext cx="3956050" cy="1222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94" name="CS ChemDraw Drawing" r:id="rId5" imgW="1978560" imgH="610920" progId="ChemDraw.Document.6.0">
                  <p:embed/>
                </p:oleObj>
              </mc:Choice>
              <mc:Fallback>
                <p:oleObj name="CS ChemDraw Drawing" r:id="rId5" imgW="1978560" imgH="610920" progId="ChemDraw.Document.6.0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16016" y="3156795"/>
                        <a:ext cx="3956050" cy="1222374"/>
                      </a:xfrm>
                      <a:prstGeom prst="rect">
                        <a:avLst/>
                      </a:prstGeom>
                      <a:solidFill>
                        <a:srgbClr val="FF6600">
                          <a:alpha val="49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341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9442444"/>
              </p:ext>
            </p:extLst>
          </p:nvPr>
        </p:nvGraphicFramePr>
        <p:xfrm>
          <a:off x="2627495" y="1700808"/>
          <a:ext cx="334645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80" name="CS ChemDraw Drawing" r:id="rId3" imgW="1674000" imgH="648360" progId="ChemDraw.Document.6.0">
                  <p:embed/>
                </p:oleObj>
              </mc:Choice>
              <mc:Fallback>
                <p:oleObj name="CS ChemDraw Drawing" r:id="rId3" imgW="1674000" imgH="648360" progId="ChemDraw.Document.6.0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27495" y="1700808"/>
                        <a:ext cx="3346450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1187624" y="699592"/>
            <a:ext cx="6226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Která ze sloučenin je kyselejší, amin nebo imin?</a:t>
            </a:r>
            <a:endParaRPr lang="cs-CZ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8386664"/>
              </p:ext>
            </p:extLst>
          </p:nvPr>
        </p:nvGraphicFramePr>
        <p:xfrm>
          <a:off x="2627495" y="3068960"/>
          <a:ext cx="3346450" cy="3425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81" name="CS ChemDraw Drawing" r:id="rId5" imgW="1674000" imgH="1713240" progId="ChemDraw.Document.6.0">
                  <p:embed/>
                </p:oleObj>
              </mc:Choice>
              <mc:Fallback>
                <p:oleObj name="CS ChemDraw Drawing" r:id="rId5" imgW="1674000" imgH="1713240" progId="ChemDraw.Document.6.0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27495" y="3068960"/>
                        <a:ext cx="3346450" cy="34258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6372200" y="5862463"/>
            <a:ext cx="1430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00B050"/>
                </a:solidFill>
              </a:rPr>
              <a:t>stabilnější</a:t>
            </a:r>
            <a:endParaRPr lang="cs-CZ" sz="2400" dirty="0">
              <a:solidFill>
                <a:srgbClr val="00B05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372200" y="2415975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C00000"/>
                </a:solidFill>
              </a:rPr>
              <a:t>kyselejší</a:t>
            </a:r>
            <a:endParaRPr lang="cs-CZ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3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04" y="590550"/>
            <a:ext cx="8822529" cy="5934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658084"/>
              </p:ext>
            </p:extLst>
          </p:nvPr>
        </p:nvGraphicFramePr>
        <p:xfrm>
          <a:off x="2339752" y="2132856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92" name="CS ChemDraw Drawing" r:id="rId4" imgW="114840" imgH="114840" progId="ChemDraw.Document.6.0">
                  <p:embed/>
                </p:oleObj>
              </mc:Choice>
              <mc:Fallback>
                <p:oleObj name="CS ChemDraw Drawing" r:id="rId4" imgW="114840" imgH="1148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39752" y="2132856"/>
                        <a:ext cx="114300" cy="114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116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5464544"/>
              </p:ext>
            </p:extLst>
          </p:nvPr>
        </p:nvGraphicFramePr>
        <p:xfrm>
          <a:off x="262413" y="1628800"/>
          <a:ext cx="8881587" cy="31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29" name="CS ChemDraw Drawing" r:id="rId3" imgW="5223750" imgH="1848031" progId="ChemDraw.Document.6.0">
                  <p:embed/>
                </p:oleObj>
              </mc:Choice>
              <mc:Fallback>
                <p:oleObj name="CS ChemDraw Drawing" r:id="rId3" imgW="5223750" imgH="1848031" progId="ChemDraw.Document.6.0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2413" y="1628800"/>
                        <a:ext cx="8881587" cy="31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827584" y="1340768"/>
            <a:ext cx="7411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16,1                                15,5                                               4,2                               1,9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993507" y="4869160"/>
            <a:ext cx="7252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15,4                           13,5                                                  4,2                               4,9</a:t>
            </a:r>
            <a:endParaRPr lang="cs-CZ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17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758782"/>
              </p:ext>
            </p:extLst>
          </p:nvPr>
        </p:nvGraphicFramePr>
        <p:xfrm>
          <a:off x="971600" y="620688"/>
          <a:ext cx="7534274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17" name="CS ChemDraw Drawing" r:id="rId3" imgW="3767400" imgH="2858040" progId="ChemDraw.Document.6.0">
                  <p:embed/>
                </p:oleObj>
              </mc:Choice>
              <mc:Fallback>
                <p:oleObj name="CS ChemDraw Drawing" r:id="rId3" imgW="3767400" imgH="2858040" progId="ChemDraw.Document.6.0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600" y="620688"/>
                        <a:ext cx="7534274" cy="571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ál 2"/>
          <p:cNvSpPr/>
          <p:nvPr/>
        </p:nvSpPr>
        <p:spPr>
          <a:xfrm>
            <a:off x="1331640" y="432854"/>
            <a:ext cx="504056" cy="504056"/>
          </a:xfrm>
          <a:prstGeom prst="ellipse">
            <a:avLst/>
          </a:prstGeom>
          <a:solidFill>
            <a:srgbClr val="92D050">
              <a:alpha val="36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vál 3"/>
          <p:cNvSpPr/>
          <p:nvPr/>
        </p:nvSpPr>
        <p:spPr>
          <a:xfrm>
            <a:off x="3923928" y="1556792"/>
            <a:ext cx="504056" cy="504056"/>
          </a:xfrm>
          <a:prstGeom prst="ellipse">
            <a:avLst/>
          </a:prstGeom>
          <a:solidFill>
            <a:srgbClr val="92D050">
              <a:alpha val="36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5724128" y="1154363"/>
            <a:ext cx="504056" cy="504056"/>
          </a:xfrm>
          <a:prstGeom prst="ellipse">
            <a:avLst/>
          </a:prstGeom>
          <a:solidFill>
            <a:srgbClr val="92D050">
              <a:alpha val="36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6" name="Ovál 5"/>
          <p:cNvSpPr/>
          <p:nvPr/>
        </p:nvSpPr>
        <p:spPr>
          <a:xfrm>
            <a:off x="1475656" y="3789040"/>
            <a:ext cx="504056" cy="504056"/>
          </a:xfrm>
          <a:prstGeom prst="ellipse">
            <a:avLst/>
          </a:prstGeom>
          <a:solidFill>
            <a:srgbClr val="92D050">
              <a:alpha val="36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3419872" y="2852936"/>
            <a:ext cx="504056" cy="504056"/>
          </a:xfrm>
          <a:prstGeom prst="ellipse">
            <a:avLst/>
          </a:prstGeom>
          <a:solidFill>
            <a:srgbClr val="92D050">
              <a:alpha val="36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7956376" y="3108940"/>
            <a:ext cx="504056" cy="504056"/>
          </a:xfrm>
          <a:prstGeom prst="ellipse">
            <a:avLst/>
          </a:prstGeom>
          <a:solidFill>
            <a:srgbClr val="92D050">
              <a:alpha val="36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827584" y="5661248"/>
            <a:ext cx="504056" cy="504056"/>
          </a:xfrm>
          <a:prstGeom prst="ellipse">
            <a:avLst/>
          </a:prstGeom>
          <a:solidFill>
            <a:srgbClr val="92D050">
              <a:alpha val="36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5724128" y="5517232"/>
            <a:ext cx="504056" cy="504056"/>
          </a:xfrm>
          <a:prstGeom prst="ellipse">
            <a:avLst/>
          </a:prstGeom>
          <a:solidFill>
            <a:srgbClr val="92D050">
              <a:alpha val="36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7236296" y="4869160"/>
            <a:ext cx="504056" cy="504056"/>
          </a:xfrm>
          <a:prstGeom prst="ellipse">
            <a:avLst/>
          </a:prstGeom>
          <a:solidFill>
            <a:srgbClr val="92D050">
              <a:alpha val="36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688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79712" y="692696"/>
            <a:ext cx="5015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Která ze sloučenin je silnější kyselinou</a:t>
            </a:r>
            <a:endParaRPr lang="cs-CZ" sz="2400" b="1" dirty="0">
              <a:solidFill>
                <a:srgbClr val="C0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035354" y="4333746"/>
            <a:ext cx="6272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err="1">
                <a:solidFill>
                  <a:srgbClr val="C00000"/>
                </a:solidFill>
              </a:rPr>
              <a:t>p</a:t>
            </a:r>
            <a:r>
              <a:rPr lang="cs-CZ" b="1" i="1" dirty="0" err="1">
                <a:solidFill>
                  <a:srgbClr val="C00000"/>
                </a:solidFill>
              </a:rPr>
              <a:t>K</a:t>
            </a:r>
            <a:r>
              <a:rPr lang="cs-CZ" b="1" baseline="-25000" dirty="0" err="1">
                <a:solidFill>
                  <a:srgbClr val="C00000"/>
                </a:solidFill>
              </a:rPr>
              <a:t>A</a:t>
            </a:r>
            <a:r>
              <a:rPr lang="cs-CZ" b="1" dirty="0">
                <a:solidFill>
                  <a:srgbClr val="C00000"/>
                </a:solidFill>
              </a:rPr>
              <a:t>              8,3    </a:t>
            </a:r>
            <a:r>
              <a:rPr lang="cs-CZ" b="1" dirty="0" smtClean="0">
                <a:solidFill>
                  <a:srgbClr val="C00000"/>
                </a:solidFill>
              </a:rPr>
              <a:t>                                                                       </a:t>
            </a:r>
            <a:r>
              <a:rPr lang="cs-CZ" b="1" dirty="0">
                <a:solidFill>
                  <a:srgbClr val="C00000"/>
                </a:solidFill>
              </a:rPr>
              <a:t>17</a:t>
            </a: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7566809"/>
              </p:ext>
            </p:extLst>
          </p:nvPr>
        </p:nvGraphicFramePr>
        <p:xfrm>
          <a:off x="1955668" y="2204864"/>
          <a:ext cx="5358022" cy="1569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02" name="CS ChemDraw Drawing" r:id="rId3" imgW="2679011" imgH="784687" progId="ChemDraw.Document.6.0">
                  <p:embed/>
                </p:oleObj>
              </mc:Choice>
              <mc:Fallback>
                <p:oleObj name="CS ChemDraw Drawing" r:id="rId3" imgW="2679011" imgH="78468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55668" y="2204864"/>
                        <a:ext cx="5358022" cy="15693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918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2123728" y="789179"/>
            <a:ext cx="5015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Která ze sloučenin je silnější kyselinou</a:t>
            </a:r>
            <a:endParaRPr lang="cs-CZ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8131154"/>
              </p:ext>
            </p:extLst>
          </p:nvPr>
        </p:nvGraphicFramePr>
        <p:xfrm>
          <a:off x="2239291" y="1844824"/>
          <a:ext cx="4900362" cy="2120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06" name="CS ChemDraw Drawing" r:id="rId3" imgW="2450181" imgH="1060327" progId="ChemDraw.Document.6.0">
                  <p:embed/>
                </p:oleObj>
              </mc:Choice>
              <mc:Fallback>
                <p:oleObj name="CS ChemDraw Drawing" r:id="rId3" imgW="2450181" imgH="106032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39291" y="1844824"/>
                        <a:ext cx="4900362" cy="21206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1350519"/>
              </p:ext>
            </p:extLst>
          </p:nvPr>
        </p:nvGraphicFramePr>
        <p:xfrm>
          <a:off x="2771800" y="4509120"/>
          <a:ext cx="4739236" cy="2041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07" name="CS ChemDraw Drawing" r:id="rId5" imgW="2369618" imgH="1020734" progId="ChemDraw.Document.6.0">
                  <p:embed/>
                </p:oleObj>
              </mc:Choice>
              <mc:Fallback>
                <p:oleObj name="CS ChemDraw Drawing" r:id="rId5" imgW="2369618" imgH="102073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71800" y="4509120"/>
                        <a:ext cx="4739236" cy="20414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031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475656" y="862711"/>
            <a:ext cx="6817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Která ze sloučenin je nejslabší a nejsilnější kyselinou</a:t>
            </a:r>
            <a:endParaRPr lang="cs-CZ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73551"/>
              </p:ext>
            </p:extLst>
          </p:nvPr>
        </p:nvGraphicFramePr>
        <p:xfrm>
          <a:off x="1475656" y="2348880"/>
          <a:ext cx="6594838" cy="1261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90" name="CS ChemDraw Drawing" r:id="rId3" imgW="3297419" imgH="630842" progId="ChemDraw.Document.6.0">
                  <p:embed/>
                </p:oleObj>
              </mc:Choice>
              <mc:Fallback>
                <p:oleObj name="CS ChemDraw Drawing" r:id="rId3" imgW="3297419" imgH="63084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5656" y="2348880"/>
                        <a:ext cx="6594838" cy="12616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611560" y="4725144"/>
            <a:ext cx="7799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 smtClean="0">
                <a:solidFill>
                  <a:srgbClr val="C00000"/>
                </a:solidFill>
              </a:rPr>
              <a:t>p</a:t>
            </a:r>
            <a:r>
              <a:rPr lang="cs-CZ" sz="2000" b="1" i="1" dirty="0" err="1" smtClean="0">
                <a:solidFill>
                  <a:srgbClr val="C00000"/>
                </a:solidFill>
              </a:rPr>
              <a:t>Ka</a:t>
            </a:r>
            <a:r>
              <a:rPr lang="cs-CZ" sz="2000" b="1" i="1" dirty="0" smtClean="0">
                <a:solidFill>
                  <a:srgbClr val="C00000"/>
                </a:solidFill>
              </a:rPr>
              <a:t>               </a:t>
            </a:r>
            <a:r>
              <a:rPr lang="cs-CZ" sz="2000" b="1" dirty="0" smtClean="0">
                <a:solidFill>
                  <a:srgbClr val="C00000"/>
                </a:solidFill>
              </a:rPr>
              <a:t>15,5                                               36                                              62</a:t>
            </a:r>
            <a:endParaRPr lang="cs-CZ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58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899592" y="1268760"/>
            <a:ext cx="73448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400" dirty="0"/>
              <a:t>Intramolekulární vodíková </a:t>
            </a:r>
            <a:r>
              <a:rPr lang="cs-CZ" altLang="cs-CZ" sz="2400" dirty="0" smtClean="0"/>
              <a:t>vazba</a:t>
            </a:r>
          </a:p>
          <a:p>
            <a:pPr algn="ctr">
              <a:spcBef>
                <a:spcPct val="50000"/>
              </a:spcBef>
            </a:pPr>
            <a:endParaRPr lang="cs-CZ" altLang="cs-CZ" sz="2400" dirty="0" smtClean="0"/>
          </a:p>
          <a:p>
            <a:pPr algn="ctr">
              <a:spcBef>
                <a:spcPct val="50000"/>
              </a:spcBef>
            </a:pPr>
            <a:endParaRPr lang="cs-CZ" altLang="cs-CZ" sz="2400" dirty="0"/>
          </a:p>
          <a:p>
            <a:pPr algn="ctr">
              <a:spcBef>
                <a:spcPct val="50000"/>
              </a:spcBef>
            </a:pPr>
            <a:endParaRPr lang="cs-CZ" altLang="cs-CZ" sz="2400" dirty="0" smtClean="0"/>
          </a:p>
          <a:p>
            <a:pPr algn="ctr">
              <a:spcBef>
                <a:spcPct val="50000"/>
              </a:spcBef>
            </a:pPr>
            <a:endParaRPr lang="cs-CZ" altLang="cs-CZ" sz="2400" dirty="0" smtClean="0"/>
          </a:p>
          <a:p>
            <a:pPr algn="ctr">
              <a:spcBef>
                <a:spcPct val="50000"/>
              </a:spcBef>
            </a:pPr>
            <a:endParaRPr lang="cs-CZ" altLang="cs-CZ" sz="2400" dirty="0" smtClean="0"/>
          </a:p>
          <a:p>
            <a:pPr algn="ctr">
              <a:spcBef>
                <a:spcPct val="50000"/>
              </a:spcBef>
            </a:pPr>
            <a:r>
              <a:rPr lang="en-US" altLang="cs-CZ" sz="2400" dirty="0"/>
              <a:t>﻿</a:t>
            </a:r>
            <a:r>
              <a:rPr lang="en-US" altLang="cs-CZ" sz="2400" dirty="0">
                <a:solidFill>
                  <a:srgbClr val="C00000"/>
                </a:solidFill>
              </a:rPr>
              <a:t> </a:t>
            </a:r>
            <a:r>
              <a:rPr lang="en-US" altLang="cs-CZ" sz="2400" dirty="0" smtClean="0">
                <a:solidFill>
                  <a:srgbClr val="C00000"/>
                </a:solidFill>
              </a:rPr>
              <a:t>2</a:t>
            </a:r>
            <a:r>
              <a:rPr lang="cs-CZ" altLang="cs-CZ" sz="2400" dirty="0" smtClean="0">
                <a:solidFill>
                  <a:srgbClr val="C00000"/>
                </a:solidFill>
              </a:rPr>
              <a:t>,</a:t>
            </a:r>
            <a:r>
              <a:rPr lang="en-US" altLang="cs-CZ" sz="2400" dirty="0" smtClean="0">
                <a:solidFill>
                  <a:srgbClr val="C00000"/>
                </a:solidFill>
              </a:rPr>
              <a:t>98</a:t>
            </a:r>
            <a:r>
              <a:rPr lang="cs-CZ" altLang="cs-CZ" sz="2400" dirty="0" smtClean="0">
                <a:solidFill>
                  <a:srgbClr val="C00000"/>
                </a:solidFill>
              </a:rPr>
              <a:t>                                      </a:t>
            </a:r>
            <a:r>
              <a:rPr lang="en-US" altLang="cs-CZ" sz="2400" dirty="0" smtClean="0">
                <a:solidFill>
                  <a:srgbClr val="C00000"/>
                </a:solidFill>
              </a:rPr>
              <a:t>4</a:t>
            </a:r>
            <a:r>
              <a:rPr lang="cs-CZ" altLang="cs-CZ" sz="2400" dirty="0" smtClean="0">
                <a:solidFill>
                  <a:srgbClr val="C00000"/>
                </a:solidFill>
              </a:rPr>
              <a:t>,</a:t>
            </a:r>
            <a:r>
              <a:rPr lang="en-US" altLang="cs-CZ" sz="2400" dirty="0" smtClean="0">
                <a:solidFill>
                  <a:srgbClr val="C00000"/>
                </a:solidFill>
              </a:rPr>
              <a:t>58 </a:t>
            </a:r>
            <a:endParaRPr lang="cs-CZ" altLang="cs-CZ" sz="2400" dirty="0">
              <a:solidFill>
                <a:srgbClr val="C00000"/>
              </a:solidFill>
            </a:endParaRP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164861"/>
              </p:ext>
            </p:extLst>
          </p:nvPr>
        </p:nvGraphicFramePr>
        <p:xfrm>
          <a:off x="2585152" y="2420888"/>
          <a:ext cx="3973696" cy="1736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0" name="CS ChemDraw Drawing" r:id="rId3" imgW="1986848" imgH="868397" progId="ChemDraw.Document.6.0">
                  <p:embed/>
                </p:oleObj>
              </mc:Choice>
              <mc:Fallback>
                <p:oleObj name="CS ChemDraw Drawing" r:id="rId3" imgW="1986848" imgH="86839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85152" y="2420888"/>
                        <a:ext cx="3973696" cy="1736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698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491880" y="260648"/>
            <a:ext cx="2090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3333FF"/>
                </a:solidFill>
              </a:rPr>
              <a:t>BAZICITA</a:t>
            </a:r>
            <a:endParaRPr lang="cs-CZ" sz="4000" b="1" dirty="0">
              <a:solidFill>
                <a:srgbClr val="3333FF"/>
              </a:solidFill>
            </a:endParaRPr>
          </a:p>
        </p:txBody>
      </p:sp>
      <p:pic>
        <p:nvPicPr>
          <p:cNvPr id="49158" name="Picture 6" descr="https://eluc.kr-olomoucky.cz/uploads/images/20530/konstantabazicity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486" y="2492896"/>
            <a:ext cx="3346145" cy="125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0" name="Picture 8" descr="https://eluc.kr-olomoucky.cz/uploads/images/13699/konstantabazicity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090" y="3965079"/>
            <a:ext cx="4354770" cy="269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6143147"/>
              </p:ext>
            </p:extLst>
          </p:nvPr>
        </p:nvGraphicFramePr>
        <p:xfrm>
          <a:off x="705073" y="1556792"/>
          <a:ext cx="7663802" cy="5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18" name="CS ChemDraw Drawing" r:id="rId5" imgW="2841650" imgH="206636" progId="ChemDraw.Document.6.0">
                  <p:embed/>
                </p:oleObj>
              </mc:Choice>
              <mc:Fallback>
                <p:oleObj name="CS ChemDraw Drawing" r:id="rId5" imgW="2841650" imgH="20663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5073" y="1556792"/>
                        <a:ext cx="7663802" cy="557288"/>
                      </a:xfrm>
                      <a:prstGeom prst="rect">
                        <a:avLst/>
                      </a:prstGeom>
                      <a:solidFill>
                        <a:srgbClr val="3333FF">
                          <a:alpha val="23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109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1190686"/>
              </p:ext>
            </p:extLst>
          </p:nvPr>
        </p:nvGraphicFramePr>
        <p:xfrm>
          <a:off x="395536" y="2276872"/>
          <a:ext cx="8634260" cy="3217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58" name="CS ChemDraw Drawing" r:id="rId3" imgW="4317130" imgH="1608967" progId="ChemDraw.Document.6.0">
                  <p:embed/>
                </p:oleObj>
              </mc:Choice>
              <mc:Fallback>
                <p:oleObj name="CS ChemDraw Drawing" r:id="rId3" imgW="4317130" imgH="160896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2276872"/>
                        <a:ext cx="8634260" cy="32179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8002995"/>
              </p:ext>
            </p:extLst>
          </p:nvPr>
        </p:nvGraphicFramePr>
        <p:xfrm>
          <a:off x="395536" y="332656"/>
          <a:ext cx="5683300" cy="1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59" name="CS ChemDraw Drawing" r:id="rId5" imgW="2841650" imgH="703994" progId="ChemDraw.Document.6.0">
                  <p:embed/>
                </p:oleObj>
              </mc:Choice>
              <mc:Fallback>
                <p:oleObj name="CS ChemDraw Drawing" r:id="rId5" imgW="2841650" imgH="70399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5536" y="332656"/>
                        <a:ext cx="5683300" cy="1407988"/>
                      </a:xfrm>
                      <a:prstGeom prst="rect">
                        <a:avLst/>
                      </a:prstGeom>
                      <a:solidFill>
                        <a:srgbClr val="00B0F0">
                          <a:alpha val="22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Přímá spojnice 5"/>
          <p:cNvCxnSpPr/>
          <p:nvPr/>
        </p:nvCxnSpPr>
        <p:spPr>
          <a:xfrm>
            <a:off x="251520" y="4653136"/>
            <a:ext cx="8892480" cy="0"/>
          </a:xfrm>
          <a:prstGeom prst="line">
            <a:avLst/>
          </a:prstGeom>
          <a:ln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20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2191314"/>
              </p:ext>
            </p:extLst>
          </p:nvPr>
        </p:nvGraphicFramePr>
        <p:xfrm>
          <a:off x="326024" y="764704"/>
          <a:ext cx="8635968" cy="1927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19" name="CS ChemDraw Drawing" r:id="rId3" imgW="5397480" imgH="1204560" progId="ChemDraw.Document.6.0">
                  <p:embed/>
                </p:oleObj>
              </mc:Choice>
              <mc:Fallback>
                <p:oleObj name="CS ChemDraw Drawing" r:id="rId3" imgW="5397480" imgH="12045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6024" y="764704"/>
                        <a:ext cx="8635968" cy="19272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ál 2"/>
          <p:cNvSpPr/>
          <p:nvPr/>
        </p:nvSpPr>
        <p:spPr>
          <a:xfrm>
            <a:off x="4646504" y="2276872"/>
            <a:ext cx="936104" cy="504056"/>
          </a:xfrm>
          <a:prstGeom prst="ellipse">
            <a:avLst/>
          </a:prstGeom>
          <a:solidFill>
            <a:schemeClr val="accent1"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vál 3"/>
          <p:cNvSpPr/>
          <p:nvPr/>
        </p:nvSpPr>
        <p:spPr>
          <a:xfrm>
            <a:off x="2990320" y="2276872"/>
            <a:ext cx="936104" cy="504056"/>
          </a:xfrm>
          <a:prstGeom prst="ellipse">
            <a:avLst/>
          </a:prstGeom>
          <a:solidFill>
            <a:schemeClr val="accent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6158672" y="2307838"/>
            <a:ext cx="936104" cy="504056"/>
          </a:xfrm>
          <a:prstGeom prst="ellipse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1478152" y="2235506"/>
            <a:ext cx="936104" cy="504056"/>
          </a:xfrm>
          <a:prstGeom prst="ellipse">
            <a:avLst/>
          </a:pr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7526824" y="2307838"/>
            <a:ext cx="936104" cy="504056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093886"/>
              </p:ext>
            </p:extLst>
          </p:nvPr>
        </p:nvGraphicFramePr>
        <p:xfrm>
          <a:off x="3851920" y="3717032"/>
          <a:ext cx="1876608" cy="2490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20" name="CS ChemDraw Drawing" r:id="rId5" imgW="1172880" imgH="1556280" progId="ChemDraw.Document.6.0">
                  <p:embed/>
                </p:oleObj>
              </mc:Choice>
              <mc:Fallback>
                <p:oleObj name="CS ChemDraw Drawing" r:id="rId5" imgW="1172880" imgH="15562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51920" y="3717032"/>
                        <a:ext cx="1876608" cy="2490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949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2429524"/>
              </p:ext>
            </p:extLst>
          </p:nvPr>
        </p:nvGraphicFramePr>
        <p:xfrm>
          <a:off x="899592" y="332656"/>
          <a:ext cx="7531056" cy="1581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38" name="CS ChemDraw Drawing" r:id="rId3" imgW="4183920" imgH="878760" progId="ChemDraw.Document.6.0">
                  <p:embed/>
                </p:oleObj>
              </mc:Choice>
              <mc:Fallback>
                <p:oleObj name="CS ChemDraw Drawing" r:id="rId3" imgW="4183920" imgH="8787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9592" y="332656"/>
                        <a:ext cx="7531056" cy="15817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7062104"/>
              </p:ext>
            </p:extLst>
          </p:nvPr>
        </p:nvGraphicFramePr>
        <p:xfrm>
          <a:off x="1043608" y="2852936"/>
          <a:ext cx="7379424" cy="2793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39" name="CS ChemDraw Drawing" r:id="rId5" imgW="4099680" imgH="1551960" progId="ChemDraw.Document.6.0">
                  <p:embed/>
                </p:oleObj>
              </mc:Choice>
              <mc:Fallback>
                <p:oleObj name="CS ChemDraw Drawing" r:id="rId5" imgW="4099680" imgH="15519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43608" y="2852936"/>
                        <a:ext cx="7379424" cy="27935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878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 txBox="1">
            <a:spLocks/>
          </p:cNvSpPr>
          <p:nvPr/>
        </p:nvSpPr>
        <p:spPr>
          <a:xfrm>
            <a:off x="808603" y="1340768"/>
            <a:ext cx="7992888" cy="11521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84000">
                <a:schemeClr val="accent1">
                  <a:lumMod val="40000"/>
                  <a:lumOff val="60000"/>
                </a:schemeClr>
              </a:gs>
              <a:gs pos="52000">
                <a:srgbClr val="FFBC92"/>
              </a:gs>
              <a:gs pos="66000">
                <a:srgbClr val="FFBD93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 smtClean="0">
                <a:solidFill>
                  <a:srgbClr val="800000"/>
                </a:solidFill>
              </a:rPr>
              <a:t>p</a:t>
            </a:r>
            <a:r>
              <a:rPr lang="cs-CZ" i="1" dirty="0" err="1" smtClean="0">
                <a:solidFill>
                  <a:srgbClr val="800000"/>
                </a:solidFill>
              </a:rPr>
              <a:t>K</a:t>
            </a:r>
            <a:r>
              <a:rPr lang="cs-CZ" i="1" baseline="-25000" dirty="0" err="1" smtClean="0">
                <a:solidFill>
                  <a:srgbClr val="800000"/>
                </a:solidFill>
              </a:rPr>
              <a:t>a</a:t>
            </a:r>
            <a:r>
              <a:rPr lang="cs-CZ" baseline="-25000" dirty="0" smtClean="0">
                <a:solidFill>
                  <a:srgbClr val="800000"/>
                </a:solidFill>
              </a:rPr>
              <a:t>  </a:t>
            </a:r>
            <a:r>
              <a:rPr lang="cs-CZ" dirty="0" smtClean="0">
                <a:solidFill>
                  <a:srgbClr val="800000"/>
                </a:solidFill>
              </a:rPr>
              <a:t>kyseliny závisí na stabilitě její konjugované báze</a:t>
            </a:r>
          </a:p>
          <a:p>
            <a:r>
              <a:rPr lang="cs-CZ" dirty="0" smtClean="0">
                <a:solidFill>
                  <a:srgbClr val="800000"/>
                </a:solidFill>
              </a:rPr>
              <a:t>čím silnější HA, tím slabší A</a:t>
            </a:r>
            <a:r>
              <a:rPr lang="cs-CZ" baseline="30000" dirty="0" smtClean="0">
                <a:solidFill>
                  <a:srgbClr val="800000"/>
                </a:solidFill>
              </a:rPr>
              <a:t>-</a:t>
            </a:r>
          </a:p>
          <a:p>
            <a:r>
              <a:rPr lang="cs-CZ" dirty="0" smtClean="0">
                <a:solidFill>
                  <a:srgbClr val="800000"/>
                </a:solidFill>
              </a:rPr>
              <a:t>čím silnější A</a:t>
            </a:r>
            <a:r>
              <a:rPr lang="cs-CZ" baseline="30000" dirty="0" smtClean="0">
                <a:solidFill>
                  <a:srgbClr val="800000"/>
                </a:solidFill>
              </a:rPr>
              <a:t>- </a:t>
            </a:r>
            <a:r>
              <a:rPr lang="cs-CZ" dirty="0" smtClean="0">
                <a:solidFill>
                  <a:srgbClr val="800000"/>
                </a:solidFill>
              </a:rPr>
              <a:t>, tím slabší AH</a:t>
            </a:r>
            <a:endParaRPr lang="cs-CZ" baseline="30000" dirty="0">
              <a:solidFill>
                <a:srgbClr val="800000"/>
              </a:solidFill>
            </a:endParaRPr>
          </a:p>
          <a:p>
            <a:endParaRPr lang="cs-CZ" dirty="0">
              <a:solidFill>
                <a:srgbClr val="800000"/>
              </a:solidFill>
            </a:endParaRPr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8932409"/>
              </p:ext>
            </p:extLst>
          </p:nvPr>
        </p:nvGraphicFramePr>
        <p:xfrm>
          <a:off x="1043608" y="3645024"/>
          <a:ext cx="6401174" cy="757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54" name="CS ChemDraw Drawing" r:id="rId3" imgW="2333520" imgH="276120" progId="ChemDraw.Document.6.0">
                  <p:embed/>
                </p:oleObj>
              </mc:Choice>
              <mc:Fallback>
                <p:oleObj name="CS ChemDraw Drawing" r:id="rId3" imgW="2333520" imgH="2761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3608" y="3645024"/>
                        <a:ext cx="6401174" cy="7574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828463" y="4845674"/>
            <a:ext cx="1415259" cy="3693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silná kyselina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137195" y="4814486"/>
            <a:ext cx="2664296" cy="369332"/>
          </a:xfrm>
          <a:prstGeom prst="rect">
            <a:avLst/>
          </a:prstGeom>
          <a:noFill/>
          <a:ln w="31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konjugovaná báze je slabá</a:t>
            </a: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52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221383"/>
              </p:ext>
            </p:extLst>
          </p:nvPr>
        </p:nvGraphicFramePr>
        <p:xfrm>
          <a:off x="2249303" y="1275318"/>
          <a:ext cx="4462128" cy="172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54" name="CS ChemDraw Drawing" r:id="rId3" imgW="2478960" imgH="960840" progId="ChemDraw.Document.6.0">
                  <p:embed/>
                </p:oleObj>
              </mc:Choice>
              <mc:Fallback>
                <p:oleObj name="CS ChemDraw Drawing" r:id="rId3" imgW="2478960" imgH="9608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49303" y="1275318"/>
                        <a:ext cx="4462128" cy="1729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4282543"/>
              </p:ext>
            </p:extLst>
          </p:nvPr>
        </p:nvGraphicFramePr>
        <p:xfrm>
          <a:off x="1979712" y="3501008"/>
          <a:ext cx="5665902" cy="311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55" name="CS ChemDraw Drawing" r:id="rId5" imgW="2832951" imgH="1555800" progId="ChemDraw.Document.6.0">
                  <p:embed/>
                </p:oleObj>
              </mc:Choice>
              <mc:Fallback>
                <p:oleObj name="CS ChemDraw Drawing" r:id="rId5" imgW="2832951" imgH="15558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79712" y="3501008"/>
                        <a:ext cx="5665902" cy="311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2131660" y="366065"/>
            <a:ext cx="4361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Seřaďte podle vzrůstající bazicity</a:t>
            </a:r>
            <a:endParaRPr lang="cs-CZ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91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7870173"/>
              </p:ext>
            </p:extLst>
          </p:nvPr>
        </p:nvGraphicFramePr>
        <p:xfrm>
          <a:off x="2699792" y="2204864"/>
          <a:ext cx="1249092" cy="276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13" name="CS ChemDraw Drawing" r:id="rId3" imgW="734760" imgH="1623600" progId="ChemDraw.Document.6.0">
                  <p:embed/>
                </p:oleObj>
              </mc:Choice>
              <mc:Fallback>
                <p:oleObj name="CS ChemDraw Drawing" r:id="rId3" imgW="734760" imgH="16236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99792" y="2204864"/>
                        <a:ext cx="1249092" cy="2760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2123728" y="789179"/>
            <a:ext cx="4713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Která ze sloučenin je nejsilnější </a:t>
            </a:r>
            <a:r>
              <a:rPr lang="cs-CZ" sz="2400" b="1" dirty="0" err="1" smtClean="0">
                <a:solidFill>
                  <a:srgbClr val="C00000"/>
                </a:solidFill>
              </a:rPr>
              <a:t>bazí</a:t>
            </a:r>
            <a:endParaRPr lang="cs-CZ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5427464"/>
              </p:ext>
            </p:extLst>
          </p:nvPr>
        </p:nvGraphicFramePr>
        <p:xfrm>
          <a:off x="5796136" y="1628800"/>
          <a:ext cx="569160" cy="3537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14" name="CS ChemDraw Drawing" r:id="rId5" imgW="334800" imgH="2080800" progId="ChemDraw.Document.6.0">
                  <p:embed/>
                </p:oleObj>
              </mc:Choice>
              <mc:Fallback>
                <p:oleObj name="CS ChemDraw Drawing" r:id="rId5" imgW="334800" imgH="20808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96136" y="1628800"/>
                        <a:ext cx="569160" cy="3537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2428139" y="594928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vliv hybridizace na sousedním uhlíku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471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388965" y="558346"/>
            <a:ext cx="6975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Uvedené sloučeniny seřaďte podle vzrůstající bazicity</a:t>
            </a:r>
            <a:endParaRPr lang="cs-CZ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1242343"/>
              </p:ext>
            </p:extLst>
          </p:nvPr>
        </p:nvGraphicFramePr>
        <p:xfrm>
          <a:off x="2059891" y="1883828"/>
          <a:ext cx="6112510" cy="1240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78" name="CS ChemDraw Drawing" r:id="rId3" imgW="3082320" imgH="625320" progId="ChemDraw.Document.6.0">
                  <p:embed/>
                </p:oleObj>
              </mc:Choice>
              <mc:Fallback>
                <p:oleObj name="CS ChemDraw Drawing" r:id="rId3" imgW="3082320" imgH="6253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9891" y="1883828"/>
                        <a:ext cx="6112510" cy="12400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257292"/>
              </p:ext>
            </p:extLst>
          </p:nvPr>
        </p:nvGraphicFramePr>
        <p:xfrm>
          <a:off x="323528" y="4005064"/>
          <a:ext cx="8234848" cy="2276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79" name="CS ChemDraw Drawing" r:id="rId5" imgW="4117424" imgH="1138004" progId="ChemDraw.Document.6.0">
                  <p:embed/>
                </p:oleObj>
              </mc:Choice>
              <mc:Fallback>
                <p:oleObj name="CS ChemDraw Drawing" r:id="rId5" imgW="4117424" imgH="113800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3528" y="4005064"/>
                        <a:ext cx="8234848" cy="22760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45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2123728" y="789179"/>
            <a:ext cx="4314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Která ze sloučenin je silnější </a:t>
            </a:r>
            <a:r>
              <a:rPr lang="cs-CZ" sz="2400" b="1" dirty="0" err="1" smtClean="0">
                <a:solidFill>
                  <a:srgbClr val="C00000"/>
                </a:solidFill>
              </a:rPr>
              <a:t>bazí</a:t>
            </a:r>
            <a:endParaRPr lang="cs-CZ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9697367"/>
              </p:ext>
            </p:extLst>
          </p:nvPr>
        </p:nvGraphicFramePr>
        <p:xfrm>
          <a:off x="2555776" y="2060848"/>
          <a:ext cx="3879468" cy="1311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9" name="CS ChemDraw Drawing" r:id="rId3" imgW="2282040" imgH="771480" progId="ChemDraw.Document.6.0">
                  <p:embed/>
                </p:oleObj>
              </mc:Choice>
              <mc:Fallback>
                <p:oleObj name="CS ChemDraw Drawing" r:id="rId3" imgW="2282040" imgH="7714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55776" y="2060848"/>
                        <a:ext cx="3879468" cy="13115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1959702"/>
              </p:ext>
            </p:extLst>
          </p:nvPr>
        </p:nvGraphicFramePr>
        <p:xfrm>
          <a:off x="1763688" y="4005064"/>
          <a:ext cx="5766876" cy="1765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40" name="CS ChemDraw Drawing" r:id="rId5" imgW="3392280" imgH="1038240" progId="ChemDraw.Document.6.0">
                  <p:embed/>
                </p:oleObj>
              </mc:Choice>
              <mc:Fallback>
                <p:oleObj name="CS ChemDraw Drawing" r:id="rId5" imgW="3392280" imgH="10382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63688" y="4005064"/>
                        <a:ext cx="5766876" cy="17650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25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6466071"/>
              </p:ext>
            </p:extLst>
          </p:nvPr>
        </p:nvGraphicFramePr>
        <p:xfrm>
          <a:off x="1564505" y="4797152"/>
          <a:ext cx="5988912" cy="1602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31" name="CS ChemDraw Drawing" r:id="rId3" imgW="2994456" imgH="801278" progId="ChemDraw.Document.6.0">
                  <p:embed/>
                </p:oleObj>
              </mc:Choice>
              <mc:Fallback>
                <p:oleObj name="CS ChemDraw Drawing" r:id="rId3" imgW="2994456" imgH="80127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64505" y="4797152"/>
                        <a:ext cx="5988912" cy="1602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6875656"/>
              </p:ext>
            </p:extLst>
          </p:nvPr>
        </p:nvGraphicFramePr>
        <p:xfrm>
          <a:off x="1397145" y="2636912"/>
          <a:ext cx="6226440" cy="15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32" name="CS ChemDraw Drawing" r:id="rId5" imgW="3113220" imgH="759800" progId="ChemDraw.Document.6.0">
                  <p:embed/>
                </p:oleObj>
              </mc:Choice>
              <mc:Fallback>
                <p:oleObj name="CS ChemDraw Drawing" r:id="rId5" imgW="3113220" imgH="7598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97145" y="2636912"/>
                        <a:ext cx="6226440" cy="151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2582449"/>
              </p:ext>
            </p:extLst>
          </p:nvPr>
        </p:nvGraphicFramePr>
        <p:xfrm>
          <a:off x="1259632" y="692696"/>
          <a:ext cx="6765798" cy="1193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33" name="CS ChemDraw Drawing" r:id="rId7" imgW="3382899" imgH="596905" progId="ChemDraw.Document.6.0">
                  <p:embed/>
                </p:oleObj>
              </mc:Choice>
              <mc:Fallback>
                <p:oleObj name="CS ChemDraw Drawing" r:id="rId7" imgW="3382899" imgH="59690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59632" y="692696"/>
                        <a:ext cx="6765798" cy="11938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63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43" y="620688"/>
            <a:ext cx="8537836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455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8256593"/>
              </p:ext>
            </p:extLst>
          </p:nvPr>
        </p:nvGraphicFramePr>
        <p:xfrm>
          <a:off x="1331640" y="188640"/>
          <a:ext cx="5826831" cy="5976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49" name="CS ChemDraw Drawing" r:id="rId3" imgW="2814840" imgH="2887200" progId="ChemDraw.Document.6.0">
                  <p:embed/>
                </p:oleObj>
              </mc:Choice>
              <mc:Fallback>
                <p:oleObj name="CS ChemDraw Drawing" r:id="rId3" imgW="2814840" imgH="2887200" progId="ChemDraw.Document.6.0">
                  <p:embed/>
                  <p:pic>
                    <p:nvPicPr>
                      <p:cNvPr id="0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188640"/>
                        <a:ext cx="5826831" cy="59766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671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12" y="119135"/>
            <a:ext cx="8386144" cy="6738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4716016" y="620688"/>
            <a:ext cx="3744416" cy="14401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611560" y="620688"/>
            <a:ext cx="410445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554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7760202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827583" y="1268760"/>
            <a:ext cx="3592069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4419653" y="1268760"/>
            <a:ext cx="3608731" cy="14401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7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7584" y="699591"/>
            <a:ext cx="7691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Kterým směrem bude posunutá rovnováha uvedené reakce</a:t>
            </a:r>
            <a:endParaRPr lang="cs-CZ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1699390"/>
              </p:ext>
            </p:extLst>
          </p:nvPr>
        </p:nvGraphicFramePr>
        <p:xfrm>
          <a:off x="827584" y="1772816"/>
          <a:ext cx="6771850" cy="535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74" name="CS ChemDraw Drawing" r:id="rId3" imgW="3385925" imgH="267721" progId="ChemDraw.Document.6.0">
                  <p:embed/>
                </p:oleObj>
              </mc:Choice>
              <mc:Fallback>
                <p:oleObj name="CS ChemDraw Drawing" r:id="rId3" imgW="3385925" imgH="26772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7584" y="1772816"/>
                        <a:ext cx="6771850" cy="5354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8387421"/>
              </p:ext>
            </p:extLst>
          </p:nvPr>
        </p:nvGraphicFramePr>
        <p:xfrm>
          <a:off x="827459" y="3140968"/>
          <a:ext cx="6997276" cy="587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75" name="CS ChemDraw Drawing" r:id="rId5" imgW="3498638" imgH="293739" progId="ChemDraw.Document.6.0">
                  <p:embed/>
                </p:oleObj>
              </mc:Choice>
              <mc:Fallback>
                <p:oleObj name="CS ChemDraw Drawing" r:id="rId5" imgW="3498638" imgH="29373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7459" y="3140968"/>
                        <a:ext cx="6997276" cy="5874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2142253"/>
              </p:ext>
            </p:extLst>
          </p:nvPr>
        </p:nvGraphicFramePr>
        <p:xfrm>
          <a:off x="492163" y="4581128"/>
          <a:ext cx="8362690" cy="892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76" name="CS ChemDraw Drawing" r:id="rId7" imgW="4181345" imgH="446076" progId="ChemDraw.Document.6.0">
                  <p:embed/>
                </p:oleObj>
              </mc:Choice>
              <mc:Fallback>
                <p:oleObj name="CS ChemDraw Drawing" r:id="rId7" imgW="4181345" imgH="44607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2163" y="4581128"/>
                        <a:ext cx="8362690" cy="8921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345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0608023"/>
              </p:ext>
            </p:extLst>
          </p:nvPr>
        </p:nvGraphicFramePr>
        <p:xfrm>
          <a:off x="484102" y="1772816"/>
          <a:ext cx="8378370" cy="1202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3" name="CS ChemDraw Drawing" r:id="rId3" imgW="3452400" imgH="495360" progId="ChemDraw.Document.6.0">
                  <p:embed/>
                </p:oleObj>
              </mc:Choice>
              <mc:Fallback>
                <p:oleObj name="CS ChemDraw Drawing" r:id="rId3" imgW="3452400" imgH="4953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4102" y="1772816"/>
                        <a:ext cx="8378370" cy="12021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467544" y="3501008"/>
            <a:ext cx="1472967" cy="369332"/>
          </a:xfrm>
          <a:prstGeom prst="rect">
            <a:avLst/>
          </a:prstGeom>
          <a:noFill/>
          <a:ln w="31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slabá kyselina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142380" y="3501008"/>
            <a:ext cx="2407421" cy="3693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konjugovaná báze silná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964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1393039"/>
              </p:ext>
            </p:extLst>
          </p:nvPr>
        </p:nvGraphicFramePr>
        <p:xfrm>
          <a:off x="1043608" y="836712"/>
          <a:ext cx="7255986" cy="956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96" name="CS ChemDraw Drawing" r:id="rId3" imgW="3627993" imgH="478128" progId="ChemDraw.Document.6.0">
                  <p:embed/>
                </p:oleObj>
              </mc:Choice>
              <mc:Fallback>
                <p:oleObj name="CS ChemDraw Drawing" r:id="rId3" imgW="3627993" imgH="47812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3608" y="836712"/>
                        <a:ext cx="7255986" cy="9562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2339752" y="1938458"/>
            <a:ext cx="4605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p</a:t>
            </a:r>
            <a:r>
              <a:rPr lang="cs-CZ" b="1" i="1" dirty="0" err="1" smtClean="0">
                <a:solidFill>
                  <a:srgbClr val="FF0000"/>
                </a:solidFill>
              </a:rPr>
              <a:t>K</a:t>
            </a:r>
            <a:r>
              <a:rPr lang="cs-CZ" b="1" i="1" baseline="-25000" dirty="0" err="1" smtClean="0">
                <a:solidFill>
                  <a:srgbClr val="FF0000"/>
                </a:solidFill>
              </a:rPr>
              <a:t>A</a:t>
            </a:r>
            <a:r>
              <a:rPr lang="cs-CZ" b="1" i="1" baseline="-25000" dirty="0" smtClean="0">
                <a:solidFill>
                  <a:srgbClr val="FF0000"/>
                </a:solidFill>
              </a:rPr>
              <a:t>    </a:t>
            </a:r>
            <a:r>
              <a:rPr lang="cs-CZ" b="1" i="1" dirty="0" smtClean="0">
                <a:solidFill>
                  <a:srgbClr val="FF0000"/>
                </a:solidFill>
              </a:rPr>
              <a:t>  </a:t>
            </a:r>
            <a:r>
              <a:rPr lang="cs-CZ" b="1" dirty="0" smtClean="0">
                <a:solidFill>
                  <a:srgbClr val="FF0000"/>
                </a:solidFill>
              </a:rPr>
              <a:t> -7                                                             -7,3</a:t>
            </a:r>
            <a:endParaRPr lang="cs-CZ" b="1" baseline="-25000" dirty="0">
              <a:solidFill>
                <a:srgbClr val="FF0000"/>
              </a:solidFill>
            </a:endParaRP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3383085"/>
              </p:ext>
            </p:extLst>
          </p:nvPr>
        </p:nvGraphicFramePr>
        <p:xfrm>
          <a:off x="491540" y="2924944"/>
          <a:ext cx="8302172" cy="760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97" name="CS ChemDraw Drawing" r:id="rId5" imgW="4151086" imgH="380466" progId="ChemDraw.Document.6.0">
                  <p:embed/>
                </p:oleObj>
              </mc:Choice>
              <mc:Fallback>
                <p:oleObj name="CS ChemDraw Drawing" r:id="rId5" imgW="4151086" imgH="38046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1540" y="2924944"/>
                        <a:ext cx="8302172" cy="7609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655051"/>
              </p:ext>
            </p:extLst>
          </p:nvPr>
        </p:nvGraphicFramePr>
        <p:xfrm>
          <a:off x="803959" y="4725144"/>
          <a:ext cx="7677334" cy="895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98" name="CS ChemDraw Drawing" r:id="rId7" imgW="3838667" imgH="447585" progId="ChemDraw.Document.6.0">
                  <p:embed/>
                </p:oleObj>
              </mc:Choice>
              <mc:Fallback>
                <p:oleObj name="CS ChemDraw Drawing" r:id="rId7" imgW="3838667" imgH="44758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03959" y="4725144"/>
                        <a:ext cx="7677334" cy="8951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611560" y="5877272"/>
            <a:ext cx="773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p</a:t>
            </a:r>
            <a:r>
              <a:rPr lang="cs-CZ" b="1" i="1" dirty="0" err="1" smtClean="0">
                <a:solidFill>
                  <a:srgbClr val="FF0000"/>
                </a:solidFill>
              </a:rPr>
              <a:t>K</a:t>
            </a:r>
            <a:r>
              <a:rPr lang="cs-CZ" b="1" i="1" baseline="-25000" dirty="0" err="1" smtClean="0">
                <a:solidFill>
                  <a:srgbClr val="FF0000"/>
                </a:solidFill>
              </a:rPr>
              <a:t>A</a:t>
            </a:r>
            <a:r>
              <a:rPr lang="cs-CZ" b="1" i="1" baseline="-25000" dirty="0" smtClean="0">
                <a:solidFill>
                  <a:srgbClr val="FF0000"/>
                </a:solidFill>
              </a:rPr>
              <a:t>    </a:t>
            </a:r>
            <a:r>
              <a:rPr lang="cs-CZ" b="1" i="1" dirty="0" smtClean="0">
                <a:solidFill>
                  <a:srgbClr val="FF0000"/>
                </a:solidFill>
              </a:rPr>
              <a:t>  </a:t>
            </a:r>
            <a:r>
              <a:rPr lang="cs-CZ" b="1" dirty="0" smtClean="0">
                <a:solidFill>
                  <a:srgbClr val="FF0000"/>
                </a:solidFill>
              </a:rPr>
              <a:t> 19,3                                                                                                                   15,7</a:t>
            </a:r>
            <a:endParaRPr lang="cs-CZ" b="1" baseline="-25000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851504" y="237926"/>
            <a:ext cx="7691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Kterým směrem bude posunutá rovnováha uvedené reakce</a:t>
            </a:r>
            <a:endParaRPr lang="cs-CZ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74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7583" y="116632"/>
            <a:ext cx="77772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Která z látek může svůj nejkyselejší vodíkový atom odštěpit </a:t>
            </a:r>
          </a:p>
          <a:p>
            <a:r>
              <a:rPr lang="cs-CZ" sz="2400" b="1" dirty="0" smtClean="0">
                <a:solidFill>
                  <a:srgbClr val="C00000"/>
                </a:solidFill>
              </a:rPr>
              <a:t>působením NaHCO</a:t>
            </a:r>
            <a:r>
              <a:rPr lang="cs-CZ" sz="2400" b="1" baseline="-25000" dirty="0" smtClean="0">
                <a:solidFill>
                  <a:srgbClr val="C00000"/>
                </a:solidFill>
              </a:rPr>
              <a:t>3</a:t>
            </a:r>
            <a:endParaRPr lang="cs-CZ" sz="2400" b="1" baseline="-25000" dirty="0">
              <a:solidFill>
                <a:srgbClr val="C00000"/>
              </a:solidFill>
            </a:endParaRP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1406048"/>
              </p:ext>
            </p:extLst>
          </p:nvPr>
        </p:nvGraphicFramePr>
        <p:xfrm>
          <a:off x="323528" y="1340768"/>
          <a:ext cx="1496282" cy="5421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8" name="CS ChemDraw Drawing" r:id="rId3" imgW="748141" imgH="2710772" progId="ChemDraw.Document.6.0">
                  <p:embed/>
                </p:oleObj>
              </mc:Choice>
              <mc:Fallback>
                <p:oleObj name="CS ChemDraw Drawing" r:id="rId3" imgW="748141" imgH="271077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1340768"/>
                        <a:ext cx="1496282" cy="5421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2558452"/>
              </p:ext>
            </p:extLst>
          </p:nvPr>
        </p:nvGraphicFramePr>
        <p:xfrm>
          <a:off x="2051720" y="836712"/>
          <a:ext cx="6320998" cy="5903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9" name="CS ChemDraw Drawing" r:id="rId5" imgW="3160499" imgH="2951721" progId="ChemDraw.Document.6.0">
                  <p:embed/>
                </p:oleObj>
              </mc:Choice>
              <mc:Fallback>
                <p:oleObj name="CS ChemDraw Drawing" r:id="rId5" imgW="3160499" imgH="295172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51720" y="836712"/>
                        <a:ext cx="6320998" cy="59034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354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827584" y="468758"/>
            <a:ext cx="7691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Kterým směrem bude posunutá rovnováha uvedené reakce</a:t>
            </a:r>
            <a:endParaRPr lang="cs-CZ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6262835"/>
              </p:ext>
            </p:extLst>
          </p:nvPr>
        </p:nvGraphicFramePr>
        <p:xfrm>
          <a:off x="1494854" y="1268760"/>
          <a:ext cx="6357308" cy="895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6" name="CS ChemDraw Drawing" r:id="rId4" imgW="3178654" imgH="447585" progId="ChemDraw.Document.6.0">
                  <p:embed/>
                </p:oleObj>
              </mc:Choice>
              <mc:Fallback>
                <p:oleObj name="CS ChemDraw Drawing" r:id="rId4" imgW="3178654" imgH="44758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94854" y="1268760"/>
                        <a:ext cx="6357308" cy="8951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6117615"/>
              </p:ext>
            </p:extLst>
          </p:nvPr>
        </p:nvGraphicFramePr>
        <p:xfrm>
          <a:off x="2014543" y="2492896"/>
          <a:ext cx="5317930" cy="1258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7" name="CS ChemDraw Drawing" r:id="rId6" imgW="2658965" imgH="629333" progId="ChemDraw.Document.6.0">
                  <p:embed/>
                </p:oleObj>
              </mc:Choice>
              <mc:Fallback>
                <p:oleObj name="CS ChemDraw Drawing" r:id="rId6" imgW="2658965" imgH="62933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14543" y="2492896"/>
                        <a:ext cx="5317930" cy="12586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8950316"/>
              </p:ext>
            </p:extLst>
          </p:nvPr>
        </p:nvGraphicFramePr>
        <p:xfrm>
          <a:off x="557597" y="4149080"/>
          <a:ext cx="8231822" cy="760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8" name="CS ChemDraw Drawing" r:id="rId8" imgW="4115911" imgH="380466" progId="ChemDraw.Document.6.0">
                  <p:embed/>
                </p:oleObj>
              </mc:Choice>
              <mc:Fallback>
                <p:oleObj name="CS ChemDraw Drawing" r:id="rId8" imgW="4115911" imgH="38046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7597" y="4149080"/>
                        <a:ext cx="8231822" cy="7609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1845876"/>
              </p:ext>
            </p:extLst>
          </p:nvPr>
        </p:nvGraphicFramePr>
        <p:xfrm>
          <a:off x="514063" y="5517232"/>
          <a:ext cx="8018500" cy="624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9" name="CS ChemDraw Drawing" r:id="rId10" imgW="4009250" imgH="312216" progId="ChemDraw.Document.6.0">
                  <p:embed/>
                </p:oleObj>
              </mc:Choice>
              <mc:Fallback>
                <p:oleObj name="CS ChemDraw Drawing" r:id="rId10" imgW="4009250" imgH="31221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14063" y="5517232"/>
                        <a:ext cx="8018500" cy="6244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978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331640" y="677887"/>
            <a:ext cx="6637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F6672E"/>
                </a:solidFill>
              </a:rPr>
              <a:t>Báze silnější než OH</a:t>
            </a:r>
            <a:r>
              <a:rPr lang="cs-CZ" sz="2400" b="1" baseline="30000" dirty="0" smtClean="0">
                <a:solidFill>
                  <a:srgbClr val="F6672E"/>
                </a:solidFill>
              </a:rPr>
              <a:t>-</a:t>
            </a:r>
            <a:r>
              <a:rPr lang="cs-CZ" sz="2400" b="1" dirty="0" smtClean="0">
                <a:solidFill>
                  <a:srgbClr val="F6672E"/>
                </a:solidFill>
              </a:rPr>
              <a:t> nemohou být použité ve vodě</a:t>
            </a:r>
            <a:endParaRPr lang="cs-CZ" sz="2400" b="1" dirty="0">
              <a:solidFill>
                <a:srgbClr val="F6672E"/>
              </a:solidFill>
            </a:endParaRP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5354932"/>
              </p:ext>
            </p:extLst>
          </p:nvPr>
        </p:nvGraphicFramePr>
        <p:xfrm>
          <a:off x="1761094" y="1484784"/>
          <a:ext cx="5778614" cy="395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2" name="CS ChemDraw Drawing" r:id="rId3" imgW="2889307" imgH="197586" progId="ChemDraw.Document.6.0">
                  <p:embed/>
                </p:oleObj>
              </mc:Choice>
              <mc:Fallback>
                <p:oleObj name="CS ChemDraw Drawing" r:id="rId3" imgW="2889307" imgH="19758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1094" y="1484784"/>
                        <a:ext cx="5778614" cy="3951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2180219"/>
              </p:ext>
            </p:extLst>
          </p:nvPr>
        </p:nvGraphicFramePr>
        <p:xfrm>
          <a:off x="394166" y="3717032"/>
          <a:ext cx="8512470" cy="2032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3" name="CS ChemDraw Drawing" r:id="rId5" imgW="4256235" imgH="1016209" progId="ChemDraw.Document.6.0">
                  <p:embed/>
                </p:oleObj>
              </mc:Choice>
              <mc:Fallback>
                <p:oleObj name="CS ChemDraw Drawing" r:id="rId5" imgW="4256235" imgH="101620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4166" y="3717032"/>
                        <a:ext cx="8512470" cy="2032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2160777" y="2060848"/>
            <a:ext cx="4120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>
                <a:solidFill>
                  <a:srgbClr val="F6672E"/>
                </a:solidFill>
              </a:rPr>
              <a:t>p</a:t>
            </a:r>
            <a:r>
              <a:rPr lang="cs-CZ" sz="2400" b="1" i="1" dirty="0" err="1" smtClean="0">
                <a:solidFill>
                  <a:srgbClr val="F6672E"/>
                </a:solidFill>
              </a:rPr>
              <a:t>K</a:t>
            </a:r>
            <a:r>
              <a:rPr lang="cs-CZ" sz="2400" b="1" i="1" baseline="-25000" dirty="0" err="1" smtClean="0">
                <a:solidFill>
                  <a:srgbClr val="F6672E"/>
                </a:solidFill>
              </a:rPr>
              <a:t>A</a:t>
            </a:r>
            <a:r>
              <a:rPr lang="cs-CZ" sz="2400" b="1" i="1" baseline="-25000" dirty="0" smtClean="0">
                <a:solidFill>
                  <a:srgbClr val="F6672E"/>
                </a:solidFill>
              </a:rPr>
              <a:t>           </a:t>
            </a:r>
            <a:r>
              <a:rPr lang="cs-CZ" sz="2000" b="1" dirty="0" smtClean="0">
                <a:solidFill>
                  <a:srgbClr val="F6672E"/>
                </a:solidFill>
              </a:rPr>
              <a:t>15,7                                       35</a:t>
            </a:r>
            <a:endParaRPr lang="cs-CZ" sz="2000" b="1" baseline="-25000" dirty="0">
              <a:solidFill>
                <a:srgbClr val="F6672E"/>
              </a:solidFill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251520" y="3212976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98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 txBox="1">
            <a:spLocks/>
          </p:cNvSpPr>
          <p:nvPr/>
        </p:nvSpPr>
        <p:spPr>
          <a:xfrm>
            <a:off x="539552" y="2288216"/>
            <a:ext cx="8280920" cy="158417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84000">
                <a:schemeClr val="accent1">
                  <a:lumMod val="40000"/>
                  <a:lumOff val="60000"/>
                </a:schemeClr>
              </a:gs>
              <a:gs pos="52000">
                <a:srgbClr val="FFBC92"/>
              </a:gs>
              <a:gs pos="66000">
                <a:srgbClr val="FFBD93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3200" b="1" cap="small" dirty="0" smtClean="0">
                <a:solidFill>
                  <a:srgbClr val="800000"/>
                </a:solidFill>
              </a:rPr>
              <a:t>Jak zjistit relativní kyselost nebo bazicitu </a:t>
            </a:r>
          </a:p>
          <a:p>
            <a:pPr marL="0" indent="0" algn="ctr">
              <a:buNone/>
            </a:pPr>
            <a:r>
              <a:rPr lang="cs-CZ" sz="3200" b="1" cap="small" dirty="0" smtClean="0">
                <a:solidFill>
                  <a:srgbClr val="800000"/>
                </a:solidFill>
              </a:rPr>
              <a:t>ze struktury látky</a:t>
            </a:r>
            <a:endParaRPr lang="cs-CZ" sz="3200" b="1" cap="small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07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 txBox="1">
            <a:spLocks/>
          </p:cNvSpPr>
          <p:nvPr/>
        </p:nvSpPr>
        <p:spPr>
          <a:xfrm>
            <a:off x="539552" y="454486"/>
            <a:ext cx="8352928" cy="64807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84000">
                <a:schemeClr val="accent1">
                  <a:lumMod val="40000"/>
                  <a:lumOff val="60000"/>
                </a:schemeClr>
              </a:gs>
              <a:gs pos="52000">
                <a:srgbClr val="FFBC92"/>
              </a:gs>
              <a:gs pos="66000">
                <a:srgbClr val="FFBD93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b="1" dirty="0" smtClean="0">
                <a:solidFill>
                  <a:srgbClr val="800000"/>
                </a:solidFill>
              </a:rPr>
              <a:t>1. Který atom nese náboj?</a:t>
            </a:r>
            <a:endParaRPr lang="cs-CZ" b="1" dirty="0">
              <a:solidFill>
                <a:srgbClr val="8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12776"/>
            <a:ext cx="6680122" cy="3047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368" y="4496859"/>
            <a:ext cx="5682968" cy="983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ástupný symbol pro obsah 2"/>
          <p:cNvSpPr txBox="1">
            <a:spLocks/>
          </p:cNvSpPr>
          <p:nvPr/>
        </p:nvSpPr>
        <p:spPr>
          <a:xfrm>
            <a:off x="1547662" y="5661248"/>
            <a:ext cx="6538381" cy="9807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84000">
                <a:schemeClr val="accent1">
                  <a:lumMod val="40000"/>
                  <a:lumOff val="60000"/>
                </a:schemeClr>
              </a:gs>
              <a:gs pos="52000">
                <a:srgbClr val="FFBC92"/>
              </a:gs>
              <a:gs pos="66000">
                <a:srgbClr val="FFBD93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 smtClean="0">
                <a:solidFill>
                  <a:srgbClr val="800000"/>
                </a:solidFill>
              </a:rPr>
              <a:t>čím </a:t>
            </a:r>
            <a:r>
              <a:rPr lang="cs-CZ" dirty="0" err="1" smtClean="0">
                <a:solidFill>
                  <a:srgbClr val="800000"/>
                </a:solidFill>
              </a:rPr>
              <a:t>elektronegativnější</a:t>
            </a:r>
            <a:r>
              <a:rPr lang="cs-CZ" dirty="0" smtClean="0">
                <a:solidFill>
                  <a:srgbClr val="800000"/>
                </a:solidFill>
              </a:rPr>
              <a:t> prvek záporný náboj nese, tím je konjugovaná báze stabilnější</a:t>
            </a:r>
            <a:endParaRPr lang="cs-CZ" baseline="30000" dirty="0" smtClean="0">
              <a:solidFill>
                <a:srgbClr val="800000"/>
              </a:solidFill>
            </a:endParaRPr>
          </a:p>
          <a:p>
            <a:endParaRPr lang="cs-CZ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52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234" y="493607"/>
            <a:ext cx="6079532" cy="2331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3356992"/>
            <a:ext cx="4392488" cy="2629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266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3926802"/>
              </p:ext>
            </p:extLst>
          </p:nvPr>
        </p:nvGraphicFramePr>
        <p:xfrm>
          <a:off x="467544" y="1700808"/>
          <a:ext cx="4051300" cy="3121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15" name="CS ChemDraw Drawing" r:id="rId3" imgW="2026440" imgH="1560240" progId="ChemDraw.Document.6.0">
                  <p:embed/>
                </p:oleObj>
              </mc:Choice>
              <mc:Fallback>
                <p:oleObj name="CS ChemDraw Drawing" r:id="rId3" imgW="2026440" imgH="1560240" progId="ChemDraw.Document.6.0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4051300" cy="31210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5872540"/>
              </p:ext>
            </p:extLst>
          </p:nvPr>
        </p:nvGraphicFramePr>
        <p:xfrm>
          <a:off x="5364088" y="1700808"/>
          <a:ext cx="3273426" cy="3006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16" name="CS ChemDraw Drawing" r:id="rId5" imgW="1636560" imgH="1503000" progId="ChemDraw.Document.6.0">
                  <p:embed/>
                </p:oleObj>
              </mc:Choice>
              <mc:Fallback>
                <p:oleObj name="CS ChemDraw Drawing" r:id="rId5" imgW="1636560" imgH="1503000" progId="ChemDraw.Document.6.0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64088" y="1700808"/>
                        <a:ext cx="3273426" cy="30067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bdélník 3"/>
          <p:cNvSpPr/>
          <p:nvPr/>
        </p:nvSpPr>
        <p:spPr>
          <a:xfrm>
            <a:off x="4860032" y="116632"/>
            <a:ext cx="72008" cy="6741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320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54" y="2060848"/>
            <a:ext cx="8724047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obsah 2"/>
          <p:cNvSpPr txBox="1">
            <a:spLocks/>
          </p:cNvSpPr>
          <p:nvPr/>
        </p:nvSpPr>
        <p:spPr>
          <a:xfrm>
            <a:off x="827584" y="404664"/>
            <a:ext cx="7992888" cy="79208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84000">
                <a:schemeClr val="accent1">
                  <a:lumMod val="40000"/>
                  <a:lumOff val="60000"/>
                </a:schemeClr>
              </a:gs>
              <a:gs pos="52000">
                <a:srgbClr val="FFBC92"/>
              </a:gs>
              <a:gs pos="66000">
                <a:srgbClr val="FFBD93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dirty="0" smtClean="0">
                <a:solidFill>
                  <a:srgbClr val="800000"/>
                </a:solidFill>
              </a:rPr>
              <a:t>2. </a:t>
            </a:r>
            <a:r>
              <a:rPr lang="cs-CZ" b="1" dirty="0" err="1" smtClean="0">
                <a:solidFill>
                  <a:srgbClr val="800000"/>
                </a:solidFill>
              </a:rPr>
              <a:t>Delokalizace</a:t>
            </a:r>
            <a:r>
              <a:rPr lang="cs-CZ" b="1" dirty="0" smtClean="0">
                <a:solidFill>
                  <a:srgbClr val="800000"/>
                </a:solidFill>
              </a:rPr>
              <a:t> náboje v A</a:t>
            </a:r>
            <a:r>
              <a:rPr lang="cs-CZ" b="1" baseline="30000" dirty="0" smtClean="0">
                <a:solidFill>
                  <a:srgbClr val="800000"/>
                </a:solidFill>
              </a:rPr>
              <a:t>-    </a:t>
            </a:r>
            <a:r>
              <a:rPr lang="cs-CZ" b="1" dirty="0" smtClean="0">
                <a:solidFill>
                  <a:srgbClr val="800000"/>
                </a:solidFill>
              </a:rPr>
              <a:t>    -    stabilizace</a:t>
            </a:r>
            <a:endParaRPr lang="cs-CZ" b="1" baseline="300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69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Teplo</Template>
  <TotalTime>1372</TotalTime>
  <Words>289</Words>
  <Application>Microsoft Office PowerPoint</Application>
  <PresentationFormat>Předvádění na obrazovce (4:3)</PresentationFormat>
  <Paragraphs>75</Paragraphs>
  <Slides>43</Slides>
  <Notes>4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5" baseType="lpstr">
      <vt:lpstr>Thermal</vt:lpstr>
      <vt:lpstr>CS ChemDraw Drawing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user</dc:creator>
  <cp:lastModifiedBy>user</cp:lastModifiedBy>
  <cp:revision>205</cp:revision>
  <dcterms:created xsi:type="dcterms:W3CDTF">2014-04-02T11:51:39Z</dcterms:created>
  <dcterms:modified xsi:type="dcterms:W3CDTF">2017-05-05T09:43:04Z</dcterms:modified>
</cp:coreProperties>
</file>