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avi" ContentType="video/avi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52" r:id="rId1"/>
  </p:sldMasterIdLst>
  <p:notesMasterIdLst>
    <p:notesMasterId r:id="rId23"/>
  </p:notesMasterIdLst>
  <p:sldIdLst>
    <p:sldId id="338" r:id="rId2"/>
    <p:sldId id="356" r:id="rId3"/>
    <p:sldId id="290" r:id="rId4"/>
    <p:sldId id="339" r:id="rId5"/>
    <p:sldId id="388" r:id="rId6"/>
    <p:sldId id="389" r:id="rId7"/>
    <p:sldId id="390" r:id="rId8"/>
    <p:sldId id="398" r:id="rId9"/>
    <p:sldId id="399" r:id="rId10"/>
    <p:sldId id="400" r:id="rId11"/>
    <p:sldId id="394" r:id="rId12"/>
    <p:sldId id="395" r:id="rId13"/>
    <p:sldId id="396" r:id="rId14"/>
    <p:sldId id="397" r:id="rId15"/>
    <p:sldId id="391" r:id="rId16"/>
    <p:sldId id="392" r:id="rId17"/>
    <p:sldId id="393" r:id="rId18"/>
    <p:sldId id="383" r:id="rId19"/>
    <p:sldId id="380" r:id="rId20"/>
    <p:sldId id="382" r:id="rId21"/>
    <p:sldId id="372" r:id="rId22"/>
  </p:sldIdLst>
  <p:sldSz cx="9144000" cy="6858000" type="screen4x3"/>
  <p:notesSz cx="7099300" cy="10234613"/>
  <p:defaultTextStyle>
    <a:defPPr>
      <a:defRPr lang="cs-CZ"/>
    </a:defPPr>
    <a:lvl1pPr algn="l" rtl="0" fontAlgn="base">
      <a:spcBef>
        <a:spcPct val="5000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5000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5000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5000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5000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4D800"/>
    <a:srgbClr val="78BE14"/>
    <a:srgbClr val="505050"/>
    <a:srgbClr val="81C55B"/>
    <a:srgbClr val="EAEAEA"/>
    <a:srgbClr val="B4B4B4"/>
    <a:srgbClr val="7FBA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989" autoAdjust="0"/>
    <p:restoredTop sz="94707" autoAdjust="0"/>
  </p:normalViewPr>
  <p:slideViewPr>
    <p:cSldViewPr>
      <p:cViewPr>
        <p:scale>
          <a:sx n="118" d="100"/>
          <a:sy n="118" d="100"/>
        </p:scale>
        <p:origin x="-1530" y="-47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3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294" y="0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3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2188" y="768350"/>
            <a:ext cx="5114925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930" y="4861441"/>
            <a:ext cx="5679440" cy="4605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 smtClean="0"/>
              <a:t>Klepnutím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106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3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294" y="9721106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300"/>
            </a:lvl1pPr>
          </a:lstStyle>
          <a:p>
            <a:pPr>
              <a:defRPr/>
            </a:pPr>
            <a:fld id="{3A1DBE83-3225-481C-9A83-9789766EBED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5954468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smtClean="0"/>
          </a:p>
        </p:txBody>
      </p:sp>
      <p:sp>
        <p:nvSpPr>
          <p:cNvPr id="2355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804763" indent="-309524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238098" indent="-24762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733337" indent="-24762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228576" indent="-24762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723815" indent="-24762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3219054" indent="-24762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714293" indent="-24762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4209532" indent="-24762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E1F7A47C-D172-4E1A-B0C4-F32C406D7474}" type="slidenum">
              <a:rPr lang="cs-CZ" smtClean="0"/>
              <a:pPr eaLnBrk="1" hangingPunct="1"/>
              <a:t>2</a:t>
            </a:fld>
            <a:endParaRPr lang="cs-CZ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dirty="0" smtClean="0"/>
          </a:p>
        </p:txBody>
      </p:sp>
      <p:sp>
        <p:nvSpPr>
          <p:cNvPr id="2355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804763" indent="-309524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238098" indent="-24762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733337" indent="-24762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228576" indent="-24762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723815" indent="-24762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3219054" indent="-24762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714293" indent="-24762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4209532" indent="-24762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E1F7A47C-D172-4E1A-B0C4-F32C406D7474}" type="slidenum">
              <a:rPr lang="cs-CZ" smtClean="0"/>
              <a:pPr eaLnBrk="1" hangingPunct="1"/>
              <a:t>3</a:t>
            </a:fld>
            <a:endParaRPr lang="cs-CZ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5C01B43-37D5-43CE-B9A1-24F63D4A9D09}" type="slidenum">
              <a:rPr lang="cs-CZ"/>
              <a:pPr/>
              <a:t>16</a:t>
            </a:fld>
            <a:endParaRPr lang="cs-CZ"/>
          </a:p>
        </p:txBody>
      </p:sp>
      <p:sp>
        <p:nvSpPr>
          <p:cNvPr id="716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06470" y="812017"/>
            <a:ext cx="4944859" cy="400855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17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1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A75D6C-AF8A-45F9-BFED-97715DA97B57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  <p:sp>
        <p:nvSpPr>
          <p:cNvPr id="7" name="Rectangle 7"/>
          <p:cNvSpPr>
            <a:spLocks noChangeArrowheads="1"/>
          </p:cNvSpPr>
          <p:nvPr userDrawn="1"/>
        </p:nvSpPr>
        <p:spPr bwMode="auto">
          <a:xfrm>
            <a:off x="0" y="0"/>
            <a:ext cx="4572000" cy="2276475"/>
          </a:xfrm>
          <a:prstGeom prst="rect">
            <a:avLst/>
          </a:prstGeom>
          <a:solidFill>
            <a:srgbClr val="78BE14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cs-CZ"/>
          </a:p>
        </p:txBody>
      </p:sp>
      <p:sp>
        <p:nvSpPr>
          <p:cNvPr id="8" name="Rectangle 8"/>
          <p:cNvSpPr>
            <a:spLocks noChangeArrowheads="1"/>
          </p:cNvSpPr>
          <p:nvPr userDrawn="1"/>
        </p:nvSpPr>
        <p:spPr bwMode="auto">
          <a:xfrm>
            <a:off x="4572000" y="0"/>
            <a:ext cx="4572000" cy="2276475"/>
          </a:xfrm>
          <a:prstGeom prst="rect">
            <a:avLst/>
          </a:prstGeom>
          <a:solidFill>
            <a:srgbClr val="50505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cs-CZ"/>
          </a:p>
        </p:txBody>
      </p:sp>
      <p:pic>
        <p:nvPicPr>
          <p:cNvPr id="9" name="Picture 12" descr="C:\Users\AVC\Desktop\powerpoint\logo_MENDELU_CMYK_neg1.jpg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82C55B"/>
              </a:clrFrom>
              <a:clrTo>
                <a:srgbClr val="82C55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142875"/>
            <a:ext cx="2428875" cy="202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98604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strana </a:t>
            </a:r>
            <a:fld id="{ED32A379-6F2E-4FF0-A716-9AA309E1642B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791274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strana </a:t>
            </a:r>
            <a:fld id="{7D2EC7FA-9543-41A3-B8EE-4AD91B66137E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854737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strana </a:t>
            </a:r>
            <a:fld id="{0053851A-6005-4E01-A0B6-23BBA65B0E23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86900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strana </a:t>
            </a:r>
            <a:fld id="{F7BB731F-161E-40CD-B613-C86034BEF293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591540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strana </a:t>
            </a:r>
            <a:fld id="{A25C7E7B-D30A-462C-835A-93AA82B845F5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738823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strana </a:t>
            </a:r>
            <a:fld id="{B02E42C3-86A0-4B92-91DF-A66668D7BE31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657752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strana </a:t>
            </a:r>
            <a:fld id="{62F9A526-D67D-443D-86CF-06EE3B85D156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253379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strana </a:t>
            </a:r>
            <a:fld id="{B98F52D1-6844-4263-AA44-F19AF49DBFA0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308775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strana </a:t>
            </a:r>
            <a:fld id="{F16D8718-A605-4CB4-8B44-BA57592730E2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48068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strana </a:t>
            </a:r>
            <a:fld id="{807F1334-AC4C-4026-AF08-953ADC8BB8F7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010859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cs-CZ" smtClean="0"/>
              <a:t>strana </a:t>
            </a:r>
            <a:fld id="{359F5D4C-F41C-4C81-A090-2E493F407FDE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  <p:sp>
        <p:nvSpPr>
          <p:cNvPr id="7" name="Rectangle 7"/>
          <p:cNvSpPr>
            <a:spLocks noChangeArrowheads="1"/>
          </p:cNvSpPr>
          <p:nvPr userDrawn="1"/>
        </p:nvSpPr>
        <p:spPr bwMode="auto">
          <a:xfrm>
            <a:off x="0" y="0"/>
            <a:ext cx="9144000" cy="836613"/>
          </a:xfrm>
          <a:prstGeom prst="rect">
            <a:avLst/>
          </a:prstGeom>
          <a:solidFill>
            <a:srgbClr val="78BE14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cs-CZ"/>
          </a:p>
        </p:txBody>
      </p:sp>
      <p:sp>
        <p:nvSpPr>
          <p:cNvPr id="8" name="Text Box 8"/>
          <p:cNvSpPr txBox="1">
            <a:spLocks noChangeArrowheads="1"/>
          </p:cNvSpPr>
          <p:nvPr userDrawn="1"/>
        </p:nvSpPr>
        <p:spPr bwMode="auto">
          <a:xfrm>
            <a:off x="1187450" y="260350"/>
            <a:ext cx="3384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41612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jpeg"/><Relationship Id="rId7" Type="http://schemas.openxmlformats.org/officeDocument/2006/relationships/image" Target="../media/image27.png"/><Relationship Id="rId12" Type="http://schemas.openxmlformats.org/officeDocument/2006/relationships/image" Target="../media/image32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13" Type="http://schemas.openxmlformats.org/officeDocument/2006/relationships/image" Target="../media/image45.png"/><Relationship Id="rId18" Type="http://schemas.openxmlformats.org/officeDocument/2006/relationships/image" Target="../media/image50.png"/><Relationship Id="rId3" Type="http://schemas.openxmlformats.org/officeDocument/2006/relationships/image" Target="../media/image35.png"/><Relationship Id="rId7" Type="http://schemas.openxmlformats.org/officeDocument/2006/relationships/image" Target="../media/image39.jpeg"/><Relationship Id="rId12" Type="http://schemas.openxmlformats.org/officeDocument/2006/relationships/image" Target="../media/image44.png"/><Relationship Id="rId17" Type="http://schemas.openxmlformats.org/officeDocument/2006/relationships/image" Target="../media/image49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jpeg"/><Relationship Id="rId15" Type="http://schemas.openxmlformats.org/officeDocument/2006/relationships/image" Target="../media/image47.png"/><Relationship Id="rId10" Type="http://schemas.openxmlformats.org/officeDocument/2006/relationships/image" Target="../media/image42.png"/><Relationship Id="rId4" Type="http://schemas.openxmlformats.org/officeDocument/2006/relationships/image" Target="../media/image36.jpeg"/><Relationship Id="rId9" Type="http://schemas.openxmlformats.org/officeDocument/2006/relationships/image" Target="../media/image41.png"/><Relationship Id="rId1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2.avi"/><Relationship Id="rId7" Type="http://schemas.openxmlformats.org/officeDocument/2006/relationships/image" Target="../media/image7.png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0.jpeg"/><Relationship Id="rId4" Type="http://schemas.openxmlformats.org/officeDocument/2006/relationships/video" Target="../media/media2.avi"/><Relationship Id="rId9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19.png"/><Relationship Id="rId5" Type="http://schemas.openxmlformats.org/officeDocument/2006/relationships/image" Target="../media/image14.png"/><Relationship Id="rId10" Type="http://schemas.openxmlformats.org/officeDocument/2006/relationships/image" Target="../media/image18.png"/><Relationship Id="rId4" Type="http://schemas.microsoft.com/office/2007/relationships/hdphoto" Target="../media/hdphoto1.wdp"/><Relationship Id="rId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strana </a:t>
            </a:r>
            <a:fld id="{0053851A-6005-4E01-A0B6-23BBA65B0E23}" type="slidenum">
              <a:rPr lang="cs-CZ" smtClean="0"/>
              <a:pPr>
                <a:defRPr/>
              </a:pPr>
              <a:t>1</a:t>
            </a:fld>
            <a:endParaRPr lang="cs-CZ"/>
          </a:p>
        </p:txBody>
      </p:sp>
      <p:sp>
        <p:nvSpPr>
          <p:cNvPr id="5" name="Obdélník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/>
            <a:endParaRPr lang="cs-CZ" sz="2400" b="1" dirty="0" smtClean="0"/>
          </a:p>
        </p:txBody>
      </p:sp>
      <p:sp>
        <p:nvSpPr>
          <p:cNvPr id="10" name="TextovéPole 9"/>
          <p:cNvSpPr txBox="1"/>
          <p:nvPr/>
        </p:nvSpPr>
        <p:spPr>
          <a:xfrm>
            <a:off x="2097234" y="2708920"/>
            <a:ext cx="47525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>
                <a:solidFill>
                  <a:schemeClr val="bg1"/>
                </a:solidFill>
                <a:latin typeface="+mn-lt"/>
              </a:rPr>
              <a:t>Ústav chemie a biochemie</a:t>
            </a:r>
          </a:p>
        </p:txBody>
      </p:sp>
      <p:sp>
        <p:nvSpPr>
          <p:cNvPr id="11" name="Obdélník 10"/>
          <p:cNvSpPr/>
          <p:nvPr/>
        </p:nvSpPr>
        <p:spPr>
          <a:xfrm>
            <a:off x="0" y="0"/>
            <a:ext cx="9144000" cy="2082503"/>
          </a:xfrm>
          <a:prstGeom prst="rect">
            <a:avLst/>
          </a:prstGeom>
          <a:solidFill>
            <a:srgbClr val="78BE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 sz="2400" b="1" dirty="0" smtClean="0"/>
          </a:p>
        </p:txBody>
      </p:sp>
      <p:pic>
        <p:nvPicPr>
          <p:cNvPr id="9" name="Zástupný symbol pro obsah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024336" cy="2088232"/>
          </a:xfrm>
        </p:spPr>
      </p:pic>
      <p:sp>
        <p:nvSpPr>
          <p:cNvPr id="12" name="TextovéPole 11"/>
          <p:cNvSpPr txBox="1"/>
          <p:nvPr/>
        </p:nvSpPr>
        <p:spPr>
          <a:xfrm>
            <a:off x="1701190" y="3717032"/>
            <a:ext cx="55446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altLang="cs-CZ" sz="2400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Témata pro </a:t>
            </a:r>
            <a:r>
              <a:rPr lang="cs-CZ" altLang="cs-CZ" sz="2400" dirty="0" smtClean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pregraduální studium</a:t>
            </a:r>
            <a:endParaRPr lang="cs-CZ" sz="2400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4" name="Přímá spojnice 13"/>
          <p:cNvCxnSpPr/>
          <p:nvPr/>
        </p:nvCxnSpPr>
        <p:spPr>
          <a:xfrm>
            <a:off x="-108520" y="2082503"/>
            <a:ext cx="936104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4471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752528"/>
          </a:xfrm>
        </p:spPr>
        <p:txBody>
          <a:bodyPr>
            <a:normAutofit/>
          </a:bodyPr>
          <a:lstStyle/>
          <a:p>
            <a:pPr marL="0" indent="0">
              <a:spcBef>
                <a:spcPts val="1440"/>
              </a:spcBef>
              <a:buClr>
                <a:schemeClr val="tx1">
                  <a:lumMod val="75000"/>
                  <a:lumOff val="25000"/>
                </a:schemeClr>
              </a:buClr>
              <a:buNone/>
            </a:pPr>
            <a:r>
              <a:rPr lang="cs-CZ" sz="2400" b="1" dirty="0" smtClean="0"/>
              <a:t>Téma: </a:t>
            </a:r>
          </a:p>
          <a:p>
            <a:pPr>
              <a:spcBef>
                <a:spcPts val="144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§"/>
            </a:pPr>
            <a:r>
              <a:rPr lang="cs-CZ" sz="2400" dirty="0" smtClean="0"/>
              <a:t>Vývoj artificiálního modelu hematoencefalické bariéry pro studium transcytózy nanomateriálů</a:t>
            </a:r>
          </a:p>
          <a:p>
            <a:pPr>
              <a:spcBef>
                <a:spcPts val="144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§"/>
            </a:pPr>
            <a:endParaRPr lang="cs-CZ" sz="240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strana </a:t>
            </a:r>
            <a:fld id="{0053851A-6005-4E01-A0B6-23BBA65B0E23}" type="slidenum">
              <a:rPr lang="cs-CZ" smtClean="0"/>
              <a:pPr>
                <a:defRPr/>
              </a:pPr>
              <a:t>10</a:t>
            </a:fld>
            <a:endParaRPr lang="cs-CZ"/>
          </a:p>
        </p:txBody>
      </p:sp>
      <p:grpSp>
        <p:nvGrpSpPr>
          <p:cNvPr id="5" name="Skupina 4"/>
          <p:cNvGrpSpPr/>
          <p:nvPr/>
        </p:nvGrpSpPr>
        <p:grpSpPr>
          <a:xfrm>
            <a:off x="-108520" y="0"/>
            <a:ext cx="9361040" cy="908720"/>
            <a:chOff x="-108520" y="0"/>
            <a:chExt cx="9361040" cy="908720"/>
          </a:xfrm>
        </p:grpSpPr>
        <p:sp>
          <p:nvSpPr>
            <p:cNvPr id="6" name="Obdélník 5"/>
            <p:cNvSpPr/>
            <p:nvPr/>
          </p:nvSpPr>
          <p:spPr>
            <a:xfrm>
              <a:off x="0" y="0"/>
              <a:ext cx="9144000" cy="90872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sz="2400" b="1" dirty="0" smtClean="0"/>
                <a:t>Laboratoř nádorové biologie a </a:t>
              </a:r>
              <a:r>
                <a:rPr lang="cs-CZ" sz="2400" b="1" dirty="0" err="1" smtClean="0"/>
                <a:t>nanomedicíny</a:t>
              </a:r>
              <a:endParaRPr lang="cs-CZ" sz="2400" b="1" dirty="0"/>
            </a:p>
          </p:txBody>
        </p:sp>
        <p:cxnSp>
          <p:nvCxnSpPr>
            <p:cNvPr id="7" name="Přímá spojnice 6"/>
            <p:cNvCxnSpPr/>
            <p:nvPr/>
          </p:nvCxnSpPr>
          <p:spPr>
            <a:xfrm>
              <a:off x="-108520" y="908720"/>
              <a:ext cx="9361040" cy="0"/>
            </a:xfrm>
            <a:prstGeom prst="line">
              <a:avLst/>
            </a:prstGeom>
            <a:ln w="5715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26" name="Picture 2" descr="Výsledek obrázku pro blood brain barri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212976"/>
            <a:ext cx="3960440" cy="2656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8843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strana </a:t>
            </a:r>
            <a:fld id="{0053851A-6005-4E01-A0B6-23BBA65B0E23}" type="slidenum">
              <a:rPr lang="cs-CZ" smtClean="0"/>
              <a:pPr>
                <a:defRPr/>
              </a:pPr>
              <a:t>11</a:t>
            </a:fld>
            <a:endParaRPr lang="cs-CZ"/>
          </a:p>
        </p:txBody>
      </p:sp>
      <p:sp>
        <p:nvSpPr>
          <p:cNvPr id="5" name="Obdélník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/>
            <a:endParaRPr lang="cs-CZ" sz="2400" b="1" dirty="0" smtClean="0"/>
          </a:p>
        </p:txBody>
      </p:sp>
      <p:sp>
        <p:nvSpPr>
          <p:cNvPr id="11" name="Obdélník 10"/>
          <p:cNvSpPr/>
          <p:nvPr/>
        </p:nvSpPr>
        <p:spPr>
          <a:xfrm>
            <a:off x="0" y="0"/>
            <a:ext cx="9144000" cy="2082503"/>
          </a:xfrm>
          <a:prstGeom prst="rect">
            <a:avLst/>
          </a:prstGeom>
          <a:solidFill>
            <a:srgbClr val="78BE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cs-C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Laboratoř biomarkerů a průtokových technik</a:t>
            </a:r>
          </a:p>
          <a:p>
            <a:pPr algn="ctr"/>
            <a:r>
              <a:rPr lang="cs-C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RNDr. Ondřej Zítka, Ph.D.</a:t>
            </a:r>
          </a:p>
          <a:p>
            <a:pPr lvl="0" algn="ctr"/>
            <a:r>
              <a:rPr lang="cs-CZ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(zitkao@seznam.cz)</a:t>
            </a:r>
          </a:p>
          <a:p>
            <a:pPr algn="ctr"/>
            <a:endParaRPr lang="cs-CZ" sz="2400" b="1" dirty="0" smtClean="0"/>
          </a:p>
        </p:txBody>
      </p:sp>
      <p:cxnSp>
        <p:nvCxnSpPr>
          <p:cNvPr id="14" name="Přímá spojnice 13"/>
          <p:cNvCxnSpPr/>
          <p:nvPr/>
        </p:nvCxnSpPr>
        <p:spPr>
          <a:xfrm>
            <a:off x="-108520" y="2082503"/>
            <a:ext cx="936104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C:\Users\PC-Student03\Desktop\fotky_ÚCB\IMG_52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153" y="2780928"/>
            <a:ext cx="4665662" cy="3109913"/>
          </a:xfrm>
          <a:prstGeom prst="rect">
            <a:avLst/>
          </a:prstGeom>
          <a:noFill/>
          <a:ln w="190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7491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1187450" y="207690"/>
            <a:ext cx="727298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Laboratoř </a:t>
            </a:r>
            <a:r>
              <a:rPr lang="cs-CZ" altLang="cs-CZ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biomarkerů </a:t>
            </a:r>
            <a:r>
              <a:rPr lang="cs-CZ" altLang="cs-CZ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průtokových technik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381000" y="1196752"/>
            <a:ext cx="8458200" cy="455509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6286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indent="0" algn="just" eaLnBrk="1" hangingPunct="1"/>
            <a:r>
              <a:rPr lang="cs-CZ" sz="2000" dirty="0">
                <a:latin typeface="+mj-lt"/>
                <a:cs typeface="Times New Roman" panose="02020603050405020304" pitchFamily="18" charset="0"/>
              </a:rPr>
              <a:t>Laboratoř se zabývá </a:t>
            </a:r>
            <a:r>
              <a:rPr lang="cs-CZ" sz="2000" dirty="0" err="1">
                <a:latin typeface="+mj-lt"/>
                <a:cs typeface="Times New Roman" panose="02020603050405020304" pitchFamily="18" charset="0"/>
              </a:rPr>
              <a:t>bioanalytickou</a:t>
            </a:r>
            <a:r>
              <a:rPr lang="cs-CZ" sz="2000" dirty="0">
                <a:latin typeface="+mj-lt"/>
                <a:cs typeface="Times New Roman" panose="02020603050405020304" pitchFamily="18" charset="0"/>
              </a:rPr>
              <a:t> chemií v oblasti nízkomolekulárních sloučenin a proteinů pomocí moderních analytických metod. Studovány jsou zejména nízkomolekulární </a:t>
            </a:r>
            <a:r>
              <a:rPr lang="cs-CZ" sz="2000" dirty="0" err="1">
                <a:latin typeface="+mj-lt"/>
                <a:cs typeface="Times New Roman" panose="02020603050405020304" pitchFamily="18" charset="0"/>
              </a:rPr>
              <a:t>biomárkery</a:t>
            </a:r>
            <a:r>
              <a:rPr lang="cs-CZ" sz="2000" dirty="0">
                <a:latin typeface="+mj-lt"/>
                <a:cs typeface="Times New Roman" panose="02020603050405020304" pitchFamily="18" charset="0"/>
              </a:rPr>
              <a:t> a antioxidanty. Dále se nově zaměřujeme na implementaci senzorů do fluidních zařízení pro účely miniaturizace a automatizace</a:t>
            </a:r>
            <a:r>
              <a:rPr lang="cs-CZ" sz="2000" dirty="0" smtClean="0">
                <a:latin typeface="+mj-lt"/>
                <a:cs typeface="Times New Roman" panose="02020603050405020304" pitchFamily="18" charset="0"/>
              </a:rPr>
              <a:t>.</a:t>
            </a:r>
          </a:p>
          <a:p>
            <a:pPr indent="0" algn="just" eaLnBrk="1" hangingPunct="1"/>
            <a:endParaRPr lang="cs-CZ" sz="2000" dirty="0">
              <a:latin typeface="+mj-lt"/>
              <a:cs typeface="Times New Roman" panose="02020603050405020304" pitchFamily="18" charset="0"/>
            </a:endParaRPr>
          </a:p>
          <a:p>
            <a:pPr indent="0" algn="just" eaLnBrk="1" hangingPunct="1"/>
            <a:r>
              <a:rPr lang="cs-CZ" sz="2000" b="1" dirty="0">
                <a:latin typeface="+mj-lt"/>
                <a:cs typeface="Times New Roman" panose="02020603050405020304" pitchFamily="18" charset="0"/>
              </a:rPr>
              <a:t>Výzkumné směry laboratoře: </a:t>
            </a:r>
          </a:p>
          <a:p>
            <a:pPr marL="342900" indent="-342900" eaLnBrk="1" hangingPunct="1"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§"/>
            </a:pPr>
            <a:r>
              <a:rPr lang="cs-CZ" sz="2000" dirty="0">
                <a:latin typeface="+mj-lt"/>
                <a:cs typeface="Times New Roman" panose="02020603050405020304" pitchFamily="18" charset="0"/>
              </a:rPr>
              <a:t>Separace a detekce </a:t>
            </a:r>
            <a:r>
              <a:rPr lang="cs-CZ" sz="2000" dirty="0" err="1">
                <a:latin typeface="+mj-lt"/>
                <a:cs typeface="Times New Roman" panose="02020603050405020304" pitchFamily="18" charset="0"/>
              </a:rPr>
              <a:t>biomárkerů</a:t>
            </a:r>
            <a:r>
              <a:rPr lang="cs-CZ" sz="2000" dirty="0">
                <a:latin typeface="+mj-lt"/>
                <a:cs typeface="Times New Roman" panose="02020603050405020304" pitchFamily="18" charset="0"/>
              </a:rPr>
              <a:t> pro diagnostiku (antioxidanty, aminokyseliny)</a:t>
            </a:r>
          </a:p>
          <a:p>
            <a:pPr marL="342900" indent="-342900" eaLnBrk="1" hangingPunct="1"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§"/>
            </a:pPr>
            <a:r>
              <a:rPr lang="cs-CZ" sz="2000" dirty="0">
                <a:latin typeface="+mj-lt"/>
                <a:cs typeface="Times New Roman" panose="02020603050405020304" pitchFamily="18" charset="0"/>
              </a:rPr>
              <a:t>Hmotnostní spektrometrie pro </a:t>
            </a:r>
            <a:r>
              <a:rPr lang="cs-CZ" sz="2000" dirty="0" err="1">
                <a:latin typeface="+mj-lt"/>
                <a:cs typeface="Times New Roman" panose="02020603050405020304" pitchFamily="18" charset="0"/>
              </a:rPr>
              <a:t>proteomiku</a:t>
            </a:r>
            <a:r>
              <a:rPr lang="cs-CZ" sz="2000" dirty="0">
                <a:latin typeface="+mj-lt"/>
                <a:cs typeface="Times New Roman" panose="02020603050405020304" pitchFamily="18" charset="0"/>
              </a:rPr>
              <a:t> a MALDI </a:t>
            </a:r>
            <a:r>
              <a:rPr lang="cs-CZ" sz="2000" dirty="0" err="1">
                <a:latin typeface="+mj-lt"/>
                <a:cs typeface="Times New Roman" panose="02020603050405020304" pitchFamily="18" charset="0"/>
              </a:rPr>
              <a:t>imaging</a:t>
            </a:r>
            <a:endParaRPr lang="cs-CZ" sz="2000" dirty="0">
              <a:latin typeface="+mj-lt"/>
              <a:cs typeface="Times New Roman" panose="02020603050405020304" pitchFamily="18" charset="0"/>
            </a:endParaRPr>
          </a:p>
          <a:p>
            <a:pPr marL="342900" indent="-342900" eaLnBrk="1" hangingPunct="1"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§"/>
            </a:pPr>
            <a:r>
              <a:rPr lang="cs-CZ" sz="2000" dirty="0">
                <a:latin typeface="+mj-lt"/>
                <a:cs typeface="Times New Roman" panose="02020603050405020304" pitchFamily="18" charset="0"/>
              </a:rPr>
              <a:t>Průtokové a fluidní technologie s využitím magnetických částic pro automatizované analýzy s využitím elektrochemické detekce</a:t>
            </a:r>
          </a:p>
        </p:txBody>
      </p:sp>
      <p:grpSp>
        <p:nvGrpSpPr>
          <p:cNvPr id="5" name="Skupina 4"/>
          <p:cNvGrpSpPr/>
          <p:nvPr/>
        </p:nvGrpSpPr>
        <p:grpSpPr>
          <a:xfrm>
            <a:off x="-108520" y="0"/>
            <a:ext cx="9361040" cy="908720"/>
            <a:chOff x="-108520" y="0"/>
            <a:chExt cx="9361040" cy="908720"/>
          </a:xfrm>
        </p:grpSpPr>
        <p:sp>
          <p:nvSpPr>
            <p:cNvPr id="6" name="Obdélník 5"/>
            <p:cNvSpPr/>
            <p:nvPr/>
          </p:nvSpPr>
          <p:spPr>
            <a:xfrm>
              <a:off x="0" y="0"/>
              <a:ext cx="9144000" cy="90872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sz="2400" b="1" dirty="0" smtClean="0"/>
                <a:t>Laboratoř biomarkerů a průtokových technik</a:t>
              </a:r>
              <a:endParaRPr lang="cs-CZ" sz="2400" b="1" dirty="0"/>
            </a:p>
          </p:txBody>
        </p:sp>
        <p:cxnSp>
          <p:nvCxnSpPr>
            <p:cNvPr id="8" name="Přímá spojnice 7"/>
            <p:cNvCxnSpPr/>
            <p:nvPr/>
          </p:nvCxnSpPr>
          <p:spPr>
            <a:xfrm>
              <a:off x="-108520" y="908720"/>
              <a:ext cx="9361040" cy="0"/>
            </a:xfrm>
            <a:prstGeom prst="line">
              <a:avLst/>
            </a:prstGeom>
            <a:ln w="5715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78914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381000" y="949819"/>
            <a:ext cx="8583488" cy="469359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indent="6286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indent="0" algn="just" eaLnBrk="1" hangingPunct="1"/>
            <a:endParaRPr lang="cs-CZ" sz="2400" dirty="0">
              <a:cs typeface="Times New Roman" panose="02020603050405020304" pitchFamily="18" charset="0"/>
            </a:endParaRPr>
          </a:p>
          <a:p>
            <a:pPr indent="0" algn="just" eaLnBrk="1" hangingPunct="1"/>
            <a:endParaRPr lang="cs-CZ" sz="2400" dirty="0" smtClean="0">
              <a:cs typeface="Times New Roman" panose="02020603050405020304" pitchFamily="18" charset="0"/>
            </a:endParaRPr>
          </a:p>
          <a:p>
            <a:pPr indent="0" algn="just" eaLnBrk="1" hangingPunct="1"/>
            <a:endParaRPr lang="cs-CZ" sz="2400" dirty="0" smtClean="0">
              <a:cs typeface="Times New Roman" panose="02020603050405020304" pitchFamily="18" charset="0"/>
            </a:endParaRPr>
          </a:p>
          <a:p>
            <a:pPr marL="358775" indent="0" algn="just" eaLnBrk="1" hangingPunct="1"/>
            <a:endParaRPr lang="cs-CZ" sz="2400" dirty="0" smtClean="0">
              <a:cs typeface="Times New Roman" panose="02020603050405020304" pitchFamily="18" charset="0"/>
            </a:endParaRPr>
          </a:p>
          <a:p>
            <a:pPr marL="358775" indent="0" algn="just" eaLnBrk="1" hangingPunct="1"/>
            <a:endParaRPr lang="cs-CZ" sz="2400" dirty="0">
              <a:cs typeface="Times New Roman" panose="02020603050405020304" pitchFamily="18" charset="0"/>
            </a:endParaRPr>
          </a:p>
          <a:p>
            <a:pPr marL="358775" indent="0" algn="just" eaLnBrk="1" hangingPunct="1"/>
            <a:endParaRPr lang="cs-CZ" sz="2400" dirty="0" smtClean="0">
              <a:cs typeface="Times New Roman" panose="02020603050405020304" pitchFamily="18" charset="0"/>
            </a:endParaRPr>
          </a:p>
          <a:p>
            <a:pPr marL="358775" indent="0" algn="just" eaLnBrk="1" hangingPunct="1"/>
            <a:endParaRPr lang="cs-CZ" sz="2400" dirty="0" smtClean="0">
              <a:cs typeface="Times New Roman" panose="02020603050405020304" pitchFamily="18" charset="0"/>
            </a:endParaRPr>
          </a:p>
          <a:p>
            <a:pPr marL="701675" indent="-342900" algn="just" eaLnBrk="1" hangingPunct="1">
              <a:spcBef>
                <a:spcPts val="4200"/>
              </a:spcBef>
              <a:buFont typeface="Wingdings" pitchFamily="2" charset="2"/>
              <a:buChar char="ü"/>
            </a:pPr>
            <a:endParaRPr lang="cs-CZ" sz="2400" dirty="0">
              <a:cs typeface="Times New Roman" panose="02020603050405020304" pitchFamily="18" charset="0"/>
            </a:endParaRPr>
          </a:p>
        </p:txBody>
      </p:sp>
      <p:pic>
        <p:nvPicPr>
          <p:cNvPr id="2" name="Picture 2" descr="http://www.cell.com/cms/attachment/614879/4948742/gr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631" y="2153486"/>
            <a:ext cx="3664025" cy="2656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http://pathologyinnovations.com/Froz%20tech%202.jpg"/>
          <p:cNvPicPr>
            <a:picLocks noChangeAspect="1" noChangeArrowheads="1"/>
          </p:cNvPicPr>
          <p:nvPr/>
        </p:nvPicPr>
        <p:blipFill rotWithShape="1"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125"/>
          <a:stretch/>
        </p:blipFill>
        <p:spPr bwMode="auto">
          <a:xfrm>
            <a:off x="558992" y="1102743"/>
            <a:ext cx="1540192" cy="954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Přímá spojnice se šipkou 4"/>
          <p:cNvCxnSpPr/>
          <p:nvPr/>
        </p:nvCxnSpPr>
        <p:spPr bwMode="auto">
          <a:xfrm>
            <a:off x="1045716" y="2077465"/>
            <a:ext cx="0" cy="335374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/>
          </a:ln>
          <a:effectLst/>
        </p:spPr>
      </p:cxnSp>
      <p:pic>
        <p:nvPicPr>
          <p:cNvPr id="96" name="Picture 9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71121" y="1965847"/>
            <a:ext cx="2365375" cy="2881312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</p:pic>
      <p:pic>
        <p:nvPicPr>
          <p:cNvPr id="97" name="Picture 10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8709" y="3434022"/>
            <a:ext cx="1287199" cy="731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8" name="Skupina 97"/>
          <p:cNvGrpSpPr/>
          <p:nvPr/>
        </p:nvGrpSpPr>
        <p:grpSpPr>
          <a:xfrm>
            <a:off x="4374033" y="1994365"/>
            <a:ext cx="2308225" cy="1438275"/>
            <a:chOff x="3254375" y="4843463"/>
            <a:chExt cx="2308225" cy="1438275"/>
          </a:xfrm>
        </p:grpSpPr>
        <p:cxnSp>
          <p:nvCxnSpPr>
            <p:cNvPr id="99" name="Přímá spojovací čára 118"/>
            <p:cNvCxnSpPr/>
            <p:nvPr/>
          </p:nvCxnSpPr>
          <p:spPr bwMode="auto">
            <a:xfrm>
              <a:off x="4191000" y="5797550"/>
              <a:ext cx="4318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Přímá spojovací šipka 98"/>
            <p:cNvCxnSpPr/>
            <p:nvPr/>
          </p:nvCxnSpPr>
          <p:spPr bwMode="auto">
            <a:xfrm>
              <a:off x="3775075" y="5788025"/>
              <a:ext cx="177800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Přímá spojovací čára 71"/>
            <p:cNvCxnSpPr/>
            <p:nvPr/>
          </p:nvCxnSpPr>
          <p:spPr bwMode="auto">
            <a:xfrm flipV="1">
              <a:off x="4133850" y="5129213"/>
              <a:ext cx="539750" cy="0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Přímá spojovací čára 73"/>
            <p:cNvCxnSpPr/>
            <p:nvPr/>
          </p:nvCxnSpPr>
          <p:spPr bwMode="auto">
            <a:xfrm rot="5400000" flipH="1" flipV="1">
              <a:off x="3794125" y="5468938"/>
              <a:ext cx="654050" cy="0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Přímá spojovací čára 74"/>
            <p:cNvCxnSpPr/>
            <p:nvPr/>
          </p:nvCxnSpPr>
          <p:spPr bwMode="auto">
            <a:xfrm rot="5400000" flipH="1" flipV="1">
              <a:off x="4365625" y="5445125"/>
              <a:ext cx="654050" cy="0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Přímá spojovací šipka 75"/>
            <p:cNvCxnSpPr/>
            <p:nvPr/>
          </p:nvCxnSpPr>
          <p:spPr bwMode="auto">
            <a:xfrm>
              <a:off x="4845050" y="5821363"/>
              <a:ext cx="390525" cy="2032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5" name="Obdélník 104"/>
            <p:cNvSpPr/>
            <p:nvPr/>
          </p:nvSpPr>
          <p:spPr bwMode="auto">
            <a:xfrm>
              <a:off x="3952875" y="5700713"/>
              <a:ext cx="358775" cy="19526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 sz="1000"/>
            </a:p>
          </p:txBody>
        </p:sp>
        <p:sp>
          <p:nvSpPr>
            <p:cNvPr id="106" name="Elipsa 78"/>
            <p:cNvSpPr/>
            <p:nvPr/>
          </p:nvSpPr>
          <p:spPr bwMode="auto">
            <a:xfrm>
              <a:off x="4549775" y="5653088"/>
              <a:ext cx="285750" cy="26035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 sz="1000"/>
            </a:p>
          </p:txBody>
        </p:sp>
        <p:sp>
          <p:nvSpPr>
            <p:cNvPr id="107" name="Obdélník 106"/>
            <p:cNvSpPr/>
            <p:nvPr/>
          </p:nvSpPr>
          <p:spPr bwMode="auto">
            <a:xfrm>
              <a:off x="5038725" y="5253038"/>
              <a:ext cx="358775" cy="19526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 sz="1000"/>
            </a:p>
          </p:txBody>
        </p:sp>
        <p:sp>
          <p:nvSpPr>
            <p:cNvPr id="108" name="Obdélník 107"/>
            <p:cNvSpPr/>
            <p:nvPr/>
          </p:nvSpPr>
          <p:spPr bwMode="auto">
            <a:xfrm>
              <a:off x="4502150" y="4921250"/>
              <a:ext cx="498475" cy="26035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 sz="1000"/>
            </a:p>
          </p:txBody>
        </p:sp>
        <p:sp>
          <p:nvSpPr>
            <p:cNvPr id="109" name="Obdélník 108"/>
            <p:cNvSpPr/>
            <p:nvPr/>
          </p:nvSpPr>
          <p:spPr bwMode="auto">
            <a:xfrm>
              <a:off x="3254375" y="4843463"/>
              <a:ext cx="2301875" cy="142875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/>
            </a:p>
          </p:txBody>
        </p:sp>
        <p:cxnSp>
          <p:nvCxnSpPr>
            <p:cNvPr id="110" name="Přímá spojovací čára 82"/>
            <p:cNvCxnSpPr>
              <a:stCxn id="106" idx="3"/>
              <a:endCxn id="106" idx="7"/>
            </p:cNvCxnSpPr>
            <p:nvPr/>
          </p:nvCxnSpPr>
          <p:spPr bwMode="auto">
            <a:xfrm rot="5400000" flipH="1" flipV="1">
              <a:off x="4600575" y="5681663"/>
              <a:ext cx="184150" cy="2032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Přímá spojovací čára 83"/>
            <p:cNvCxnSpPr>
              <a:stCxn id="106" idx="5"/>
              <a:endCxn id="106" idx="1"/>
            </p:cNvCxnSpPr>
            <p:nvPr/>
          </p:nvCxnSpPr>
          <p:spPr bwMode="auto">
            <a:xfrm rot="5400000" flipH="1">
              <a:off x="4600575" y="5681663"/>
              <a:ext cx="184150" cy="2032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2" name="TextovéPole 85"/>
            <p:cNvSpPr txBox="1">
              <a:spLocks noChangeArrowheads="1"/>
            </p:cNvSpPr>
            <p:nvPr/>
          </p:nvSpPr>
          <p:spPr bwMode="auto">
            <a:xfrm>
              <a:off x="4921250" y="5419726"/>
              <a:ext cx="641350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itchFamily="18" charset="2"/>
                <a:buChar char=""/>
                <a:defRPr sz="2700">
                  <a:solidFill>
                    <a:schemeClr val="tx1"/>
                  </a:solidFill>
                  <a:latin typeface="Georgia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"/>
                <a:defRPr sz="2200">
                  <a:solidFill>
                    <a:schemeClr val="tx2"/>
                  </a:solidFill>
                  <a:latin typeface="Georgia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1B587C"/>
                </a:buClr>
                <a:buSzPct val="75000"/>
                <a:buFont typeface="Wingdings 2" pitchFamily="18" charset="2"/>
                <a:buChar char=""/>
                <a:defRPr sz="2000">
                  <a:solidFill>
                    <a:schemeClr val="tx1"/>
                  </a:solidFill>
                  <a:latin typeface="Georgia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4E8542"/>
                </a:buClr>
                <a:buSzPct val="70000"/>
                <a:buFont typeface="Wingdings" pitchFamily="2" charset="2"/>
                <a:buChar char=""/>
                <a:defRPr sz="2000">
                  <a:solidFill>
                    <a:schemeClr val="tx2"/>
                  </a:solidFill>
                  <a:latin typeface="Georgia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604878"/>
                </a:buClr>
                <a:buChar char="•"/>
                <a:defRPr sz="2000">
                  <a:solidFill>
                    <a:schemeClr val="tx1"/>
                  </a:solidFill>
                  <a:latin typeface="Georgia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604878"/>
                </a:buClr>
                <a:buChar char="•"/>
                <a:defRPr sz="2000">
                  <a:solidFill>
                    <a:schemeClr val="tx1"/>
                  </a:solidFill>
                  <a:latin typeface="Georgia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604878"/>
                </a:buClr>
                <a:buChar char="•"/>
                <a:defRPr sz="2000">
                  <a:solidFill>
                    <a:schemeClr val="tx1"/>
                  </a:solidFill>
                  <a:latin typeface="Georgia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604878"/>
                </a:buClr>
                <a:buChar char="•"/>
                <a:defRPr sz="2000">
                  <a:solidFill>
                    <a:schemeClr val="tx1"/>
                  </a:solidFill>
                  <a:latin typeface="Georgia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604878"/>
                </a:buClr>
                <a:buChar char="•"/>
                <a:defRPr sz="2000">
                  <a:solidFill>
                    <a:schemeClr val="tx1"/>
                  </a:solidFill>
                  <a:latin typeface="Georgia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cs-CZ" sz="1000">
                  <a:latin typeface="Times New Roman" pitchFamily="18" charset="0"/>
                  <a:cs typeface="Times New Roman" pitchFamily="18" charset="0"/>
                </a:rPr>
                <a:t>Syringe Pump</a:t>
              </a:r>
            </a:p>
          </p:txBody>
        </p:sp>
        <p:sp>
          <p:nvSpPr>
            <p:cNvPr id="113" name="TextovéPole 86"/>
            <p:cNvSpPr txBox="1">
              <a:spLocks noChangeArrowheads="1"/>
            </p:cNvSpPr>
            <p:nvPr/>
          </p:nvSpPr>
          <p:spPr bwMode="auto">
            <a:xfrm>
              <a:off x="4921250" y="6000751"/>
              <a:ext cx="571500" cy="2238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itchFamily="18" charset="2"/>
                <a:buChar char=""/>
                <a:defRPr sz="2700">
                  <a:solidFill>
                    <a:schemeClr val="tx1"/>
                  </a:solidFill>
                  <a:latin typeface="Georgia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"/>
                <a:defRPr sz="2200">
                  <a:solidFill>
                    <a:schemeClr val="tx2"/>
                  </a:solidFill>
                  <a:latin typeface="Georgia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1B587C"/>
                </a:buClr>
                <a:buSzPct val="75000"/>
                <a:buFont typeface="Wingdings 2" pitchFamily="18" charset="2"/>
                <a:buChar char=""/>
                <a:defRPr sz="2000">
                  <a:solidFill>
                    <a:schemeClr val="tx1"/>
                  </a:solidFill>
                  <a:latin typeface="Georgia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4E8542"/>
                </a:buClr>
                <a:buSzPct val="70000"/>
                <a:buFont typeface="Wingdings" pitchFamily="2" charset="2"/>
                <a:buChar char=""/>
                <a:defRPr sz="2000">
                  <a:solidFill>
                    <a:schemeClr val="tx2"/>
                  </a:solidFill>
                  <a:latin typeface="Georgia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604878"/>
                </a:buClr>
                <a:buChar char="•"/>
                <a:defRPr sz="2000">
                  <a:solidFill>
                    <a:schemeClr val="tx1"/>
                  </a:solidFill>
                  <a:latin typeface="Georgia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604878"/>
                </a:buClr>
                <a:buChar char="•"/>
                <a:defRPr sz="2000">
                  <a:solidFill>
                    <a:schemeClr val="tx1"/>
                  </a:solidFill>
                  <a:latin typeface="Georgia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604878"/>
                </a:buClr>
                <a:buChar char="•"/>
                <a:defRPr sz="2000">
                  <a:solidFill>
                    <a:schemeClr val="tx1"/>
                  </a:solidFill>
                  <a:latin typeface="Georgia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604878"/>
                </a:buClr>
                <a:buChar char="•"/>
                <a:defRPr sz="2000">
                  <a:solidFill>
                    <a:schemeClr val="tx1"/>
                  </a:solidFill>
                  <a:latin typeface="Georgia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604878"/>
                </a:buClr>
                <a:buChar char="•"/>
                <a:defRPr sz="2000">
                  <a:solidFill>
                    <a:schemeClr val="tx1"/>
                  </a:solidFill>
                  <a:latin typeface="Georgia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cs-CZ" sz="1000">
                  <a:latin typeface="Times New Roman" pitchFamily="18" charset="0"/>
                  <a:cs typeface="Times New Roman" pitchFamily="18" charset="0"/>
                </a:rPr>
                <a:t>waste</a:t>
              </a:r>
            </a:p>
          </p:txBody>
        </p:sp>
        <p:sp>
          <p:nvSpPr>
            <p:cNvPr id="114" name="TextovéPole 88"/>
            <p:cNvSpPr txBox="1">
              <a:spLocks noChangeArrowheads="1"/>
            </p:cNvSpPr>
            <p:nvPr/>
          </p:nvSpPr>
          <p:spPr bwMode="auto">
            <a:xfrm>
              <a:off x="4337050" y="5881688"/>
              <a:ext cx="762000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itchFamily="18" charset="2"/>
                <a:buChar char=""/>
                <a:defRPr sz="2700">
                  <a:solidFill>
                    <a:schemeClr val="tx1"/>
                  </a:solidFill>
                  <a:latin typeface="Georgia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"/>
                <a:defRPr sz="2200">
                  <a:solidFill>
                    <a:schemeClr val="tx2"/>
                  </a:solidFill>
                  <a:latin typeface="Georgia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1B587C"/>
                </a:buClr>
                <a:buSzPct val="75000"/>
                <a:buFont typeface="Wingdings 2" pitchFamily="18" charset="2"/>
                <a:buChar char=""/>
                <a:defRPr sz="2000">
                  <a:solidFill>
                    <a:schemeClr val="tx1"/>
                  </a:solidFill>
                  <a:latin typeface="Georgia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4E8542"/>
                </a:buClr>
                <a:buSzPct val="70000"/>
                <a:buFont typeface="Wingdings" pitchFamily="2" charset="2"/>
                <a:buChar char=""/>
                <a:defRPr sz="2000">
                  <a:solidFill>
                    <a:schemeClr val="tx2"/>
                  </a:solidFill>
                  <a:latin typeface="Georgia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604878"/>
                </a:buClr>
                <a:buChar char="•"/>
                <a:defRPr sz="2000">
                  <a:solidFill>
                    <a:schemeClr val="tx1"/>
                  </a:solidFill>
                  <a:latin typeface="Georgia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604878"/>
                </a:buClr>
                <a:buChar char="•"/>
                <a:defRPr sz="2000">
                  <a:solidFill>
                    <a:schemeClr val="tx1"/>
                  </a:solidFill>
                  <a:latin typeface="Georgia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604878"/>
                </a:buClr>
                <a:buChar char="•"/>
                <a:defRPr sz="2000">
                  <a:solidFill>
                    <a:schemeClr val="tx1"/>
                  </a:solidFill>
                  <a:latin typeface="Georgia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604878"/>
                </a:buClr>
                <a:buChar char="•"/>
                <a:defRPr sz="2000">
                  <a:solidFill>
                    <a:schemeClr val="tx1"/>
                  </a:solidFill>
                  <a:latin typeface="Georgia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604878"/>
                </a:buClr>
                <a:buChar char="•"/>
                <a:defRPr sz="2000">
                  <a:solidFill>
                    <a:schemeClr val="tx1"/>
                  </a:solidFill>
                  <a:latin typeface="Georgia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cs-CZ" sz="1000">
                  <a:latin typeface="Times New Roman" pitchFamily="18" charset="0"/>
                  <a:cs typeface="Times New Roman" pitchFamily="18" charset="0"/>
                </a:rPr>
                <a:t>Switching valve</a:t>
              </a:r>
            </a:p>
          </p:txBody>
        </p:sp>
        <p:sp>
          <p:nvSpPr>
            <p:cNvPr id="115" name="TextovéPole 89"/>
            <p:cNvSpPr txBox="1">
              <a:spLocks noChangeArrowheads="1"/>
            </p:cNvSpPr>
            <p:nvPr/>
          </p:nvSpPr>
          <p:spPr bwMode="auto">
            <a:xfrm>
              <a:off x="3740150" y="5872163"/>
              <a:ext cx="774700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itchFamily="18" charset="2"/>
                <a:buChar char=""/>
                <a:defRPr sz="2700">
                  <a:solidFill>
                    <a:schemeClr val="tx1"/>
                  </a:solidFill>
                  <a:latin typeface="Georgia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"/>
                <a:defRPr sz="2200">
                  <a:solidFill>
                    <a:schemeClr val="tx2"/>
                  </a:solidFill>
                  <a:latin typeface="Georgia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1B587C"/>
                </a:buClr>
                <a:buSzPct val="75000"/>
                <a:buFont typeface="Wingdings 2" pitchFamily="18" charset="2"/>
                <a:buChar char=""/>
                <a:defRPr sz="2000">
                  <a:solidFill>
                    <a:schemeClr val="tx1"/>
                  </a:solidFill>
                  <a:latin typeface="Georgia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4E8542"/>
                </a:buClr>
                <a:buSzPct val="70000"/>
                <a:buFont typeface="Wingdings" pitchFamily="2" charset="2"/>
                <a:buChar char=""/>
                <a:defRPr sz="2000">
                  <a:solidFill>
                    <a:schemeClr val="tx2"/>
                  </a:solidFill>
                  <a:latin typeface="Georgia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604878"/>
                </a:buClr>
                <a:buChar char="•"/>
                <a:defRPr sz="2000">
                  <a:solidFill>
                    <a:schemeClr val="tx1"/>
                  </a:solidFill>
                  <a:latin typeface="Georgia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604878"/>
                </a:buClr>
                <a:buChar char="•"/>
                <a:defRPr sz="2000">
                  <a:solidFill>
                    <a:schemeClr val="tx1"/>
                  </a:solidFill>
                  <a:latin typeface="Georgia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604878"/>
                </a:buClr>
                <a:buChar char="•"/>
                <a:defRPr sz="2000">
                  <a:solidFill>
                    <a:schemeClr val="tx1"/>
                  </a:solidFill>
                  <a:latin typeface="Georgia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604878"/>
                </a:buClr>
                <a:buChar char="•"/>
                <a:defRPr sz="2000">
                  <a:solidFill>
                    <a:schemeClr val="tx1"/>
                  </a:solidFill>
                  <a:latin typeface="Georgia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604878"/>
                </a:buClr>
                <a:buChar char="•"/>
                <a:defRPr sz="2000">
                  <a:solidFill>
                    <a:schemeClr val="tx1"/>
                  </a:solidFill>
                  <a:latin typeface="Georgia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cs-CZ" sz="1000">
                  <a:latin typeface="Times New Roman" pitchFamily="18" charset="0"/>
                  <a:cs typeface="Times New Roman" pitchFamily="18" charset="0"/>
                </a:rPr>
                <a:t>Detector</a:t>
              </a:r>
            </a:p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cs-CZ" sz="1000">
                  <a:latin typeface="Times New Roman" pitchFamily="18" charset="0"/>
                  <a:cs typeface="Times New Roman" pitchFamily="18" charset="0"/>
                </a:rPr>
                <a:t>(CHI Cell)</a:t>
              </a:r>
            </a:p>
          </p:txBody>
        </p:sp>
        <p:sp>
          <p:nvSpPr>
            <p:cNvPr id="116" name="TextovéPole 90"/>
            <p:cNvSpPr txBox="1">
              <a:spLocks noChangeArrowheads="1"/>
            </p:cNvSpPr>
            <p:nvPr/>
          </p:nvSpPr>
          <p:spPr bwMode="auto">
            <a:xfrm>
              <a:off x="3702050" y="4881563"/>
              <a:ext cx="828675" cy="223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itchFamily="18" charset="2"/>
                <a:buChar char=""/>
                <a:defRPr sz="2700">
                  <a:solidFill>
                    <a:schemeClr val="tx1"/>
                  </a:solidFill>
                  <a:latin typeface="Georgia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"/>
                <a:defRPr sz="2200">
                  <a:solidFill>
                    <a:schemeClr val="tx2"/>
                  </a:solidFill>
                  <a:latin typeface="Georgia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1B587C"/>
                </a:buClr>
                <a:buSzPct val="75000"/>
                <a:buFont typeface="Wingdings 2" pitchFamily="18" charset="2"/>
                <a:buChar char=""/>
                <a:defRPr sz="2000">
                  <a:solidFill>
                    <a:schemeClr val="tx1"/>
                  </a:solidFill>
                  <a:latin typeface="Georgia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4E8542"/>
                </a:buClr>
                <a:buSzPct val="70000"/>
                <a:buFont typeface="Wingdings" pitchFamily="2" charset="2"/>
                <a:buChar char=""/>
                <a:defRPr sz="2000">
                  <a:solidFill>
                    <a:schemeClr val="tx2"/>
                  </a:solidFill>
                  <a:latin typeface="Georgia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604878"/>
                </a:buClr>
                <a:buChar char="•"/>
                <a:defRPr sz="2000">
                  <a:solidFill>
                    <a:schemeClr val="tx1"/>
                  </a:solidFill>
                  <a:latin typeface="Georgia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604878"/>
                </a:buClr>
                <a:buChar char="•"/>
                <a:defRPr sz="2000">
                  <a:solidFill>
                    <a:schemeClr val="tx1"/>
                  </a:solidFill>
                  <a:latin typeface="Georgia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604878"/>
                </a:buClr>
                <a:buChar char="•"/>
                <a:defRPr sz="2000">
                  <a:solidFill>
                    <a:schemeClr val="tx1"/>
                  </a:solidFill>
                  <a:latin typeface="Georgia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604878"/>
                </a:buClr>
                <a:buChar char="•"/>
                <a:defRPr sz="2000">
                  <a:solidFill>
                    <a:schemeClr val="tx1"/>
                  </a:solidFill>
                  <a:latin typeface="Georgia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604878"/>
                </a:buClr>
                <a:buChar char="•"/>
                <a:defRPr sz="2000">
                  <a:solidFill>
                    <a:schemeClr val="tx1"/>
                  </a:solidFill>
                  <a:latin typeface="Georgia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cs-CZ" sz="1000">
                  <a:latin typeface="Times New Roman" pitchFamily="18" charset="0"/>
                  <a:cs typeface="Times New Roman" pitchFamily="18" charset="0"/>
                </a:rPr>
                <a:t>(control)</a:t>
              </a:r>
            </a:p>
          </p:txBody>
        </p:sp>
        <p:sp>
          <p:nvSpPr>
            <p:cNvPr id="117" name="TextovéPole 97"/>
            <p:cNvSpPr txBox="1">
              <a:spLocks noChangeArrowheads="1"/>
            </p:cNvSpPr>
            <p:nvPr/>
          </p:nvSpPr>
          <p:spPr bwMode="auto">
            <a:xfrm>
              <a:off x="3254375" y="5434013"/>
              <a:ext cx="581025" cy="708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itchFamily="18" charset="2"/>
                <a:buChar char=""/>
                <a:defRPr sz="2700">
                  <a:solidFill>
                    <a:schemeClr val="tx1"/>
                  </a:solidFill>
                  <a:latin typeface="Georgia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"/>
                <a:defRPr sz="2200">
                  <a:solidFill>
                    <a:schemeClr val="tx2"/>
                  </a:solidFill>
                  <a:latin typeface="Georgia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1B587C"/>
                </a:buClr>
                <a:buSzPct val="75000"/>
                <a:buFont typeface="Wingdings 2" pitchFamily="18" charset="2"/>
                <a:buChar char=""/>
                <a:defRPr sz="2000">
                  <a:solidFill>
                    <a:schemeClr val="tx1"/>
                  </a:solidFill>
                  <a:latin typeface="Georgia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4E8542"/>
                </a:buClr>
                <a:buSzPct val="70000"/>
                <a:buFont typeface="Wingdings" pitchFamily="2" charset="2"/>
                <a:buChar char=""/>
                <a:defRPr sz="2000">
                  <a:solidFill>
                    <a:schemeClr val="tx2"/>
                  </a:solidFill>
                  <a:latin typeface="Georgia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604878"/>
                </a:buClr>
                <a:buChar char="•"/>
                <a:defRPr sz="2000">
                  <a:solidFill>
                    <a:schemeClr val="tx1"/>
                  </a:solidFill>
                  <a:latin typeface="Georgia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604878"/>
                </a:buClr>
                <a:buChar char="•"/>
                <a:defRPr sz="2000">
                  <a:solidFill>
                    <a:schemeClr val="tx1"/>
                  </a:solidFill>
                  <a:latin typeface="Georgia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604878"/>
                </a:buClr>
                <a:buChar char="•"/>
                <a:defRPr sz="2000">
                  <a:solidFill>
                    <a:schemeClr val="tx1"/>
                  </a:solidFill>
                  <a:latin typeface="Georgia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604878"/>
                </a:buClr>
                <a:buChar char="•"/>
                <a:defRPr sz="2000">
                  <a:solidFill>
                    <a:schemeClr val="tx1"/>
                  </a:solidFill>
                  <a:latin typeface="Georgia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604878"/>
                </a:buClr>
                <a:buChar char="•"/>
                <a:defRPr sz="2000">
                  <a:solidFill>
                    <a:schemeClr val="tx1"/>
                  </a:solidFill>
                  <a:latin typeface="Georgia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cs-CZ" sz="1000" dirty="0">
                  <a:latin typeface="Times New Roman" pitchFamily="18" charset="0"/>
                  <a:cs typeface="Times New Roman" pitchFamily="18" charset="0"/>
                </a:rPr>
                <a:t>Sample/</a:t>
              </a:r>
              <a:r>
                <a:rPr lang="cs-CZ" altLang="cs-CZ" sz="1000" dirty="0" err="1">
                  <a:latin typeface="Times New Roman" pitchFamily="18" charset="0"/>
                  <a:cs typeface="Times New Roman" pitchFamily="18" charset="0"/>
                </a:rPr>
                <a:t>rinsing</a:t>
              </a:r>
              <a:r>
                <a:rPr lang="cs-CZ" altLang="cs-CZ" sz="10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cs-CZ" altLang="cs-CZ" sz="1000" dirty="0" err="1">
                  <a:latin typeface="Times New Roman" pitchFamily="18" charset="0"/>
                  <a:cs typeface="Times New Roman" pitchFamily="18" charset="0"/>
                </a:rPr>
                <a:t>buffer</a:t>
              </a:r>
              <a:r>
                <a:rPr lang="cs-CZ" altLang="cs-CZ" sz="10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cs-CZ" altLang="cs-CZ" sz="1000" dirty="0" err="1">
                  <a:latin typeface="Times New Roman" pitchFamily="18" charset="0"/>
                  <a:cs typeface="Times New Roman" pitchFamily="18" charset="0"/>
                </a:rPr>
                <a:t>inlet</a:t>
              </a:r>
              <a:endParaRPr lang="cs-CZ" altLang="cs-CZ" sz="1000" dirty="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18" name="Přímá spojovací šipka 113"/>
            <p:cNvCxnSpPr/>
            <p:nvPr/>
          </p:nvCxnSpPr>
          <p:spPr bwMode="auto">
            <a:xfrm rot="10800000" flipV="1">
              <a:off x="4816475" y="5435600"/>
              <a:ext cx="212725" cy="260350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9" name="TextovéPole 114"/>
            <p:cNvSpPr txBox="1">
              <a:spLocks noChangeArrowheads="1"/>
            </p:cNvSpPr>
            <p:nvPr/>
          </p:nvSpPr>
          <p:spPr bwMode="auto">
            <a:xfrm>
              <a:off x="4448175" y="4933951"/>
              <a:ext cx="692150" cy="246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itchFamily="18" charset="2"/>
                <a:buChar char=""/>
                <a:defRPr sz="2700">
                  <a:solidFill>
                    <a:schemeClr val="tx1"/>
                  </a:solidFill>
                  <a:latin typeface="Georgia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"/>
                <a:defRPr sz="2200">
                  <a:solidFill>
                    <a:schemeClr val="tx2"/>
                  </a:solidFill>
                  <a:latin typeface="Georgia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1B587C"/>
                </a:buClr>
                <a:buSzPct val="75000"/>
                <a:buFont typeface="Wingdings 2" pitchFamily="18" charset="2"/>
                <a:buChar char=""/>
                <a:defRPr sz="2000">
                  <a:solidFill>
                    <a:schemeClr val="tx1"/>
                  </a:solidFill>
                  <a:latin typeface="Georgia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4E8542"/>
                </a:buClr>
                <a:buSzPct val="70000"/>
                <a:buFont typeface="Wingdings" pitchFamily="2" charset="2"/>
                <a:buChar char=""/>
                <a:defRPr sz="2000">
                  <a:solidFill>
                    <a:schemeClr val="tx2"/>
                  </a:solidFill>
                  <a:latin typeface="Georgia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604878"/>
                </a:buClr>
                <a:buChar char="•"/>
                <a:defRPr sz="2000">
                  <a:solidFill>
                    <a:schemeClr val="tx1"/>
                  </a:solidFill>
                  <a:latin typeface="Georgia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604878"/>
                </a:buClr>
                <a:buChar char="•"/>
                <a:defRPr sz="2000">
                  <a:solidFill>
                    <a:schemeClr val="tx1"/>
                  </a:solidFill>
                  <a:latin typeface="Georgia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604878"/>
                </a:buClr>
                <a:buChar char="•"/>
                <a:defRPr sz="2000">
                  <a:solidFill>
                    <a:schemeClr val="tx1"/>
                  </a:solidFill>
                  <a:latin typeface="Georgia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604878"/>
                </a:buClr>
                <a:buChar char="•"/>
                <a:defRPr sz="2000">
                  <a:solidFill>
                    <a:schemeClr val="tx1"/>
                  </a:solidFill>
                  <a:latin typeface="Georgia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604878"/>
                </a:buClr>
                <a:buChar char="•"/>
                <a:defRPr sz="2000">
                  <a:solidFill>
                    <a:schemeClr val="tx1"/>
                  </a:solidFill>
                  <a:latin typeface="Georgia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cs-CZ" sz="1000">
                  <a:latin typeface="Times New Roman" pitchFamily="18" charset="0"/>
                  <a:cs typeface="Times New Roman" pitchFamily="18" charset="0"/>
                </a:rPr>
                <a:t>PC</a:t>
              </a:r>
            </a:p>
          </p:txBody>
        </p:sp>
      </p:grpSp>
      <p:grpSp>
        <p:nvGrpSpPr>
          <p:cNvPr id="120" name="Skupina 119"/>
          <p:cNvGrpSpPr/>
          <p:nvPr/>
        </p:nvGrpSpPr>
        <p:grpSpPr>
          <a:xfrm>
            <a:off x="4499992" y="1246759"/>
            <a:ext cx="3771900" cy="719088"/>
            <a:chOff x="5253978" y="1196752"/>
            <a:chExt cx="3771900" cy="719088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3978" y="1220515"/>
              <a:ext cx="3771900" cy="695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6" name="Obdélník 35"/>
            <p:cNvSpPr/>
            <p:nvPr/>
          </p:nvSpPr>
          <p:spPr bwMode="auto">
            <a:xfrm>
              <a:off x="5283013" y="1196752"/>
              <a:ext cx="2087290" cy="288032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123" name="TextovéPole 97"/>
          <p:cNvSpPr txBox="1">
            <a:spLocks noChangeArrowheads="1"/>
          </p:cNvSpPr>
          <p:nvPr/>
        </p:nvSpPr>
        <p:spPr bwMode="auto">
          <a:xfrm>
            <a:off x="2202235" y="1120677"/>
            <a:ext cx="1001613" cy="892552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accent3"/>
            </a:solidFill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700"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"/>
              <a:defRPr sz="2200">
                <a:solidFill>
                  <a:schemeClr val="tx2"/>
                </a:solidFill>
                <a:latin typeface="Georg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1B587C"/>
              </a:buClr>
              <a:buSzPct val="75000"/>
              <a:buFont typeface="Wingdings 2" pitchFamily="18" charset="2"/>
              <a:buChar char=""/>
              <a:defRPr sz="2000"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4E8542"/>
              </a:buClr>
              <a:buSzPct val="70000"/>
              <a:buFont typeface="Wingdings" pitchFamily="2" charset="2"/>
              <a:buChar char=""/>
              <a:defRPr sz="2000">
                <a:solidFill>
                  <a:schemeClr val="tx2"/>
                </a:solidFill>
                <a:latin typeface="Georg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604878"/>
              </a:buClr>
              <a:buChar char="•"/>
              <a:defRPr sz="2000"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04878"/>
              </a:buClr>
              <a:buChar char="•"/>
              <a:defRPr sz="2000"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04878"/>
              </a:buClr>
              <a:buChar char="•"/>
              <a:defRPr sz="2000"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04878"/>
              </a:buClr>
              <a:buChar char="•"/>
              <a:defRPr sz="2000"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04878"/>
              </a:buClr>
              <a:buChar char="•"/>
              <a:defRPr sz="2000"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300" b="1" dirty="0" smtClean="0">
                <a:latin typeface="+mj-lt"/>
                <a:cs typeface="Times New Roman" pitchFamily="18" charset="0"/>
              </a:rPr>
              <a:t>MALDI </a:t>
            </a:r>
            <a:r>
              <a:rPr lang="cs-CZ" altLang="cs-CZ" sz="1300" b="1" dirty="0" err="1" smtClean="0">
                <a:latin typeface="+mj-lt"/>
                <a:cs typeface="Times New Roman" pitchFamily="18" charset="0"/>
              </a:rPr>
              <a:t>imaging</a:t>
            </a:r>
            <a:r>
              <a:rPr lang="cs-CZ" altLang="cs-CZ" sz="1300" b="1" dirty="0" smtClean="0">
                <a:latin typeface="+mj-lt"/>
                <a:cs typeface="Times New Roman" pitchFamily="18" charset="0"/>
              </a:rPr>
              <a:t> tkáňových řezů</a:t>
            </a:r>
            <a:endParaRPr lang="cs-CZ" altLang="cs-CZ" sz="1300" b="1" dirty="0">
              <a:latin typeface="+mj-lt"/>
              <a:cs typeface="Times New Roman" pitchFamily="18" charset="0"/>
            </a:endParaRPr>
          </a:p>
        </p:txBody>
      </p:sp>
      <p:sp>
        <p:nvSpPr>
          <p:cNvPr id="124" name="TextovéPole 97"/>
          <p:cNvSpPr txBox="1">
            <a:spLocks noChangeArrowheads="1"/>
          </p:cNvSpPr>
          <p:nvPr/>
        </p:nvSpPr>
        <p:spPr bwMode="auto">
          <a:xfrm>
            <a:off x="3967361" y="1056259"/>
            <a:ext cx="5148064" cy="292388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accent3"/>
            </a:solidFill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700"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"/>
              <a:defRPr sz="2200">
                <a:solidFill>
                  <a:schemeClr val="tx2"/>
                </a:solidFill>
                <a:latin typeface="Georg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1B587C"/>
              </a:buClr>
              <a:buSzPct val="75000"/>
              <a:buFont typeface="Wingdings 2" pitchFamily="18" charset="2"/>
              <a:buChar char=""/>
              <a:defRPr sz="2000"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4E8542"/>
              </a:buClr>
              <a:buSzPct val="70000"/>
              <a:buFont typeface="Wingdings" pitchFamily="2" charset="2"/>
              <a:buChar char=""/>
              <a:defRPr sz="2000">
                <a:solidFill>
                  <a:schemeClr val="tx2"/>
                </a:solidFill>
                <a:latin typeface="Georg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604878"/>
              </a:buClr>
              <a:buChar char="•"/>
              <a:defRPr sz="2000"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04878"/>
              </a:buClr>
              <a:buChar char="•"/>
              <a:defRPr sz="2000"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04878"/>
              </a:buClr>
              <a:buChar char="•"/>
              <a:defRPr sz="2000"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04878"/>
              </a:buClr>
              <a:buChar char="•"/>
              <a:defRPr sz="2000"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04878"/>
              </a:buClr>
              <a:buChar char="•"/>
              <a:defRPr sz="2000"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300" b="1" dirty="0" smtClean="0">
                <a:latin typeface="+mj-lt"/>
                <a:cs typeface="Times New Roman" pitchFamily="18" charset="0"/>
              </a:rPr>
              <a:t>Zachycení </a:t>
            </a:r>
            <a:r>
              <a:rPr lang="cs-CZ" altLang="cs-CZ" sz="1300" b="1" dirty="0" err="1" smtClean="0">
                <a:latin typeface="+mj-lt"/>
                <a:cs typeface="Times New Roman" pitchFamily="18" charset="0"/>
              </a:rPr>
              <a:t>biomárkeru</a:t>
            </a:r>
            <a:r>
              <a:rPr lang="cs-CZ" altLang="cs-CZ" sz="1300" b="1" dirty="0">
                <a:latin typeface="+mj-lt"/>
                <a:cs typeface="Times New Roman" pitchFamily="18" charset="0"/>
              </a:rPr>
              <a:t> </a:t>
            </a:r>
            <a:r>
              <a:rPr lang="cs-CZ" altLang="cs-CZ" sz="1300" b="1" dirty="0" smtClean="0">
                <a:latin typeface="+mj-lt"/>
                <a:cs typeface="Times New Roman" pitchFamily="18" charset="0"/>
              </a:rPr>
              <a:t>na magnetické částice a </a:t>
            </a:r>
            <a:r>
              <a:rPr lang="cs-CZ" altLang="cs-CZ" sz="1300" b="1" dirty="0" err="1" smtClean="0">
                <a:latin typeface="+mj-lt"/>
                <a:cs typeface="Times New Roman" pitchFamily="18" charset="0"/>
              </a:rPr>
              <a:t>mikrofluidní</a:t>
            </a:r>
            <a:r>
              <a:rPr lang="cs-CZ" altLang="cs-CZ" sz="1300" b="1" dirty="0">
                <a:latin typeface="+mj-lt"/>
                <a:cs typeface="Times New Roman" pitchFamily="18" charset="0"/>
              </a:rPr>
              <a:t> </a:t>
            </a:r>
            <a:r>
              <a:rPr lang="cs-CZ" altLang="cs-CZ" sz="1300" b="1" dirty="0" smtClean="0">
                <a:latin typeface="+mj-lt"/>
                <a:cs typeface="Times New Roman" pitchFamily="18" charset="0"/>
              </a:rPr>
              <a:t>detekce</a:t>
            </a:r>
            <a:endParaRPr lang="cs-CZ" altLang="cs-CZ" sz="1300" b="1" dirty="0">
              <a:latin typeface="+mj-lt"/>
              <a:cs typeface="Times New Roman" pitchFamily="18" charset="0"/>
            </a:endParaRPr>
          </a:p>
        </p:txBody>
      </p:sp>
      <p:cxnSp>
        <p:nvCxnSpPr>
          <p:cNvPr id="1024" name="Přímá spojnice 1023"/>
          <p:cNvCxnSpPr/>
          <p:nvPr/>
        </p:nvCxnSpPr>
        <p:spPr bwMode="auto">
          <a:xfrm>
            <a:off x="3923928" y="1202453"/>
            <a:ext cx="0" cy="3714224"/>
          </a:xfrm>
          <a:prstGeom prst="line">
            <a:avLst/>
          </a:prstGeom>
          <a:noFill/>
          <a:ln w="1587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31" name="Přímá spojnice 130"/>
          <p:cNvCxnSpPr/>
          <p:nvPr/>
        </p:nvCxnSpPr>
        <p:spPr bwMode="auto">
          <a:xfrm flipH="1" flipV="1">
            <a:off x="6575734" y="4916677"/>
            <a:ext cx="2257438" cy="4294"/>
          </a:xfrm>
          <a:prstGeom prst="line">
            <a:avLst/>
          </a:prstGeom>
          <a:noFill/>
          <a:ln w="1587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34" name="Přímá spojnice 133"/>
          <p:cNvCxnSpPr/>
          <p:nvPr/>
        </p:nvCxnSpPr>
        <p:spPr bwMode="auto">
          <a:xfrm flipH="1" flipV="1">
            <a:off x="3931268" y="4271095"/>
            <a:ext cx="2610472" cy="4294"/>
          </a:xfrm>
          <a:prstGeom prst="line">
            <a:avLst/>
          </a:prstGeom>
          <a:noFill/>
          <a:ln w="1587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43" name="Přímá spojnice 142"/>
          <p:cNvCxnSpPr/>
          <p:nvPr/>
        </p:nvCxnSpPr>
        <p:spPr bwMode="auto">
          <a:xfrm>
            <a:off x="6560790" y="4271095"/>
            <a:ext cx="14944" cy="645582"/>
          </a:xfrm>
          <a:prstGeom prst="line">
            <a:avLst/>
          </a:prstGeom>
          <a:noFill/>
          <a:ln w="1587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1042" name="AutoShape 5" descr="Výsledek obrázku pro HPLC Coularra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043" name="AutoShape 7" descr="Výsledek obrázku pro HPLC Coularray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044" name="AutoShape 9" descr="Výsledek obrázku pro HPLC Coularray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045" name="AutoShape 11" descr="Výsledek obrázku pro HPLC Coularray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046" name="AutoShape 13" descr="Výsledek obrázku pro HPLC Coularray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047" name="AutoShape 15" descr="Výsledek obrázku pro HPLC Coularray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048" name="AutoShape 17" descr="Výsledek obrázku pro Maxis impact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050" name="AutoShape 21" descr="Výsledek obrázku pro Maxis impact"/>
          <p:cNvSpPr>
            <a:spLocks noChangeAspect="1" noChangeArrowheads="1"/>
          </p:cNvSpPr>
          <p:nvPr/>
        </p:nvSpPr>
        <p:spPr bwMode="auto">
          <a:xfrm>
            <a:off x="1374775" y="836712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051" name="AutoShape 23" descr="Výsledek obrázku pro Maxis impact"/>
          <p:cNvSpPr>
            <a:spLocks noChangeAspect="1" noChangeArrowheads="1"/>
          </p:cNvSpPr>
          <p:nvPr/>
        </p:nvSpPr>
        <p:spPr bwMode="auto">
          <a:xfrm>
            <a:off x="1527175" y="989112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052" name="AutoShape 25" descr="Výsledek obrázku pro Maxis impact"/>
          <p:cNvSpPr>
            <a:spLocks noChangeAspect="1" noChangeArrowheads="1"/>
          </p:cNvSpPr>
          <p:nvPr/>
        </p:nvSpPr>
        <p:spPr bwMode="auto">
          <a:xfrm>
            <a:off x="1679575" y="1141512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053" name="AutoShape 27" descr="Výsledek obrázku pro Maxis impact"/>
          <p:cNvSpPr>
            <a:spLocks noChangeAspect="1" noChangeArrowheads="1"/>
          </p:cNvSpPr>
          <p:nvPr/>
        </p:nvSpPr>
        <p:spPr bwMode="auto">
          <a:xfrm>
            <a:off x="1831975" y="1293912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054" name="AutoShape 29" descr="Výsledek obrázku pro maxis impact"/>
          <p:cNvSpPr>
            <a:spLocks noChangeAspect="1" noChangeArrowheads="1"/>
          </p:cNvSpPr>
          <p:nvPr/>
        </p:nvSpPr>
        <p:spPr bwMode="auto">
          <a:xfrm>
            <a:off x="1984375" y="1446312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055" name="AutoShape 31" descr="Výsledek obrázku pro maxis impact"/>
          <p:cNvSpPr>
            <a:spLocks noChangeAspect="1" noChangeArrowheads="1"/>
          </p:cNvSpPr>
          <p:nvPr/>
        </p:nvSpPr>
        <p:spPr bwMode="auto">
          <a:xfrm>
            <a:off x="2136775" y="1598712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67" name="TextovéPole 97"/>
          <p:cNvSpPr txBox="1">
            <a:spLocks noChangeArrowheads="1"/>
          </p:cNvSpPr>
          <p:nvPr/>
        </p:nvSpPr>
        <p:spPr bwMode="auto">
          <a:xfrm>
            <a:off x="4013084" y="4444702"/>
            <a:ext cx="2504074" cy="29238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700"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"/>
              <a:defRPr sz="2200">
                <a:solidFill>
                  <a:schemeClr val="tx2"/>
                </a:solidFill>
                <a:latin typeface="Georg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1B587C"/>
              </a:buClr>
              <a:buSzPct val="75000"/>
              <a:buFont typeface="Wingdings 2" pitchFamily="18" charset="2"/>
              <a:buChar char=""/>
              <a:defRPr sz="2000"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4E8542"/>
              </a:buClr>
              <a:buSzPct val="70000"/>
              <a:buFont typeface="Wingdings" pitchFamily="2" charset="2"/>
              <a:buChar char=""/>
              <a:defRPr sz="2000">
                <a:solidFill>
                  <a:schemeClr val="tx2"/>
                </a:solidFill>
                <a:latin typeface="Georg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604878"/>
              </a:buClr>
              <a:buChar char="•"/>
              <a:defRPr sz="2000"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04878"/>
              </a:buClr>
              <a:buChar char="•"/>
              <a:defRPr sz="2000"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04878"/>
              </a:buClr>
              <a:buChar char="•"/>
              <a:defRPr sz="2000"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04878"/>
              </a:buClr>
              <a:buChar char="•"/>
              <a:defRPr sz="2000"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04878"/>
              </a:buClr>
              <a:buChar char="•"/>
              <a:defRPr sz="2000"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300" b="1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Přístrojové vybavení</a:t>
            </a:r>
            <a:endParaRPr lang="cs-CZ" altLang="cs-CZ" sz="1300" b="1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1057" name="Picture 3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4545" y="5497214"/>
            <a:ext cx="1036356" cy="1030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70" name="Přímá spojnice 169"/>
          <p:cNvCxnSpPr/>
          <p:nvPr/>
        </p:nvCxnSpPr>
        <p:spPr bwMode="auto">
          <a:xfrm flipH="1">
            <a:off x="381000" y="4916677"/>
            <a:ext cx="3500115" cy="4294"/>
          </a:xfrm>
          <a:prstGeom prst="line">
            <a:avLst/>
          </a:prstGeom>
          <a:noFill/>
          <a:ln w="1587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pic>
        <p:nvPicPr>
          <p:cNvPr id="1060" name="Picture 3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5046299"/>
            <a:ext cx="1538775" cy="1487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1" name="Picture 3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6133" y="5421662"/>
            <a:ext cx="1043007" cy="1059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2" name="Picture 37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7712" y="5486549"/>
            <a:ext cx="959298" cy="1037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3" name="AutoShape 39" descr="Výsledek obrázku pro biologic duoflow Biorad"/>
          <p:cNvSpPr>
            <a:spLocks noChangeAspect="1" noChangeArrowheads="1"/>
          </p:cNvSpPr>
          <p:nvPr/>
        </p:nvSpPr>
        <p:spPr bwMode="auto">
          <a:xfrm>
            <a:off x="2289175" y="1751112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064" name="Picture 4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375" y="5421662"/>
            <a:ext cx="1289645" cy="1096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7" name="TextovéPole 97"/>
          <p:cNvSpPr txBox="1">
            <a:spLocks noChangeArrowheads="1"/>
          </p:cNvSpPr>
          <p:nvPr/>
        </p:nvSpPr>
        <p:spPr bwMode="auto">
          <a:xfrm>
            <a:off x="307974" y="5046299"/>
            <a:ext cx="1538775" cy="261610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accent3"/>
            </a:solidFill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700"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"/>
              <a:defRPr sz="2200">
                <a:solidFill>
                  <a:schemeClr val="tx2"/>
                </a:solidFill>
                <a:latin typeface="Georg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1B587C"/>
              </a:buClr>
              <a:buSzPct val="75000"/>
              <a:buFont typeface="Wingdings 2" pitchFamily="18" charset="2"/>
              <a:buChar char=""/>
              <a:defRPr sz="2000"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4E8542"/>
              </a:buClr>
              <a:buSzPct val="70000"/>
              <a:buFont typeface="Wingdings" pitchFamily="2" charset="2"/>
              <a:buChar char=""/>
              <a:defRPr sz="2000">
                <a:solidFill>
                  <a:schemeClr val="tx2"/>
                </a:solidFill>
                <a:latin typeface="Georg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604878"/>
              </a:buClr>
              <a:buChar char="•"/>
              <a:defRPr sz="2000"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04878"/>
              </a:buClr>
              <a:buChar char="•"/>
              <a:defRPr sz="2000"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04878"/>
              </a:buClr>
              <a:buChar char="•"/>
              <a:defRPr sz="2000"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04878"/>
              </a:buClr>
              <a:buChar char="•"/>
              <a:defRPr sz="2000"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04878"/>
              </a:buClr>
              <a:buChar char="•"/>
              <a:defRPr sz="2000"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100" b="1" dirty="0" smtClean="0">
                <a:latin typeface="+mj-lt"/>
                <a:cs typeface="Times New Roman" pitchFamily="18" charset="0"/>
              </a:rPr>
              <a:t>MALDI MS</a:t>
            </a:r>
            <a:endParaRPr lang="cs-CZ" altLang="cs-CZ" sz="1100" b="1" dirty="0">
              <a:latin typeface="+mj-lt"/>
              <a:cs typeface="Times New Roman" pitchFamily="18" charset="0"/>
            </a:endParaRPr>
          </a:p>
        </p:txBody>
      </p:sp>
      <p:sp>
        <p:nvSpPr>
          <p:cNvPr id="178" name="TextovéPole 97"/>
          <p:cNvSpPr txBox="1">
            <a:spLocks noChangeArrowheads="1"/>
          </p:cNvSpPr>
          <p:nvPr/>
        </p:nvSpPr>
        <p:spPr bwMode="auto">
          <a:xfrm>
            <a:off x="2032879" y="5016098"/>
            <a:ext cx="1192635" cy="430887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accent3"/>
            </a:solidFill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700"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"/>
              <a:defRPr sz="2200">
                <a:solidFill>
                  <a:schemeClr val="tx2"/>
                </a:solidFill>
                <a:latin typeface="Georg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1B587C"/>
              </a:buClr>
              <a:buSzPct val="75000"/>
              <a:buFont typeface="Wingdings 2" pitchFamily="18" charset="2"/>
              <a:buChar char=""/>
              <a:defRPr sz="2000"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4E8542"/>
              </a:buClr>
              <a:buSzPct val="70000"/>
              <a:buFont typeface="Wingdings" pitchFamily="2" charset="2"/>
              <a:buChar char=""/>
              <a:defRPr sz="2000">
                <a:solidFill>
                  <a:schemeClr val="tx2"/>
                </a:solidFill>
                <a:latin typeface="Georg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604878"/>
              </a:buClr>
              <a:buChar char="•"/>
              <a:defRPr sz="2000"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04878"/>
              </a:buClr>
              <a:buChar char="•"/>
              <a:defRPr sz="2000"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04878"/>
              </a:buClr>
              <a:buChar char="•"/>
              <a:defRPr sz="2000"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04878"/>
              </a:buClr>
              <a:buChar char="•"/>
              <a:defRPr sz="2000"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04878"/>
              </a:buClr>
              <a:buChar char="•"/>
              <a:defRPr sz="2000"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100" b="1" dirty="0" smtClean="0">
                <a:latin typeface="+mn-lt"/>
                <a:cs typeface="Times New Roman" pitchFamily="18" charset="0"/>
              </a:rPr>
              <a:t>Separace proteinů</a:t>
            </a:r>
            <a:endParaRPr lang="cs-CZ" altLang="cs-CZ" sz="1100" b="1" dirty="0">
              <a:latin typeface="+mn-lt"/>
              <a:cs typeface="Times New Roman" pitchFamily="18" charset="0"/>
            </a:endParaRPr>
          </a:p>
        </p:txBody>
      </p:sp>
      <p:sp>
        <p:nvSpPr>
          <p:cNvPr id="179" name="TextovéPole 97"/>
          <p:cNvSpPr txBox="1">
            <a:spLocks noChangeArrowheads="1"/>
          </p:cNvSpPr>
          <p:nvPr/>
        </p:nvSpPr>
        <p:spPr bwMode="auto">
          <a:xfrm>
            <a:off x="3424211" y="5032206"/>
            <a:ext cx="1066716" cy="430887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accent3"/>
            </a:solidFill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700"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"/>
              <a:defRPr sz="2200">
                <a:solidFill>
                  <a:schemeClr val="tx2"/>
                </a:solidFill>
                <a:latin typeface="Georg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1B587C"/>
              </a:buClr>
              <a:buSzPct val="75000"/>
              <a:buFont typeface="Wingdings 2" pitchFamily="18" charset="2"/>
              <a:buChar char=""/>
              <a:defRPr sz="2000"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4E8542"/>
              </a:buClr>
              <a:buSzPct val="70000"/>
              <a:buFont typeface="Wingdings" pitchFamily="2" charset="2"/>
              <a:buChar char=""/>
              <a:defRPr sz="2000">
                <a:solidFill>
                  <a:schemeClr val="tx2"/>
                </a:solidFill>
                <a:latin typeface="Georg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604878"/>
              </a:buClr>
              <a:buChar char="•"/>
              <a:defRPr sz="2000"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04878"/>
              </a:buClr>
              <a:buChar char="•"/>
              <a:defRPr sz="2000"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04878"/>
              </a:buClr>
              <a:buChar char="•"/>
              <a:defRPr sz="2000"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04878"/>
              </a:buClr>
              <a:buChar char="•"/>
              <a:defRPr sz="2000"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04878"/>
              </a:buClr>
              <a:buChar char="•"/>
              <a:defRPr sz="2000"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100" b="1" dirty="0" smtClean="0">
                <a:latin typeface="+mj-lt"/>
                <a:cs typeface="Times New Roman" pitchFamily="18" charset="0"/>
              </a:rPr>
              <a:t>Separace aminokyselin</a:t>
            </a:r>
            <a:endParaRPr lang="cs-CZ" altLang="cs-CZ" sz="1100" b="1" dirty="0">
              <a:latin typeface="+mj-lt"/>
              <a:cs typeface="Times New Roman" pitchFamily="18" charset="0"/>
            </a:endParaRPr>
          </a:p>
        </p:txBody>
      </p:sp>
      <p:sp>
        <p:nvSpPr>
          <p:cNvPr id="180" name="TextovéPole 97"/>
          <p:cNvSpPr txBox="1">
            <a:spLocks noChangeArrowheads="1"/>
          </p:cNvSpPr>
          <p:nvPr/>
        </p:nvSpPr>
        <p:spPr bwMode="auto">
          <a:xfrm>
            <a:off x="4643327" y="5044906"/>
            <a:ext cx="1066716" cy="430887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accent3"/>
            </a:solidFill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700"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"/>
              <a:defRPr sz="2200">
                <a:solidFill>
                  <a:schemeClr val="tx2"/>
                </a:solidFill>
                <a:latin typeface="Georg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1B587C"/>
              </a:buClr>
              <a:buSzPct val="75000"/>
              <a:buFont typeface="Wingdings 2" pitchFamily="18" charset="2"/>
              <a:buChar char=""/>
              <a:defRPr sz="2000"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4E8542"/>
              </a:buClr>
              <a:buSzPct val="70000"/>
              <a:buFont typeface="Wingdings" pitchFamily="2" charset="2"/>
              <a:buChar char=""/>
              <a:defRPr sz="2000">
                <a:solidFill>
                  <a:schemeClr val="tx2"/>
                </a:solidFill>
                <a:latin typeface="Georg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604878"/>
              </a:buClr>
              <a:buChar char="•"/>
              <a:defRPr sz="2000"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04878"/>
              </a:buClr>
              <a:buChar char="•"/>
              <a:defRPr sz="2000"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04878"/>
              </a:buClr>
              <a:buChar char="•"/>
              <a:defRPr sz="2000"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04878"/>
              </a:buClr>
              <a:buChar char="•"/>
              <a:defRPr sz="2000"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04878"/>
              </a:buClr>
              <a:buChar char="•"/>
              <a:defRPr sz="2000"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100" b="1" dirty="0" smtClean="0">
                <a:latin typeface="+mj-lt"/>
                <a:cs typeface="Times New Roman" pitchFamily="18" charset="0"/>
              </a:rPr>
              <a:t>HPLC-MS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100" b="1" dirty="0" smtClean="0">
                <a:latin typeface="+mj-lt"/>
                <a:cs typeface="Times New Roman" pitchFamily="18" charset="0"/>
              </a:rPr>
              <a:t>(</a:t>
            </a:r>
            <a:r>
              <a:rPr lang="cs-CZ" altLang="cs-CZ" sz="1100" b="1" dirty="0" err="1" smtClean="0">
                <a:latin typeface="+mj-lt"/>
                <a:cs typeface="Times New Roman" pitchFamily="18" charset="0"/>
              </a:rPr>
              <a:t>biomárkery</a:t>
            </a:r>
            <a:r>
              <a:rPr lang="cs-CZ" altLang="cs-CZ" sz="1100" b="1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cs-CZ" altLang="cs-CZ" sz="11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1" name="TextovéPole 97"/>
          <p:cNvSpPr txBox="1">
            <a:spLocks noChangeArrowheads="1"/>
          </p:cNvSpPr>
          <p:nvPr/>
        </p:nvSpPr>
        <p:spPr bwMode="auto">
          <a:xfrm>
            <a:off x="5925209" y="4981862"/>
            <a:ext cx="1066716" cy="430887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accent3"/>
            </a:solidFill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700"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"/>
              <a:defRPr sz="2200">
                <a:solidFill>
                  <a:schemeClr val="tx2"/>
                </a:solidFill>
                <a:latin typeface="Georg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1B587C"/>
              </a:buClr>
              <a:buSzPct val="75000"/>
              <a:buFont typeface="Wingdings 2" pitchFamily="18" charset="2"/>
              <a:buChar char=""/>
              <a:defRPr sz="2000"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4E8542"/>
              </a:buClr>
              <a:buSzPct val="70000"/>
              <a:buFont typeface="Wingdings" pitchFamily="2" charset="2"/>
              <a:buChar char=""/>
              <a:defRPr sz="2000">
                <a:solidFill>
                  <a:schemeClr val="tx2"/>
                </a:solidFill>
                <a:latin typeface="Georg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604878"/>
              </a:buClr>
              <a:buChar char="•"/>
              <a:defRPr sz="2000"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04878"/>
              </a:buClr>
              <a:buChar char="•"/>
              <a:defRPr sz="2000"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04878"/>
              </a:buClr>
              <a:buChar char="•"/>
              <a:defRPr sz="2000"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04878"/>
              </a:buClr>
              <a:buChar char="•"/>
              <a:defRPr sz="2000"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04878"/>
              </a:buClr>
              <a:buChar char="•"/>
              <a:defRPr sz="2000"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100" b="1" dirty="0" smtClean="0">
                <a:latin typeface="+mj-lt"/>
                <a:cs typeface="Times New Roman" pitchFamily="18" charset="0"/>
              </a:rPr>
              <a:t>HPLC-ED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100" b="1" dirty="0" smtClean="0">
                <a:latin typeface="+mj-lt"/>
                <a:cs typeface="Times New Roman" pitchFamily="18" charset="0"/>
              </a:rPr>
              <a:t>(antioxidanty)</a:t>
            </a:r>
            <a:endParaRPr lang="cs-CZ" altLang="cs-CZ" sz="1100" b="1" dirty="0">
              <a:latin typeface="+mj-lt"/>
              <a:cs typeface="Times New Roman" pitchFamily="18" charset="0"/>
            </a:endParaRPr>
          </a:p>
        </p:txBody>
      </p:sp>
      <p:pic>
        <p:nvPicPr>
          <p:cNvPr id="1066" name="Picture 42" descr="http://svet-3d-tisku.cz/img/profi-3d-maker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11" y="5242026"/>
            <a:ext cx="1728677" cy="1288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3" name="TextovéPole 97"/>
          <p:cNvSpPr txBox="1">
            <a:spLocks noChangeArrowheads="1"/>
          </p:cNvSpPr>
          <p:nvPr/>
        </p:nvSpPr>
        <p:spPr bwMode="auto">
          <a:xfrm>
            <a:off x="7235810" y="4994293"/>
            <a:ext cx="1728677" cy="261610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accent3"/>
            </a:solidFill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700"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"/>
              <a:defRPr sz="2200">
                <a:solidFill>
                  <a:schemeClr val="tx2"/>
                </a:solidFill>
                <a:latin typeface="Georg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1B587C"/>
              </a:buClr>
              <a:buSzPct val="75000"/>
              <a:buFont typeface="Wingdings 2" pitchFamily="18" charset="2"/>
              <a:buChar char=""/>
              <a:defRPr sz="2000"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4E8542"/>
              </a:buClr>
              <a:buSzPct val="70000"/>
              <a:buFont typeface="Wingdings" pitchFamily="2" charset="2"/>
              <a:buChar char=""/>
              <a:defRPr sz="2000">
                <a:solidFill>
                  <a:schemeClr val="tx2"/>
                </a:solidFill>
                <a:latin typeface="Georg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604878"/>
              </a:buClr>
              <a:buChar char="•"/>
              <a:defRPr sz="2000"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04878"/>
              </a:buClr>
              <a:buChar char="•"/>
              <a:defRPr sz="2000"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04878"/>
              </a:buClr>
              <a:buChar char="•"/>
              <a:defRPr sz="2000"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04878"/>
              </a:buClr>
              <a:buChar char="•"/>
              <a:defRPr sz="2000"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04878"/>
              </a:buClr>
              <a:buChar char="•"/>
              <a:defRPr sz="2000"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100" b="1" dirty="0" smtClean="0">
                <a:latin typeface="+mj-lt"/>
                <a:cs typeface="Times New Roman" pitchFamily="18" charset="0"/>
              </a:rPr>
              <a:t>3D tisk - technologie</a:t>
            </a:r>
            <a:endParaRPr lang="cs-CZ" altLang="cs-CZ" sz="1100" b="1" dirty="0">
              <a:latin typeface="+mj-lt"/>
              <a:cs typeface="Times New Roman" pitchFamily="18" charset="0"/>
            </a:endParaRPr>
          </a:p>
        </p:txBody>
      </p:sp>
      <p:sp>
        <p:nvSpPr>
          <p:cNvPr id="69" name="Text Box 4"/>
          <p:cNvSpPr txBox="1">
            <a:spLocks noChangeArrowheads="1"/>
          </p:cNvSpPr>
          <p:nvPr/>
        </p:nvSpPr>
        <p:spPr bwMode="auto">
          <a:xfrm>
            <a:off x="1187450" y="207690"/>
            <a:ext cx="727298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Laboratoř </a:t>
            </a:r>
            <a:r>
              <a:rPr lang="cs-CZ" altLang="cs-CZ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biomarkerů </a:t>
            </a:r>
            <a:r>
              <a:rPr lang="cs-CZ" altLang="cs-CZ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průtokových technik</a:t>
            </a:r>
          </a:p>
        </p:txBody>
      </p:sp>
      <p:grpSp>
        <p:nvGrpSpPr>
          <p:cNvPr id="68" name="Skupina 67"/>
          <p:cNvGrpSpPr/>
          <p:nvPr/>
        </p:nvGrpSpPr>
        <p:grpSpPr>
          <a:xfrm>
            <a:off x="-108520" y="0"/>
            <a:ext cx="9361040" cy="908720"/>
            <a:chOff x="-108520" y="0"/>
            <a:chExt cx="9361040" cy="908720"/>
          </a:xfrm>
        </p:grpSpPr>
        <p:sp>
          <p:nvSpPr>
            <p:cNvPr id="70" name="Obdélník 69"/>
            <p:cNvSpPr/>
            <p:nvPr/>
          </p:nvSpPr>
          <p:spPr>
            <a:xfrm>
              <a:off x="0" y="0"/>
              <a:ext cx="9144000" cy="90872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sz="2400" b="1" dirty="0" smtClean="0"/>
                <a:t>Laboratoř biomarkerů a průtokových technik</a:t>
              </a:r>
              <a:endParaRPr lang="cs-CZ" sz="2400" b="1" dirty="0"/>
            </a:p>
          </p:txBody>
        </p:sp>
        <p:cxnSp>
          <p:nvCxnSpPr>
            <p:cNvPr id="71" name="Přímá spojnice 70"/>
            <p:cNvCxnSpPr/>
            <p:nvPr/>
          </p:nvCxnSpPr>
          <p:spPr>
            <a:xfrm>
              <a:off x="-108520" y="908720"/>
              <a:ext cx="9361040" cy="0"/>
            </a:xfrm>
            <a:prstGeom prst="line">
              <a:avLst/>
            </a:prstGeom>
            <a:ln w="5715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01251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752528"/>
          </a:xfrm>
        </p:spPr>
        <p:txBody>
          <a:bodyPr>
            <a:normAutofit/>
          </a:bodyPr>
          <a:lstStyle/>
          <a:p>
            <a:pPr marL="0" indent="0">
              <a:spcBef>
                <a:spcPts val="1440"/>
              </a:spcBef>
              <a:buClr>
                <a:schemeClr val="tx1">
                  <a:lumMod val="75000"/>
                  <a:lumOff val="25000"/>
                </a:schemeClr>
              </a:buClr>
              <a:buNone/>
            </a:pPr>
            <a:r>
              <a:rPr lang="cs-CZ" sz="2400" b="1" dirty="0" smtClean="0"/>
              <a:t>Témata:</a:t>
            </a:r>
          </a:p>
          <a:p>
            <a:pPr>
              <a:spcBef>
                <a:spcPts val="144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§"/>
            </a:pPr>
            <a:r>
              <a:rPr lang="cs-CZ" sz="2400" dirty="0"/>
              <a:t>Průtokové systémy s elektrochemickou detekcí pro analýzu </a:t>
            </a:r>
            <a:r>
              <a:rPr lang="cs-CZ" sz="2400" dirty="0" smtClean="0"/>
              <a:t>biomolekul</a:t>
            </a:r>
          </a:p>
          <a:p>
            <a:pPr>
              <a:spcBef>
                <a:spcPts val="144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§"/>
            </a:pPr>
            <a:r>
              <a:rPr lang="cs-CZ" sz="2400" dirty="0" err="1" smtClean="0"/>
              <a:t>Konstrkuce</a:t>
            </a:r>
            <a:r>
              <a:rPr lang="cs-CZ" sz="2400" dirty="0" smtClean="0"/>
              <a:t> zařízení pro POCT využívající magnetickou separaci</a:t>
            </a:r>
          </a:p>
          <a:p>
            <a:pPr>
              <a:spcBef>
                <a:spcPts val="144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§"/>
            </a:pPr>
            <a:r>
              <a:rPr lang="cs-CZ" sz="2400" dirty="0" smtClean="0"/>
              <a:t>Studium </a:t>
            </a:r>
            <a:r>
              <a:rPr lang="cs-CZ" sz="2400" dirty="0" err="1" smtClean="0"/>
              <a:t>isoforem</a:t>
            </a:r>
            <a:r>
              <a:rPr lang="cs-CZ" sz="2400" dirty="0" smtClean="0"/>
              <a:t> </a:t>
            </a:r>
            <a:r>
              <a:rPr lang="cs-CZ" sz="2400" dirty="0" err="1" smtClean="0"/>
              <a:t>metallothioneinu</a:t>
            </a:r>
            <a:r>
              <a:rPr lang="cs-CZ" sz="2400" dirty="0" smtClean="0"/>
              <a:t> ve vzorcích nádorové tkáně pomocí hmotnostní spektrometrie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strana </a:t>
            </a:r>
            <a:fld id="{0053851A-6005-4E01-A0B6-23BBA65B0E23}" type="slidenum">
              <a:rPr lang="cs-CZ" smtClean="0"/>
              <a:pPr>
                <a:defRPr/>
              </a:pPr>
              <a:t>14</a:t>
            </a:fld>
            <a:endParaRPr lang="cs-CZ"/>
          </a:p>
        </p:txBody>
      </p:sp>
      <p:grpSp>
        <p:nvGrpSpPr>
          <p:cNvPr id="5" name="Skupina 4"/>
          <p:cNvGrpSpPr/>
          <p:nvPr/>
        </p:nvGrpSpPr>
        <p:grpSpPr>
          <a:xfrm>
            <a:off x="-108520" y="0"/>
            <a:ext cx="9361040" cy="908720"/>
            <a:chOff x="-108520" y="0"/>
            <a:chExt cx="9361040" cy="908720"/>
          </a:xfrm>
        </p:grpSpPr>
        <p:sp>
          <p:nvSpPr>
            <p:cNvPr id="6" name="Obdélník 5"/>
            <p:cNvSpPr/>
            <p:nvPr/>
          </p:nvSpPr>
          <p:spPr>
            <a:xfrm>
              <a:off x="0" y="0"/>
              <a:ext cx="9144000" cy="90872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sz="2400" b="1" dirty="0" smtClean="0"/>
                <a:t>Laboratoř </a:t>
              </a:r>
              <a:r>
                <a:rPr lang="cs-CZ" sz="2400" b="1" dirty="0"/>
                <a:t>biomarkerů a průtokových technik</a:t>
              </a:r>
            </a:p>
          </p:txBody>
        </p:sp>
        <p:cxnSp>
          <p:nvCxnSpPr>
            <p:cNvPr id="7" name="Přímá spojnice 6"/>
            <p:cNvCxnSpPr/>
            <p:nvPr/>
          </p:nvCxnSpPr>
          <p:spPr>
            <a:xfrm>
              <a:off x="-108520" y="908720"/>
              <a:ext cx="9361040" cy="0"/>
            </a:xfrm>
            <a:prstGeom prst="line">
              <a:avLst/>
            </a:prstGeom>
            <a:ln w="5715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17274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strana </a:t>
            </a:r>
            <a:fld id="{0053851A-6005-4E01-A0B6-23BBA65B0E23}" type="slidenum">
              <a:rPr lang="cs-CZ" smtClean="0"/>
              <a:pPr>
                <a:defRPr/>
              </a:pPr>
              <a:t>15</a:t>
            </a:fld>
            <a:endParaRPr lang="cs-CZ"/>
          </a:p>
        </p:txBody>
      </p:sp>
      <p:sp>
        <p:nvSpPr>
          <p:cNvPr id="5" name="Obdélník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/>
            <a:endParaRPr lang="cs-CZ" sz="2400" b="1" dirty="0" smtClean="0"/>
          </a:p>
        </p:txBody>
      </p:sp>
      <p:sp>
        <p:nvSpPr>
          <p:cNvPr id="11" name="Obdélník 10"/>
          <p:cNvSpPr/>
          <p:nvPr/>
        </p:nvSpPr>
        <p:spPr>
          <a:xfrm>
            <a:off x="0" y="0"/>
            <a:ext cx="9144000" cy="2082503"/>
          </a:xfrm>
          <a:prstGeom prst="rect">
            <a:avLst/>
          </a:prstGeom>
          <a:solidFill>
            <a:srgbClr val="78BE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cs-CZ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Laboratoř </a:t>
            </a:r>
            <a:r>
              <a:rPr lang="cs-CZ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metabolomiky</a:t>
            </a:r>
            <a:r>
              <a:rPr lang="cs-CZ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cs-CZ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epigenetiky</a:t>
            </a:r>
            <a:r>
              <a:rPr lang="cs-CZ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rostlin  </a:t>
            </a:r>
            <a:endParaRPr lang="cs-CZ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cs-C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Ing. Dalibor </a:t>
            </a:r>
            <a:r>
              <a:rPr lang="cs-CZ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Húska</a:t>
            </a:r>
            <a:r>
              <a:rPr lang="cs-C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Ph.D.</a:t>
            </a:r>
          </a:p>
          <a:p>
            <a:pPr algn="ctr"/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(dalihus@gmail.com)</a:t>
            </a:r>
          </a:p>
          <a:p>
            <a:pPr algn="ctr"/>
            <a:endParaRPr lang="cs-CZ" sz="2400" b="1" dirty="0" smtClean="0"/>
          </a:p>
        </p:txBody>
      </p:sp>
      <p:cxnSp>
        <p:nvCxnSpPr>
          <p:cNvPr id="14" name="Přímá spojnice 13"/>
          <p:cNvCxnSpPr/>
          <p:nvPr/>
        </p:nvCxnSpPr>
        <p:spPr>
          <a:xfrm>
            <a:off x="-108520" y="2082503"/>
            <a:ext cx="936104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3782" y="2780928"/>
            <a:ext cx="4996436" cy="3330957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Skupina 5"/>
          <p:cNvGrpSpPr/>
          <p:nvPr/>
        </p:nvGrpSpPr>
        <p:grpSpPr>
          <a:xfrm>
            <a:off x="3995933" y="1644721"/>
            <a:ext cx="1152129" cy="896881"/>
            <a:chOff x="5506646" y="2068811"/>
            <a:chExt cx="2172592" cy="1763613"/>
          </a:xfrm>
        </p:grpSpPr>
        <p:sp>
          <p:nvSpPr>
            <p:cNvPr id="3" name="Obdélník 2"/>
            <p:cNvSpPr/>
            <p:nvPr/>
          </p:nvSpPr>
          <p:spPr>
            <a:xfrm>
              <a:off x="5506647" y="2068811"/>
              <a:ext cx="2172591" cy="174265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2400" b="1" dirty="0" smtClean="0"/>
            </a:p>
          </p:txBody>
        </p:sp>
        <p:pic>
          <p:nvPicPr>
            <p:cNvPr id="1027" name="Picture 3" descr="C:\Users\Dalibor Huska\work\Stranky\LOGO_LPME.tif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06646" y="2089771"/>
              <a:ext cx="2172591" cy="17426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73280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6050" y="519113"/>
            <a:ext cx="8829675" cy="6083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1404938" y="1588"/>
            <a:ext cx="7272337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/>
          <a:p>
            <a:pPr hangingPunct="1">
              <a:lnSpc>
                <a:spcPct val="100000"/>
              </a:lnSpc>
              <a:spcBef>
                <a:spcPts val="1200"/>
              </a:spcBef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</a:pPr>
            <a:r>
              <a:rPr lang="cs-CZ" sz="2400" b="1" dirty="0">
                <a:solidFill>
                  <a:srgbClr val="FFFFFF"/>
                </a:solidFill>
                <a:latin typeface="Times New Roman" pitchFamily="16" charset="0"/>
              </a:rPr>
              <a:t>Laboratoř rostlinné </a:t>
            </a:r>
            <a:r>
              <a:rPr lang="cs-CZ" sz="2400" b="1" dirty="0" err="1">
                <a:solidFill>
                  <a:srgbClr val="FFFFFF"/>
                </a:solidFill>
                <a:latin typeface="Times New Roman" pitchFamily="16" charset="0"/>
              </a:rPr>
              <a:t>metabolomiky</a:t>
            </a:r>
            <a:r>
              <a:rPr lang="cs-CZ" sz="2400" b="1" dirty="0">
                <a:solidFill>
                  <a:srgbClr val="FFFFFF"/>
                </a:solidFill>
                <a:latin typeface="Times New Roman" pitchFamily="16" charset="0"/>
              </a:rPr>
              <a:t> a </a:t>
            </a:r>
            <a:r>
              <a:rPr lang="cs-CZ" sz="2400" b="1" dirty="0" err="1">
                <a:solidFill>
                  <a:srgbClr val="FFFFFF"/>
                </a:solidFill>
                <a:latin typeface="Times New Roman" pitchFamily="16" charset="0"/>
              </a:rPr>
              <a:t>epigenetiky</a:t>
            </a:r>
            <a:r>
              <a:rPr lang="cs-CZ" sz="2400" b="1" dirty="0">
                <a:solidFill>
                  <a:srgbClr val="FFFFFF"/>
                </a:solidFill>
                <a:latin typeface="Times New Roman" pitchFamily="16" charset="0"/>
              </a:rPr>
              <a:t> </a:t>
            </a:r>
          </a:p>
        </p:txBody>
      </p:sp>
      <p:sp>
        <p:nvSpPr>
          <p:cNvPr id="5123" name="Text Box 3"/>
          <p:cNvSpPr txBox="1">
            <a:spLocks noChangeArrowheads="1"/>
          </p:cNvSpPr>
          <p:nvPr/>
        </p:nvSpPr>
        <p:spPr bwMode="auto">
          <a:xfrm rot="20936471">
            <a:off x="291137" y="5778617"/>
            <a:ext cx="2700000" cy="3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2780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r>
              <a:rPr lang="cs-CZ" sz="2000" b="1" dirty="0" err="1">
                <a:solidFill>
                  <a:schemeClr val="accent3">
                    <a:lumMod val="75000"/>
                  </a:schemeClr>
                </a:solidFill>
                <a:latin typeface="+mj-lt"/>
              </a:rPr>
              <a:t>Epigenetika</a:t>
            </a:r>
            <a:endParaRPr lang="cs-CZ" sz="2000" b="1" dirty="0">
              <a:solidFill>
                <a:schemeClr val="accent3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5124" name="Text Box 4"/>
          <p:cNvSpPr txBox="1">
            <a:spLocks noChangeArrowheads="1"/>
          </p:cNvSpPr>
          <p:nvPr/>
        </p:nvSpPr>
        <p:spPr bwMode="auto">
          <a:xfrm rot="20989326">
            <a:off x="217488" y="5473700"/>
            <a:ext cx="2663825" cy="373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2780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r>
              <a:rPr lang="cs-CZ" sz="2000" b="1" dirty="0" err="1">
                <a:solidFill>
                  <a:srgbClr val="CC0000"/>
                </a:solidFill>
                <a:latin typeface="+mj-lt"/>
              </a:rPr>
              <a:t>Metabolomika</a:t>
            </a:r>
            <a:endParaRPr lang="cs-CZ" sz="2000" b="1" dirty="0">
              <a:solidFill>
                <a:srgbClr val="CC0000"/>
              </a:solidFill>
              <a:latin typeface="+mj-lt"/>
            </a:endParaRPr>
          </a:p>
        </p:txBody>
      </p:sp>
      <p:sp>
        <p:nvSpPr>
          <p:cNvPr id="5125" name="Text Box 5"/>
          <p:cNvSpPr txBox="1">
            <a:spLocks noChangeArrowheads="1"/>
          </p:cNvSpPr>
          <p:nvPr/>
        </p:nvSpPr>
        <p:spPr bwMode="auto">
          <a:xfrm>
            <a:off x="611188" y="6407150"/>
            <a:ext cx="4824908" cy="512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4558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r>
              <a:rPr lang="cs-CZ" sz="2200" b="1" dirty="0" smtClean="0">
                <a:solidFill>
                  <a:schemeClr val="accent3">
                    <a:lumMod val="75000"/>
                  </a:schemeClr>
                </a:solidFill>
              </a:rPr>
              <a:t>Non-</a:t>
            </a:r>
            <a:r>
              <a:rPr lang="cs-CZ" sz="2200" b="1" dirty="0" err="1" smtClean="0">
                <a:solidFill>
                  <a:schemeClr val="accent3">
                    <a:lumMod val="75000"/>
                  </a:schemeClr>
                </a:solidFill>
              </a:rPr>
              <a:t>coding</a:t>
            </a:r>
            <a:r>
              <a:rPr lang="cs-CZ" sz="2200" b="1" dirty="0" smtClean="0">
                <a:solidFill>
                  <a:schemeClr val="accent3">
                    <a:lumMod val="75000"/>
                  </a:schemeClr>
                </a:solidFill>
              </a:rPr>
              <a:t> RNA - </a:t>
            </a:r>
            <a:r>
              <a:rPr lang="cs-CZ" sz="2300" b="1" dirty="0" err="1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Crispr</a:t>
            </a:r>
            <a:r>
              <a:rPr lang="cs-CZ" sz="2300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/Cas9</a:t>
            </a:r>
            <a:endParaRPr lang="cs-CZ" sz="2300" b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31" name="Picture 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28243" y="502920"/>
            <a:ext cx="1544637" cy="14398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5746" t="6865" r="31494" b="1938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32" name="Picture 1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60588" y="507365"/>
            <a:ext cx="2063750" cy="13795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34" name="Picture 1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02613" y="1366838"/>
            <a:ext cx="806450" cy="5318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35" name="Picture 1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438" y="503238"/>
            <a:ext cx="2160587" cy="14398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36" name="Picture 1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55763" y="1295400"/>
            <a:ext cx="1066800" cy="10795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23619" t="4321" r="15746" b="3548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37" name="Picture 17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193939" y="499745"/>
            <a:ext cx="1501410" cy="12350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-43552" t="12947" r="9004" b="1598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38" name="Picture 18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28243" y="1866106"/>
            <a:ext cx="1489075" cy="9366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3374" t="5807" r="2118" b="13052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39" name="Picture 19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412" y="1857896"/>
            <a:ext cx="1655763" cy="11144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40" name="Picture 20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44071" y="1604903"/>
            <a:ext cx="1097757" cy="12524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5815" r="52348" b="41318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142" name="Text Box 22"/>
          <p:cNvSpPr txBox="1">
            <a:spLocks noChangeArrowheads="1"/>
          </p:cNvSpPr>
          <p:nvPr/>
        </p:nvSpPr>
        <p:spPr bwMode="auto">
          <a:xfrm>
            <a:off x="145851" y="3601420"/>
            <a:ext cx="4466995" cy="84607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28575">
            <a:solidFill>
              <a:schemeClr val="accent3"/>
            </a:solidFill>
          </a:ln>
          <a:effectLst/>
          <a:extLst/>
        </p:spPr>
        <p:txBody>
          <a:bodyPr lIns="90000" tIns="64558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>
              <a:spcBef>
                <a:spcPts val="0"/>
              </a:spcBef>
            </a:pPr>
            <a:r>
              <a:rPr lang="cs-CZ" sz="2400" b="1" dirty="0">
                <a:solidFill>
                  <a:schemeClr val="bg1"/>
                </a:solidFill>
                <a:latin typeface="+mj-lt"/>
              </a:rPr>
              <a:t>200 000</a:t>
            </a:r>
            <a:r>
              <a:rPr lang="cs-CZ" sz="2400" dirty="0">
                <a:solidFill>
                  <a:schemeClr val="bg1"/>
                </a:solidFill>
                <a:latin typeface="+mj-lt"/>
              </a:rPr>
              <a:t> </a:t>
            </a:r>
            <a:r>
              <a:rPr lang="cs-CZ" dirty="0">
                <a:solidFill>
                  <a:schemeClr val="bg1"/>
                </a:solidFill>
                <a:latin typeface="+mj-lt"/>
              </a:rPr>
              <a:t>-  </a:t>
            </a:r>
            <a:r>
              <a:rPr lang="cs-CZ" dirty="0" smtClean="0">
                <a:solidFill>
                  <a:schemeClr val="bg1"/>
                </a:solidFill>
                <a:latin typeface="+mj-lt"/>
              </a:rPr>
              <a:t>známých/neznámých metabolitů</a:t>
            </a:r>
          </a:p>
          <a:p>
            <a:pPr>
              <a:spcBef>
                <a:spcPts val="0"/>
              </a:spcBef>
            </a:pPr>
            <a:r>
              <a:rPr lang="cs-CZ" b="1" dirty="0">
                <a:solidFill>
                  <a:schemeClr val="bg1"/>
                </a:solidFill>
                <a:latin typeface="+mj-lt"/>
              </a:rPr>
              <a:t>budoucnost ve výživě, medicíně a </a:t>
            </a:r>
            <a:r>
              <a:rPr lang="cs-CZ" b="1" dirty="0" smtClean="0">
                <a:solidFill>
                  <a:schemeClr val="bg1"/>
                </a:solidFill>
                <a:latin typeface="+mj-lt"/>
              </a:rPr>
              <a:t>energetice</a:t>
            </a:r>
            <a:endParaRPr lang="cs-CZ" dirty="0" smtClean="0">
              <a:solidFill>
                <a:schemeClr val="bg1"/>
              </a:solidFill>
              <a:latin typeface="+mj-lt"/>
            </a:endParaRPr>
          </a:p>
          <a:p>
            <a:endParaRPr lang="cs-CZ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144" name="Text Box 24"/>
          <p:cNvSpPr txBox="1">
            <a:spLocks noChangeArrowheads="1"/>
          </p:cNvSpPr>
          <p:nvPr/>
        </p:nvSpPr>
        <p:spPr bwMode="auto">
          <a:xfrm>
            <a:off x="581951" y="4530463"/>
            <a:ext cx="3658924" cy="5727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4558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r>
              <a:rPr lang="cs-CZ" sz="2400" b="1" dirty="0" smtClean="0">
                <a:solidFill>
                  <a:srgbClr val="CC0000"/>
                </a:solidFill>
                <a:latin typeface="+mj-lt"/>
              </a:rPr>
              <a:t>    Sekundární metabolity</a:t>
            </a:r>
            <a:endParaRPr lang="cs-CZ" sz="2400" b="1" dirty="0">
              <a:solidFill>
                <a:srgbClr val="CC0000"/>
              </a:solidFill>
              <a:latin typeface="+mj-lt"/>
            </a:endParaRPr>
          </a:p>
        </p:txBody>
      </p:sp>
      <p:pic>
        <p:nvPicPr>
          <p:cNvPr id="5146" name="Picture 26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12403" y="1800225"/>
            <a:ext cx="1663700" cy="10683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47" name="Picture 27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28788" y="2250668"/>
            <a:ext cx="1223962" cy="10112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0570" t="65865" r="49261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148" name="Freeform 28"/>
          <p:cNvSpPr>
            <a:spLocks/>
          </p:cNvSpPr>
          <p:nvPr/>
        </p:nvSpPr>
        <p:spPr bwMode="auto">
          <a:xfrm>
            <a:off x="-1588" y="5915025"/>
            <a:ext cx="339726" cy="436563"/>
          </a:xfrm>
          <a:custGeom>
            <a:avLst/>
            <a:gdLst>
              <a:gd name="T0" fmla="*/ 689 w 942"/>
              <a:gd name="T1" fmla="*/ 0 h 1214"/>
              <a:gd name="T2" fmla="*/ 941 w 942"/>
              <a:gd name="T3" fmla="*/ 1168 h 121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942" h="1214">
                <a:moveTo>
                  <a:pt x="689" y="0"/>
                </a:moveTo>
                <a:cubicBezTo>
                  <a:pt x="0" y="549"/>
                  <a:pt x="746" y="1213"/>
                  <a:pt x="941" y="1168"/>
                </a:cubicBezTo>
              </a:path>
            </a:pathLst>
          </a:custGeom>
          <a:noFill/>
          <a:ln w="29160" cap="flat">
            <a:solidFill>
              <a:srgbClr val="000000"/>
            </a:solidFill>
            <a:round/>
            <a:headEnd type="stealth" w="med" len="med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149" name="Freeform 29"/>
          <p:cNvSpPr>
            <a:spLocks/>
          </p:cNvSpPr>
          <p:nvPr/>
        </p:nvSpPr>
        <p:spPr bwMode="auto">
          <a:xfrm>
            <a:off x="5616575" y="3667125"/>
            <a:ext cx="2952750" cy="2379663"/>
          </a:xfrm>
          <a:custGeom>
            <a:avLst/>
            <a:gdLst>
              <a:gd name="T0" fmla="*/ 0 w 8201"/>
              <a:gd name="T1" fmla="*/ 212 h 6608"/>
              <a:gd name="T2" fmla="*/ 8200 w 8201"/>
              <a:gd name="T3" fmla="*/ 6607 h 660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8201" h="6608">
                <a:moveTo>
                  <a:pt x="0" y="212"/>
                </a:moveTo>
                <a:cubicBezTo>
                  <a:pt x="7825" y="0"/>
                  <a:pt x="8200" y="6607"/>
                  <a:pt x="8200" y="6607"/>
                </a:cubicBezTo>
              </a:path>
            </a:pathLst>
          </a:custGeom>
          <a:noFill/>
          <a:ln w="9525" cap="rnd">
            <a:solidFill>
              <a:srgbClr val="0000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grpSp>
        <p:nvGrpSpPr>
          <p:cNvPr id="5150" name="Group 30"/>
          <p:cNvGrpSpPr>
            <a:grpSpLocks/>
          </p:cNvGrpSpPr>
          <p:nvPr/>
        </p:nvGrpSpPr>
        <p:grpSpPr bwMode="auto">
          <a:xfrm>
            <a:off x="6264275" y="3527425"/>
            <a:ext cx="790575" cy="790575"/>
            <a:chOff x="3946" y="2222"/>
            <a:chExt cx="498" cy="498"/>
          </a:xfrm>
        </p:grpSpPr>
        <p:sp>
          <p:nvSpPr>
            <p:cNvPr id="5151" name="Oval 31"/>
            <p:cNvSpPr>
              <a:spLocks noChangeArrowheads="1"/>
            </p:cNvSpPr>
            <p:nvPr/>
          </p:nvSpPr>
          <p:spPr bwMode="auto">
            <a:xfrm>
              <a:off x="3946" y="2222"/>
              <a:ext cx="498" cy="49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pic>
          <p:nvPicPr>
            <p:cNvPr id="5152" name="Picture 32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44" y="2329"/>
              <a:ext cx="293" cy="293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grpSp>
        <p:nvGrpSpPr>
          <p:cNvPr id="5153" name="Group 33"/>
          <p:cNvGrpSpPr>
            <a:grpSpLocks/>
          </p:cNvGrpSpPr>
          <p:nvPr/>
        </p:nvGrpSpPr>
        <p:grpSpPr bwMode="auto">
          <a:xfrm>
            <a:off x="7415213" y="3959225"/>
            <a:ext cx="790575" cy="790575"/>
            <a:chOff x="4671" y="2494"/>
            <a:chExt cx="498" cy="498"/>
          </a:xfrm>
        </p:grpSpPr>
        <p:sp>
          <p:nvSpPr>
            <p:cNvPr id="5154" name="Oval 34"/>
            <p:cNvSpPr>
              <a:spLocks noChangeArrowheads="1"/>
            </p:cNvSpPr>
            <p:nvPr/>
          </p:nvSpPr>
          <p:spPr bwMode="auto">
            <a:xfrm>
              <a:off x="4671" y="2494"/>
              <a:ext cx="498" cy="49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pic>
          <p:nvPicPr>
            <p:cNvPr id="5155" name="Picture 35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70" y="2601"/>
              <a:ext cx="293" cy="293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grpSp>
        <p:nvGrpSpPr>
          <p:cNvPr id="5156" name="Group 36"/>
          <p:cNvGrpSpPr>
            <a:grpSpLocks/>
          </p:cNvGrpSpPr>
          <p:nvPr/>
        </p:nvGrpSpPr>
        <p:grpSpPr bwMode="auto">
          <a:xfrm>
            <a:off x="8064500" y="4967288"/>
            <a:ext cx="790575" cy="790575"/>
            <a:chOff x="5080" y="3129"/>
            <a:chExt cx="498" cy="498"/>
          </a:xfrm>
        </p:grpSpPr>
        <p:sp>
          <p:nvSpPr>
            <p:cNvPr id="5157" name="Oval 37"/>
            <p:cNvSpPr>
              <a:spLocks noChangeArrowheads="1"/>
            </p:cNvSpPr>
            <p:nvPr/>
          </p:nvSpPr>
          <p:spPr bwMode="auto">
            <a:xfrm>
              <a:off x="5080" y="3129"/>
              <a:ext cx="498" cy="49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pic>
          <p:nvPicPr>
            <p:cNvPr id="5158" name="Picture 38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78" y="3236"/>
              <a:ext cx="293" cy="293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pic>
        <p:nvPicPr>
          <p:cNvPr id="5133" name="Picture 13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88013" y="503238"/>
            <a:ext cx="1836737" cy="12239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Obdélník 2"/>
          <p:cNvSpPr/>
          <p:nvPr/>
        </p:nvSpPr>
        <p:spPr>
          <a:xfrm>
            <a:off x="3219896" y="6046788"/>
            <a:ext cx="5816600" cy="33855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Bef>
                <a:spcPts val="2838"/>
              </a:spcBef>
            </a:pPr>
            <a:r>
              <a:rPr lang="cs-CZ" sz="1600" b="1" dirty="0" smtClean="0">
                <a:solidFill>
                  <a:schemeClr val="bg1"/>
                </a:solidFill>
              </a:rPr>
              <a:t>zásadní</a:t>
            </a:r>
            <a:r>
              <a:rPr lang="cs-CZ" sz="1600" b="1" dirty="0" smtClean="0">
                <a:solidFill>
                  <a:schemeClr val="tx1"/>
                </a:solidFill>
              </a:rPr>
              <a:t> </a:t>
            </a:r>
            <a:r>
              <a:rPr lang="cs-CZ" sz="1600" b="1" dirty="0" smtClean="0">
                <a:solidFill>
                  <a:schemeClr val="bg1"/>
                </a:solidFill>
              </a:rPr>
              <a:t>význam  ve studiu růstu, vývoji a interakci s prostředím</a:t>
            </a:r>
            <a:endParaRPr lang="cs-CZ" sz="1600" b="1" dirty="0">
              <a:solidFill>
                <a:schemeClr val="bg1"/>
              </a:solidFill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7137759" y="5373216"/>
            <a:ext cx="113502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salinita</a:t>
            </a:r>
            <a:endParaRPr lang="cs-CZ" sz="22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43" name="TextovéPole 42"/>
          <p:cNvSpPr txBox="1"/>
          <p:nvPr/>
        </p:nvSpPr>
        <p:spPr>
          <a:xfrm>
            <a:off x="5620377" y="4393616"/>
            <a:ext cx="159894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t</a:t>
            </a:r>
            <a:r>
              <a:rPr lang="cs-CZ" sz="22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ěžké kovy</a:t>
            </a:r>
            <a:endParaRPr lang="cs-CZ" sz="2200" b="1" dirty="0">
              <a:solidFill>
                <a:schemeClr val="tx2">
                  <a:lumMod val="60000"/>
                  <a:lumOff val="40000"/>
                </a:schemeClr>
              </a:solidFill>
              <a:latin typeface="+mj-lt"/>
            </a:endParaRPr>
          </a:p>
        </p:txBody>
      </p:sp>
      <p:sp>
        <p:nvSpPr>
          <p:cNvPr id="44" name="TextovéPole 43"/>
          <p:cNvSpPr txBox="1"/>
          <p:nvPr/>
        </p:nvSpPr>
        <p:spPr>
          <a:xfrm>
            <a:off x="4000375" y="5545730"/>
            <a:ext cx="159894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patogeny</a:t>
            </a:r>
            <a:endParaRPr lang="cs-CZ" sz="2200" b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46" name="TextovéPole 45"/>
          <p:cNvSpPr txBox="1"/>
          <p:nvPr/>
        </p:nvSpPr>
        <p:spPr>
          <a:xfrm>
            <a:off x="6343860" y="5619869"/>
            <a:ext cx="95412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sucho</a:t>
            </a:r>
            <a:endParaRPr lang="cs-CZ" sz="22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grpSp>
        <p:nvGrpSpPr>
          <p:cNvPr id="45" name="Skupina 44"/>
          <p:cNvGrpSpPr/>
          <p:nvPr/>
        </p:nvGrpSpPr>
        <p:grpSpPr>
          <a:xfrm>
            <a:off x="-108520" y="0"/>
            <a:ext cx="9361040" cy="908720"/>
            <a:chOff x="-108520" y="0"/>
            <a:chExt cx="9361040" cy="908720"/>
          </a:xfrm>
        </p:grpSpPr>
        <p:sp>
          <p:nvSpPr>
            <p:cNvPr id="47" name="Obdélník 46"/>
            <p:cNvSpPr/>
            <p:nvPr/>
          </p:nvSpPr>
          <p:spPr>
            <a:xfrm>
              <a:off x="0" y="0"/>
              <a:ext cx="9144000" cy="90872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sz="2400" b="1" dirty="0">
                  <a:latin typeface="+mj-lt"/>
                  <a:cs typeface="Times New Roman" panose="02020603050405020304" pitchFamily="18" charset="0"/>
                </a:rPr>
                <a:t>Laboratoř </a:t>
              </a:r>
              <a:r>
                <a:rPr lang="cs-CZ" sz="2400" b="1" dirty="0" err="1" smtClean="0">
                  <a:latin typeface="+mj-lt"/>
                  <a:cs typeface="Times New Roman" panose="02020603050405020304" pitchFamily="18" charset="0"/>
                </a:rPr>
                <a:t>metabolomiky</a:t>
              </a:r>
              <a:r>
                <a:rPr lang="cs-CZ" sz="2400" b="1" dirty="0" smtClean="0"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cs-CZ" sz="2400" b="1" dirty="0">
                  <a:latin typeface="+mj-lt"/>
                  <a:cs typeface="Times New Roman" panose="02020603050405020304" pitchFamily="18" charset="0"/>
                </a:rPr>
                <a:t>a </a:t>
              </a:r>
              <a:r>
                <a:rPr lang="cs-CZ" sz="2400" b="1" dirty="0" err="1">
                  <a:latin typeface="+mj-lt"/>
                  <a:cs typeface="Times New Roman" panose="02020603050405020304" pitchFamily="18" charset="0"/>
                </a:rPr>
                <a:t>epigenetiky</a:t>
              </a:r>
              <a:r>
                <a:rPr lang="cs-CZ" sz="2400" b="1" dirty="0"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cs-CZ" sz="2400" b="1" dirty="0" smtClean="0">
                  <a:latin typeface="+mj-lt"/>
                  <a:cs typeface="Times New Roman" panose="02020603050405020304" pitchFamily="18" charset="0"/>
                </a:rPr>
                <a:t>rostlin</a:t>
              </a:r>
              <a:endParaRPr lang="cs-CZ" sz="2400" b="1" dirty="0">
                <a:latin typeface="+mj-lt"/>
                <a:cs typeface="Times New Roman" panose="02020603050405020304" pitchFamily="18" charset="0"/>
              </a:endParaRPr>
            </a:p>
          </p:txBody>
        </p:sp>
        <p:cxnSp>
          <p:nvCxnSpPr>
            <p:cNvPr id="48" name="Přímá spojnice 47"/>
            <p:cNvCxnSpPr/>
            <p:nvPr/>
          </p:nvCxnSpPr>
          <p:spPr>
            <a:xfrm>
              <a:off x="-108520" y="908720"/>
              <a:ext cx="9361040" cy="0"/>
            </a:xfrm>
            <a:prstGeom prst="line">
              <a:avLst/>
            </a:prstGeom>
            <a:ln w="5715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" name="TextovéPole 48"/>
          <p:cNvSpPr txBox="1"/>
          <p:nvPr/>
        </p:nvSpPr>
        <p:spPr>
          <a:xfrm>
            <a:off x="6645462" y="4643844"/>
            <a:ext cx="159894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</a:t>
            </a:r>
            <a:r>
              <a:rPr lang="cs-CZ" sz="2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anočástice</a:t>
            </a:r>
            <a:endParaRPr lang="cs-CZ" sz="2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920000">
            <a:off x="2208212" y="4592638"/>
            <a:ext cx="919163" cy="1646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6180000">
            <a:off x="2276475" y="5227638"/>
            <a:ext cx="919163" cy="1646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5128" name="Group 8"/>
          <p:cNvGrpSpPr>
            <a:grpSpLocks/>
          </p:cNvGrpSpPr>
          <p:nvPr/>
        </p:nvGrpSpPr>
        <p:grpSpPr bwMode="auto">
          <a:xfrm>
            <a:off x="2322513" y="5327650"/>
            <a:ext cx="790575" cy="790575"/>
            <a:chOff x="1519" y="3356"/>
            <a:chExt cx="498" cy="498"/>
          </a:xfrm>
        </p:grpSpPr>
        <p:sp>
          <p:nvSpPr>
            <p:cNvPr id="5129" name="Oval 9"/>
            <p:cNvSpPr>
              <a:spLocks noChangeArrowheads="1"/>
            </p:cNvSpPr>
            <p:nvPr/>
          </p:nvSpPr>
          <p:spPr bwMode="auto">
            <a:xfrm>
              <a:off x="1519" y="3356"/>
              <a:ext cx="498" cy="49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pic>
          <p:nvPicPr>
            <p:cNvPr id="5130" name="Picture 10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8" y="3463"/>
              <a:ext cx="293" cy="293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01355090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752528"/>
          </a:xfrm>
        </p:spPr>
        <p:txBody>
          <a:bodyPr>
            <a:normAutofit fontScale="92500"/>
          </a:bodyPr>
          <a:lstStyle/>
          <a:p>
            <a:pPr marL="0" indent="0">
              <a:spcBef>
                <a:spcPts val="1440"/>
              </a:spcBef>
              <a:buClr>
                <a:schemeClr val="tx1">
                  <a:lumMod val="75000"/>
                  <a:lumOff val="25000"/>
                </a:schemeClr>
              </a:buClr>
              <a:buNone/>
            </a:pPr>
            <a:r>
              <a:rPr lang="cs-CZ" sz="2400" b="1" dirty="0" smtClean="0"/>
              <a:t>Téma:</a:t>
            </a:r>
          </a:p>
          <a:p>
            <a:pPr>
              <a:spcBef>
                <a:spcPts val="144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§"/>
            </a:pPr>
            <a:r>
              <a:rPr lang="cs-CZ" sz="2400" dirty="0" smtClean="0"/>
              <a:t>Studium </a:t>
            </a:r>
            <a:r>
              <a:rPr lang="cs-CZ" sz="2400" dirty="0" err="1" smtClean="0"/>
              <a:t>miRNA</a:t>
            </a:r>
            <a:r>
              <a:rPr lang="cs-CZ" sz="2400" dirty="0" smtClean="0"/>
              <a:t> u jednobuněčných řas</a:t>
            </a:r>
          </a:p>
          <a:p>
            <a:pPr>
              <a:spcBef>
                <a:spcPts val="144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§"/>
            </a:pPr>
            <a:r>
              <a:rPr lang="cs-CZ" sz="2400" dirty="0" smtClean="0"/>
              <a:t>Role </a:t>
            </a:r>
            <a:r>
              <a:rPr lang="cs-CZ" sz="2400" dirty="0" err="1" smtClean="0"/>
              <a:t>miRNA</a:t>
            </a:r>
            <a:r>
              <a:rPr lang="cs-CZ" sz="2400" dirty="0" smtClean="0"/>
              <a:t> v biosyntéze sekundárních metabolitů.</a:t>
            </a:r>
          </a:p>
          <a:p>
            <a:pPr>
              <a:spcBef>
                <a:spcPts val="144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§"/>
            </a:pPr>
            <a:r>
              <a:rPr lang="cs-CZ" sz="2400" dirty="0" err="1" smtClean="0"/>
              <a:t>Crispr</a:t>
            </a:r>
            <a:r>
              <a:rPr lang="cs-CZ" sz="2400" dirty="0" smtClean="0"/>
              <a:t>/Cas9 v </a:t>
            </a:r>
            <a:r>
              <a:rPr lang="cs-CZ" sz="2400" dirty="0" err="1" smtClean="0"/>
              <a:t>metabolomice</a:t>
            </a:r>
            <a:r>
              <a:rPr lang="cs-CZ" sz="2400" dirty="0" smtClean="0"/>
              <a:t> </a:t>
            </a:r>
            <a:r>
              <a:rPr lang="cs-CZ" sz="2400" dirty="0" err="1" smtClean="0"/>
              <a:t>unicelulárních</a:t>
            </a:r>
            <a:r>
              <a:rPr lang="cs-CZ" sz="2400" dirty="0" smtClean="0"/>
              <a:t> řas</a:t>
            </a:r>
          </a:p>
          <a:p>
            <a:pPr>
              <a:spcBef>
                <a:spcPts val="144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§"/>
            </a:pPr>
            <a:r>
              <a:rPr lang="cs-CZ" sz="2400" dirty="0" err="1" smtClean="0"/>
              <a:t>Methylom</a:t>
            </a:r>
            <a:r>
              <a:rPr lang="cs-CZ" sz="2400" dirty="0" smtClean="0"/>
              <a:t> jednobuněčných řas.</a:t>
            </a:r>
          </a:p>
          <a:p>
            <a:pPr>
              <a:spcBef>
                <a:spcPts val="144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§"/>
            </a:pPr>
            <a:r>
              <a:rPr lang="cs-CZ" sz="2400" dirty="0" smtClean="0"/>
              <a:t>Role fenylalanin amoniak lyázy při stresových reakcích rostlin.</a:t>
            </a:r>
          </a:p>
          <a:p>
            <a:pPr>
              <a:spcBef>
                <a:spcPts val="144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§"/>
            </a:pPr>
            <a:r>
              <a:rPr lang="cs-CZ" sz="2400" dirty="0" smtClean="0"/>
              <a:t>Vliv nanočástic na </a:t>
            </a:r>
            <a:r>
              <a:rPr lang="cs-CZ" sz="2400" dirty="0" err="1" smtClean="0"/>
              <a:t>metabolom</a:t>
            </a:r>
            <a:r>
              <a:rPr lang="cs-CZ" sz="2400" dirty="0" smtClean="0"/>
              <a:t> a </a:t>
            </a:r>
            <a:r>
              <a:rPr lang="cs-CZ" sz="2400" dirty="0" err="1" smtClean="0"/>
              <a:t>transkriptom</a:t>
            </a:r>
            <a:r>
              <a:rPr lang="cs-CZ" sz="2400" dirty="0" smtClean="0"/>
              <a:t> jednobuněčných řas</a:t>
            </a:r>
          </a:p>
          <a:p>
            <a:pPr>
              <a:spcBef>
                <a:spcPts val="144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§"/>
            </a:pPr>
            <a:r>
              <a:rPr lang="cs-CZ" sz="2400" dirty="0" smtClean="0"/>
              <a:t>Vliv nanočástic na </a:t>
            </a:r>
            <a:r>
              <a:rPr lang="cs-CZ" sz="2400" dirty="0" err="1" smtClean="0"/>
              <a:t>metabolom</a:t>
            </a:r>
            <a:r>
              <a:rPr lang="cs-CZ" sz="2400" dirty="0" smtClean="0"/>
              <a:t> a </a:t>
            </a:r>
            <a:r>
              <a:rPr lang="cs-CZ" sz="2400" dirty="0" err="1" smtClean="0"/>
              <a:t>transkriptom</a:t>
            </a:r>
            <a:r>
              <a:rPr lang="cs-CZ" sz="2400" dirty="0" smtClean="0"/>
              <a:t> vyšších rostlin</a:t>
            </a:r>
          </a:p>
          <a:p>
            <a:pPr>
              <a:spcBef>
                <a:spcPts val="144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§"/>
            </a:pPr>
            <a:r>
              <a:rPr lang="cs-CZ" sz="2400" dirty="0" err="1" smtClean="0"/>
              <a:t>Biofertilizační</a:t>
            </a:r>
            <a:r>
              <a:rPr lang="cs-CZ" sz="2400" dirty="0" smtClean="0"/>
              <a:t> účinky nanočástic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strana </a:t>
            </a:r>
            <a:fld id="{0053851A-6005-4E01-A0B6-23BBA65B0E23}" type="slidenum">
              <a:rPr lang="cs-CZ" smtClean="0"/>
              <a:pPr>
                <a:defRPr/>
              </a:pPr>
              <a:t>17</a:t>
            </a:fld>
            <a:endParaRPr lang="cs-CZ"/>
          </a:p>
        </p:txBody>
      </p:sp>
      <p:grpSp>
        <p:nvGrpSpPr>
          <p:cNvPr id="7" name="Skupina 6"/>
          <p:cNvGrpSpPr/>
          <p:nvPr/>
        </p:nvGrpSpPr>
        <p:grpSpPr>
          <a:xfrm>
            <a:off x="-108520" y="0"/>
            <a:ext cx="9361040" cy="908720"/>
            <a:chOff x="-108520" y="0"/>
            <a:chExt cx="9361040" cy="908720"/>
          </a:xfrm>
        </p:grpSpPr>
        <p:sp>
          <p:nvSpPr>
            <p:cNvPr id="8" name="Obdélník 7"/>
            <p:cNvSpPr/>
            <p:nvPr/>
          </p:nvSpPr>
          <p:spPr>
            <a:xfrm>
              <a:off x="0" y="0"/>
              <a:ext cx="9144000" cy="90872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sz="2400" b="1" dirty="0">
                  <a:latin typeface="+mj-lt"/>
                  <a:cs typeface="Times New Roman" panose="02020603050405020304" pitchFamily="18" charset="0"/>
                </a:rPr>
                <a:t>Laboratoř </a:t>
              </a:r>
              <a:r>
                <a:rPr lang="cs-CZ" sz="2400" b="1" dirty="0" err="1" smtClean="0">
                  <a:latin typeface="+mj-lt"/>
                  <a:cs typeface="Times New Roman" panose="02020603050405020304" pitchFamily="18" charset="0"/>
                </a:rPr>
                <a:t>metabolomiky</a:t>
              </a:r>
              <a:r>
                <a:rPr lang="cs-CZ" sz="2400" b="1" dirty="0" smtClean="0"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cs-CZ" sz="2400" b="1" dirty="0">
                  <a:latin typeface="+mj-lt"/>
                  <a:cs typeface="Times New Roman" panose="02020603050405020304" pitchFamily="18" charset="0"/>
                </a:rPr>
                <a:t>a </a:t>
              </a:r>
              <a:r>
                <a:rPr lang="cs-CZ" sz="2400" b="1" dirty="0" err="1">
                  <a:latin typeface="+mj-lt"/>
                  <a:cs typeface="Times New Roman" panose="02020603050405020304" pitchFamily="18" charset="0"/>
                </a:rPr>
                <a:t>epigenetiky</a:t>
              </a:r>
              <a:r>
                <a:rPr lang="cs-CZ" sz="2400" b="1" dirty="0"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cs-CZ" sz="2400" b="1" dirty="0" smtClean="0">
                  <a:latin typeface="+mj-lt"/>
                  <a:cs typeface="Times New Roman" panose="02020603050405020304" pitchFamily="18" charset="0"/>
                </a:rPr>
                <a:t>rostlin</a:t>
              </a:r>
              <a:endParaRPr lang="cs-CZ" sz="2400" b="1" dirty="0">
                <a:latin typeface="+mj-lt"/>
                <a:cs typeface="Times New Roman" panose="02020603050405020304" pitchFamily="18" charset="0"/>
              </a:endParaRPr>
            </a:p>
          </p:txBody>
        </p:sp>
        <p:cxnSp>
          <p:nvCxnSpPr>
            <p:cNvPr id="12" name="Přímá spojnice 11"/>
            <p:cNvCxnSpPr/>
            <p:nvPr/>
          </p:nvCxnSpPr>
          <p:spPr>
            <a:xfrm>
              <a:off x="-108520" y="908720"/>
              <a:ext cx="9361040" cy="0"/>
            </a:xfrm>
            <a:prstGeom prst="line">
              <a:avLst/>
            </a:prstGeom>
            <a:ln w="5715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53800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strana </a:t>
            </a:r>
            <a:fld id="{0053851A-6005-4E01-A0B6-23BBA65B0E23}" type="slidenum">
              <a:rPr lang="cs-CZ" smtClean="0"/>
              <a:pPr>
                <a:defRPr/>
              </a:pPr>
              <a:t>18</a:t>
            </a:fld>
            <a:endParaRPr lang="cs-CZ"/>
          </a:p>
        </p:txBody>
      </p:sp>
      <p:sp>
        <p:nvSpPr>
          <p:cNvPr id="5" name="Obdélník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/>
            <a:endParaRPr lang="cs-CZ" sz="2400" b="1" dirty="0" smtClean="0"/>
          </a:p>
        </p:txBody>
      </p:sp>
      <p:sp>
        <p:nvSpPr>
          <p:cNvPr id="11" name="Obdélník 10"/>
          <p:cNvSpPr/>
          <p:nvPr/>
        </p:nvSpPr>
        <p:spPr>
          <a:xfrm>
            <a:off x="0" y="0"/>
            <a:ext cx="9144000" cy="2082503"/>
          </a:xfrm>
          <a:prstGeom prst="rect">
            <a:avLst/>
          </a:prstGeom>
          <a:solidFill>
            <a:srgbClr val="78BE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 sz="2400" b="1" dirty="0" smtClean="0"/>
          </a:p>
        </p:txBody>
      </p:sp>
      <p:pic>
        <p:nvPicPr>
          <p:cNvPr id="9" name="Zástupný symbol pro obsah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024336" cy="2088232"/>
          </a:xfrm>
        </p:spPr>
      </p:pic>
      <p:cxnSp>
        <p:nvCxnSpPr>
          <p:cNvPr id="14" name="Přímá spojnice 13"/>
          <p:cNvCxnSpPr/>
          <p:nvPr/>
        </p:nvCxnSpPr>
        <p:spPr>
          <a:xfrm>
            <a:off x="-108520" y="2082503"/>
            <a:ext cx="936104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ovéPole 11"/>
          <p:cNvSpPr txBox="1"/>
          <p:nvPr/>
        </p:nvSpPr>
        <p:spPr>
          <a:xfrm>
            <a:off x="2051720" y="2890391"/>
            <a:ext cx="47525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 smtClean="0">
                <a:solidFill>
                  <a:schemeClr val="bg1"/>
                </a:solidFill>
                <a:latin typeface="+mn-lt"/>
              </a:rPr>
              <a:t>Základní informace              o studiu</a:t>
            </a:r>
            <a:endParaRPr lang="cs-CZ" sz="3200" b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90993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26368" y="1196752"/>
            <a:ext cx="8291264" cy="5040560"/>
          </a:xfrm>
        </p:spPr>
        <p:txBody>
          <a:bodyPr>
            <a:normAutofit/>
          </a:bodyPr>
          <a:lstStyle/>
          <a:p>
            <a:pPr marL="816300" indent="-457200">
              <a:lnSpc>
                <a:spcPct val="120000"/>
              </a:lnSpc>
              <a:spcBef>
                <a:spcPts val="144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§"/>
            </a:pPr>
            <a:r>
              <a:rPr lang="cs-CZ" sz="2200" dirty="0">
                <a:cs typeface="Times New Roman" panose="02020603050405020304" pitchFamily="18" charset="0"/>
              </a:rPr>
              <a:t>a</a:t>
            </a:r>
            <a:r>
              <a:rPr lang="cs-CZ" sz="2200" dirty="0" smtClean="0">
                <a:cs typeface="Times New Roman" panose="02020603050405020304" pitchFamily="18" charset="0"/>
              </a:rPr>
              <a:t>traktivní </a:t>
            </a:r>
            <a:r>
              <a:rPr lang="cs-CZ" sz="2200" dirty="0">
                <a:cs typeface="Times New Roman" panose="02020603050405020304" pitchFamily="18" charset="0"/>
              </a:rPr>
              <a:t>vědecká témata</a:t>
            </a:r>
          </a:p>
          <a:p>
            <a:pPr marL="816300" indent="-457200">
              <a:lnSpc>
                <a:spcPct val="120000"/>
              </a:lnSpc>
              <a:spcBef>
                <a:spcPts val="144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§"/>
            </a:pPr>
            <a:r>
              <a:rPr lang="cs-CZ" sz="2200" dirty="0">
                <a:cs typeface="Times New Roman" panose="02020603050405020304" pitchFamily="18" charset="0"/>
              </a:rPr>
              <a:t>p</a:t>
            </a:r>
            <a:r>
              <a:rPr lang="cs-CZ" sz="2200" dirty="0" smtClean="0">
                <a:cs typeface="Times New Roman" panose="02020603050405020304" pitchFamily="18" charset="0"/>
              </a:rPr>
              <a:t>řístup </a:t>
            </a:r>
            <a:r>
              <a:rPr lang="cs-CZ" sz="2200" dirty="0">
                <a:cs typeface="Times New Roman" panose="02020603050405020304" pitchFamily="18" charset="0"/>
              </a:rPr>
              <a:t>k nejmodernějšímu vybavení, možnosti jeho využívání</a:t>
            </a:r>
          </a:p>
          <a:p>
            <a:pPr marL="816300" indent="-457200">
              <a:lnSpc>
                <a:spcPct val="120000"/>
              </a:lnSpc>
              <a:spcBef>
                <a:spcPts val="144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§"/>
            </a:pPr>
            <a:r>
              <a:rPr lang="cs-CZ" sz="2200" dirty="0">
                <a:cs typeface="Times New Roman" panose="02020603050405020304" pitchFamily="18" charset="0"/>
              </a:rPr>
              <a:t>p</a:t>
            </a:r>
            <a:r>
              <a:rPr lang="cs-CZ" sz="2200" dirty="0" smtClean="0">
                <a:cs typeface="Times New Roman" panose="02020603050405020304" pitchFamily="18" charset="0"/>
              </a:rPr>
              <a:t>ráce </a:t>
            </a:r>
            <a:r>
              <a:rPr lang="cs-CZ" sz="2200" dirty="0">
                <a:cs typeface="Times New Roman" panose="02020603050405020304" pitchFamily="18" charset="0"/>
              </a:rPr>
              <a:t>v mladém kolektivu</a:t>
            </a:r>
          </a:p>
          <a:p>
            <a:pPr marL="816300" indent="-457200">
              <a:lnSpc>
                <a:spcPct val="120000"/>
              </a:lnSpc>
              <a:spcBef>
                <a:spcPts val="144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§"/>
            </a:pPr>
            <a:r>
              <a:rPr lang="cs-CZ" sz="2200" dirty="0">
                <a:cs typeface="Times New Roman" panose="02020603050405020304" pitchFamily="18" charset="0"/>
              </a:rPr>
              <a:t>p</a:t>
            </a:r>
            <a:r>
              <a:rPr lang="cs-CZ" sz="2200" dirty="0" smtClean="0">
                <a:cs typeface="Times New Roman" panose="02020603050405020304" pitchFamily="18" charset="0"/>
              </a:rPr>
              <a:t>articipace </a:t>
            </a:r>
            <a:r>
              <a:rPr lang="cs-CZ" sz="2200" dirty="0">
                <a:cs typeface="Times New Roman" panose="02020603050405020304" pitchFamily="18" charset="0"/>
              </a:rPr>
              <a:t>na tvorbě vědeckých </a:t>
            </a:r>
            <a:r>
              <a:rPr lang="cs-CZ" sz="2200" dirty="0" smtClean="0">
                <a:cs typeface="Times New Roman" panose="02020603050405020304" pitchFamily="18" charset="0"/>
              </a:rPr>
              <a:t>publikací</a:t>
            </a:r>
            <a:endParaRPr lang="cs-CZ" sz="2200" dirty="0" smtClean="0"/>
          </a:p>
          <a:p>
            <a:pPr marL="816300" indent="-457200">
              <a:lnSpc>
                <a:spcPct val="120000"/>
              </a:lnSpc>
              <a:spcBef>
                <a:spcPts val="144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§"/>
            </a:pPr>
            <a:r>
              <a:rPr lang="cs-CZ" sz="2200" dirty="0"/>
              <a:t>a</a:t>
            </a:r>
            <a:r>
              <a:rPr lang="cs-CZ" sz="2200" dirty="0" smtClean="0"/>
              <a:t>ktivní účast na </a:t>
            </a:r>
            <a:r>
              <a:rPr lang="cs-CZ" sz="2200" dirty="0"/>
              <a:t>národních i mezinárodních </a:t>
            </a:r>
            <a:r>
              <a:rPr lang="cs-CZ" sz="2200" dirty="0" smtClean="0"/>
              <a:t>konferencích</a:t>
            </a:r>
          </a:p>
          <a:p>
            <a:pPr marL="816300" indent="-457200">
              <a:lnSpc>
                <a:spcPct val="120000"/>
              </a:lnSpc>
              <a:spcBef>
                <a:spcPts val="144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§"/>
            </a:pPr>
            <a:r>
              <a:rPr lang="cs-CZ" sz="2200" dirty="0"/>
              <a:t>p</a:t>
            </a:r>
            <a:r>
              <a:rPr lang="cs-CZ" sz="2200" dirty="0" smtClean="0"/>
              <a:t>odpora publikační</a:t>
            </a:r>
            <a:r>
              <a:rPr lang="cs-CZ" sz="2200" dirty="0"/>
              <a:t>, výzkumné i projektové </a:t>
            </a:r>
            <a:r>
              <a:rPr lang="cs-CZ" sz="2200" dirty="0" smtClean="0"/>
              <a:t>činnosti</a:t>
            </a:r>
          </a:p>
          <a:p>
            <a:pPr marL="816300" indent="-457200">
              <a:lnSpc>
                <a:spcPct val="120000"/>
              </a:lnSpc>
              <a:spcBef>
                <a:spcPts val="144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§"/>
            </a:pPr>
            <a:r>
              <a:rPr lang="cs-CZ" sz="2200" dirty="0"/>
              <a:t>m</a:t>
            </a:r>
            <a:r>
              <a:rPr lang="cs-CZ" sz="2200" dirty="0" smtClean="0"/>
              <a:t>ožnost </a:t>
            </a:r>
            <a:r>
              <a:rPr lang="cs-CZ" sz="2200" dirty="0"/>
              <a:t>zapojení v národních i mezinárodních </a:t>
            </a:r>
            <a:r>
              <a:rPr lang="cs-CZ" sz="2200" dirty="0" smtClean="0"/>
              <a:t>projektech</a:t>
            </a:r>
          </a:p>
          <a:p>
            <a:pPr marL="816300" indent="-457200">
              <a:lnSpc>
                <a:spcPct val="120000"/>
              </a:lnSpc>
              <a:spcBef>
                <a:spcPts val="144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§"/>
            </a:pPr>
            <a:endParaRPr lang="cs-CZ" sz="2200" dirty="0"/>
          </a:p>
        </p:txBody>
      </p:sp>
      <p:sp>
        <p:nvSpPr>
          <p:cNvPr id="9" name="Obdélník 8"/>
          <p:cNvSpPr/>
          <p:nvPr/>
        </p:nvSpPr>
        <p:spPr>
          <a:xfrm>
            <a:off x="0" y="226883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400" b="1" dirty="0" smtClean="0">
                <a:solidFill>
                  <a:schemeClr val="bg1"/>
                </a:solidFill>
                <a:latin typeface="+mj-lt"/>
              </a:rPr>
              <a:t>Podpora</a:t>
            </a:r>
            <a:r>
              <a:rPr lang="cs-CZ" b="1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cs-CZ" sz="2400" b="1" dirty="0">
                <a:solidFill>
                  <a:schemeClr val="bg1"/>
                </a:solidFill>
                <a:latin typeface="+mj-lt"/>
              </a:rPr>
              <a:t>studentů doktorských studijních </a:t>
            </a:r>
            <a:r>
              <a:rPr lang="cs-CZ" sz="2400" b="1" dirty="0" smtClean="0">
                <a:solidFill>
                  <a:schemeClr val="bg1"/>
                </a:solidFill>
                <a:latin typeface="+mj-lt"/>
              </a:rPr>
              <a:t>programů</a:t>
            </a:r>
            <a:endParaRPr lang="cs-CZ" sz="2400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8" name="Skupina 7"/>
          <p:cNvGrpSpPr/>
          <p:nvPr/>
        </p:nvGrpSpPr>
        <p:grpSpPr>
          <a:xfrm>
            <a:off x="-108520" y="0"/>
            <a:ext cx="9361040" cy="908720"/>
            <a:chOff x="-108520" y="0"/>
            <a:chExt cx="9361040" cy="908720"/>
          </a:xfrm>
        </p:grpSpPr>
        <p:sp>
          <p:nvSpPr>
            <p:cNvPr id="10" name="Obdélník 9"/>
            <p:cNvSpPr/>
            <p:nvPr/>
          </p:nvSpPr>
          <p:spPr>
            <a:xfrm>
              <a:off x="0" y="0"/>
              <a:ext cx="9144000" cy="90872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sz="2400" b="1" dirty="0" smtClean="0"/>
                <a:t>Ústav chemie a biochemie – co nabízíme</a:t>
              </a:r>
              <a:endParaRPr lang="cs-CZ" sz="2400" b="1" dirty="0"/>
            </a:p>
          </p:txBody>
        </p:sp>
        <p:cxnSp>
          <p:nvCxnSpPr>
            <p:cNvPr id="11" name="Přímá spojnice 10"/>
            <p:cNvCxnSpPr/>
            <p:nvPr/>
          </p:nvCxnSpPr>
          <p:spPr>
            <a:xfrm>
              <a:off x="-108520" y="908720"/>
              <a:ext cx="9361040" cy="0"/>
            </a:xfrm>
            <a:prstGeom prst="line">
              <a:avLst/>
            </a:prstGeom>
            <a:ln w="5715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94652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4"/>
          <p:cNvSpPr txBox="1">
            <a:spLocks noChangeArrowheads="1"/>
          </p:cNvSpPr>
          <p:nvPr/>
        </p:nvSpPr>
        <p:spPr bwMode="auto">
          <a:xfrm>
            <a:off x="381000" y="1124744"/>
            <a:ext cx="8458200" cy="240065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6286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701675" indent="-342900" algn="just" eaLnBrk="1" hangingPunct="1">
              <a:lnSpc>
                <a:spcPct val="150000"/>
              </a:lnSpc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§"/>
            </a:pPr>
            <a:r>
              <a:rPr lang="cs-CZ" sz="2000" dirty="0" smtClean="0">
                <a:latin typeface="+mj-lt"/>
                <a:cs typeface="Times New Roman" panose="02020603050405020304" pitchFamily="18" charset="0"/>
              </a:rPr>
              <a:t>Více než 80 zaměstnanců</a:t>
            </a:r>
          </a:p>
          <a:p>
            <a:pPr marL="701675" indent="-342900" algn="just" eaLnBrk="1" hangingPunct="1">
              <a:lnSpc>
                <a:spcPct val="150000"/>
              </a:lnSpc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§"/>
            </a:pPr>
            <a:r>
              <a:rPr lang="cs-CZ" sz="2000" dirty="0" smtClean="0">
                <a:latin typeface="+mj-lt"/>
                <a:cs typeface="Times New Roman" panose="02020603050405020304" pitchFamily="18" charset="0"/>
              </a:rPr>
              <a:t>Více než</a:t>
            </a:r>
            <a:r>
              <a:rPr lang="en-GB" sz="2000" dirty="0" smtClean="0">
                <a:latin typeface="+mj-lt"/>
                <a:cs typeface="Times New Roman" panose="02020603050405020304" pitchFamily="18" charset="0"/>
              </a:rPr>
              <a:t> 350 m</a:t>
            </a:r>
            <a:r>
              <a:rPr lang="en-GB" sz="2000" baseline="30000" dirty="0" smtClean="0">
                <a:latin typeface="+mj-lt"/>
                <a:cs typeface="Times New Roman" panose="02020603050405020304" pitchFamily="18" charset="0"/>
              </a:rPr>
              <a:t>2</a:t>
            </a:r>
            <a:r>
              <a:rPr lang="en-GB" sz="2000" dirty="0" smtClean="0">
                <a:latin typeface="+mj-lt"/>
                <a:cs typeface="Times New Roman" panose="02020603050405020304" pitchFamily="18" charset="0"/>
              </a:rPr>
              <a:t> </a:t>
            </a:r>
            <a:r>
              <a:rPr lang="cs-CZ" sz="2000" dirty="0" smtClean="0">
                <a:latin typeface="+mj-lt"/>
                <a:cs typeface="Times New Roman" panose="02020603050405020304" pitchFamily="18" charset="0"/>
              </a:rPr>
              <a:t>laboratoří</a:t>
            </a:r>
          </a:p>
          <a:p>
            <a:pPr marL="701675" indent="-342900" algn="just" eaLnBrk="1" hangingPunct="1">
              <a:lnSpc>
                <a:spcPct val="150000"/>
              </a:lnSpc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§"/>
            </a:pPr>
            <a:r>
              <a:rPr lang="cs-CZ" sz="2000" dirty="0">
                <a:latin typeface="+mj-lt"/>
                <a:cs typeface="Times New Roman" panose="02020603050405020304" pitchFamily="18" charset="0"/>
              </a:rPr>
              <a:t>Přístrojové vybavení na světové úrovni</a:t>
            </a:r>
            <a:endParaRPr lang="en-GB" sz="2000" dirty="0">
              <a:latin typeface="+mj-lt"/>
              <a:cs typeface="Times New Roman" panose="02020603050405020304" pitchFamily="18" charset="0"/>
            </a:endParaRPr>
          </a:p>
          <a:p>
            <a:pPr marL="701675" indent="-342900" algn="just" eaLnBrk="1" hangingPunct="1">
              <a:lnSpc>
                <a:spcPct val="150000"/>
              </a:lnSpc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§"/>
            </a:pPr>
            <a:r>
              <a:rPr lang="cs-CZ" sz="2000" dirty="0" smtClean="0">
                <a:latin typeface="+mj-lt"/>
                <a:cs typeface="Times New Roman" panose="02020603050405020304" pitchFamily="18" charset="0"/>
              </a:rPr>
              <a:t>Součástí</a:t>
            </a:r>
            <a:r>
              <a:rPr lang="en-GB" sz="2000" dirty="0" smtClean="0">
                <a:latin typeface="+mj-lt"/>
                <a:cs typeface="Times New Roman" panose="02020603050405020304" pitchFamily="18" charset="0"/>
              </a:rPr>
              <a:t> </a:t>
            </a:r>
            <a:r>
              <a:rPr lang="cs-CZ" sz="2000" dirty="0" smtClean="0">
                <a:latin typeface="+mj-lt"/>
                <a:cs typeface="Times New Roman" panose="02020603050405020304" pitchFamily="18" charset="0"/>
              </a:rPr>
              <a:t>Středoevropského Technologického Institutu </a:t>
            </a:r>
            <a:r>
              <a:rPr lang="en-GB" sz="2000" dirty="0" smtClean="0">
                <a:latin typeface="+mj-lt"/>
                <a:cs typeface="Times New Roman" panose="02020603050405020304" pitchFamily="18" charset="0"/>
              </a:rPr>
              <a:t>(CEITEC)</a:t>
            </a:r>
            <a:endParaRPr lang="cs-CZ" sz="2000" dirty="0" smtClean="0"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12" name="Picture 8" descr="http://www.af.mendelu.cz/rs/obrazek.pl?id=69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747490"/>
            <a:ext cx="3903615" cy="259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1187450" y="207690"/>
            <a:ext cx="727298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Ústav chemie a biochemie</a:t>
            </a:r>
          </a:p>
        </p:txBody>
      </p:sp>
      <p:grpSp>
        <p:nvGrpSpPr>
          <p:cNvPr id="20" name="Skupina 19"/>
          <p:cNvGrpSpPr/>
          <p:nvPr/>
        </p:nvGrpSpPr>
        <p:grpSpPr>
          <a:xfrm>
            <a:off x="-108520" y="0"/>
            <a:ext cx="9361040" cy="908720"/>
            <a:chOff x="-108520" y="0"/>
            <a:chExt cx="9361040" cy="908720"/>
          </a:xfrm>
        </p:grpSpPr>
        <p:sp>
          <p:nvSpPr>
            <p:cNvPr id="5" name="Obdélník 4"/>
            <p:cNvSpPr/>
            <p:nvPr/>
          </p:nvSpPr>
          <p:spPr>
            <a:xfrm>
              <a:off x="0" y="0"/>
              <a:ext cx="9144000" cy="90872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sz="2400" b="1" dirty="0" smtClean="0"/>
                <a:t>Ústav chemie a biochemie</a:t>
              </a:r>
              <a:endParaRPr lang="cs-CZ" sz="2400" b="1" dirty="0"/>
            </a:p>
          </p:txBody>
        </p:sp>
        <p:cxnSp>
          <p:nvCxnSpPr>
            <p:cNvPr id="7" name="Přímá spojnice 6"/>
            <p:cNvCxnSpPr/>
            <p:nvPr/>
          </p:nvCxnSpPr>
          <p:spPr>
            <a:xfrm>
              <a:off x="-108520" y="908720"/>
              <a:ext cx="9361040" cy="0"/>
            </a:xfrm>
            <a:prstGeom prst="line">
              <a:avLst/>
            </a:prstGeom>
            <a:ln w="5715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26" name="Picture 2" descr="C:\Users\PC-Student03\Desktop\fotky_ÚCB\IMG_518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9175" y="3748416"/>
            <a:ext cx="3888606" cy="2591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1857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1187450" y="207690"/>
            <a:ext cx="727298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Ústav chemie a </a:t>
            </a:r>
            <a:r>
              <a:rPr lang="cs-CZ" altLang="cs-CZ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biochemie –  Co požadujeme</a:t>
            </a:r>
            <a:endParaRPr lang="cs-CZ" alt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381000" y="1268760"/>
            <a:ext cx="8458200" cy="212365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6286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701675" indent="-342900" algn="just" eaLnBrk="1" hangingPunct="1"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§"/>
            </a:pPr>
            <a:r>
              <a:rPr lang="cs-CZ" sz="2400" dirty="0">
                <a:latin typeface="+mj-lt"/>
                <a:cs typeface="Times New Roman" panose="02020603050405020304" pitchFamily="18" charset="0"/>
              </a:rPr>
              <a:t>p</a:t>
            </a:r>
            <a:r>
              <a:rPr lang="cs-CZ" sz="2400" dirty="0" smtClean="0">
                <a:latin typeface="+mj-lt"/>
                <a:cs typeface="Times New Roman" panose="02020603050405020304" pitchFamily="18" charset="0"/>
              </a:rPr>
              <a:t>roaktivní přístup</a:t>
            </a:r>
          </a:p>
          <a:p>
            <a:pPr marL="701675" indent="-342900" algn="just" eaLnBrk="1" hangingPunct="1"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§"/>
            </a:pPr>
            <a:r>
              <a:rPr lang="cs-CZ" sz="2400" dirty="0">
                <a:latin typeface="+mj-lt"/>
                <a:cs typeface="Times New Roman" panose="02020603050405020304" pitchFamily="18" charset="0"/>
              </a:rPr>
              <a:t>č</a:t>
            </a:r>
            <a:r>
              <a:rPr lang="cs-CZ" sz="2400" dirty="0" smtClean="0">
                <a:latin typeface="+mj-lt"/>
                <a:cs typeface="Times New Roman" panose="02020603050405020304" pitchFamily="18" charset="0"/>
              </a:rPr>
              <a:t>asová adaptabilita</a:t>
            </a:r>
          </a:p>
          <a:p>
            <a:pPr marL="701675" indent="-342900" algn="just" eaLnBrk="1" hangingPunct="1"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§"/>
            </a:pPr>
            <a:r>
              <a:rPr lang="cs-CZ" sz="2400" dirty="0">
                <a:latin typeface="+mj-lt"/>
                <a:cs typeface="Times New Roman" panose="02020603050405020304" pitchFamily="18" charset="0"/>
              </a:rPr>
              <a:t>s</a:t>
            </a:r>
            <a:r>
              <a:rPr lang="cs-CZ" sz="2400" dirty="0" smtClean="0">
                <a:latin typeface="+mj-lt"/>
                <a:cs typeface="Times New Roman" panose="02020603050405020304" pitchFamily="18" charset="0"/>
              </a:rPr>
              <a:t>chopnost učit se novým věcem a postupům</a:t>
            </a:r>
          </a:p>
          <a:p>
            <a:pPr marL="701675" indent="-342900" algn="just" eaLnBrk="1" hangingPunct="1"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§"/>
            </a:pPr>
            <a:r>
              <a:rPr lang="cs-CZ" sz="2400" dirty="0" smtClean="0">
                <a:latin typeface="+mj-lt"/>
                <a:cs typeface="Times New Roman" panose="02020603050405020304" pitchFamily="18" charset="0"/>
              </a:rPr>
              <a:t>schopnost práce v mezinárodním vědeckém kolektivu</a:t>
            </a:r>
            <a:endParaRPr lang="en-GB" sz="2400" dirty="0" smtClean="0">
              <a:latin typeface="+mj-lt"/>
              <a:cs typeface="Times New Roman" panose="02020603050405020304" pitchFamily="18" charset="0"/>
            </a:endParaRPr>
          </a:p>
        </p:txBody>
      </p:sp>
      <p:grpSp>
        <p:nvGrpSpPr>
          <p:cNvPr id="5" name="Skupina 4"/>
          <p:cNvGrpSpPr/>
          <p:nvPr/>
        </p:nvGrpSpPr>
        <p:grpSpPr>
          <a:xfrm>
            <a:off x="-108520" y="0"/>
            <a:ext cx="9361040" cy="908720"/>
            <a:chOff x="-108520" y="0"/>
            <a:chExt cx="9361040" cy="908720"/>
          </a:xfrm>
        </p:grpSpPr>
        <p:sp>
          <p:nvSpPr>
            <p:cNvPr id="6" name="Obdélník 5"/>
            <p:cNvSpPr/>
            <p:nvPr/>
          </p:nvSpPr>
          <p:spPr>
            <a:xfrm>
              <a:off x="0" y="0"/>
              <a:ext cx="9144000" cy="90872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sz="2400" b="1" dirty="0" smtClean="0"/>
                <a:t>Ústav chemie a biochemie – co požadujeme</a:t>
              </a:r>
              <a:endParaRPr lang="cs-CZ" sz="2400" b="1" dirty="0"/>
            </a:p>
          </p:txBody>
        </p:sp>
        <p:cxnSp>
          <p:nvCxnSpPr>
            <p:cNvPr id="8" name="Přímá spojnice 7"/>
            <p:cNvCxnSpPr/>
            <p:nvPr/>
          </p:nvCxnSpPr>
          <p:spPr>
            <a:xfrm>
              <a:off x="-108520" y="908720"/>
              <a:ext cx="9361040" cy="0"/>
            </a:xfrm>
            <a:prstGeom prst="line">
              <a:avLst/>
            </a:prstGeom>
            <a:ln w="5715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18057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strana </a:t>
            </a:r>
            <a:fld id="{0053851A-6005-4E01-A0B6-23BBA65B0E23}" type="slidenum">
              <a:rPr lang="cs-CZ" smtClean="0"/>
              <a:pPr>
                <a:defRPr/>
              </a:pPr>
              <a:t>21</a:t>
            </a:fld>
            <a:endParaRPr lang="cs-CZ"/>
          </a:p>
        </p:txBody>
      </p:sp>
      <p:sp>
        <p:nvSpPr>
          <p:cNvPr id="5" name="Obdélník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/>
            <a:endParaRPr lang="cs-CZ" sz="2400" b="1" dirty="0" smtClean="0"/>
          </a:p>
        </p:txBody>
      </p:sp>
      <p:sp>
        <p:nvSpPr>
          <p:cNvPr id="11" name="Obdélník 10"/>
          <p:cNvSpPr/>
          <p:nvPr/>
        </p:nvSpPr>
        <p:spPr>
          <a:xfrm>
            <a:off x="0" y="0"/>
            <a:ext cx="9144000" cy="208250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 sz="2400" b="1" dirty="0" smtClean="0"/>
          </a:p>
        </p:txBody>
      </p:sp>
      <p:cxnSp>
        <p:nvCxnSpPr>
          <p:cNvPr id="14" name="Přímá spojnice 13"/>
          <p:cNvCxnSpPr/>
          <p:nvPr/>
        </p:nvCxnSpPr>
        <p:spPr>
          <a:xfrm>
            <a:off x="-108520" y="2082503"/>
            <a:ext cx="9361040" cy="0"/>
          </a:xfrm>
          <a:prstGeom prst="line">
            <a:avLst/>
          </a:prstGeom>
          <a:ln w="28575">
            <a:solidFill>
              <a:srgbClr val="B4D8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C:\Users\PC-Student03\Desktop\fotky_ÚCB\Spol_foto_pan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1" y="2098194"/>
            <a:ext cx="9144000" cy="5024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ovéPole 9"/>
          <p:cNvSpPr txBox="1"/>
          <p:nvPr/>
        </p:nvSpPr>
        <p:spPr>
          <a:xfrm>
            <a:off x="1691680" y="656529"/>
            <a:ext cx="59766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/>
            <a:r>
              <a:rPr lang="cs-CZ" sz="44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Děkujeme za pozornost</a:t>
            </a:r>
          </a:p>
        </p:txBody>
      </p:sp>
    </p:spTree>
    <p:extLst>
      <p:ext uri="{BB962C8B-B14F-4D97-AF65-F5344CB8AC3E}">
        <p14:creationId xmlns:p14="http://schemas.microsoft.com/office/powerpoint/2010/main" val="3152826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4"/>
          <p:cNvSpPr txBox="1">
            <a:spLocks noChangeArrowheads="1"/>
          </p:cNvSpPr>
          <p:nvPr/>
        </p:nvSpPr>
        <p:spPr bwMode="auto">
          <a:xfrm>
            <a:off x="389092" y="1196752"/>
            <a:ext cx="8458200" cy="517064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6286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701675" indent="-342900" algn="just" eaLnBrk="1" hangingPunct="1"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§"/>
            </a:pPr>
            <a:r>
              <a:rPr lang="cs-CZ" sz="2000" dirty="0" smtClean="0">
                <a:latin typeface="+mj-lt"/>
                <a:cs typeface="Times New Roman" panose="02020603050405020304" pitchFamily="18" charset="0"/>
              </a:rPr>
              <a:t>Zařízení pro chov zvířat a kultivaci buněk</a:t>
            </a:r>
            <a:endParaRPr lang="en-GB" sz="2000" dirty="0" smtClean="0">
              <a:latin typeface="+mj-lt"/>
              <a:cs typeface="Times New Roman" panose="02020603050405020304" pitchFamily="18" charset="0"/>
            </a:endParaRPr>
          </a:p>
          <a:p>
            <a:pPr marL="701675" indent="-342900" algn="just" eaLnBrk="1" hangingPunct="1"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§"/>
            </a:pPr>
            <a:r>
              <a:rPr lang="en-GB" sz="2000" i="1" dirty="0" smtClean="0">
                <a:latin typeface="+mj-lt"/>
                <a:cs typeface="Times New Roman" panose="02020603050405020304" pitchFamily="18" charset="0"/>
              </a:rPr>
              <a:t>In vivo </a:t>
            </a:r>
            <a:r>
              <a:rPr lang="cs-CZ" sz="2000" dirty="0" smtClean="0">
                <a:latin typeface="+mj-lt"/>
                <a:cs typeface="Times New Roman" panose="02020603050405020304" pitchFamily="18" charset="0"/>
              </a:rPr>
              <a:t>zobrazovací</a:t>
            </a:r>
            <a:r>
              <a:rPr lang="en-GB" sz="2000" dirty="0" smtClean="0">
                <a:latin typeface="+mj-lt"/>
                <a:cs typeface="Times New Roman" panose="02020603050405020304" pitchFamily="18" charset="0"/>
              </a:rPr>
              <a:t> </a:t>
            </a:r>
            <a:r>
              <a:rPr lang="en-GB" sz="2000" dirty="0" err="1" smtClean="0">
                <a:latin typeface="+mj-lt"/>
                <a:cs typeface="Times New Roman" panose="02020603050405020304" pitchFamily="18" charset="0"/>
              </a:rPr>
              <a:t>syst</a:t>
            </a:r>
            <a:r>
              <a:rPr lang="cs-CZ" sz="2000" dirty="0" smtClean="0">
                <a:latin typeface="+mj-lt"/>
                <a:cs typeface="Times New Roman" panose="02020603050405020304" pitchFamily="18" charset="0"/>
              </a:rPr>
              <a:t>é</a:t>
            </a:r>
            <a:r>
              <a:rPr lang="en-GB" sz="2000" dirty="0" smtClean="0">
                <a:latin typeface="+mj-lt"/>
                <a:cs typeface="Times New Roman" panose="02020603050405020304" pitchFamily="18" charset="0"/>
              </a:rPr>
              <a:t>m</a:t>
            </a:r>
          </a:p>
          <a:p>
            <a:pPr marL="701675" indent="-342900" algn="just" eaLnBrk="1" hangingPunct="1"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§"/>
            </a:pPr>
            <a:r>
              <a:rPr lang="cs-CZ" sz="2000" dirty="0" smtClean="0">
                <a:latin typeface="+mj-lt"/>
                <a:cs typeface="Times New Roman" panose="02020603050405020304" pitchFamily="18" charset="0"/>
              </a:rPr>
              <a:t>Hmotnostní spektrometry</a:t>
            </a:r>
            <a:endParaRPr lang="en-GB" sz="2000" dirty="0" smtClean="0">
              <a:latin typeface="+mj-lt"/>
              <a:cs typeface="Times New Roman" panose="02020603050405020304" pitchFamily="18" charset="0"/>
            </a:endParaRPr>
          </a:p>
          <a:p>
            <a:pPr marL="701675" indent="-342900" algn="just" eaLnBrk="1" hangingPunct="1"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§"/>
            </a:pPr>
            <a:r>
              <a:rPr lang="cs-CZ" sz="2000" dirty="0" smtClean="0">
                <a:latin typeface="+mj-lt"/>
                <a:cs typeface="Times New Roman" panose="02020603050405020304" pitchFamily="18" charset="0"/>
              </a:rPr>
              <a:t>Kapilární elektroforéza s </a:t>
            </a:r>
            <a:r>
              <a:rPr lang="en-GB" sz="2000" dirty="0" smtClean="0">
                <a:latin typeface="+mj-lt"/>
                <a:cs typeface="Times New Roman" panose="02020603050405020304" pitchFamily="18" charset="0"/>
              </a:rPr>
              <a:t>UV-V</a:t>
            </a:r>
            <a:r>
              <a:rPr lang="cs-CZ" sz="2000" dirty="0" err="1" smtClean="0">
                <a:latin typeface="+mj-lt"/>
                <a:cs typeface="Times New Roman" panose="02020603050405020304" pitchFamily="18" charset="0"/>
              </a:rPr>
              <a:t>is</a:t>
            </a:r>
            <a:r>
              <a:rPr lang="en-GB" sz="2000" dirty="0" smtClean="0">
                <a:latin typeface="+mj-lt"/>
                <a:cs typeface="Times New Roman" panose="02020603050405020304" pitchFamily="18" charset="0"/>
              </a:rPr>
              <a:t> </a:t>
            </a:r>
            <a:r>
              <a:rPr lang="cs-CZ" sz="2000" dirty="0" smtClean="0">
                <a:latin typeface="+mj-lt"/>
                <a:cs typeface="Times New Roman" panose="02020603050405020304" pitchFamily="18" charset="0"/>
              </a:rPr>
              <a:t>a</a:t>
            </a:r>
            <a:r>
              <a:rPr lang="en-GB" sz="2000" dirty="0" smtClean="0">
                <a:latin typeface="+mj-lt"/>
                <a:cs typeface="Times New Roman" panose="02020603050405020304" pitchFamily="18" charset="0"/>
              </a:rPr>
              <a:t> laser</a:t>
            </a:r>
            <a:r>
              <a:rPr lang="cs-CZ" sz="2000" dirty="0" err="1" smtClean="0">
                <a:latin typeface="+mj-lt"/>
                <a:cs typeface="Times New Roman" panose="02020603050405020304" pitchFamily="18" charset="0"/>
              </a:rPr>
              <a:t>em</a:t>
            </a:r>
            <a:r>
              <a:rPr lang="cs-CZ" sz="2000" dirty="0" smtClean="0">
                <a:latin typeface="+mj-lt"/>
                <a:cs typeface="Times New Roman" panose="02020603050405020304" pitchFamily="18" charset="0"/>
              </a:rPr>
              <a:t> indukovanou </a:t>
            </a:r>
            <a:r>
              <a:rPr lang="en-GB" sz="2000" dirty="0" smtClean="0">
                <a:latin typeface="+mj-lt"/>
                <a:cs typeface="Times New Roman" panose="02020603050405020304" pitchFamily="18" charset="0"/>
              </a:rPr>
              <a:t>fluoresce</a:t>
            </a:r>
            <a:r>
              <a:rPr lang="cs-CZ" sz="2000" dirty="0" err="1" smtClean="0">
                <a:latin typeface="+mj-lt"/>
                <a:cs typeface="Times New Roman" panose="02020603050405020304" pitchFamily="18" charset="0"/>
              </a:rPr>
              <a:t>nční</a:t>
            </a:r>
            <a:r>
              <a:rPr lang="en-GB" sz="2000" dirty="0" smtClean="0">
                <a:latin typeface="+mj-lt"/>
                <a:cs typeface="Times New Roman" panose="02020603050405020304" pitchFamily="18" charset="0"/>
              </a:rPr>
              <a:t> </a:t>
            </a:r>
            <a:r>
              <a:rPr lang="en-GB" sz="2000" dirty="0" err="1" smtClean="0">
                <a:latin typeface="+mj-lt"/>
                <a:cs typeface="Times New Roman" panose="02020603050405020304" pitchFamily="18" charset="0"/>
              </a:rPr>
              <a:t>dete</a:t>
            </a:r>
            <a:r>
              <a:rPr lang="cs-CZ" sz="2000" dirty="0" err="1" smtClean="0">
                <a:latin typeface="+mj-lt"/>
                <a:cs typeface="Times New Roman" panose="02020603050405020304" pitchFamily="18" charset="0"/>
              </a:rPr>
              <a:t>kcí</a:t>
            </a:r>
            <a:endParaRPr lang="en-GB" sz="2000" dirty="0" smtClean="0">
              <a:latin typeface="+mj-lt"/>
              <a:cs typeface="Times New Roman" panose="02020603050405020304" pitchFamily="18" charset="0"/>
            </a:endParaRPr>
          </a:p>
          <a:p>
            <a:pPr marL="701675" indent="-342900" algn="just" eaLnBrk="1" hangingPunct="1"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§"/>
            </a:pPr>
            <a:r>
              <a:rPr lang="cs-CZ" sz="2000" dirty="0" smtClean="0">
                <a:latin typeface="+mj-lt"/>
                <a:cs typeface="Times New Roman" panose="02020603050405020304" pitchFamily="18" charset="0"/>
              </a:rPr>
              <a:t>G</a:t>
            </a:r>
            <a:r>
              <a:rPr lang="en-GB" sz="2000" dirty="0" smtClean="0">
                <a:latin typeface="+mj-lt"/>
                <a:cs typeface="Times New Roman" panose="02020603050405020304" pitchFamily="18" charset="0"/>
              </a:rPr>
              <a:t>el</a:t>
            </a:r>
            <a:r>
              <a:rPr lang="cs-CZ" sz="2000" dirty="0" err="1" smtClean="0">
                <a:latin typeface="+mj-lt"/>
                <a:cs typeface="Times New Roman" panose="02020603050405020304" pitchFamily="18" charset="0"/>
              </a:rPr>
              <a:t>ová</a:t>
            </a:r>
            <a:r>
              <a:rPr lang="cs-CZ" sz="2000" dirty="0" smtClean="0">
                <a:latin typeface="+mj-lt"/>
                <a:cs typeface="Times New Roman" panose="02020603050405020304" pitchFamily="18" charset="0"/>
              </a:rPr>
              <a:t> elektroforéza </a:t>
            </a:r>
            <a:r>
              <a:rPr lang="en-GB" sz="2000" dirty="0" smtClean="0">
                <a:latin typeface="+mj-lt"/>
                <a:cs typeface="Times New Roman" panose="02020603050405020304" pitchFamily="18" charset="0"/>
              </a:rPr>
              <a:t>(1D a 2D </a:t>
            </a:r>
            <a:r>
              <a:rPr lang="en-GB" sz="2000" dirty="0" err="1" smtClean="0">
                <a:latin typeface="+mj-lt"/>
                <a:cs typeface="Times New Roman" panose="02020603050405020304" pitchFamily="18" charset="0"/>
              </a:rPr>
              <a:t>syst</a:t>
            </a:r>
            <a:r>
              <a:rPr lang="cs-CZ" sz="2000" dirty="0" smtClean="0">
                <a:latin typeface="+mj-lt"/>
                <a:cs typeface="Times New Roman" panose="02020603050405020304" pitchFamily="18" charset="0"/>
              </a:rPr>
              <a:t>é</a:t>
            </a:r>
            <a:r>
              <a:rPr lang="en-GB" sz="2000" dirty="0" smtClean="0">
                <a:latin typeface="+mj-lt"/>
                <a:cs typeface="Times New Roman" panose="02020603050405020304" pitchFamily="18" charset="0"/>
              </a:rPr>
              <a:t>m</a:t>
            </a:r>
            <a:r>
              <a:rPr lang="cs-CZ" sz="2000" dirty="0" smtClean="0">
                <a:latin typeface="+mj-lt"/>
                <a:cs typeface="Times New Roman" panose="02020603050405020304" pitchFamily="18" charset="0"/>
              </a:rPr>
              <a:t>y</a:t>
            </a:r>
            <a:r>
              <a:rPr lang="en-GB" sz="2000" dirty="0" smtClean="0">
                <a:latin typeface="+mj-lt"/>
                <a:cs typeface="Times New Roman" panose="02020603050405020304" pitchFamily="18" charset="0"/>
              </a:rPr>
              <a:t>)</a:t>
            </a:r>
          </a:p>
          <a:p>
            <a:pPr marL="701675" indent="-342900" algn="just" eaLnBrk="1" hangingPunct="1"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§"/>
            </a:pPr>
            <a:r>
              <a:rPr lang="en-GB" sz="2000" dirty="0" err="1" smtClean="0">
                <a:latin typeface="+mj-lt"/>
                <a:cs typeface="Times New Roman" panose="02020603050405020304" pitchFamily="18" charset="0"/>
              </a:rPr>
              <a:t>Fluorescen</a:t>
            </a:r>
            <a:r>
              <a:rPr lang="cs-CZ" sz="2000" dirty="0" smtClean="0">
                <a:latin typeface="+mj-lt"/>
                <a:cs typeface="Times New Roman" panose="02020603050405020304" pitchFamily="18" charset="0"/>
              </a:rPr>
              <a:t>ční</a:t>
            </a:r>
            <a:r>
              <a:rPr lang="en-GB" sz="2000" dirty="0" smtClean="0">
                <a:latin typeface="+mj-lt"/>
                <a:cs typeface="Times New Roman" panose="02020603050405020304" pitchFamily="18" charset="0"/>
              </a:rPr>
              <a:t> a </a:t>
            </a:r>
            <a:r>
              <a:rPr lang="cs-CZ" sz="2000" dirty="0" err="1">
                <a:latin typeface="+mj-lt"/>
                <a:cs typeface="Times New Roman" panose="02020603050405020304" pitchFamily="18" charset="0"/>
              </a:rPr>
              <a:t>k</a:t>
            </a:r>
            <a:r>
              <a:rPr lang="en-GB" sz="2000" dirty="0" err="1" smtClean="0">
                <a:latin typeface="+mj-lt"/>
                <a:cs typeface="Times New Roman" panose="02020603050405020304" pitchFamily="18" charset="0"/>
              </a:rPr>
              <a:t>onfo</a:t>
            </a:r>
            <a:r>
              <a:rPr lang="cs-CZ" sz="2000" dirty="0" err="1" smtClean="0">
                <a:latin typeface="+mj-lt"/>
                <a:cs typeface="Times New Roman" panose="02020603050405020304" pitchFamily="18" charset="0"/>
              </a:rPr>
              <a:t>kální</a:t>
            </a:r>
            <a:r>
              <a:rPr lang="en-GB" sz="2000" dirty="0" smtClean="0">
                <a:latin typeface="+mj-lt"/>
                <a:cs typeface="Times New Roman" panose="02020603050405020304" pitchFamily="18" charset="0"/>
              </a:rPr>
              <a:t> mi</a:t>
            </a:r>
            <a:r>
              <a:rPr lang="cs-CZ" sz="2000" dirty="0" smtClean="0">
                <a:latin typeface="+mj-lt"/>
                <a:cs typeface="Times New Roman" panose="02020603050405020304" pitchFamily="18" charset="0"/>
              </a:rPr>
              <a:t>k</a:t>
            </a:r>
            <a:r>
              <a:rPr lang="en-GB" sz="2000" dirty="0" err="1" smtClean="0">
                <a:latin typeface="+mj-lt"/>
                <a:cs typeface="Times New Roman" panose="02020603050405020304" pitchFamily="18" charset="0"/>
              </a:rPr>
              <a:t>ros</a:t>
            </a:r>
            <a:r>
              <a:rPr lang="cs-CZ" sz="2000" dirty="0" smtClean="0">
                <a:latin typeface="+mj-lt"/>
                <a:cs typeface="Times New Roman" panose="02020603050405020304" pitchFamily="18" charset="0"/>
              </a:rPr>
              <a:t>kop</a:t>
            </a:r>
            <a:endParaRPr lang="en-GB" sz="2000" dirty="0" smtClean="0">
              <a:latin typeface="+mj-lt"/>
              <a:cs typeface="Times New Roman" panose="02020603050405020304" pitchFamily="18" charset="0"/>
            </a:endParaRPr>
          </a:p>
          <a:p>
            <a:pPr marL="701675" indent="-342900" algn="just" eaLnBrk="1" hangingPunct="1"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§"/>
            </a:pPr>
            <a:r>
              <a:rPr lang="cs-CZ" sz="2000" dirty="0" smtClean="0">
                <a:latin typeface="+mj-lt"/>
                <a:cs typeface="Times New Roman" panose="02020603050405020304" pitchFamily="18" charset="0"/>
              </a:rPr>
              <a:t>Vysokoúčinná kapalinová chromatografe s elektrochemickou</a:t>
            </a:r>
            <a:r>
              <a:rPr lang="en-GB" sz="2000" dirty="0" smtClean="0">
                <a:latin typeface="+mj-lt"/>
                <a:cs typeface="Times New Roman" panose="02020603050405020304" pitchFamily="18" charset="0"/>
              </a:rPr>
              <a:t>, UV-V</a:t>
            </a:r>
            <a:r>
              <a:rPr lang="cs-CZ" sz="2000" dirty="0" err="1" smtClean="0">
                <a:latin typeface="+mj-lt"/>
                <a:cs typeface="Times New Roman" panose="02020603050405020304" pitchFamily="18" charset="0"/>
              </a:rPr>
              <a:t>is</a:t>
            </a:r>
            <a:r>
              <a:rPr lang="en-GB" sz="2000" dirty="0" smtClean="0">
                <a:latin typeface="+mj-lt"/>
                <a:cs typeface="Times New Roman" panose="02020603050405020304" pitchFamily="18" charset="0"/>
              </a:rPr>
              <a:t> </a:t>
            </a:r>
            <a:r>
              <a:rPr lang="cs-CZ" sz="2000" dirty="0" smtClean="0">
                <a:latin typeface="+mj-lt"/>
                <a:cs typeface="Times New Roman" panose="02020603050405020304" pitchFamily="18" charset="0"/>
              </a:rPr>
              <a:t>a hmotnostní detekcí</a:t>
            </a:r>
            <a:endParaRPr lang="en-GB" sz="2000" dirty="0" smtClean="0">
              <a:latin typeface="+mj-lt"/>
              <a:cs typeface="Times New Roman" panose="02020603050405020304" pitchFamily="18" charset="0"/>
            </a:endParaRPr>
          </a:p>
          <a:p>
            <a:pPr marL="701675" indent="-342900" algn="just" eaLnBrk="1" hangingPunct="1"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§"/>
            </a:pPr>
            <a:r>
              <a:rPr lang="en-GB" sz="2000" dirty="0" smtClean="0">
                <a:latin typeface="+mj-lt"/>
                <a:cs typeface="Times New Roman" panose="02020603050405020304" pitchFamily="18" charset="0"/>
              </a:rPr>
              <a:t>Automatic</a:t>
            </a:r>
            <a:r>
              <a:rPr lang="cs-CZ" sz="2000" dirty="0" err="1" smtClean="0">
                <a:latin typeface="+mj-lt"/>
                <a:cs typeface="Times New Roman" panose="02020603050405020304" pitchFamily="18" charset="0"/>
              </a:rPr>
              <a:t>ký</a:t>
            </a:r>
            <a:r>
              <a:rPr lang="en-GB" sz="2000" dirty="0" smtClean="0">
                <a:latin typeface="+mj-lt"/>
                <a:cs typeface="Times New Roman" panose="02020603050405020304" pitchFamily="18" charset="0"/>
              </a:rPr>
              <a:t> pipet</a:t>
            </a:r>
            <a:r>
              <a:rPr lang="cs-CZ" sz="2000" dirty="0" smtClean="0">
                <a:latin typeface="+mj-lt"/>
                <a:cs typeface="Times New Roman" panose="02020603050405020304" pitchFamily="18" charset="0"/>
              </a:rPr>
              <a:t>ovací</a:t>
            </a:r>
            <a:r>
              <a:rPr lang="en-GB" sz="2000" dirty="0" smtClean="0">
                <a:latin typeface="+mj-lt"/>
                <a:cs typeface="Times New Roman" panose="02020603050405020304" pitchFamily="18" charset="0"/>
              </a:rPr>
              <a:t> robot</a:t>
            </a:r>
          </a:p>
          <a:p>
            <a:pPr marL="701675" indent="-342900" algn="just" eaLnBrk="1" hangingPunct="1"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§"/>
            </a:pPr>
            <a:r>
              <a:rPr lang="en-GB" sz="2000" dirty="0" err="1" smtClean="0">
                <a:latin typeface="+mj-lt"/>
                <a:cs typeface="Times New Roman" panose="02020603050405020304" pitchFamily="18" charset="0"/>
              </a:rPr>
              <a:t>Sta</a:t>
            </a:r>
            <a:r>
              <a:rPr lang="cs-CZ" sz="2000" dirty="0" err="1" smtClean="0">
                <a:latin typeface="+mj-lt"/>
                <a:cs typeface="Times New Roman" panose="02020603050405020304" pitchFamily="18" charset="0"/>
              </a:rPr>
              <a:t>cionární</a:t>
            </a:r>
            <a:r>
              <a:rPr lang="cs-CZ" sz="2000" dirty="0" smtClean="0">
                <a:latin typeface="+mj-lt"/>
                <a:cs typeface="Times New Roman" panose="02020603050405020304" pitchFamily="18" charset="0"/>
              </a:rPr>
              <a:t> elektrochemické analyzátory </a:t>
            </a:r>
            <a:r>
              <a:rPr lang="en-GB" sz="2000" dirty="0" smtClean="0">
                <a:latin typeface="+mj-lt"/>
                <a:cs typeface="Times New Roman" panose="02020603050405020304" pitchFamily="18" charset="0"/>
              </a:rPr>
              <a:t>a </a:t>
            </a:r>
            <a:r>
              <a:rPr lang="cs-CZ" sz="2000" dirty="0" smtClean="0">
                <a:latin typeface="+mj-lt"/>
                <a:cs typeface="Times New Roman" panose="02020603050405020304" pitchFamily="18" charset="0"/>
              </a:rPr>
              <a:t>elektrodová pole</a:t>
            </a:r>
          </a:p>
          <a:p>
            <a:pPr marL="701675" indent="-342900" algn="just" eaLnBrk="1" hangingPunct="1"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§"/>
            </a:pPr>
            <a:r>
              <a:rPr lang="cs-CZ" sz="2000" dirty="0" smtClean="0">
                <a:latin typeface="+mj-lt"/>
                <a:cs typeface="Times New Roman" panose="02020603050405020304" pitchFamily="18" charset="0"/>
              </a:rPr>
              <a:t>Zařízení pro klinickou biochemii</a:t>
            </a:r>
            <a:endParaRPr lang="en-GB" sz="2000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1187450" y="207690"/>
            <a:ext cx="727298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Ústav chemie a </a:t>
            </a:r>
            <a:r>
              <a:rPr lang="cs-CZ" altLang="cs-CZ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biochemie – Vybavení</a:t>
            </a:r>
            <a:endParaRPr lang="cs-CZ" alt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4" name="Skupina 13"/>
          <p:cNvGrpSpPr/>
          <p:nvPr/>
        </p:nvGrpSpPr>
        <p:grpSpPr>
          <a:xfrm>
            <a:off x="-108520" y="0"/>
            <a:ext cx="9361040" cy="908720"/>
            <a:chOff x="-108520" y="0"/>
            <a:chExt cx="9361040" cy="908720"/>
          </a:xfrm>
        </p:grpSpPr>
        <p:sp>
          <p:nvSpPr>
            <p:cNvPr id="15" name="Obdélník 14"/>
            <p:cNvSpPr/>
            <p:nvPr/>
          </p:nvSpPr>
          <p:spPr>
            <a:xfrm>
              <a:off x="0" y="0"/>
              <a:ext cx="9144000" cy="90872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sz="2400" b="1" dirty="0" smtClean="0"/>
                <a:t>Ústav chemie a biochemie - vybavení</a:t>
              </a:r>
              <a:endParaRPr lang="cs-CZ" sz="2400" b="1" dirty="0"/>
            </a:p>
          </p:txBody>
        </p:sp>
        <p:cxnSp>
          <p:nvCxnSpPr>
            <p:cNvPr id="16" name="Přímá spojnice 15"/>
            <p:cNvCxnSpPr/>
            <p:nvPr/>
          </p:nvCxnSpPr>
          <p:spPr>
            <a:xfrm>
              <a:off x="-108520" y="908720"/>
              <a:ext cx="9361040" cy="0"/>
            </a:xfrm>
            <a:prstGeom prst="line">
              <a:avLst/>
            </a:prstGeom>
            <a:ln w="5715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18646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strana </a:t>
            </a:r>
            <a:fld id="{0053851A-6005-4E01-A0B6-23BBA65B0E23}" type="slidenum">
              <a:rPr lang="cs-CZ" smtClean="0"/>
              <a:pPr>
                <a:defRPr/>
              </a:pPr>
              <a:t>4</a:t>
            </a:fld>
            <a:endParaRPr lang="cs-CZ"/>
          </a:p>
        </p:txBody>
      </p:sp>
      <p:sp>
        <p:nvSpPr>
          <p:cNvPr id="5" name="Obdélník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/>
            <a:endParaRPr lang="cs-CZ" sz="2400" b="1" dirty="0" smtClean="0"/>
          </a:p>
        </p:txBody>
      </p:sp>
      <p:sp>
        <p:nvSpPr>
          <p:cNvPr id="10" name="TextovéPole 9"/>
          <p:cNvSpPr txBox="1"/>
          <p:nvPr/>
        </p:nvSpPr>
        <p:spPr>
          <a:xfrm>
            <a:off x="971600" y="2890391"/>
            <a:ext cx="72728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 smtClean="0">
                <a:solidFill>
                  <a:schemeClr val="bg1"/>
                </a:solidFill>
                <a:latin typeface="+mn-lt"/>
              </a:rPr>
              <a:t>Představení hlavních výzkumných</a:t>
            </a:r>
            <a:br>
              <a:rPr lang="cs-CZ" sz="3200" b="1" dirty="0" smtClean="0">
                <a:solidFill>
                  <a:schemeClr val="bg1"/>
                </a:solidFill>
                <a:latin typeface="+mn-lt"/>
              </a:rPr>
            </a:br>
            <a:r>
              <a:rPr lang="cs-CZ" sz="3200" b="1" dirty="0" smtClean="0">
                <a:solidFill>
                  <a:schemeClr val="bg1"/>
                </a:solidFill>
                <a:latin typeface="+mn-lt"/>
              </a:rPr>
              <a:t>směrů a témat</a:t>
            </a:r>
            <a:endParaRPr lang="cs-CZ" sz="32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1" name="Obdélník 10"/>
          <p:cNvSpPr/>
          <p:nvPr/>
        </p:nvSpPr>
        <p:spPr>
          <a:xfrm>
            <a:off x="0" y="0"/>
            <a:ext cx="9144000" cy="2082503"/>
          </a:xfrm>
          <a:prstGeom prst="rect">
            <a:avLst/>
          </a:prstGeom>
          <a:solidFill>
            <a:srgbClr val="78BE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 sz="2400" b="1" dirty="0" smtClean="0"/>
          </a:p>
        </p:txBody>
      </p:sp>
      <p:pic>
        <p:nvPicPr>
          <p:cNvPr id="9" name="Zástupný symbol pro obsah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024336" cy="2088232"/>
          </a:xfrm>
        </p:spPr>
      </p:pic>
      <p:cxnSp>
        <p:nvCxnSpPr>
          <p:cNvPr id="14" name="Přímá spojnice 13"/>
          <p:cNvCxnSpPr/>
          <p:nvPr/>
        </p:nvCxnSpPr>
        <p:spPr>
          <a:xfrm>
            <a:off x="-108520" y="2082503"/>
            <a:ext cx="936104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7803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strana </a:t>
            </a:r>
            <a:fld id="{0053851A-6005-4E01-A0B6-23BBA65B0E23}" type="slidenum">
              <a:rPr lang="cs-CZ" smtClean="0"/>
              <a:pPr>
                <a:defRPr/>
              </a:pPr>
              <a:t>5</a:t>
            </a:fld>
            <a:endParaRPr lang="cs-CZ"/>
          </a:p>
        </p:txBody>
      </p:sp>
      <p:sp>
        <p:nvSpPr>
          <p:cNvPr id="5" name="Obdélník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/>
            <a:endParaRPr lang="cs-CZ" sz="2400" b="1" dirty="0" smtClean="0"/>
          </a:p>
        </p:txBody>
      </p:sp>
      <p:sp>
        <p:nvSpPr>
          <p:cNvPr id="11" name="Obdélník 10"/>
          <p:cNvSpPr/>
          <p:nvPr/>
        </p:nvSpPr>
        <p:spPr>
          <a:xfrm>
            <a:off x="0" y="0"/>
            <a:ext cx="9144000" cy="2082503"/>
          </a:xfrm>
          <a:prstGeom prst="rect">
            <a:avLst/>
          </a:prstGeom>
          <a:solidFill>
            <a:srgbClr val="78BE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cs-C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Laboratoř </a:t>
            </a:r>
            <a:r>
              <a:rPr lang="cs-CZ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bioanalýzy</a:t>
            </a:r>
            <a:r>
              <a:rPr lang="cs-CZ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zobrazování </a:t>
            </a:r>
          </a:p>
          <a:p>
            <a:pPr algn="ctr"/>
            <a:r>
              <a:rPr lang="cs-C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Mgr. Markéta </a:t>
            </a:r>
            <a:r>
              <a:rPr lang="cs-CZ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Vaculovičová</a:t>
            </a:r>
            <a:r>
              <a:rPr lang="cs-C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Ph.D.</a:t>
            </a:r>
          </a:p>
          <a:p>
            <a:pPr algn="ctr"/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(marketa.vaculovicova@mendelu.cz)</a:t>
            </a:r>
          </a:p>
          <a:p>
            <a:pPr algn="ctr"/>
            <a:endParaRPr lang="cs-CZ" sz="2400" b="1" dirty="0" smtClean="0"/>
          </a:p>
        </p:txBody>
      </p:sp>
      <p:cxnSp>
        <p:nvCxnSpPr>
          <p:cNvPr id="14" name="Přímá spojnice 13"/>
          <p:cNvCxnSpPr/>
          <p:nvPr/>
        </p:nvCxnSpPr>
        <p:spPr>
          <a:xfrm>
            <a:off x="-108520" y="2082503"/>
            <a:ext cx="936104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5" name="Picture 3" descr="C:\Users\PC-Student03\Desktop\fotky_ÚCB\IMG_523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9168" y="2636912"/>
            <a:ext cx="4665663" cy="3109913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459089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1187450" y="207690"/>
            <a:ext cx="727298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Laboratoř sensorů a zobrazování 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40355" y="965575"/>
            <a:ext cx="7483973" cy="14619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endParaRPr lang="cs-CZ" sz="900" b="1" dirty="0" smtClean="0">
              <a:latin typeface="+mj-lt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r>
              <a:rPr lang="cs-CZ" sz="2000" b="1" dirty="0" smtClean="0">
                <a:latin typeface="+mj-lt"/>
                <a:cs typeface="Times New Roman" panose="02020603050405020304" pitchFamily="18" charset="0"/>
              </a:rPr>
              <a:t>Zaměření:  </a:t>
            </a:r>
            <a:r>
              <a:rPr lang="cs-CZ" sz="2000" dirty="0" err="1" smtClean="0">
                <a:latin typeface="+mj-lt"/>
                <a:cs typeface="Times New Roman" panose="02020603050405020304" pitchFamily="18" charset="0"/>
              </a:rPr>
              <a:t>bioanalytická</a:t>
            </a:r>
            <a:r>
              <a:rPr lang="cs-CZ" sz="2000" dirty="0" smtClean="0">
                <a:latin typeface="+mj-lt"/>
                <a:cs typeface="Times New Roman" panose="02020603050405020304" pitchFamily="18" charset="0"/>
              </a:rPr>
              <a:t> chemie </a:t>
            </a:r>
          </a:p>
          <a:p>
            <a:pPr>
              <a:spcBef>
                <a:spcPts val="0"/>
              </a:spcBef>
            </a:pPr>
            <a:r>
              <a:rPr lang="cs-CZ" sz="2000" dirty="0">
                <a:latin typeface="+mj-lt"/>
                <a:cs typeface="Times New Roman" panose="02020603050405020304" pitchFamily="18" charset="0"/>
              </a:rPr>
              <a:t>	 </a:t>
            </a:r>
            <a:r>
              <a:rPr lang="cs-CZ" sz="2000" dirty="0" smtClean="0">
                <a:latin typeface="+mj-lt"/>
                <a:cs typeface="Times New Roman" panose="02020603050405020304" pitchFamily="18" charset="0"/>
              </a:rPr>
              <a:t>    elektromigrační separační techniky </a:t>
            </a:r>
          </a:p>
          <a:p>
            <a:pPr>
              <a:spcBef>
                <a:spcPts val="0"/>
              </a:spcBef>
            </a:pPr>
            <a:r>
              <a:rPr lang="cs-CZ" sz="2000" dirty="0">
                <a:latin typeface="+mj-lt"/>
                <a:cs typeface="Times New Roman" panose="02020603050405020304" pitchFamily="18" charset="0"/>
              </a:rPr>
              <a:t>	</a:t>
            </a:r>
            <a:r>
              <a:rPr lang="cs-CZ" sz="2000" dirty="0" smtClean="0">
                <a:latin typeface="+mj-lt"/>
                <a:cs typeface="Times New Roman" panose="02020603050405020304" pitchFamily="18" charset="0"/>
              </a:rPr>
              <a:t>     vývoj miniaturizované instrumentace (</a:t>
            </a:r>
            <a:r>
              <a:rPr lang="cs-CZ" sz="2000" dirty="0" err="1" smtClean="0">
                <a:latin typeface="+mj-lt"/>
                <a:cs typeface="Times New Roman" panose="02020603050405020304" pitchFamily="18" charset="0"/>
              </a:rPr>
              <a:t>lab</a:t>
            </a:r>
            <a:r>
              <a:rPr lang="cs-CZ" sz="2000" dirty="0" smtClean="0">
                <a:latin typeface="+mj-lt"/>
                <a:cs typeface="Times New Roman" panose="02020603050405020304" pitchFamily="18" charset="0"/>
              </a:rPr>
              <a:t> on </a:t>
            </a:r>
            <a:r>
              <a:rPr lang="cs-CZ" sz="2000" dirty="0" err="1" smtClean="0">
                <a:latin typeface="+mj-lt"/>
                <a:cs typeface="Times New Roman" panose="02020603050405020304" pitchFamily="18" charset="0"/>
              </a:rPr>
              <a:t>chip</a:t>
            </a:r>
            <a:r>
              <a:rPr lang="cs-CZ" sz="2000" dirty="0" smtClean="0">
                <a:latin typeface="+mj-lt"/>
                <a:cs typeface="Times New Roman" panose="02020603050405020304" pitchFamily="18" charset="0"/>
              </a:rPr>
              <a:t>)</a:t>
            </a:r>
          </a:p>
          <a:p>
            <a:pPr>
              <a:spcBef>
                <a:spcPts val="0"/>
              </a:spcBef>
            </a:pPr>
            <a:r>
              <a:rPr lang="cs-CZ" sz="2000" dirty="0" smtClean="0">
                <a:latin typeface="+mj-lt"/>
                <a:cs typeface="Times New Roman" panose="02020603050405020304" pitchFamily="18" charset="0"/>
              </a:rPr>
              <a:t>	     fluorescenční </a:t>
            </a:r>
            <a:r>
              <a:rPr lang="cs-CZ" sz="2000" dirty="0">
                <a:latin typeface="+mj-lt"/>
                <a:cs typeface="Times New Roman" panose="02020603050405020304" pitchFamily="18" charset="0"/>
              </a:rPr>
              <a:t>zobrazování 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6998649" y="4796362"/>
            <a:ext cx="208823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dirty="0" smtClean="0"/>
              <a:t>Vývoj </a:t>
            </a:r>
            <a:r>
              <a:rPr lang="cs-CZ" sz="1400" dirty="0" smtClean="0">
                <a:latin typeface="+mj-lt"/>
              </a:rPr>
              <a:t>miniaturizovaného</a:t>
            </a:r>
            <a:r>
              <a:rPr lang="cs-CZ" sz="1400" dirty="0" smtClean="0"/>
              <a:t> stavebnicového systému pro elektroforetickou analýzu biomolekul</a:t>
            </a:r>
            <a:endParaRPr lang="cs-CZ" sz="1400" dirty="0"/>
          </a:p>
        </p:txBody>
      </p:sp>
      <p:pic>
        <p:nvPicPr>
          <p:cNvPr id="33" name="duben.2013 096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29056" r="40976" b="27094"/>
          <a:stretch/>
        </p:blipFill>
        <p:spPr>
          <a:xfrm>
            <a:off x="5100059" y="2941609"/>
            <a:ext cx="1762568" cy="2412000"/>
          </a:xfrm>
          <a:prstGeom prst="rect">
            <a:avLst/>
          </a:prstGeom>
        </p:spPr>
      </p:pic>
      <p:grpSp>
        <p:nvGrpSpPr>
          <p:cNvPr id="10" name="Skupina 9"/>
          <p:cNvGrpSpPr/>
          <p:nvPr/>
        </p:nvGrpSpPr>
        <p:grpSpPr>
          <a:xfrm>
            <a:off x="-108520" y="0"/>
            <a:ext cx="9361040" cy="908720"/>
            <a:chOff x="-108520" y="0"/>
            <a:chExt cx="9361040" cy="908720"/>
          </a:xfrm>
        </p:grpSpPr>
        <p:sp>
          <p:nvSpPr>
            <p:cNvPr id="11" name="Obdélník 10"/>
            <p:cNvSpPr/>
            <p:nvPr/>
          </p:nvSpPr>
          <p:spPr>
            <a:xfrm>
              <a:off x="0" y="0"/>
              <a:ext cx="9144000" cy="90872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sz="2400" b="1" dirty="0" smtClean="0"/>
                <a:t>Laboratoř </a:t>
              </a:r>
              <a:r>
                <a:rPr lang="cs-CZ" sz="2400" b="1" dirty="0" err="1" smtClean="0"/>
                <a:t>bioanalýzy</a:t>
              </a:r>
              <a:r>
                <a:rPr lang="cs-CZ" sz="2400" b="1" dirty="0" smtClean="0"/>
                <a:t> a zobrazování</a:t>
              </a:r>
              <a:endParaRPr lang="cs-CZ" sz="2400" b="1" dirty="0"/>
            </a:p>
          </p:txBody>
        </p:sp>
        <p:cxnSp>
          <p:nvCxnSpPr>
            <p:cNvPr id="12" name="Přímá spojnice 11"/>
            <p:cNvCxnSpPr/>
            <p:nvPr/>
          </p:nvCxnSpPr>
          <p:spPr>
            <a:xfrm>
              <a:off x="-108520" y="908720"/>
              <a:ext cx="9361040" cy="0"/>
            </a:xfrm>
            <a:prstGeom prst="line">
              <a:avLst/>
            </a:prstGeom>
            <a:ln w="5715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Obdélník 1"/>
          <p:cNvSpPr/>
          <p:nvPr/>
        </p:nvSpPr>
        <p:spPr>
          <a:xfrm>
            <a:off x="4838343" y="5685131"/>
            <a:ext cx="2286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cs-CZ" sz="1400" b="1" dirty="0">
                <a:solidFill>
                  <a:prstClr val="black"/>
                </a:solidFill>
              </a:rPr>
              <a:t>Video</a:t>
            </a:r>
            <a:r>
              <a:rPr lang="cs-CZ" sz="1400" dirty="0">
                <a:solidFill>
                  <a:prstClr val="black"/>
                </a:solidFill>
              </a:rPr>
              <a:t>: </a:t>
            </a:r>
            <a:r>
              <a:rPr lang="cs-CZ" sz="1400" i="1" dirty="0">
                <a:solidFill>
                  <a:prstClr val="black"/>
                </a:solidFill>
              </a:rPr>
              <a:t>ex </a:t>
            </a:r>
            <a:r>
              <a:rPr lang="cs-CZ" sz="1400" i="1" dirty="0" err="1">
                <a:solidFill>
                  <a:prstClr val="black"/>
                </a:solidFill>
              </a:rPr>
              <a:t>vivo</a:t>
            </a:r>
            <a:r>
              <a:rPr lang="cs-CZ" sz="1400" i="1" dirty="0">
                <a:solidFill>
                  <a:prstClr val="black"/>
                </a:solidFill>
              </a:rPr>
              <a:t> </a:t>
            </a:r>
            <a:r>
              <a:rPr lang="cs-CZ" sz="1400" dirty="0" err="1">
                <a:solidFill>
                  <a:prstClr val="black"/>
                </a:solidFill>
                <a:latin typeface="Calibri"/>
              </a:rPr>
              <a:t>fluoresccenční</a:t>
            </a:r>
            <a:r>
              <a:rPr lang="cs-CZ" sz="1400" dirty="0">
                <a:solidFill>
                  <a:prstClr val="black"/>
                </a:solidFill>
              </a:rPr>
              <a:t> zobrazování tlukoucího srdce potkana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1979712" y="2802267"/>
            <a:ext cx="309148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dirty="0" smtClean="0">
                <a:latin typeface="+mj-lt"/>
              </a:rPr>
              <a:t>Zobrazení prsního nádoru pomocí štěpitelné fluorescenční sondy, poskytující signál po štěpení specifickými proteiny pouze v nádoru</a:t>
            </a:r>
            <a:endParaRPr lang="cs-CZ" sz="1400" dirty="0">
              <a:latin typeface="+mj-lt"/>
            </a:endParaRPr>
          </a:p>
        </p:txBody>
      </p:sp>
      <p:grpSp>
        <p:nvGrpSpPr>
          <p:cNvPr id="14" name="Skupina 13"/>
          <p:cNvGrpSpPr>
            <a:grpSpLocks noChangeAspect="1"/>
          </p:cNvGrpSpPr>
          <p:nvPr/>
        </p:nvGrpSpPr>
        <p:grpSpPr>
          <a:xfrm>
            <a:off x="2514741" y="3885131"/>
            <a:ext cx="2141309" cy="1800000"/>
            <a:chOff x="683568" y="4077544"/>
            <a:chExt cx="2624329" cy="2206032"/>
          </a:xfrm>
        </p:grpSpPr>
        <p:pic>
          <p:nvPicPr>
            <p:cNvPr id="15" name="Picture 5"/>
            <p:cNvPicPr>
              <a:picLocks noChangeAspect="1" noChangeArrowheads="1"/>
            </p:cNvPicPr>
            <p:nvPr/>
          </p:nvPicPr>
          <p:blipFill rotWithShape="1">
            <a:blip r:embed="rId7" cstate="print"/>
            <a:srcRect l="39122" t="19582" r="13204"/>
            <a:stretch/>
          </p:blipFill>
          <p:spPr bwMode="auto">
            <a:xfrm>
              <a:off x="683568" y="4077544"/>
              <a:ext cx="1261873" cy="22060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6"/>
            <p:cNvPicPr>
              <a:picLocks noChangeAspect="1" noChangeArrowheads="1"/>
            </p:cNvPicPr>
            <p:nvPr/>
          </p:nvPicPr>
          <p:blipFill rotWithShape="1">
            <a:blip r:embed="rId8" cstate="print"/>
            <a:srcRect l="38647" t="19582" r="9878"/>
            <a:stretch/>
          </p:blipFill>
          <p:spPr bwMode="auto">
            <a:xfrm>
              <a:off x="1945441" y="4077544"/>
              <a:ext cx="1362456" cy="22060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7" name="Přímá spojnice se šipkou 16"/>
            <p:cNvCxnSpPr/>
            <p:nvPr/>
          </p:nvCxnSpPr>
          <p:spPr bwMode="auto">
            <a:xfrm flipH="1" flipV="1">
              <a:off x="1403649" y="5301208"/>
              <a:ext cx="541792" cy="432048"/>
            </a:xfrm>
            <a:prstGeom prst="straightConnector1">
              <a:avLst/>
            </a:prstGeom>
            <a:noFill/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8" name="TextovéPole 17"/>
            <p:cNvSpPr txBox="1"/>
            <p:nvPr/>
          </p:nvSpPr>
          <p:spPr>
            <a:xfrm>
              <a:off x="1624680" y="5723383"/>
              <a:ext cx="64152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400" dirty="0" smtClean="0">
                  <a:solidFill>
                    <a:schemeClr val="bg1"/>
                  </a:solidFill>
                </a:rPr>
                <a:t>nádor</a:t>
              </a:r>
              <a:endParaRPr lang="cs-CZ" sz="14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9" name="MARS_QD_duha_11x_3per.sec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9"/>
          <a:srcRect l="25399" t="8611" r="32766"/>
          <a:stretch/>
        </p:blipFill>
        <p:spPr>
          <a:xfrm>
            <a:off x="515366" y="2679463"/>
            <a:ext cx="1344168" cy="2936292"/>
          </a:xfrm>
          <a:prstGeom prst="rect">
            <a:avLst/>
          </a:prstGeom>
        </p:spPr>
      </p:pic>
      <p:sp>
        <p:nvSpPr>
          <p:cNvPr id="20" name="TextovéPole 19"/>
          <p:cNvSpPr txBox="1"/>
          <p:nvPr/>
        </p:nvSpPr>
        <p:spPr>
          <a:xfrm>
            <a:off x="40355" y="5800447"/>
            <a:ext cx="27432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b="1" dirty="0" smtClean="0">
                <a:latin typeface="+mj-lt"/>
              </a:rPr>
              <a:t>Video</a:t>
            </a:r>
            <a:r>
              <a:rPr lang="cs-CZ" sz="1400" dirty="0" smtClean="0">
                <a:latin typeface="+mj-lt"/>
              </a:rPr>
              <a:t>: Využití fluorescenčních </a:t>
            </a:r>
            <a:r>
              <a:rPr lang="cs-CZ" sz="1400" dirty="0" err="1" smtClean="0">
                <a:latin typeface="+mj-lt"/>
              </a:rPr>
              <a:t>nanomateriálů</a:t>
            </a:r>
            <a:r>
              <a:rPr lang="cs-CZ" sz="1400" dirty="0" smtClean="0">
                <a:latin typeface="+mj-lt"/>
              </a:rPr>
              <a:t> (kvantových teček) o různých vlastnostech ve zobrazování</a:t>
            </a:r>
            <a:endParaRPr lang="cs-CZ" sz="1400" dirty="0">
              <a:latin typeface="+mj-lt"/>
            </a:endParaRPr>
          </a:p>
        </p:txBody>
      </p:sp>
      <p:pic>
        <p:nvPicPr>
          <p:cNvPr id="1026" name="Picture 2" descr="D:\Marketa\granty\Excelence -Postdok\LIF detector\IMG_5268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5" t="13257" r="14127"/>
          <a:stretch/>
        </p:blipFill>
        <p:spPr bwMode="auto">
          <a:xfrm>
            <a:off x="7236296" y="2935499"/>
            <a:ext cx="1612939" cy="1638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8751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video fullScrn="1">
              <p:cMediaNode vol="80000" mute="1">
                <p:cTn id="7" fill="remove" display="0">
                  <p:stCondLst>
                    <p:cond delay="indefinite"/>
                  </p:stCondLst>
                </p:cTn>
                <p:tgtEl>
                  <p:spTgt spid="3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video fullScrn="1">
              <p:cMediaNode vol="80000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752528"/>
          </a:xfrm>
        </p:spPr>
        <p:txBody>
          <a:bodyPr>
            <a:normAutofit/>
          </a:bodyPr>
          <a:lstStyle/>
          <a:p>
            <a:pPr marL="0" indent="0">
              <a:spcBef>
                <a:spcPts val="1440"/>
              </a:spcBef>
              <a:buClr>
                <a:schemeClr val="tx1">
                  <a:lumMod val="75000"/>
                  <a:lumOff val="25000"/>
                </a:schemeClr>
              </a:buClr>
              <a:buNone/>
            </a:pPr>
            <a:r>
              <a:rPr lang="cs-CZ" sz="2400" b="1" dirty="0" smtClean="0"/>
              <a:t>Téma:</a:t>
            </a:r>
          </a:p>
          <a:p>
            <a:pPr marL="0" indent="0">
              <a:spcBef>
                <a:spcPts val="1440"/>
              </a:spcBef>
              <a:buClr>
                <a:schemeClr val="tx1">
                  <a:lumMod val="75000"/>
                  <a:lumOff val="25000"/>
                </a:schemeClr>
              </a:buClr>
              <a:buNone/>
            </a:pPr>
            <a:r>
              <a:rPr lang="cs-CZ" sz="2400" dirty="0" smtClean="0"/>
              <a:t>Využití protilátkami modifikovaných magnetických částic pro on-line analýzu kapilární elektroforézou</a:t>
            </a:r>
            <a:endParaRPr lang="cs-CZ" sz="2400" b="1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strana </a:t>
            </a:r>
            <a:fld id="{0053851A-6005-4E01-A0B6-23BBA65B0E23}" type="slidenum">
              <a:rPr lang="cs-CZ" smtClean="0"/>
              <a:pPr>
                <a:defRPr/>
              </a:pPr>
              <a:t>7</a:t>
            </a:fld>
            <a:endParaRPr lang="cs-CZ"/>
          </a:p>
        </p:txBody>
      </p:sp>
      <p:grpSp>
        <p:nvGrpSpPr>
          <p:cNvPr id="9" name="Skupina 8"/>
          <p:cNvGrpSpPr/>
          <p:nvPr/>
        </p:nvGrpSpPr>
        <p:grpSpPr>
          <a:xfrm>
            <a:off x="-108520" y="0"/>
            <a:ext cx="9361040" cy="908720"/>
            <a:chOff x="-108520" y="0"/>
            <a:chExt cx="9361040" cy="908720"/>
          </a:xfrm>
        </p:grpSpPr>
        <p:sp>
          <p:nvSpPr>
            <p:cNvPr id="10" name="Obdélník 9"/>
            <p:cNvSpPr/>
            <p:nvPr/>
          </p:nvSpPr>
          <p:spPr>
            <a:xfrm>
              <a:off x="0" y="0"/>
              <a:ext cx="9144000" cy="90872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sz="2400" b="1" dirty="0"/>
                <a:t>Laboratoř </a:t>
              </a:r>
              <a:r>
                <a:rPr lang="cs-CZ" sz="2400" b="1" dirty="0" err="1"/>
                <a:t>bioanalýzy</a:t>
              </a:r>
              <a:r>
                <a:rPr lang="cs-CZ" sz="2400" b="1" dirty="0"/>
                <a:t> a zobrazování</a:t>
              </a:r>
            </a:p>
          </p:txBody>
        </p:sp>
        <p:cxnSp>
          <p:nvCxnSpPr>
            <p:cNvPr id="11" name="Přímá spojnice 10"/>
            <p:cNvCxnSpPr/>
            <p:nvPr/>
          </p:nvCxnSpPr>
          <p:spPr>
            <a:xfrm>
              <a:off x="-108520" y="908720"/>
              <a:ext cx="9361040" cy="0"/>
            </a:xfrm>
            <a:prstGeom prst="line">
              <a:avLst/>
            </a:prstGeom>
            <a:ln w="5715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12300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strana </a:t>
            </a:r>
            <a:fld id="{0053851A-6005-4E01-A0B6-23BBA65B0E23}" type="slidenum">
              <a:rPr lang="cs-CZ" smtClean="0"/>
              <a:pPr>
                <a:defRPr/>
              </a:pPr>
              <a:t>8</a:t>
            </a:fld>
            <a:endParaRPr lang="cs-CZ"/>
          </a:p>
        </p:txBody>
      </p:sp>
      <p:sp>
        <p:nvSpPr>
          <p:cNvPr id="5" name="Obdélník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/>
            <a:endParaRPr lang="cs-CZ" sz="2400" b="1" dirty="0" smtClean="0"/>
          </a:p>
        </p:txBody>
      </p:sp>
      <p:sp>
        <p:nvSpPr>
          <p:cNvPr id="10" name="TextovéPole 9"/>
          <p:cNvSpPr txBox="1"/>
          <p:nvPr/>
        </p:nvSpPr>
        <p:spPr>
          <a:xfrm>
            <a:off x="2051720" y="2890391"/>
            <a:ext cx="47525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 smtClean="0">
                <a:solidFill>
                  <a:schemeClr val="bg1"/>
                </a:solidFill>
                <a:latin typeface="+mn-lt"/>
              </a:rPr>
              <a:t>Témata pro postgraduální studium</a:t>
            </a:r>
            <a:endParaRPr lang="cs-CZ" sz="32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1" name="Obdélník 10"/>
          <p:cNvSpPr/>
          <p:nvPr/>
        </p:nvSpPr>
        <p:spPr>
          <a:xfrm>
            <a:off x="0" y="0"/>
            <a:ext cx="9144000" cy="2082503"/>
          </a:xfrm>
          <a:prstGeom prst="rect">
            <a:avLst/>
          </a:prstGeom>
          <a:solidFill>
            <a:srgbClr val="78BE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cs-CZ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Laboratoř </a:t>
            </a:r>
            <a:r>
              <a:rPr lang="cs-C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nádorové biologie a nanomedicíny</a:t>
            </a:r>
          </a:p>
          <a:p>
            <a:pPr algn="ctr"/>
            <a:r>
              <a:rPr lang="cs-C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Mgr. Zbyněk Heger, Ph.D.</a:t>
            </a:r>
          </a:p>
          <a:p>
            <a:pPr algn="ctr"/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(heger@mendelu.cz)</a:t>
            </a:r>
          </a:p>
          <a:p>
            <a:pPr algn="ctr"/>
            <a:endParaRPr lang="cs-CZ" sz="2400" b="1" dirty="0" smtClean="0"/>
          </a:p>
        </p:txBody>
      </p:sp>
      <p:cxnSp>
        <p:nvCxnSpPr>
          <p:cNvPr id="14" name="Přímá spojnice 13"/>
          <p:cNvCxnSpPr/>
          <p:nvPr/>
        </p:nvCxnSpPr>
        <p:spPr>
          <a:xfrm>
            <a:off x="-108520" y="2082503"/>
            <a:ext cx="936104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3" descr="C:\Users\PC-Student03\Desktop\fotky_ÚCB\IMG_519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9168" y="2852936"/>
            <a:ext cx="4665663" cy="3109913"/>
          </a:xfrm>
          <a:prstGeom prst="rect">
            <a:avLst/>
          </a:prstGeom>
          <a:noFill/>
          <a:ln w="190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8742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1187450" y="207690"/>
            <a:ext cx="727298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Laboratoř </a:t>
            </a:r>
            <a:r>
              <a:rPr lang="cs-CZ" altLang="cs-CZ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nádorové biologie a nanomedicíny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381000" y="908720"/>
            <a:ext cx="8458200" cy="600164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indent="6286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342900" indent="-342900" algn="just" eaLnBrk="1" hangingPunct="1"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§"/>
            </a:pPr>
            <a:r>
              <a:rPr lang="cs-CZ" dirty="0" smtClean="0">
                <a:latin typeface="+mj-lt"/>
                <a:cs typeface="Times New Roman" panose="02020603050405020304" pitchFamily="18" charset="0"/>
              </a:rPr>
              <a:t>Mezinárodní tým laboratoře se zabývá studiem mechanismů </a:t>
            </a:r>
            <a:r>
              <a:rPr lang="cs-CZ" dirty="0">
                <a:latin typeface="+mj-lt"/>
                <a:cs typeface="Times New Roman" panose="02020603050405020304" pitchFamily="18" charset="0"/>
              </a:rPr>
              <a:t>účastnících se nádorových procesů, se zvláštní pozorností na nádory </a:t>
            </a:r>
            <a:r>
              <a:rPr lang="cs-CZ" dirty="0" smtClean="0">
                <a:latin typeface="+mj-lt"/>
                <a:cs typeface="Times New Roman" panose="02020603050405020304" pitchFamily="18" charset="0"/>
              </a:rPr>
              <a:t>prostaty, prsu a neuroblastomů.</a:t>
            </a:r>
            <a:endParaRPr lang="cs-CZ" dirty="0">
              <a:latin typeface="+mj-lt"/>
              <a:cs typeface="Times New Roman" panose="02020603050405020304" pitchFamily="18" charset="0"/>
            </a:endParaRPr>
          </a:p>
          <a:p>
            <a:pPr marL="342900" indent="-342900" algn="just" eaLnBrk="1" hangingPunct="1"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§"/>
            </a:pPr>
            <a:r>
              <a:rPr lang="cs-CZ" dirty="0" smtClean="0">
                <a:latin typeface="+mj-lt"/>
                <a:cs typeface="Times New Roman" panose="02020603050405020304" pitchFamily="18" charset="0"/>
              </a:rPr>
              <a:t>V laboratoři je dále studováno využití </a:t>
            </a:r>
            <a:r>
              <a:rPr lang="cs-CZ" dirty="0">
                <a:latin typeface="+mj-lt"/>
                <a:cs typeface="Times New Roman" panose="02020603050405020304" pitchFamily="18" charset="0"/>
              </a:rPr>
              <a:t>nanomateriálů v medicíně, a to zejména proteinových klecí </a:t>
            </a:r>
            <a:r>
              <a:rPr lang="cs-CZ" dirty="0" smtClean="0">
                <a:latin typeface="+mj-lt"/>
                <a:cs typeface="Times New Roman" panose="02020603050405020304" pitchFamily="18" charset="0"/>
              </a:rPr>
              <a:t>v cílené </a:t>
            </a:r>
            <a:r>
              <a:rPr lang="cs-CZ" dirty="0">
                <a:latin typeface="+mj-lt"/>
                <a:cs typeface="Times New Roman" panose="02020603050405020304" pitchFamily="18" charset="0"/>
              </a:rPr>
              <a:t>protinádorové terapii.</a:t>
            </a:r>
          </a:p>
          <a:p>
            <a:pPr marL="342900" indent="-342900" algn="just" eaLnBrk="1" hangingPunct="1"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§"/>
            </a:pPr>
            <a:r>
              <a:rPr lang="cs-CZ" dirty="0" smtClean="0">
                <a:latin typeface="+mj-lt"/>
                <a:cs typeface="Times New Roman" panose="02020603050405020304" pitchFamily="18" charset="0"/>
              </a:rPr>
              <a:t>Experimentálně je laboratoř zaměřena na </a:t>
            </a:r>
            <a:r>
              <a:rPr lang="cs-CZ" i="1" dirty="0" smtClean="0">
                <a:latin typeface="+mj-lt"/>
                <a:cs typeface="Times New Roman" panose="02020603050405020304" pitchFamily="18" charset="0"/>
              </a:rPr>
              <a:t>in vitro </a:t>
            </a:r>
            <a:r>
              <a:rPr lang="cs-CZ" dirty="0" smtClean="0">
                <a:latin typeface="+mj-lt"/>
                <a:cs typeface="Times New Roman" panose="02020603050405020304" pitchFamily="18" charset="0"/>
              </a:rPr>
              <a:t>práci s maligními i nemaligními buněčnými liniemi a přesahem do práce s </a:t>
            </a:r>
            <a:r>
              <a:rPr lang="cs-CZ" i="1" dirty="0" smtClean="0">
                <a:latin typeface="+mj-lt"/>
                <a:cs typeface="Times New Roman" panose="02020603050405020304" pitchFamily="18" charset="0"/>
              </a:rPr>
              <a:t>in vivo </a:t>
            </a:r>
            <a:r>
              <a:rPr lang="cs-CZ" dirty="0" smtClean="0">
                <a:latin typeface="+mj-lt"/>
                <a:cs typeface="Times New Roman" panose="02020603050405020304" pitchFamily="18" charset="0"/>
              </a:rPr>
              <a:t>experimentálními modely a klinickými vzorky.</a:t>
            </a:r>
          </a:p>
          <a:p>
            <a:pPr indent="0" algn="just" eaLnBrk="1" hangingPunct="1"/>
            <a:endParaRPr lang="cs-CZ" sz="2000" dirty="0" smtClean="0">
              <a:latin typeface="+mj-lt"/>
              <a:cs typeface="Times New Roman" panose="02020603050405020304" pitchFamily="18" charset="0"/>
            </a:endParaRPr>
          </a:p>
          <a:p>
            <a:pPr indent="0" algn="just" eaLnBrk="1" hangingPunct="1"/>
            <a:endParaRPr lang="cs-CZ" sz="2000" dirty="0">
              <a:latin typeface="+mj-lt"/>
              <a:cs typeface="Times New Roman" panose="02020603050405020304" pitchFamily="18" charset="0"/>
            </a:endParaRPr>
          </a:p>
          <a:p>
            <a:pPr indent="0" algn="just" eaLnBrk="1" hangingPunct="1"/>
            <a:endParaRPr lang="cs-CZ" sz="2000" dirty="0" smtClean="0">
              <a:latin typeface="+mj-lt"/>
              <a:cs typeface="Times New Roman" panose="02020603050405020304" pitchFamily="18" charset="0"/>
            </a:endParaRPr>
          </a:p>
          <a:p>
            <a:pPr indent="0" algn="just" eaLnBrk="1" hangingPunct="1"/>
            <a:endParaRPr lang="cs-CZ" sz="2000" dirty="0" smtClean="0">
              <a:latin typeface="+mj-lt"/>
              <a:cs typeface="Times New Roman" panose="02020603050405020304" pitchFamily="18" charset="0"/>
            </a:endParaRPr>
          </a:p>
          <a:p>
            <a:pPr indent="0" algn="just" eaLnBrk="1" hangingPunct="1"/>
            <a:endParaRPr lang="cs-CZ" sz="2000" dirty="0">
              <a:latin typeface="+mj-lt"/>
              <a:cs typeface="Times New Roman" panose="02020603050405020304" pitchFamily="18" charset="0"/>
            </a:endParaRPr>
          </a:p>
          <a:p>
            <a:pPr indent="0" algn="just" eaLnBrk="1" hangingPunct="1"/>
            <a:endParaRPr lang="cs-CZ" sz="2400" dirty="0" smtClean="0">
              <a:cs typeface="Times New Roman" panose="02020603050405020304" pitchFamily="18" charset="0"/>
            </a:endParaRPr>
          </a:p>
          <a:p>
            <a:pPr indent="0" algn="just" eaLnBrk="1" hangingPunct="1"/>
            <a:endParaRPr lang="cs-CZ" sz="2400" dirty="0">
              <a:cs typeface="Times New Roman" panose="02020603050405020304" pitchFamily="18" charset="0"/>
            </a:endParaRPr>
          </a:p>
        </p:txBody>
      </p:sp>
      <p:pic>
        <p:nvPicPr>
          <p:cNvPr id="10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650096"/>
            <a:ext cx="3744416" cy="3019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" name="Skupina 7"/>
          <p:cNvGrpSpPr/>
          <p:nvPr/>
        </p:nvGrpSpPr>
        <p:grpSpPr>
          <a:xfrm>
            <a:off x="-108520" y="0"/>
            <a:ext cx="9361040" cy="908720"/>
            <a:chOff x="-108520" y="0"/>
            <a:chExt cx="9361040" cy="908720"/>
          </a:xfrm>
        </p:grpSpPr>
        <p:sp>
          <p:nvSpPr>
            <p:cNvPr id="9" name="Obdélník 8"/>
            <p:cNvSpPr/>
            <p:nvPr/>
          </p:nvSpPr>
          <p:spPr>
            <a:xfrm>
              <a:off x="0" y="0"/>
              <a:ext cx="9144000" cy="90872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sz="2400" b="1" dirty="0" smtClean="0"/>
                <a:t>Laboratoř nádorové biologie a nanomedicíny</a:t>
              </a:r>
              <a:endParaRPr lang="cs-CZ" sz="2400" b="1" dirty="0"/>
            </a:p>
          </p:txBody>
        </p:sp>
        <p:cxnSp>
          <p:nvCxnSpPr>
            <p:cNvPr id="10" name="Přímá spojnice 9"/>
            <p:cNvCxnSpPr/>
            <p:nvPr/>
          </p:nvCxnSpPr>
          <p:spPr>
            <a:xfrm>
              <a:off x="-108520" y="908720"/>
              <a:ext cx="9361040" cy="0"/>
            </a:xfrm>
            <a:prstGeom prst="line">
              <a:avLst/>
            </a:prstGeom>
            <a:ln w="5715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711844"/>
            <a:ext cx="1913900" cy="1433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7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161927"/>
            <a:ext cx="1913900" cy="143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4329100"/>
            <a:ext cx="899212" cy="684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4600" y="4329100"/>
            <a:ext cx="899212" cy="684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5388" y="4329100"/>
            <a:ext cx="899212" cy="684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5057497"/>
            <a:ext cx="3057676" cy="1755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701"/>
          <a:stretch/>
        </p:blipFill>
        <p:spPr bwMode="auto">
          <a:xfrm>
            <a:off x="6452783" y="3140968"/>
            <a:ext cx="2079657" cy="1162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9803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1">
            <a:lumMod val="65000"/>
            <a:lumOff val="35000"/>
          </a:schemeClr>
        </a:solidFill>
        <a:ln>
          <a:solidFill>
            <a:schemeClr val="tx1">
              <a:lumMod val="65000"/>
              <a:lumOff val="35000"/>
            </a:schemeClr>
          </a:solidFill>
        </a:ln>
      </a:spPr>
      <a:bodyPr rtlCol="0" anchor="ctr"/>
      <a:lstStyle>
        <a:defPPr algn="ctr">
          <a:defRPr sz="2400" b="1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4566</TotalTime>
  <Words>762</Words>
  <Application>Microsoft Office PowerPoint</Application>
  <PresentationFormat>Předvádění na obrazovce (4:3)</PresentationFormat>
  <Paragraphs>161</Paragraphs>
  <Slides>21</Slides>
  <Notes>3</Notes>
  <HiddenSlides>0</HiddenSlides>
  <MMClips>2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21</vt:i4>
      </vt:variant>
    </vt:vector>
  </HeadingPairs>
  <TitlesOfParts>
    <vt:vector size="22" baseType="lpstr">
      <vt:lpstr>Motiv systému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MZLU v Brně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František Dařena</dc:creator>
  <cp:lastModifiedBy>Zbyněk Heger</cp:lastModifiedBy>
  <cp:revision>188</cp:revision>
  <cp:lastPrinted>2015-11-04T08:22:36Z</cp:lastPrinted>
  <dcterms:created xsi:type="dcterms:W3CDTF">2008-02-12T13:47:14Z</dcterms:created>
  <dcterms:modified xsi:type="dcterms:W3CDTF">2017-05-22T10:05:15Z</dcterms:modified>
</cp:coreProperties>
</file>