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3" r:id="rId9"/>
    <p:sldId id="274" r:id="rId10"/>
    <p:sldId id="275" r:id="rId11"/>
    <p:sldId id="276" r:id="rId12"/>
    <p:sldId id="280" r:id="rId13"/>
    <p:sldId id="282" r:id="rId14"/>
    <p:sldId id="270" r:id="rId15"/>
    <p:sldId id="272" r:id="rId16"/>
    <p:sldId id="281" r:id="rId17"/>
    <p:sldId id="279" r:id="rId18"/>
    <p:sldId id="284" r:id="rId19"/>
    <p:sldId id="28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E98A-4241-4C35-8277-886EFE83FC68}" type="datetimeFigureOut">
              <a:rPr lang="cs-CZ" smtClean="0"/>
              <a:pPr/>
              <a:t>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B40-E156-47AB-8AA0-1924960C1E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53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E98A-4241-4C35-8277-886EFE83FC68}" type="datetimeFigureOut">
              <a:rPr lang="cs-CZ" smtClean="0"/>
              <a:pPr/>
              <a:t>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B40-E156-47AB-8AA0-1924960C1E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01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E98A-4241-4C35-8277-886EFE83FC68}" type="datetimeFigureOut">
              <a:rPr lang="cs-CZ" smtClean="0"/>
              <a:pPr/>
              <a:t>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B40-E156-47AB-8AA0-1924960C1E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39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E98A-4241-4C35-8277-886EFE83FC68}" type="datetimeFigureOut">
              <a:rPr lang="cs-CZ" smtClean="0"/>
              <a:pPr/>
              <a:t>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B40-E156-47AB-8AA0-1924960C1E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75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E98A-4241-4C35-8277-886EFE83FC68}" type="datetimeFigureOut">
              <a:rPr lang="cs-CZ" smtClean="0"/>
              <a:pPr/>
              <a:t>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B40-E156-47AB-8AA0-1924960C1E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48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E98A-4241-4C35-8277-886EFE83FC68}" type="datetimeFigureOut">
              <a:rPr lang="cs-CZ" smtClean="0"/>
              <a:pPr/>
              <a:t>9.3.2016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B40-E156-47AB-8AA0-1924960C1E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05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E98A-4241-4C35-8277-886EFE83FC68}" type="datetimeFigureOut">
              <a:rPr lang="cs-CZ" smtClean="0"/>
              <a:pPr/>
              <a:t>9.3.2016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B40-E156-47AB-8AA0-1924960C1E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07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E98A-4241-4C35-8277-886EFE83FC68}" type="datetimeFigureOut">
              <a:rPr lang="cs-CZ" smtClean="0"/>
              <a:pPr/>
              <a:t>9.3.2016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B40-E156-47AB-8AA0-1924960C1E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12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E98A-4241-4C35-8277-886EFE83FC68}" type="datetimeFigureOut">
              <a:rPr lang="cs-CZ" smtClean="0"/>
              <a:pPr/>
              <a:t>9.3.2016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B40-E156-47AB-8AA0-1924960C1E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84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E98A-4241-4C35-8277-886EFE83FC68}" type="datetimeFigureOut">
              <a:rPr lang="cs-CZ" smtClean="0"/>
              <a:pPr/>
              <a:t>9.3.2016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B40-E156-47AB-8AA0-1924960C1E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26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E98A-4241-4C35-8277-886EFE83FC68}" type="datetimeFigureOut">
              <a:rPr lang="cs-CZ" smtClean="0"/>
              <a:pPr/>
              <a:t>9.3.2016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B40-E156-47AB-8AA0-1924960C1E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62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FE98A-4241-4C35-8277-886EFE83FC68}" type="datetimeFigureOut">
              <a:rPr lang="cs-CZ" smtClean="0"/>
              <a:pPr/>
              <a:t>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7B40-E156-47AB-8AA0-1924960C1E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51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Speciální metody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				Petr Zbořil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Reflexní fotometrie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Rozložení intenzit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79356"/>
            <a:ext cx="3810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79356"/>
            <a:ext cx="3798887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5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Reflexní fotometrie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Jednoduché </a:t>
            </a:r>
            <a:r>
              <a:rPr lang="cs-CZ" dirty="0" err="1" smtClean="0"/>
              <a:t>schema</a:t>
            </a:r>
            <a:endParaRPr lang="cs-CZ" dirty="0" smtClean="0"/>
          </a:p>
          <a:p>
            <a:pPr lvl="1"/>
            <a:r>
              <a:rPr lang="cs-CZ" dirty="0" smtClean="0"/>
              <a:t>Volba úhlu podle povrchu – ev. naopak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0" y="3284984"/>
            <a:ext cx="3810000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810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Reflexní fotometrie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Schema</a:t>
            </a:r>
            <a:r>
              <a:rPr lang="cs-CZ" dirty="0" smtClean="0"/>
              <a:t> přístroje s vydutým zrcadlem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7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Reflexní fotometrie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Schema</a:t>
            </a:r>
            <a:r>
              <a:rPr lang="cs-CZ" dirty="0" smtClean="0"/>
              <a:t> přístroje pro diferenční </a:t>
            </a:r>
            <a:r>
              <a:rPr lang="cs-CZ" dirty="0" err="1" smtClean="0"/>
              <a:t>reflektometrii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5024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0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Reflexní </a:t>
            </a:r>
            <a:r>
              <a:rPr lang="cs-CZ" dirty="0" smtClean="0"/>
              <a:t>fotometrie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Měření odraženého světla prvním povrchem</a:t>
            </a:r>
          </a:p>
          <a:p>
            <a:r>
              <a:rPr lang="cs-CZ" dirty="0" err="1" smtClean="0"/>
              <a:t>Reflektance</a:t>
            </a:r>
            <a:endParaRPr lang="cs-CZ" dirty="0" smtClean="0"/>
          </a:p>
          <a:p>
            <a:pPr lvl="1"/>
            <a:r>
              <a:rPr lang="cs-CZ" dirty="0" smtClean="0"/>
              <a:t>R = </a:t>
            </a:r>
            <a:r>
              <a:rPr lang="cs-CZ" dirty="0" err="1" smtClean="0"/>
              <a:t>I</a:t>
            </a:r>
            <a:r>
              <a:rPr lang="cs-CZ" baseline="-25000" dirty="0" err="1" smtClean="0"/>
              <a:t>o</a:t>
            </a:r>
            <a:r>
              <a:rPr lang="cs-CZ" dirty="0" smtClean="0"/>
              <a:t>/I</a:t>
            </a:r>
            <a:r>
              <a:rPr lang="cs-CZ" baseline="-25000" dirty="0" smtClean="0"/>
              <a:t>d</a:t>
            </a:r>
            <a:endParaRPr lang="cs-CZ" dirty="0" smtClean="0"/>
          </a:p>
          <a:p>
            <a:pPr lvl="1"/>
            <a:r>
              <a:rPr lang="cs-CZ" dirty="0" smtClean="0"/>
              <a:t>Závisí na n, k(absorpce), </a:t>
            </a:r>
            <a:r>
              <a:rPr lang="cs-CZ" dirty="0" smtClean="0">
                <a:sym typeface="Symbol"/>
              </a:rPr>
              <a:t>, polarizaci</a:t>
            </a:r>
            <a:endParaRPr lang="cs-CZ" dirty="0" smtClean="0"/>
          </a:p>
          <a:p>
            <a:r>
              <a:rPr lang="cs-CZ" dirty="0" smtClean="0"/>
              <a:t>Využití v biochemii</a:t>
            </a:r>
          </a:p>
          <a:p>
            <a:pPr lvl="1"/>
            <a:r>
              <a:rPr lang="cs-CZ" dirty="0" err="1" smtClean="0"/>
              <a:t>Semikvantitativní</a:t>
            </a:r>
            <a:r>
              <a:rPr lang="cs-CZ" dirty="0" smtClean="0"/>
              <a:t> analýza – kalibrace  </a:t>
            </a:r>
          </a:p>
          <a:p>
            <a:pPr lvl="1"/>
            <a:r>
              <a:rPr lang="cs-CZ" dirty="0" smtClean="0"/>
              <a:t>Vyhodnocení neprůhledných matric (</a:t>
            </a:r>
            <a:r>
              <a:rPr lang="cs-CZ" dirty="0" err="1" smtClean="0"/>
              <a:t>elfo</a:t>
            </a:r>
            <a:r>
              <a:rPr lang="cs-CZ" dirty="0" smtClean="0"/>
              <a:t>, papír)</a:t>
            </a:r>
          </a:p>
          <a:p>
            <a:pPr lvl="1"/>
            <a:r>
              <a:rPr lang="cs-CZ" dirty="0" smtClean="0"/>
              <a:t>Reakce suché chemie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39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Reflexní denzitometr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Přístroj na vyhodnocení proužků – analýza moči</a:t>
            </a:r>
          </a:p>
          <a:p>
            <a:r>
              <a:rPr lang="cs-CZ" dirty="0" smtClean="0"/>
              <a:t>Využití</a:t>
            </a:r>
          </a:p>
          <a:p>
            <a:pPr lvl="1"/>
            <a:r>
              <a:rPr lang="cs-CZ" dirty="0" err="1"/>
              <a:t>urobilinogen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bilirubin </a:t>
            </a:r>
          </a:p>
          <a:p>
            <a:pPr lvl="1"/>
            <a:r>
              <a:rPr lang="cs-CZ" dirty="0"/>
              <a:t>ketolátky </a:t>
            </a:r>
          </a:p>
          <a:p>
            <a:pPr lvl="1"/>
            <a:r>
              <a:rPr lang="cs-CZ" dirty="0"/>
              <a:t>krev </a:t>
            </a:r>
          </a:p>
          <a:p>
            <a:pPr lvl="1"/>
            <a:r>
              <a:rPr lang="cs-CZ" dirty="0"/>
              <a:t>bílkovina </a:t>
            </a:r>
          </a:p>
          <a:p>
            <a:pPr lvl="1"/>
            <a:r>
              <a:rPr lang="cs-CZ" dirty="0"/>
              <a:t>nitrity </a:t>
            </a:r>
          </a:p>
          <a:p>
            <a:pPr lvl="1"/>
            <a:r>
              <a:rPr lang="cs-CZ" dirty="0"/>
              <a:t>leukocyty </a:t>
            </a:r>
          </a:p>
          <a:p>
            <a:pPr lvl="1"/>
            <a:r>
              <a:rPr lang="cs-CZ" dirty="0"/>
              <a:t>glukóza </a:t>
            </a:r>
          </a:p>
          <a:p>
            <a:pPr lvl="1"/>
            <a:r>
              <a:rPr lang="cs-CZ" dirty="0"/>
              <a:t>specifická hmotnost </a:t>
            </a:r>
          </a:p>
          <a:p>
            <a:pPr lvl="1"/>
            <a:r>
              <a:rPr lang="cs-CZ" dirty="0"/>
              <a:t>pH </a:t>
            </a:r>
          </a:p>
          <a:p>
            <a:pPr lvl="1"/>
            <a:r>
              <a:rPr lang="cs-CZ" dirty="0"/>
              <a:t>kyselina askorbová - pouze proužky URISTIK H11 </a:t>
            </a:r>
          </a:p>
          <a:p>
            <a:pPr lvl="1"/>
            <a:r>
              <a:rPr lang="cs-CZ" dirty="0" err="1"/>
              <a:t>mikroalbumin</a:t>
            </a:r>
            <a:r>
              <a:rPr lang="cs-CZ" dirty="0"/>
              <a:t> - pouze proužky URISTIK </a:t>
            </a:r>
            <a:r>
              <a:rPr lang="cs-CZ" dirty="0" smtClean="0"/>
              <a:t>H11-MA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429000" cy="28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6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Reflexní fotometrie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ELISA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708920"/>
            <a:ext cx="66675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Denzitometrie - transmisní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Denzitometry</a:t>
            </a:r>
          </a:p>
          <a:p>
            <a:pPr lvl="1"/>
            <a:r>
              <a:rPr lang="cs-CZ" dirty="0" smtClean="0"/>
              <a:t>Žárovka s filtrem, LED</a:t>
            </a:r>
          </a:p>
          <a:p>
            <a:pPr lvl="1"/>
            <a:r>
              <a:rPr lang="cs-CZ" dirty="0" smtClean="0"/>
              <a:t>Vyduté zrcadlo – soustředění paprsků na </a:t>
            </a:r>
            <a:r>
              <a:rPr lang="cs-CZ" dirty="0" smtClean="0"/>
              <a:t>detektor</a:t>
            </a:r>
          </a:p>
          <a:p>
            <a:pPr lvl="1"/>
            <a:r>
              <a:rPr lang="cs-CZ" dirty="0" smtClean="0"/>
              <a:t>Skleněná vlákna</a:t>
            </a:r>
          </a:p>
          <a:p>
            <a:pPr lvl="1"/>
            <a:r>
              <a:rPr lang="cs-CZ" dirty="0" smtClean="0"/>
              <a:t>Scanner – filmy </a:t>
            </a:r>
            <a:endParaRPr lang="cs-CZ" dirty="0" smtClean="0"/>
          </a:p>
          <a:p>
            <a:r>
              <a:rPr lang="cs-CZ" dirty="0" smtClean="0"/>
              <a:t>Využití v biochemii</a:t>
            </a:r>
          </a:p>
          <a:p>
            <a:pPr lvl="1"/>
            <a:r>
              <a:rPr lang="cs-CZ" dirty="0" err="1" smtClean="0"/>
              <a:t>Semikvantitativní</a:t>
            </a:r>
            <a:r>
              <a:rPr lang="cs-CZ" dirty="0" smtClean="0"/>
              <a:t> analýza </a:t>
            </a:r>
          </a:p>
          <a:p>
            <a:pPr lvl="1"/>
            <a:r>
              <a:rPr lang="cs-CZ" dirty="0" smtClean="0"/>
              <a:t>Vyhodnocení průhledných matric (</a:t>
            </a:r>
            <a:r>
              <a:rPr lang="cs-CZ" dirty="0" err="1" smtClean="0"/>
              <a:t>elfo</a:t>
            </a:r>
            <a:r>
              <a:rPr lang="cs-CZ" dirty="0" smtClean="0"/>
              <a:t>, gely)</a:t>
            </a:r>
          </a:p>
          <a:p>
            <a:pPr lvl="1"/>
            <a:r>
              <a:rPr lang="cs-CZ" dirty="0" smtClean="0"/>
              <a:t>Reakce suché chemie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6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Denzitometrie - transmisní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Schema</a:t>
            </a:r>
            <a:r>
              <a:rPr lang="cs-CZ" dirty="0" smtClean="0"/>
              <a:t> přístroje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715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03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Denzitometrie </a:t>
            </a:r>
            <a:r>
              <a:rPr lang="cs-CZ" dirty="0" smtClean="0"/>
              <a:t>listových barviv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19" y="2542251"/>
            <a:ext cx="4529328" cy="334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320"/>
            <a:ext cx="4876800" cy="410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84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Speciální metody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Zákalové</a:t>
            </a:r>
          </a:p>
          <a:p>
            <a:pPr lvl="1"/>
            <a:r>
              <a:rPr lang="cs-CZ" dirty="0" smtClean="0"/>
              <a:t>Turbidimetrie</a:t>
            </a:r>
          </a:p>
          <a:p>
            <a:pPr lvl="1"/>
            <a:r>
              <a:rPr lang="cs-CZ" dirty="0" smtClean="0"/>
              <a:t>Nefelometrie </a:t>
            </a:r>
          </a:p>
          <a:p>
            <a:r>
              <a:rPr lang="cs-CZ" dirty="0" smtClean="0"/>
              <a:t>Reflexní fotometrie</a:t>
            </a:r>
          </a:p>
          <a:p>
            <a:r>
              <a:rPr lang="cs-CZ" dirty="0" smtClean="0"/>
              <a:t>Další – difrakce apod. </a:t>
            </a:r>
            <a:r>
              <a:rPr lang="cs-CZ" smtClean="0"/>
              <a:t>– dále 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930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Rozptyl světla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Rozptyl – koloidní roztoky, suspense (</a:t>
            </a:r>
            <a:r>
              <a:rPr lang="cs-CZ" dirty="0" err="1"/>
              <a:t>Tyndallův</a:t>
            </a:r>
            <a:r>
              <a:rPr lang="cs-CZ" dirty="0"/>
              <a:t> efekt</a:t>
            </a:r>
            <a:r>
              <a:rPr lang="cs-CZ" dirty="0" smtClean="0"/>
              <a:t>)</a:t>
            </a:r>
            <a:r>
              <a:rPr lang="cs-CZ" dirty="0"/>
              <a:t> </a:t>
            </a:r>
          </a:p>
          <a:p>
            <a:pPr lvl="1"/>
            <a:r>
              <a:rPr lang="cs-CZ" dirty="0"/>
              <a:t>lom a odraz na částicích</a:t>
            </a:r>
          </a:p>
          <a:p>
            <a:pPr lvl="1"/>
            <a:r>
              <a:rPr lang="cs-CZ" dirty="0"/>
              <a:t>λ se nemění, ale ovlivňuje intensitu </a:t>
            </a:r>
            <a:r>
              <a:rPr lang="cs-CZ" dirty="0" smtClean="0"/>
              <a:t>rozptylu</a:t>
            </a:r>
          </a:p>
          <a:p>
            <a:pPr lvl="2"/>
            <a:r>
              <a:rPr lang="cs-CZ" dirty="0" smtClean="0"/>
              <a:t>Homogenní – ideální kapalina</a:t>
            </a:r>
          </a:p>
          <a:p>
            <a:pPr lvl="2"/>
            <a:r>
              <a:rPr lang="cs-CZ" dirty="0" smtClean="0"/>
              <a:t>Nehomogenity – reálné kapaliny, roztoky – fluktuace </a:t>
            </a:r>
            <a:endParaRPr lang="cs-CZ" dirty="0"/>
          </a:p>
          <a:p>
            <a:pPr lvl="1"/>
            <a:r>
              <a:rPr lang="cs-CZ" dirty="0"/>
              <a:t>světlo se </a:t>
            </a:r>
            <a:r>
              <a:rPr lang="cs-CZ" dirty="0" smtClean="0"/>
              <a:t>polarizuje</a:t>
            </a:r>
            <a:r>
              <a:rPr lang="cs-CZ" dirty="0"/>
              <a:t> </a:t>
            </a:r>
          </a:p>
          <a:p>
            <a:r>
              <a:rPr lang="cs-CZ" dirty="0"/>
              <a:t>Prošlé světlo se zeslabí jak absorpcí (nemusí být žádná), tak rozptylem (Σ </a:t>
            </a:r>
            <a:r>
              <a:rPr lang="cs-CZ" dirty="0" err="1"/>
              <a:t>E</a:t>
            </a:r>
            <a:r>
              <a:rPr lang="cs-CZ" baseline="-25000" dirty="0" err="1"/>
              <a:t>o</a:t>
            </a:r>
            <a:r>
              <a:rPr lang="cs-CZ" dirty="0"/>
              <a:t> = Σ </a:t>
            </a:r>
            <a:r>
              <a:rPr lang="cs-CZ" dirty="0" err="1"/>
              <a:t>E</a:t>
            </a:r>
            <a:r>
              <a:rPr lang="cs-CZ" baseline="-25000" dirty="0" err="1"/>
              <a:t>p</a:t>
            </a:r>
            <a:r>
              <a:rPr lang="cs-CZ" dirty="0"/>
              <a:t> + Σ E</a:t>
            </a:r>
            <a:r>
              <a:rPr lang="cs-CZ" baseline="-25000" dirty="0"/>
              <a:t>r</a:t>
            </a:r>
            <a:r>
              <a:rPr lang="cs-CZ" dirty="0"/>
              <a:t> + Σ </a:t>
            </a:r>
            <a:r>
              <a:rPr lang="cs-CZ" dirty="0" err="1"/>
              <a:t>E</a:t>
            </a:r>
            <a:r>
              <a:rPr lang="cs-CZ" baseline="-25000" dirty="0" err="1"/>
              <a:t>a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I</a:t>
            </a:r>
            <a:r>
              <a:rPr lang="cs-CZ" baseline="-25000" dirty="0"/>
              <a:t>r</a:t>
            </a:r>
            <a:r>
              <a:rPr lang="cs-CZ" dirty="0"/>
              <a:t> = f (ν</a:t>
            </a:r>
            <a:r>
              <a:rPr lang="cs-CZ" baseline="30000" dirty="0"/>
              <a:t>4</a:t>
            </a:r>
            <a:r>
              <a:rPr lang="cs-CZ" dirty="0"/>
              <a:t>)	</a:t>
            </a:r>
            <a:r>
              <a:rPr lang="cs-CZ" dirty="0" err="1"/>
              <a:t>Rayleigh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modré se rozptyluje víc – bílé světlo mění barvu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1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Turbidimetrie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Turbidimetrie</a:t>
            </a:r>
            <a:r>
              <a:rPr lang="cs-CZ" dirty="0"/>
              <a:t> – měření prošlého světla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turbidance</a:t>
            </a:r>
            <a:r>
              <a:rPr lang="cs-CZ" dirty="0"/>
              <a:t>	T = log (I</a:t>
            </a:r>
            <a:r>
              <a:rPr lang="cs-CZ" baseline="-25000" dirty="0"/>
              <a:t>0</a:t>
            </a:r>
            <a:r>
              <a:rPr lang="cs-CZ" dirty="0"/>
              <a:t>/I) = k . c . l . d</a:t>
            </a:r>
            <a:r>
              <a:rPr lang="cs-CZ" baseline="30000" dirty="0"/>
              <a:t>3</a:t>
            </a:r>
            <a:r>
              <a:rPr lang="cs-CZ" dirty="0"/>
              <a:t> / (d</a:t>
            </a:r>
            <a:r>
              <a:rPr lang="cs-CZ" baseline="30000" dirty="0"/>
              <a:t>4</a:t>
            </a:r>
            <a:r>
              <a:rPr lang="cs-CZ" dirty="0"/>
              <a:t> + α. λ</a:t>
            </a:r>
            <a:r>
              <a:rPr lang="cs-CZ" baseline="30000" dirty="0"/>
              <a:t>4</a:t>
            </a:r>
            <a:r>
              <a:rPr lang="cs-CZ" dirty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k – povaha částic, způsob měření, d – průměr částic, α – závisí na metodě</a:t>
            </a:r>
          </a:p>
          <a:p>
            <a:pPr marL="0" indent="0">
              <a:buNone/>
            </a:pP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Obdoba L-B zákona (parametry konstantní) </a:t>
            </a:r>
          </a:p>
          <a:p>
            <a:pPr lvl="1"/>
            <a:r>
              <a:rPr lang="cs-CZ" dirty="0" smtClean="0"/>
              <a:t>odchylka </a:t>
            </a:r>
            <a:r>
              <a:rPr lang="cs-CZ" dirty="0"/>
              <a:t>k ose </a:t>
            </a:r>
            <a:r>
              <a:rPr lang="cs-CZ" dirty="0" smtClean="0"/>
              <a:t>c, </a:t>
            </a:r>
            <a:r>
              <a:rPr lang="cs-CZ" dirty="0"/>
              <a:t>není-li monochromatické </a:t>
            </a:r>
            <a:r>
              <a:rPr lang="cs-CZ" dirty="0" smtClean="0"/>
              <a:t>světlo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Měření spektrofotometry </a:t>
            </a:r>
          </a:p>
          <a:p>
            <a:pPr lvl="1"/>
            <a:r>
              <a:rPr lang="cs-CZ" dirty="0" smtClean="0"/>
              <a:t>vysoká </a:t>
            </a:r>
            <a:r>
              <a:rPr lang="cs-CZ" dirty="0"/>
              <a:t>citlivost, obtížná </a:t>
            </a:r>
            <a:r>
              <a:rPr lang="cs-CZ" dirty="0" smtClean="0"/>
              <a:t>reprodukovatelnost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0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Nefelometrie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Nefelometrie</a:t>
            </a:r>
            <a:r>
              <a:rPr lang="cs-CZ" dirty="0"/>
              <a:t> – měření rozptýleného </a:t>
            </a:r>
            <a:r>
              <a:rPr lang="cs-CZ" dirty="0" smtClean="0"/>
              <a:t>světla</a:t>
            </a:r>
          </a:p>
          <a:p>
            <a:pPr lvl="1"/>
            <a:r>
              <a:rPr lang="cs-CZ" dirty="0" smtClean="0"/>
              <a:t>jednoduché </a:t>
            </a:r>
          </a:p>
          <a:p>
            <a:pPr lvl="1"/>
            <a:r>
              <a:rPr lang="cs-CZ" dirty="0" smtClean="0"/>
              <a:t>složité </a:t>
            </a:r>
            <a:r>
              <a:rPr lang="cs-CZ" dirty="0"/>
              <a:t>provedení (určování velikosti a tvaru částic)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Měření </a:t>
            </a:r>
            <a:endParaRPr lang="cs-CZ" dirty="0" smtClean="0"/>
          </a:p>
          <a:p>
            <a:pPr lvl="1"/>
            <a:r>
              <a:rPr lang="cs-CZ" dirty="0" smtClean="0"/>
              <a:t>nefelometrický </a:t>
            </a:r>
            <a:r>
              <a:rPr lang="cs-CZ" dirty="0"/>
              <a:t>nástavec k fotometru, světlo se sleduje pod úhlem 90</a:t>
            </a:r>
            <a:r>
              <a:rPr lang="cs-CZ" dirty="0" smtClean="0"/>
              <a:t>° </a:t>
            </a:r>
            <a:endParaRPr lang="cs-CZ" dirty="0"/>
          </a:p>
          <a:p>
            <a:pPr lvl="1"/>
            <a:r>
              <a:rPr lang="cs-CZ" dirty="0" smtClean="0"/>
              <a:t>speciální </a:t>
            </a:r>
            <a:r>
              <a:rPr lang="cs-CZ" dirty="0"/>
              <a:t>přístroje - nefelometry – automatická </a:t>
            </a:r>
            <a:r>
              <a:rPr lang="cs-CZ" dirty="0" smtClean="0"/>
              <a:t>měření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2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Nefelometrie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Konvenční nefelometry </a:t>
            </a:r>
            <a:endParaRPr lang="cs-CZ" b="1" dirty="0" smtClean="0"/>
          </a:p>
          <a:p>
            <a:pPr lvl="1"/>
            <a:r>
              <a:rPr lang="cs-CZ" dirty="0" smtClean="0"/>
              <a:t>zdrojem halogenová žárovka nebo xenonová výbojku </a:t>
            </a:r>
          </a:p>
          <a:p>
            <a:pPr lvl="1"/>
            <a:r>
              <a:rPr lang="cs-CZ" dirty="0" smtClean="0"/>
              <a:t>interferenční filtr 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etektor </a:t>
            </a:r>
            <a:r>
              <a:rPr lang="cs-CZ" dirty="0"/>
              <a:t>je nastaven pod úhlem 70 až 90</a:t>
            </a:r>
            <a:r>
              <a:rPr lang="cs-CZ" dirty="0" smtClean="0"/>
              <a:t>° (stupeň </a:t>
            </a:r>
            <a:r>
              <a:rPr lang="cs-CZ" dirty="0"/>
              <a:t>směrovosti světla z konvenčního zdroje je </a:t>
            </a:r>
            <a:r>
              <a:rPr lang="cs-CZ" dirty="0" smtClean="0"/>
              <a:t>nízký) </a:t>
            </a:r>
            <a:r>
              <a:rPr lang="cs-CZ" dirty="0"/>
              <a:t> </a:t>
            </a:r>
          </a:p>
          <a:p>
            <a:r>
              <a:rPr lang="cs-CZ" b="1" dirty="0"/>
              <a:t>Laserový nefelometr </a:t>
            </a:r>
            <a:endParaRPr lang="cs-CZ" b="1" dirty="0" smtClean="0"/>
          </a:p>
          <a:p>
            <a:pPr lvl="1"/>
            <a:r>
              <a:rPr lang="cs-CZ" dirty="0" smtClean="0"/>
              <a:t>zdrojem je helium-neonový laseru </a:t>
            </a:r>
          </a:p>
          <a:p>
            <a:pPr lvl="1"/>
            <a:r>
              <a:rPr lang="cs-CZ" dirty="0" smtClean="0"/>
              <a:t>monochromatické světlo mimořádně </a:t>
            </a:r>
            <a:r>
              <a:rPr lang="cs-CZ" dirty="0"/>
              <a:t>intenzivní a má vysoký stupeň </a:t>
            </a:r>
            <a:r>
              <a:rPr lang="cs-CZ" dirty="0" smtClean="0"/>
              <a:t>směrovosti </a:t>
            </a:r>
          </a:p>
          <a:p>
            <a:pPr lvl="1"/>
            <a:r>
              <a:rPr lang="cs-CZ" dirty="0" smtClean="0"/>
              <a:t>detektor nastaven </a:t>
            </a:r>
            <a:r>
              <a:rPr lang="cs-CZ" dirty="0"/>
              <a:t>pod úhlem 5 až 35° </a:t>
            </a:r>
            <a:endParaRPr lang="cs-CZ" dirty="0" smtClean="0"/>
          </a:p>
          <a:p>
            <a:r>
              <a:rPr lang="cs-CZ" dirty="0"/>
              <a:t>Nefelometry mohou měřit také rychlost změny rozptylu světla - </a:t>
            </a:r>
            <a:r>
              <a:rPr lang="cs-CZ" b="1" dirty="0"/>
              <a:t>kinetiku</a:t>
            </a:r>
            <a:r>
              <a:rPr lang="cs-CZ" dirty="0"/>
              <a:t>, která je přímo úměrná rychlosti vzniku </a:t>
            </a:r>
            <a:r>
              <a:rPr lang="cs-CZ" dirty="0" err="1"/>
              <a:t>imunokomplexu</a:t>
            </a:r>
            <a:r>
              <a:rPr lang="cs-CZ" dirty="0"/>
              <a:t> antigen-protilátka.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5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Schema</a:t>
            </a:r>
            <a:r>
              <a:rPr lang="cs-CZ" dirty="0" smtClean="0"/>
              <a:t>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Turbidimetr a nefelometr</a:t>
            </a:r>
            <a:endParaRPr lang="cs-CZ" dirty="0"/>
          </a:p>
        </p:txBody>
      </p:sp>
      <p:pic>
        <p:nvPicPr>
          <p:cNvPr id="1025" name="Picture 1" descr="nefelo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46577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Reflexní fotometrie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Odraz světla od povrchu</a:t>
            </a:r>
          </a:p>
          <a:p>
            <a:r>
              <a:rPr lang="cs-CZ" dirty="0" smtClean="0"/>
              <a:t>Závisí na typu povrchu</a:t>
            </a:r>
          </a:p>
          <a:p>
            <a:pPr lvl="1"/>
            <a:r>
              <a:rPr lang="cs-CZ" dirty="0" smtClean="0"/>
              <a:t>Lesklé</a:t>
            </a:r>
            <a:r>
              <a:rPr lang="cs-CZ" dirty="0"/>
              <a:t> </a:t>
            </a:r>
            <a:r>
              <a:rPr lang="cs-CZ" dirty="0" smtClean="0"/>
              <a:t>x matné, kovy x textil, papír</a:t>
            </a:r>
          </a:p>
          <a:p>
            <a:pPr lvl="1"/>
            <a:r>
              <a:rPr lang="cs-CZ" dirty="0" smtClean="0"/>
              <a:t>Svrchní vrstva x spodní</a:t>
            </a:r>
          </a:p>
          <a:p>
            <a:pPr lvl="1"/>
            <a:r>
              <a:rPr lang="cs-CZ" dirty="0" smtClean="0"/>
              <a:t>Charakter povrchu – dílčí plošky </a:t>
            </a:r>
          </a:p>
          <a:p>
            <a:pPr lvl="1"/>
            <a:r>
              <a:rPr lang="cs-CZ" dirty="0" smtClean="0"/>
              <a:t>Výběr dle účelu – typ odrazu </a:t>
            </a:r>
          </a:p>
          <a:p>
            <a:pPr lvl="1"/>
            <a:r>
              <a:rPr lang="cs-CZ" dirty="0" smtClean="0"/>
              <a:t>Speciální užití – fyzika kovů, papírenství, </a:t>
            </a:r>
            <a:r>
              <a:rPr lang="cs-CZ" u="sng" dirty="0" smtClean="0"/>
              <a:t>scannery</a:t>
            </a:r>
          </a:p>
          <a:p>
            <a:pPr lvl="1"/>
            <a:r>
              <a:rPr lang="cs-CZ" dirty="0" smtClean="0"/>
              <a:t>(Bio)chemie – jednoduchý odraz x vícevrstevný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7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Reflexní fotometrie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Jednoduchý odraz první vrstvou – charakter povrchu – lesklý x matný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2850"/>
            <a:ext cx="3810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8100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5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318</Words>
  <Application>Microsoft Office PowerPoint</Application>
  <PresentationFormat>Předvádění na obrazovce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Speciální metody</vt:lpstr>
      <vt:lpstr>Speciální metody </vt:lpstr>
      <vt:lpstr>Rozptyl světla</vt:lpstr>
      <vt:lpstr>Turbidimetrie</vt:lpstr>
      <vt:lpstr>Nefelometrie</vt:lpstr>
      <vt:lpstr>Nefelometrie</vt:lpstr>
      <vt:lpstr>Schema přístroje</vt:lpstr>
      <vt:lpstr>Reflexní fotometrie</vt:lpstr>
      <vt:lpstr>Reflexní fotometrie</vt:lpstr>
      <vt:lpstr>Reflexní fotometrie</vt:lpstr>
      <vt:lpstr>Reflexní fotometrie</vt:lpstr>
      <vt:lpstr>Reflexní fotometrie</vt:lpstr>
      <vt:lpstr>Reflexní fotometrie</vt:lpstr>
      <vt:lpstr>Reflexní fotometrie</vt:lpstr>
      <vt:lpstr>Reflexní denzitometr</vt:lpstr>
      <vt:lpstr>Reflexní fotometrie</vt:lpstr>
      <vt:lpstr>Denzitometrie - transmisní</vt:lpstr>
      <vt:lpstr>Denzitometrie - transmisní</vt:lpstr>
      <vt:lpstr>Denzitometrie listových barviv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Spektrální metody</dc:title>
  <dc:creator>Zbořil</dc:creator>
  <cp:lastModifiedBy>Zboril</cp:lastModifiedBy>
  <cp:revision>33</cp:revision>
  <dcterms:created xsi:type="dcterms:W3CDTF">2012-02-21T12:38:29Z</dcterms:created>
  <dcterms:modified xsi:type="dcterms:W3CDTF">2016-03-09T11:25:32Z</dcterms:modified>
</cp:coreProperties>
</file>