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86" r:id="rId2"/>
    <p:sldMasterId id="2147483698" r:id="rId3"/>
    <p:sldMasterId id="2147483710" r:id="rId4"/>
  </p:sldMasterIdLst>
  <p:notesMasterIdLst>
    <p:notesMasterId r:id="rId98"/>
  </p:notesMasterIdLst>
  <p:handoutMasterIdLst>
    <p:handoutMasterId r:id="rId99"/>
  </p:handoutMasterIdLst>
  <p:sldIdLst>
    <p:sldId id="699" r:id="rId5"/>
    <p:sldId id="876" r:id="rId6"/>
    <p:sldId id="1207" r:id="rId7"/>
    <p:sldId id="877" r:id="rId8"/>
    <p:sldId id="899" r:id="rId9"/>
    <p:sldId id="900" r:id="rId10"/>
    <p:sldId id="901" r:id="rId11"/>
    <p:sldId id="902" r:id="rId12"/>
    <p:sldId id="1208" r:id="rId13"/>
    <p:sldId id="903" r:id="rId14"/>
    <p:sldId id="904" r:id="rId15"/>
    <p:sldId id="905" r:id="rId16"/>
    <p:sldId id="908" r:id="rId17"/>
    <p:sldId id="1171" r:id="rId18"/>
    <p:sldId id="913" r:id="rId19"/>
    <p:sldId id="912" r:id="rId20"/>
    <p:sldId id="914" r:id="rId21"/>
    <p:sldId id="915" r:id="rId22"/>
    <p:sldId id="891" r:id="rId23"/>
    <p:sldId id="918" r:id="rId24"/>
    <p:sldId id="920" r:id="rId25"/>
    <p:sldId id="917" r:id="rId26"/>
    <p:sldId id="921" r:id="rId27"/>
    <p:sldId id="922" r:id="rId28"/>
    <p:sldId id="923" r:id="rId29"/>
    <p:sldId id="829" r:id="rId30"/>
    <p:sldId id="942" r:id="rId31"/>
    <p:sldId id="954" r:id="rId32"/>
    <p:sldId id="956" r:id="rId33"/>
    <p:sldId id="957" r:id="rId34"/>
    <p:sldId id="958" r:id="rId35"/>
    <p:sldId id="977" r:id="rId36"/>
    <p:sldId id="1144" r:id="rId37"/>
    <p:sldId id="1145" r:id="rId38"/>
    <p:sldId id="1146" r:id="rId39"/>
    <p:sldId id="960" r:id="rId40"/>
    <p:sldId id="964" r:id="rId41"/>
    <p:sldId id="1174" r:id="rId42"/>
    <p:sldId id="1197" r:id="rId43"/>
    <p:sldId id="1204" r:id="rId44"/>
    <p:sldId id="1206" r:id="rId45"/>
    <p:sldId id="1119" r:id="rId46"/>
    <p:sldId id="1121" r:id="rId47"/>
    <p:sldId id="1176" r:id="rId48"/>
    <p:sldId id="1120" r:id="rId49"/>
    <p:sldId id="1122" r:id="rId50"/>
    <p:sldId id="1168" r:id="rId51"/>
    <p:sldId id="1123" r:id="rId52"/>
    <p:sldId id="1169" r:id="rId53"/>
    <p:sldId id="1131" r:id="rId54"/>
    <p:sldId id="1159" r:id="rId55"/>
    <p:sldId id="1182" r:id="rId56"/>
    <p:sldId id="1183" r:id="rId57"/>
    <p:sldId id="1128" r:id="rId58"/>
    <p:sldId id="1167" r:id="rId59"/>
    <p:sldId id="1132" r:id="rId60"/>
    <p:sldId id="1199" r:id="rId61"/>
    <p:sldId id="1185" r:id="rId62"/>
    <p:sldId id="1186" r:id="rId63"/>
    <p:sldId id="1134" r:id="rId64"/>
    <p:sldId id="1188" r:id="rId65"/>
    <p:sldId id="1135" r:id="rId66"/>
    <p:sldId id="1124" r:id="rId67"/>
    <p:sldId id="1202" r:id="rId68"/>
    <p:sldId id="1166" r:id="rId69"/>
    <p:sldId id="1212" r:id="rId70"/>
    <p:sldId id="1110" r:id="rId71"/>
    <p:sldId id="1238" r:id="rId72"/>
    <p:sldId id="1233" r:id="rId73"/>
    <p:sldId id="1234" r:id="rId74"/>
    <p:sldId id="1235" r:id="rId75"/>
    <p:sldId id="1236" r:id="rId76"/>
    <p:sldId id="1237" r:id="rId77"/>
    <p:sldId id="1170" r:id="rId78"/>
    <p:sldId id="1143" r:id="rId79"/>
    <p:sldId id="1175" r:id="rId80"/>
    <p:sldId id="1209" r:id="rId81"/>
    <p:sldId id="1228" r:id="rId82"/>
    <p:sldId id="1229" r:id="rId83"/>
    <p:sldId id="1230" r:id="rId84"/>
    <p:sldId id="1218" r:id="rId85"/>
    <p:sldId id="1231" r:id="rId86"/>
    <p:sldId id="1220" r:id="rId87"/>
    <p:sldId id="1221" r:id="rId88"/>
    <p:sldId id="1232" r:id="rId89"/>
    <p:sldId id="1223" r:id="rId90"/>
    <p:sldId id="1224" r:id="rId91"/>
    <p:sldId id="1225" r:id="rId92"/>
    <p:sldId id="1226" r:id="rId93"/>
    <p:sldId id="1227" r:id="rId94"/>
    <p:sldId id="1200" r:id="rId95"/>
    <p:sldId id="1201" r:id="rId96"/>
    <p:sldId id="868" r:id="rId97"/>
  </p:sldIdLst>
  <p:sldSz cx="9144000" cy="6858000" type="screen4x3"/>
  <p:notesSz cx="9747250" cy="6851650"/>
  <p:defaultTextStyle>
    <a:defPPr>
      <a:defRPr lang="cs-CZ"/>
    </a:defPPr>
    <a:lvl1pPr algn="ctr" rtl="0" eaLnBrk="0" fontAlgn="base" hangingPunct="0">
      <a:spcBef>
        <a:spcPct val="0"/>
      </a:spcBef>
      <a:spcAft>
        <a:spcPct val="0"/>
      </a:spcAft>
      <a:defRPr sz="2800" b="1" i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800" b="1" i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800" b="1" i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800" b="1" i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800" b="1" i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800" b="1" i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800" b="1" i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800" b="1" i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800" b="1" i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9">
          <p15:clr>
            <a:srgbClr val="A4A3A4"/>
          </p15:clr>
        </p15:guide>
        <p15:guide id="2" pos="286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59">
          <p15:clr>
            <a:srgbClr val="A4A3A4"/>
          </p15:clr>
        </p15:guide>
        <p15:guide id="2" pos="307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adislava Bartošová" initials="LB" lastIdx="1" clrIdx="0">
    <p:extLst>
      <p:ext uri="{19B8F6BF-5375-455C-9EA6-DF929625EA0E}">
        <p15:presenceInfo xmlns:p15="http://schemas.microsoft.com/office/powerpoint/2012/main" userId="S-1-5-21-3451901064-902568176-4053310204-10288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000066"/>
    <a:srgbClr val="FF66FF"/>
    <a:srgbClr val="00FF00"/>
    <a:srgbClr val="000099"/>
    <a:srgbClr val="6699FF"/>
    <a:srgbClr val="66FFFF"/>
    <a:srgbClr val="FF9999"/>
    <a:srgbClr val="FF9933"/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9171" autoAdjust="0"/>
    <p:restoredTop sz="70357" autoAdjust="0"/>
  </p:normalViewPr>
  <p:slideViewPr>
    <p:cSldViewPr snapToGrid="0">
      <p:cViewPr varScale="1">
        <p:scale>
          <a:sx n="73" d="100"/>
          <a:sy n="73" d="100"/>
        </p:scale>
        <p:origin x="474" y="60"/>
      </p:cViewPr>
      <p:guideLst>
        <p:guide orient="horz" pos="2169"/>
        <p:guide pos="286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8" d="100"/>
          <a:sy n="58" d="100"/>
        </p:scale>
        <p:origin x="-1770" y="-78"/>
      </p:cViewPr>
      <p:guideLst>
        <p:guide orient="horz" pos="2159"/>
        <p:guide pos="307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84" Type="http://schemas.openxmlformats.org/officeDocument/2006/relationships/slide" Target="slides/slide80.xml"/><Relationship Id="rId89" Type="http://schemas.openxmlformats.org/officeDocument/2006/relationships/slide" Target="slides/slide85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92" Type="http://schemas.openxmlformats.org/officeDocument/2006/relationships/slide" Target="slides/slide8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74" Type="http://schemas.openxmlformats.org/officeDocument/2006/relationships/slide" Target="slides/slide70.xml"/><Relationship Id="rId79" Type="http://schemas.openxmlformats.org/officeDocument/2006/relationships/slide" Target="slides/slide75.xml"/><Relationship Id="rId87" Type="http://schemas.openxmlformats.org/officeDocument/2006/relationships/slide" Target="slides/slide83.xml"/><Relationship Id="rId102" Type="http://schemas.openxmlformats.org/officeDocument/2006/relationships/viewProps" Target="viewProps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82" Type="http://schemas.openxmlformats.org/officeDocument/2006/relationships/slide" Target="slides/slide78.xml"/><Relationship Id="rId90" Type="http://schemas.openxmlformats.org/officeDocument/2006/relationships/slide" Target="slides/slide86.xml"/><Relationship Id="rId95" Type="http://schemas.openxmlformats.org/officeDocument/2006/relationships/slide" Target="slides/slide91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slide" Target="slides/slide73.xml"/><Relationship Id="rId100" Type="http://schemas.openxmlformats.org/officeDocument/2006/relationships/commentAuthors" Target="commentAuthor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80" Type="http://schemas.openxmlformats.org/officeDocument/2006/relationships/slide" Target="slides/slide76.xml"/><Relationship Id="rId85" Type="http://schemas.openxmlformats.org/officeDocument/2006/relationships/slide" Target="slides/slide81.xml"/><Relationship Id="rId93" Type="http://schemas.openxmlformats.org/officeDocument/2006/relationships/slide" Target="slides/slide89.xml"/><Relationship Id="rId9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103" Type="http://schemas.openxmlformats.org/officeDocument/2006/relationships/theme" Target="theme/theme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83" Type="http://schemas.openxmlformats.org/officeDocument/2006/relationships/slide" Target="slides/slide79.xml"/><Relationship Id="rId88" Type="http://schemas.openxmlformats.org/officeDocument/2006/relationships/slide" Target="slides/slide84.xml"/><Relationship Id="rId91" Type="http://schemas.openxmlformats.org/officeDocument/2006/relationships/slide" Target="slides/slide87.xml"/><Relationship Id="rId96" Type="http://schemas.openxmlformats.org/officeDocument/2006/relationships/slide" Target="slides/slide9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81" Type="http://schemas.openxmlformats.org/officeDocument/2006/relationships/slide" Target="slides/slide77.xml"/><Relationship Id="rId86" Type="http://schemas.openxmlformats.org/officeDocument/2006/relationships/slide" Target="slides/slide82.xml"/><Relationship Id="rId94" Type="http://schemas.openxmlformats.org/officeDocument/2006/relationships/slide" Target="slides/slide90.xml"/><Relationship Id="rId99" Type="http://schemas.openxmlformats.org/officeDocument/2006/relationships/handoutMaster" Target="handoutMasters/handoutMaster1.xml"/><Relationship Id="rId10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slide" Target="slides/slide72.xml"/><Relationship Id="rId97" Type="http://schemas.openxmlformats.org/officeDocument/2006/relationships/slide" Target="slides/slide93.xml"/><Relationship Id="rId10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21322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>
              <a:defRPr sz="1200" i="0">
                <a:solidFill>
                  <a:srgbClr val="FFFF00"/>
                </a:solidFill>
              </a:defRPr>
            </a:lvl1pPr>
          </a:lstStyle>
          <a:p>
            <a:endParaRPr lang="cs-CZ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491163" y="0"/>
            <a:ext cx="428942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 sz="1200" i="0">
                <a:solidFill>
                  <a:srgbClr val="FFFF00"/>
                </a:solidFill>
              </a:defRPr>
            </a:lvl1pPr>
          </a:lstStyle>
          <a:p>
            <a:endParaRPr lang="cs-CZ"/>
          </a:p>
        </p:txBody>
      </p:sp>
      <p:sp>
        <p:nvSpPr>
          <p:cNvPr id="573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634163"/>
            <a:ext cx="421322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l">
              <a:defRPr sz="1200" i="0">
                <a:solidFill>
                  <a:srgbClr val="FFFF00"/>
                </a:solidFill>
              </a:defRPr>
            </a:lvl1pPr>
          </a:lstStyle>
          <a:p>
            <a:endParaRPr lang="cs-CZ"/>
          </a:p>
        </p:txBody>
      </p:sp>
      <p:sp>
        <p:nvSpPr>
          <p:cNvPr id="573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491163" y="6634163"/>
            <a:ext cx="428942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>
              <a:defRPr sz="1200" i="0">
                <a:solidFill>
                  <a:srgbClr val="FFFF00"/>
                </a:solidFill>
              </a:defRPr>
            </a:lvl1pPr>
          </a:lstStyle>
          <a:p>
            <a:fld id="{01B03F3C-4D7D-4A46-A0B8-5DCCAA1C9057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54776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6096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>
              <a:defRPr sz="1200" i="0"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8766175" y="0"/>
            <a:ext cx="98107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 sz="1200" i="0"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160713" y="514350"/>
            <a:ext cx="3427412" cy="25701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35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300163" y="3255963"/>
            <a:ext cx="2603500" cy="1135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cs-CZ"/>
              <a:t>Klepnutím lze upravit styly předlohy textu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669088"/>
            <a:ext cx="53340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l">
              <a:defRPr sz="1200" i="0"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9561513" y="6669088"/>
            <a:ext cx="185737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>
              <a:defRPr sz="1200" i="0">
                <a:solidFill>
                  <a:srgbClr val="FFFFFF"/>
                </a:solidFill>
              </a:defRPr>
            </a:lvl1pPr>
          </a:lstStyle>
          <a:p>
            <a:fld id="{7BC8387B-3D36-45C5-B520-86B04C5F5955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140172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C8387B-3D36-45C5-B520-86B04C5F5955}" type="slidenum">
              <a:rPr lang="cs-CZ" smtClean="0"/>
              <a:pPr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425022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Tabulka genetického kódu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C8387B-3D36-45C5-B520-86B04C5F5955}" type="slidenum">
              <a:rPr lang="cs-CZ" smtClean="0"/>
              <a:pPr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13186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C8387B-3D36-45C5-B520-86B04C5F5955}" type="slidenum">
              <a:rPr lang="cs-CZ" smtClean="0"/>
              <a:pPr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461844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C8387B-3D36-45C5-B520-86B04C5F5955}" type="slidenum">
              <a:rPr lang="cs-CZ" smtClean="0"/>
              <a:pPr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333699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C8387B-3D36-45C5-B520-86B04C5F5955}" type="slidenum">
              <a:rPr lang="cs-CZ" smtClean="0"/>
              <a:pPr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244932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C8387B-3D36-45C5-B520-86B04C5F5955}" type="slidenum">
              <a:rPr lang="cs-CZ" smtClean="0"/>
              <a:pPr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977260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C8387B-3D36-45C5-B520-86B04C5F5955}" type="slidenum">
              <a:rPr lang="cs-CZ" smtClean="0"/>
              <a:pPr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364027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C8387B-3D36-45C5-B520-86B04C5F5955}" type="slidenum">
              <a:rPr lang="cs-CZ" smtClean="0"/>
              <a:pPr/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2108239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C8387B-3D36-45C5-B520-86B04C5F5955}" type="slidenum">
              <a:rPr lang="cs-CZ" smtClean="0"/>
              <a:pPr/>
              <a:t>30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537198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C8387B-3D36-45C5-B520-86B04C5F5955}" type="slidenum">
              <a:rPr lang="cs-CZ" smtClean="0"/>
              <a:pPr/>
              <a:t>31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3215361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C8387B-3D36-45C5-B520-86B04C5F5955}" type="slidenum">
              <a:rPr lang="cs-CZ" smtClean="0"/>
              <a:pPr/>
              <a:t>33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702410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5779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 dirty="0"/>
          </a:p>
        </p:txBody>
      </p:sp>
      <p:sp>
        <p:nvSpPr>
          <p:cNvPr id="75780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 b="1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 b="1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 b="1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 b="1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2EF2E4D-FE6C-4029-8E93-E21E137778B7}" type="slidenum">
              <a:rPr lang="cs-CZ" altLang="cs-CZ" sz="1200" i="0">
                <a:solidFill>
                  <a:srgbClr val="FFFFFF"/>
                </a:solidFill>
              </a:rPr>
              <a:pPr/>
              <a:t>2</a:t>
            </a:fld>
            <a:endParaRPr lang="cs-CZ" altLang="cs-CZ" sz="1200" i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870596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C8387B-3D36-45C5-B520-86B04C5F5955}" type="slidenum">
              <a:rPr lang="cs-CZ" smtClean="0"/>
              <a:pPr/>
              <a:t>34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2096089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C8387B-3D36-45C5-B520-86B04C5F5955}" type="slidenum">
              <a:rPr lang="cs-CZ" smtClean="0"/>
              <a:pPr/>
              <a:t>35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7394139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 smtClean="0"/>
          </a:p>
          <a:p>
            <a:endParaRPr lang="cs-CZ" sz="1200" b="0" i="0" kern="1200" dirty="0" smtClean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+mn-cs"/>
            </a:endParaRPr>
          </a:p>
          <a:p>
            <a:endParaRPr lang="cs-CZ" sz="1200" b="0" i="0" kern="1200" dirty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C8387B-3D36-45C5-B520-86B04C5F5955}" type="slidenum">
              <a:rPr lang="cs-CZ" smtClean="0"/>
              <a:pPr/>
              <a:t>36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4664436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C8387B-3D36-45C5-B520-86B04C5F5955}" type="slidenum">
              <a:rPr lang="cs-CZ" smtClean="0"/>
              <a:pPr/>
              <a:t>37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7629268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sz="1200" b="0" i="0" kern="1200" dirty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C8387B-3D36-45C5-B520-86B04C5F5955}" type="slidenum">
              <a:rPr lang="cs-CZ" smtClean="0"/>
              <a:pPr/>
              <a:t>38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061081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C8387B-3D36-45C5-B520-86B04C5F5955}" type="slidenum">
              <a:rPr lang="cs-CZ" smtClean="0"/>
              <a:pPr/>
              <a:t>39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8033806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C8387B-3D36-45C5-B520-86B04C5F5955}" type="slidenum">
              <a:rPr lang="cs-CZ" smtClean="0"/>
              <a:pPr/>
              <a:t>41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3809562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C8387B-3D36-45C5-B520-86B04C5F5955}" type="slidenum">
              <a:rPr lang="cs-CZ" smtClean="0"/>
              <a:pPr/>
              <a:t>42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4680943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sz="1200" b="1" i="0" kern="1200" dirty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C8387B-3D36-45C5-B520-86B04C5F5955}" type="slidenum">
              <a:rPr lang="cs-CZ" smtClean="0"/>
              <a:pPr/>
              <a:t>43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4724258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C8387B-3D36-45C5-B520-86B04C5F5955}" type="slidenum">
              <a:rPr lang="cs-CZ" smtClean="0"/>
              <a:pPr/>
              <a:t>44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484554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5779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dirty="0"/>
          </a:p>
        </p:txBody>
      </p:sp>
      <p:sp>
        <p:nvSpPr>
          <p:cNvPr id="75780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691D7D2-3F86-420F-B1C5-966430CB55FA}" type="slidenum">
              <a:rPr lang="cs-CZ" smtClean="0"/>
              <a:pPr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058656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C8387B-3D36-45C5-B520-86B04C5F5955}" type="slidenum">
              <a:rPr lang="cs-CZ" smtClean="0"/>
              <a:pPr/>
              <a:t>45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9855281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C8387B-3D36-45C5-B520-86B04C5F5955}" type="slidenum">
              <a:rPr lang="cs-CZ" smtClean="0"/>
              <a:pPr/>
              <a:t>46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7651969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C8387B-3D36-45C5-B520-86B04C5F5955}" type="slidenum">
              <a:rPr lang="cs-CZ" smtClean="0"/>
              <a:pPr/>
              <a:t>47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1800073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C8387B-3D36-45C5-B520-86B04C5F5955}" type="slidenum">
              <a:rPr lang="cs-CZ" smtClean="0"/>
              <a:pPr/>
              <a:t>48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3764513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C8387B-3D36-45C5-B520-86B04C5F5955}" type="slidenum">
              <a:rPr lang="cs-CZ" smtClean="0"/>
              <a:pPr/>
              <a:t>49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503498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C8387B-3D36-45C5-B520-86B04C5F5955}" type="slidenum">
              <a:rPr lang="cs-CZ" smtClean="0"/>
              <a:pPr/>
              <a:t>51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2906094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C8387B-3D36-45C5-B520-86B04C5F5955}" type="slidenum">
              <a:rPr lang="cs-CZ" smtClean="0"/>
              <a:pPr/>
              <a:t>52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940656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C8387B-3D36-45C5-B520-86B04C5F5955}" type="slidenum">
              <a:rPr lang="cs-CZ" smtClean="0"/>
              <a:pPr/>
              <a:t>53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2941876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C8387B-3D36-45C5-B520-86B04C5F5955}" type="slidenum">
              <a:rPr lang="cs-CZ" smtClean="0"/>
              <a:pPr/>
              <a:t>54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8100827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Clr>
                <a:srgbClr val="FFFF00"/>
              </a:buClr>
              <a:buFont typeface="Wingdings" pitchFamily="2" charset="2"/>
              <a:buNone/>
              <a:tabLst>
                <a:tab pos="261938" algn="l"/>
              </a:tabLst>
              <a:defRPr/>
            </a:pPr>
            <a:endParaRPr lang="cs-CZ" sz="1200" b="1" u="sng" dirty="0"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C8387B-3D36-45C5-B520-86B04C5F5955}" type="slidenum">
              <a:rPr lang="cs-CZ" smtClean="0"/>
              <a:pPr/>
              <a:t>55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363304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87313" algn="l">
              <a:defRPr/>
            </a:pPr>
            <a:endParaRPr lang="cs-CZ" sz="1200" b="0" dirty="0">
              <a:solidFill>
                <a:srgbClr val="66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C8387B-3D36-45C5-B520-86B04C5F5955}" type="slidenum">
              <a:rPr lang="cs-CZ" smtClean="0"/>
              <a:pPr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2959988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C8387B-3D36-45C5-B520-86B04C5F5955}" type="slidenum">
              <a:rPr lang="cs-CZ" smtClean="0"/>
              <a:pPr/>
              <a:t>56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343684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C8387B-3D36-45C5-B520-86B04C5F5955}" type="slidenum">
              <a:rPr lang="cs-CZ" smtClean="0"/>
              <a:pPr/>
              <a:t>57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94908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C8387B-3D36-45C5-B520-86B04C5F5955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58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075335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C8387B-3D36-45C5-B520-86B04C5F5955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59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105507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C8387B-3D36-45C5-B520-86B04C5F5955}" type="slidenum">
              <a:rPr lang="cs-CZ" smtClean="0"/>
              <a:pPr/>
              <a:t>60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7722849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C8387B-3D36-45C5-B520-86B04C5F5955}" type="slidenum">
              <a:rPr lang="cs-CZ" smtClean="0">
                <a:solidFill>
                  <a:prstClr val="black"/>
                </a:solidFill>
              </a:rPr>
              <a:pPr/>
              <a:t>61</a:t>
            </a:fld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524746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Wingdings" pitchFamily="2" charset="2"/>
              <a:buNone/>
              <a:defRPr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405A8E-FB38-4C3C-85EA-98FD5779C24B}" type="slidenum">
              <a:rPr lang="cs-CZ" smtClean="0"/>
              <a:pPr>
                <a:defRPr/>
              </a:pPr>
              <a:t>62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22169045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C8387B-3D36-45C5-B520-86B04C5F5955}" type="slidenum">
              <a:rPr lang="cs-CZ" smtClean="0"/>
              <a:pPr/>
              <a:t>63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1236251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A2E275-9BDF-4579-88E0-20D4AA41A469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64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7028600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10048666" y="6899245"/>
            <a:ext cx="185948" cy="200055"/>
          </a:xfrm>
          <a:noFill/>
        </p:spPr>
        <p:txBody>
          <a:bodyPr/>
          <a:lstStyle/>
          <a:p>
            <a:fld id="{CFA19016-B929-43FD-AD88-989576C16FBB}" type="slidenum">
              <a:rPr lang="cs-CZ" smtClean="0"/>
              <a:pPr/>
              <a:t>65</a:t>
            </a:fld>
            <a:endParaRPr lang="cs-CZ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65171" y="3373648"/>
            <a:ext cx="65" cy="184666"/>
          </a:xfrm>
          <a:noFill/>
          <a:ln/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cs-CZ" sz="1200" i="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24091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C8387B-3D36-45C5-B520-86B04C5F5955}" type="slidenum">
              <a:rPr lang="cs-CZ" smtClean="0"/>
              <a:pPr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51779088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10048666" y="6899245"/>
            <a:ext cx="185948" cy="200055"/>
          </a:xfrm>
          <a:noFill/>
        </p:spPr>
        <p:txBody>
          <a:bodyPr/>
          <a:lstStyle/>
          <a:p>
            <a:fld id="{CFA19016-B929-43FD-AD88-989576C16FBB}" type="slidenum">
              <a:rPr lang="cs-CZ" smtClean="0"/>
              <a:pPr/>
              <a:t>66</a:t>
            </a:fld>
            <a:endParaRPr lang="cs-CZ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65171" y="3373648"/>
            <a:ext cx="65" cy="184666"/>
          </a:xfrm>
          <a:noFill/>
          <a:ln/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cs-CZ" sz="1200" i="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cs-CZ" sz="1200" i="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589144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10048666" y="6899245"/>
            <a:ext cx="185948" cy="200055"/>
          </a:xfrm>
          <a:noFill/>
        </p:spPr>
        <p:txBody>
          <a:bodyPr/>
          <a:lstStyle/>
          <a:p>
            <a:fld id="{CFA19016-B929-43FD-AD88-989576C16FBB}" type="slidenum">
              <a:rPr lang="cs-CZ" smtClean="0"/>
              <a:pPr/>
              <a:t>67</a:t>
            </a:fld>
            <a:endParaRPr lang="cs-CZ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65171" y="3373648"/>
            <a:ext cx="65" cy="184666"/>
          </a:xfrm>
          <a:noFill/>
          <a:ln/>
        </p:spPr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25354726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10048666" y="6899245"/>
            <a:ext cx="185948" cy="200055"/>
          </a:xfrm>
          <a:noFill/>
        </p:spPr>
        <p:txBody>
          <a:bodyPr/>
          <a:lstStyle/>
          <a:p>
            <a:fld id="{CFA19016-B929-43FD-AD88-989576C16FBB}" type="slidenum">
              <a:rPr lang="cs-CZ" smtClean="0"/>
              <a:pPr/>
              <a:t>68</a:t>
            </a:fld>
            <a:endParaRPr lang="cs-CZ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65171" y="3373648"/>
            <a:ext cx="65" cy="184666"/>
          </a:xfrm>
          <a:noFill/>
          <a:ln/>
        </p:spPr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33365172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10048666" y="6899245"/>
            <a:ext cx="185948" cy="200055"/>
          </a:xfrm>
          <a:noFill/>
        </p:spPr>
        <p:txBody>
          <a:bodyPr/>
          <a:lstStyle/>
          <a:p>
            <a:fld id="{70C3DE78-8DFA-44F5-B428-46E1263BABB8}" type="slidenum">
              <a:rPr lang="cs-CZ" smtClean="0"/>
              <a:pPr/>
              <a:t>69</a:t>
            </a:fld>
            <a:endParaRPr lang="cs-CZ"/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65172" y="3373649"/>
            <a:ext cx="3593741" cy="424732"/>
          </a:xfrm>
        </p:spPr>
        <p:txBody>
          <a:bodyPr/>
          <a:lstStyle/>
          <a:p>
            <a:pPr>
              <a:defRPr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72005074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10048666" y="6899245"/>
            <a:ext cx="185948" cy="200055"/>
          </a:xfrm>
          <a:noFill/>
        </p:spPr>
        <p:txBody>
          <a:bodyPr/>
          <a:lstStyle/>
          <a:p>
            <a:fld id="{639724AE-F4DB-4AF2-9F8B-74D0B2C5EDBA}" type="slidenum">
              <a:rPr lang="cs-CZ" smtClean="0"/>
              <a:pPr/>
              <a:t>70</a:t>
            </a:fld>
            <a:endParaRPr lang="cs-CZ"/>
          </a:p>
        </p:txBody>
      </p:sp>
      <p:sp>
        <p:nvSpPr>
          <p:cNvPr id="121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65171" y="3373648"/>
            <a:ext cx="65" cy="184666"/>
          </a:xfrm>
          <a:noFill/>
          <a:ln/>
        </p:spPr>
        <p:txBody>
          <a:bodyPr/>
          <a:lstStyle/>
          <a:p>
            <a:endParaRPr lang="cs-CZ" sz="1200" b="1" i="0" kern="1200" dirty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3628672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10048666" y="6899245"/>
            <a:ext cx="185948" cy="200055"/>
          </a:xfrm>
          <a:noFill/>
        </p:spPr>
        <p:txBody>
          <a:bodyPr/>
          <a:lstStyle/>
          <a:p>
            <a:fld id="{9563D7BD-143E-482D-A0E1-9BE524F4829B}" type="slidenum">
              <a:rPr lang="cs-CZ" smtClean="0"/>
              <a:pPr/>
              <a:t>71</a:t>
            </a:fld>
            <a:endParaRPr lang="cs-CZ"/>
          </a:p>
        </p:txBody>
      </p:sp>
      <p:sp>
        <p:nvSpPr>
          <p:cNvPr id="124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65171" y="3373648"/>
            <a:ext cx="65" cy="184666"/>
          </a:xfrm>
          <a:noFill/>
          <a:ln/>
        </p:spPr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44547933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10048666" y="6899245"/>
            <a:ext cx="185948" cy="200055"/>
          </a:xfrm>
          <a:noFill/>
        </p:spPr>
        <p:txBody>
          <a:bodyPr/>
          <a:lstStyle/>
          <a:p>
            <a:fld id="{791E16C2-6AEE-44B1-8952-82060305ACEE}" type="slidenum">
              <a:rPr lang="cs-CZ" smtClean="0"/>
              <a:pPr/>
              <a:t>72</a:t>
            </a:fld>
            <a:endParaRPr lang="cs-CZ"/>
          </a:p>
        </p:txBody>
      </p:sp>
      <p:sp>
        <p:nvSpPr>
          <p:cNvPr id="125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65171" y="3373648"/>
            <a:ext cx="65" cy="184666"/>
          </a:xfrm>
          <a:noFill/>
          <a:ln/>
        </p:spPr>
        <p:txBody>
          <a:bodyPr/>
          <a:lstStyle/>
          <a:p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16068359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C8387B-3D36-45C5-B520-86B04C5F5955}" type="slidenum">
              <a:rPr lang="cs-CZ" smtClean="0"/>
              <a:pPr/>
              <a:t>73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5412583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C8387B-3D36-45C5-B520-86B04C5F5955}" type="slidenum">
              <a:rPr lang="cs-CZ" smtClean="0"/>
              <a:pPr/>
              <a:t>74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18597751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C8387B-3D36-45C5-B520-86B04C5F5955}" type="slidenum">
              <a:rPr lang="cs-CZ" smtClean="0"/>
              <a:pPr/>
              <a:t>75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980565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C8387B-3D36-45C5-B520-86B04C5F5955}" type="slidenum">
              <a:rPr lang="cs-CZ" smtClean="0"/>
              <a:pPr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95259330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C8387B-3D36-45C5-B520-86B04C5F5955}" type="slidenum">
              <a:rPr lang="cs-CZ" smtClean="0"/>
              <a:pPr/>
              <a:t>76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79942108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C8387B-3D36-45C5-B520-86B04C5F5955}" type="slidenum">
              <a:rPr lang="cs-CZ" smtClean="0"/>
              <a:pPr/>
              <a:t>78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39769499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C8387B-3D36-45C5-B520-86B04C5F5955}" type="slidenum">
              <a:rPr lang="cs-CZ" smtClean="0"/>
              <a:pPr/>
              <a:t>79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1866301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C8387B-3D36-45C5-B520-86B04C5F5955}" type="slidenum">
              <a:rPr lang="cs-CZ" smtClean="0"/>
              <a:pPr/>
              <a:t>80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12174969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A2E275-9BDF-4579-88E0-20D4AA41A469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81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6892757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aseline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C8387B-3D36-45C5-B520-86B04C5F5955}" type="slidenum">
              <a:rPr lang="cs-CZ" smtClean="0"/>
              <a:pPr/>
              <a:t>82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38219985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aseline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C8387B-3D36-45C5-B520-86B04C5F5955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83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250274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aseline="0" dirty="0">
              <a:solidFill>
                <a:schemeClr val="tx1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C8387B-3D36-45C5-B520-86B04C5F5955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84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8352746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C8387B-3D36-45C5-B520-86B04C5F5955}" type="slidenum">
              <a:rPr lang="cs-CZ" smtClean="0"/>
              <a:pPr/>
              <a:t>85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4572640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04AE38-623B-437C-BE94-395912892F62}" type="slidenum">
              <a:rPr kumimoji="0" lang="cs-CZ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86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698" y="3258981"/>
            <a:ext cx="16588764" cy="603809"/>
          </a:xfrm>
          <a:noFill/>
          <a:ln/>
        </p:spPr>
        <p:txBody>
          <a:bodyPr/>
          <a:lstStyle/>
          <a:p>
            <a:pPr marL="0" indent="0">
              <a:buNone/>
            </a:pPr>
            <a:endParaRPr lang="cs-CZ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84165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C8387B-3D36-45C5-B520-86B04C5F5955}" type="slidenum">
              <a:rPr lang="cs-CZ" smtClean="0"/>
              <a:pPr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80644120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C8387B-3D36-45C5-B520-86B04C5F5955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87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8905448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A2E275-9BDF-4579-88E0-20D4AA41A469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89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7555502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10048666" y="6899245"/>
            <a:ext cx="185948" cy="200055"/>
          </a:xfrm>
          <a:noFill/>
        </p:spPr>
        <p:txBody>
          <a:bodyPr/>
          <a:lstStyle/>
          <a:p>
            <a:fld id="{918EC923-FA68-4CDE-B6D5-5E1A6E61F299}" type="slidenum">
              <a:rPr lang="cs-CZ" smtClean="0"/>
              <a:pPr/>
              <a:t>91</a:t>
            </a:fld>
            <a:endParaRPr lang="cs-CZ"/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6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65172" y="3373649"/>
            <a:ext cx="3593741" cy="424732"/>
          </a:xfrm>
        </p:spPr>
        <p:txBody>
          <a:bodyPr/>
          <a:lstStyle/>
          <a:p>
            <a:pPr algn="l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35751995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10048666" y="6899245"/>
            <a:ext cx="185948" cy="200055"/>
          </a:xfrm>
          <a:noFill/>
        </p:spPr>
        <p:txBody>
          <a:bodyPr/>
          <a:lstStyle/>
          <a:p>
            <a:fld id="{918EC923-FA68-4CDE-B6D5-5E1A6E61F299}" type="slidenum">
              <a:rPr lang="cs-CZ" smtClean="0"/>
              <a:pPr/>
              <a:t>92</a:t>
            </a:fld>
            <a:endParaRPr lang="cs-CZ"/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6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65172" y="3373649"/>
            <a:ext cx="3593741" cy="424732"/>
          </a:xfrm>
        </p:spPr>
        <p:txBody>
          <a:bodyPr/>
          <a:lstStyle/>
          <a:p>
            <a:pPr algn="l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86658216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C8387B-3D36-45C5-B520-86B04C5F5955}" type="slidenum">
              <a:rPr lang="cs-CZ" smtClean="0"/>
              <a:pPr/>
              <a:t>93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809151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sz="1200" b="0" i="0" kern="1200" dirty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C8387B-3D36-45C5-B520-86B04C5F5955}" type="slidenum">
              <a:rPr lang="cs-CZ" smtClean="0"/>
              <a:pPr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833558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cs-CZ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96260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6BE8CCA-B7B6-4375-8A05-EC83BFA3E8BB}" type="slidenum">
              <a:rPr lang="cs-CZ" smtClean="0"/>
              <a:pPr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787505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AE0BB5-2DB8-490D-BAF0-6A10E09F8094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DE5387-EC1B-4D00-A715-B47A7B2FA62F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AE515B-8742-412E-9E39-B846A6C35E8C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446F69-440A-460C-B06C-C696B569018C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7847733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B3984E-90C3-4E24-9E9F-D66DCD162F3E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1195529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39CEC0-DAEB-465E-A21C-2B64E788B883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0111092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48BB01-878A-4285-8FEA-42E0B7A8F6B7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2508338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E1D7C7-52F4-490B-912C-1133B7455B44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6900108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4F7E4E-F525-4CDD-A746-3B5762B5B895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3391694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EC3447-F80F-452D-A8C7-FD305F5B6C44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5415778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C55473-8688-4AD0-AFD6-35E62B676D3B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4615103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771DD7-F00D-454C-96B4-300C7547FFDB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7CB9B9-158E-443E-8CE3-B92A08D65B63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5188194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FB92D1-3F8E-479B-BA48-862D0C0FB4BE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3447029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1090B2-1EC6-4A35-9A14-B0063931EB8F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3711983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AE0BB5-2DB8-490D-BAF0-6A10E09F8094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3374601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771DD7-F00D-454C-96B4-300C7547FFDB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632182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F6212A-41E8-4436-BAFF-50BA0504AA30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9721799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773FBB-69DA-4268-ADCD-8890AC4EF7B9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939101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BEA394-54A4-4A07-A81C-7CC8EF67C04E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6995538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D0B5D1-CA81-485E-8F87-4F0F17CC6D0F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3560099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BE2D73-9807-4BCD-8B79-1268DBC87F7B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9900620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F6212A-41E8-4436-BAFF-50BA0504AA30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E4811B-9E26-4536-A289-F519426444B9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4356422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EEBEC0-8ACE-4AA7-B76C-B71C6334AA90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927765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DE5387-EC1B-4D00-A715-B47A7B2FA62F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3707488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AE515B-8742-412E-9E39-B846A6C35E8C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4472076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AE0BB5-2DB8-490D-BAF0-6A10E09F8094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7131430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771DD7-F00D-454C-96B4-300C7547FFDB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2313190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F6212A-41E8-4436-BAFF-50BA0504AA30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9025229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773FBB-69DA-4268-ADCD-8890AC4EF7B9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3354102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BEA394-54A4-4A07-A81C-7CC8EF67C04E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6610337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D0B5D1-CA81-485E-8F87-4F0F17CC6D0F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9777432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773FBB-69DA-4268-ADCD-8890AC4EF7B9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BE2D73-9807-4BCD-8B79-1268DBC87F7B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0005103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E4811B-9E26-4536-A289-F519426444B9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924427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EEBEC0-8ACE-4AA7-B76C-B71C6334AA90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1776222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DE5387-EC1B-4D00-A715-B47A7B2FA62F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1830501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AE515B-8742-412E-9E39-B846A6C35E8C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8716967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BEA394-54A4-4A07-A81C-7CC8EF67C04E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D0B5D1-CA81-485E-8F87-4F0F17CC6D0F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BE2D73-9807-4BCD-8B79-1268DBC87F7B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E4811B-9E26-4536-A289-F519426444B9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EEBEC0-8ACE-4AA7-B76C-B71C6334AA90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9000">
              <a:schemeClr val="tx1"/>
            </a:gs>
            <a:gs pos="36000">
              <a:srgbClr val="000066"/>
            </a:gs>
            <a:gs pos="100000">
              <a:srgbClr val="1F1A2E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styly předlohy textu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 i="0">
                <a:latin typeface="+mn-lt"/>
              </a:defRPr>
            </a:lvl1pPr>
          </a:lstStyle>
          <a:p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 i="0">
                <a:latin typeface="+mn-lt"/>
              </a:defRPr>
            </a:lvl1pPr>
          </a:lstStyle>
          <a:p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 i="0">
                <a:latin typeface="+mn-lt"/>
              </a:defRPr>
            </a:lvl1pPr>
          </a:lstStyle>
          <a:p>
            <a:fld id="{73AE60B2-4C6A-4A7F-9303-8AA1B4C93FBD}" type="slidenum">
              <a:rPr lang="cs-CZ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9000">
              <a:schemeClr val="tx1"/>
            </a:gs>
            <a:gs pos="36000">
              <a:srgbClr val="000066"/>
            </a:gs>
            <a:gs pos="100000">
              <a:srgbClr val="1F1A2E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styly předlohy textu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400" b="0" i="0">
                <a:latin typeface="+mn-lt"/>
              </a:defRPr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 b="0" i="0">
                <a:latin typeface="+mn-lt"/>
              </a:defRPr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 b="0" i="0">
                <a:latin typeface="+mn-lt"/>
              </a:defRPr>
            </a:lvl1pPr>
          </a:lstStyle>
          <a:p>
            <a:pPr>
              <a:defRPr/>
            </a:pPr>
            <a:fld id="{D791DE6E-5721-4349-90F7-851F4AD6A36A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3999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9000">
              <a:schemeClr val="tx1"/>
            </a:gs>
            <a:gs pos="36000">
              <a:srgbClr val="000066"/>
            </a:gs>
            <a:gs pos="100000">
              <a:srgbClr val="1F1A2E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styly předlohy textu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 i="0">
                <a:latin typeface="+mn-lt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 i="0">
                <a:latin typeface="+mn-lt"/>
              </a:defRPr>
            </a:lvl1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 i="0">
                <a:latin typeface="+mn-lt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73AE60B2-4C6A-4A7F-9303-8AA1B4C93FBD}" type="slidenum">
              <a:rPr lang="cs-CZ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5869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9000">
              <a:schemeClr val="tx1"/>
            </a:gs>
            <a:gs pos="36000">
              <a:srgbClr val="000066"/>
            </a:gs>
            <a:gs pos="100000">
              <a:srgbClr val="1F1A2E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styly předlohy textu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 i="0">
                <a:latin typeface="+mn-lt"/>
              </a:defRPr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 i="0">
                <a:latin typeface="+mn-lt"/>
              </a:defRPr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 i="0">
                <a:latin typeface="+mn-lt"/>
              </a:defRPr>
            </a:lvl1pPr>
          </a:lstStyle>
          <a:p>
            <a:fld id="{73AE60B2-4C6A-4A7F-9303-8AA1B4C93FBD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5238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eg"/><Relationship Id="rId4" Type="http://schemas.openxmlformats.org/officeDocument/2006/relationships/image" Target="../media/image2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e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cbi.nlm.nih.gov/pubmed/25998998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9.emf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4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35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4.xml"/><Relationship Id="rId4" Type="http://schemas.openxmlformats.org/officeDocument/2006/relationships/hyperlink" Target="http://www.warfarindosing.org/" TargetMode="Externa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.jpeg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eg"/><Relationship Id="rId4" Type="http://schemas.openxmlformats.org/officeDocument/2006/relationships/image" Target="../media/image2.jpeg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4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eg"/><Relationship Id="rId4" Type="http://schemas.openxmlformats.org/officeDocument/2006/relationships/image" Target="../media/image2.jpeg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4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.jpeg"/><Relationship Id="rId4" Type="http://schemas.openxmlformats.org/officeDocument/2006/relationships/image" Target="../media/image2.jpe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.jpeg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4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.jpeg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989" name="Text Box 5"/>
          <p:cNvSpPr txBox="1">
            <a:spLocks noChangeArrowheads="1"/>
          </p:cNvSpPr>
          <p:nvPr/>
        </p:nvSpPr>
        <p:spPr bwMode="auto">
          <a:xfrm>
            <a:off x="1513894" y="1702222"/>
            <a:ext cx="5544456" cy="24622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71842" dir="2700000" algn="ctr" rotWithShape="0">
              <a:schemeClr val="tx1"/>
            </a:outerShdw>
          </a:effectLst>
        </p:spPr>
        <p:txBody>
          <a:bodyPr wrap="square" lIns="0" tIns="0" rIns="0" bIns="0">
            <a:spAutoFit/>
          </a:bodyPr>
          <a:lstStyle/>
          <a:p>
            <a:r>
              <a:rPr lang="cs-CZ" sz="4000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FARMAKOGENETIKA, FARMAKOGENOMIKA</a:t>
            </a:r>
          </a:p>
          <a:p>
            <a:r>
              <a:rPr lang="cs-CZ" sz="4000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její </a:t>
            </a:r>
          </a:p>
          <a:p>
            <a:r>
              <a:rPr lang="cs-CZ" sz="4000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klinické aplikace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992432" y="5727351"/>
            <a:ext cx="71019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Doc. RNDr. Ladislava Bartošová, Ph.D.</a:t>
            </a:r>
          </a:p>
          <a:p>
            <a:r>
              <a:rPr lang="cs-CZ" sz="24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Farmakologický ústav, Lékařská fakulta MU Brno</a:t>
            </a:r>
          </a:p>
        </p:txBody>
      </p:sp>
      <p:pic>
        <p:nvPicPr>
          <p:cNvPr id="7" name="Picture 4" descr="08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92686" y="0"/>
            <a:ext cx="2351314" cy="1538129"/>
          </a:xfrm>
          <a:prstGeom prst="rect">
            <a:avLst/>
          </a:prstGeom>
          <a:noFill/>
          <a:effectLst>
            <a:outerShdw dist="125724" dir="2700000" algn="ctr" rotWithShape="0">
              <a:schemeClr val="tx2"/>
            </a:outerShdw>
            <a:softEdge rad="127000"/>
          </a:effectLst>
        </p:spPr>
      </p:pic>
      <p:sp>
        <p:nvSpPr>
          <p:cNvPr id="8" name="TextovéPole 7"/>
          <p:cNvSpPr txBox="1"/>
          <p:nvPr/>
        </p:nvSpPr>
        <p:spPr>
          <a:xfrm>
            <a:off x="2294164" y="92873"/>
            <a:ext cx="4498522" cy="58204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cs-CZ" sz="320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FARMAKOLOGIE – I  </a:t>
            </a: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439"/>
          <a:stretch/>
        </p:blipFill>
        <p:spPr>
          <a:xfrm>
            <a:off x="0" y="14325"/>
            <a:ext cx="2294164" cy="1523804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08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92686" y="0"/>
            <a:ext cx="2351314" cy="1538129"/>
          </a:xfrm>
          <a:prstGeom prst="rect">
            <a:avLst/>
          </a:prstGeom>
          <a:noFill/>
          <a:effectLst>
            <a:outerShdw dist="125724" dir="2700000" algn="ctr" rotWithShape="0">
              <a:schemeClr val="tx2"/>
            </a:outerShdw>
            <a:softEdge rad="127000"/>
          </a:effectLst>
        </p:spPr>
      </p:pic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439"/>
          <a:stretch/>
        </p:blipFill>
        <p:spPr>
          <a:xfrm>
            <a:off x="0" y="14325"/>
            <a:ext cx="2294164" cy="1523804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2459083" y="215066"/>
            <a:ext cx="4168684" cy="1107996"/>
          </a:xfrm>
          <a:prstGeom prst="rect">
            <a:avLst/>
          </a:prstGeom>
          <a:solidFill>
            <a:srgbClr val="000066"/>
          </a:solidFill>
          <a:ln w="28575" algn="ctr">
            <a:solidFill>
              <a:schemeClr val="bg1"/>
            </a:solidFill>
            <a:miter lim="800000"/>
            <a:headEnd/>
            <a:tailEnd/>
          </a:ln>
          <a:effectLst>
            <a:outerShdw dist="63500" dir="3187806" algn="ctr" rotWithShape="0">
              <a:schemeClr val="tx1"/>
            </a:outerShdw>
          </a:effectLst>
        </p:spPr>
        <p:txBody>
          <a:bodyPr wrap="square" lIns="0" tIns="0" rIns="0" bIns="0">
            <a:spAutoFit/>
          </a:bodyPr>
          <a:lstStyle/>
          <a:p>
            <a:pPr marL="174625">
              <a:buFont typeface="Wingdings" pitchFamily="2" charset="2"/>
              <a:buNone/>
            </a:pPr>
            <a:r>
              <a:rPr lang="cs-CZ" sz="360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JAKÁ JE PODSTATA VARIABILITY GENŮ? </a:t>
            </a:r>
            <a:endParaRPr lang="cs-CZ" sz="3600" i="0" dirty="0">
              <a:solidFill>
                <a:schemeClr val="bg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352336" y="2364493"/>
            <a:ext cx="8382177" cy="206210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tabLst>
                <a:tab pos="0" algn="l"/>
              </a:tabLst>
            </a:pPr>
            <a:r>
              <a:rPr lang="cs-CZ" sz="320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Je to existence </a:t>
            </a:r>
          </a:p>
          <a:p>
            <a:pPr>
              <a:tabLst>
                <a:tab pos="0" algn="l"/>
              </a:tabLst>
            </a:pPr>
            <a:r>
              <a:rPr lang="cs-CZ" sz="320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několika </a:t>
            </a:r>
            <a:r>
              <a:rPr lang="cs-CZ" sz="3200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ALELOVÝCH VARIANT </a:t>
            </a:r>
            <a:r>
              <a:rPr lang="cs-CZ" sz="320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každého genu, </a:t>
            </a:r>
          </a:p>
          <a:p>
            <a:pPr>
              <a:tabLst>
                <a:tab pos="0" algn="l"/>
              </a:tabLst>
            </a:pPr>
            <a:r>
              <a:rPr lang="cs-CZ" sz="320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které  vznikly  během evoluce  </a:t>
            </a:r>
            <a:r>
              <a:rPr lang="cs-CZ" sz="3200" i="0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mutací </a:t>
            </a:r>
          </a:p>
          <a:p>
            <a:pPr>
              <a:tabLst>
                <a:tab pos="0" algn="l"/>
              </a:tabLst>
            </a:pPr>
            <a:r>
              <a:rPr lang="cs-CZ" sz="320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 dědí se z rodičů na děti</a:t>
            </a:r>
          </a:p>
        </p:txBody>
      </p:sp>
    </p:spTree>
    <p:extLst>
      <p:ext uri="{BB962C8B-B14F-4D97-AF65-F5344CB8AC3E}">
        <p14:creationId xmlns:p14="http://schemas.microsoft.com/office/powerpoint/2010/main" val="39831573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594094" y="3059989"/>
            <a:ext cx="8177110" cy="196977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95250" algn="l">
              <a:defRPr/>
            </a:pPr>
            <a:r>
              <a:rPr lang="cs-CZ" sz="3200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Tyto rozdílné  „variantní“ alely kódují rozdílné „variantní proteiny“</a:t>
            </a:r>
            <a:r>
              <a:rPr lang="cs-CZ" sz="320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95250" algn="l">
              <a:defRPr/>
            </a:pPr>
            <a:r>
              <a:rPr lang="cs-CZ" sz="32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(enzymy, receptory, iontové kanály, strukturní proteiny, membránové transportéry….)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181513" y="560503"/>
            <a:ext cx="8589691" cy="553998"/>
          </a:xfrm>
          <a:prstGeom prst="rect">
            <a:avLst/>
          </a:prstGeom>
          <a:solidFill>
            <a:srgbClr val="000066"/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cs-CZ" sz="3000" i="0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Jednotlivé variantní alely genů se liší v DNA struktuře</a:t>
            </a:r>
            <a:endParaRPr lang="cs-CZ" sz="3000" i="0" dirty="0">
              <a:solidFill>
                <a:srgbClr val="66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Šipka dolů 6"/>
          <p:cNvSpPr/>
          <p:nvPr/>
        </p:nvSpPr>
        <p:spPr bwMode="auto">
          <a:xfrm>
            <a:off x="4034790" y="1419860"/>
            <a:ext cx="608819" cy="1334770"/>
          </a:xfrm>
          <a:prstGeom prst="downArrow">
            <a:avLst/>
          </a:prstGeom>
          <a:solidFill>
            <a:srgbClr val="66FFFF"/>
          </a:solidFill>
          <a:ln w="38100" cap="flat" cmpd="sng" algn="ctr">
            <a:solidFill>
              <a:srgbClr val="66FFFF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000" b="1" i="1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401595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Šipka dolů 9"/>
          <p:cNvSpPr/>
          <p:nvPr/>
        </p:nvSpPr>
        <p:spPr bwMode="auto">
          <a:xfrm>
            <a:off x="4007377" y="4537092"/>
            <a:ext cx="614362" cy="623887"/>
          </a:xfrm>
          <a:prstGeom prst="downArrow">
            <a:avLst/>
          </a:prstGeom>
          <a:solidFill>
            <a:schemeClr val="bg1"/>
          </a:solidFill>
          <a:ln w="9525" cap="flat" cmpd="sng" algn="ctr">
            <a:solidFill>
              <a:srgbClr val="000066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>
            <a:spAutoFit/>
          </a:bodyPr>
          <a:lstStyle/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9" name="Šipka dolů 8"/>
          <p:cNvSpPr/>
          <p:nvPr/>
        </p:nvSpPr>
        <p:spPr bwMode="auto">
          <a:xfrm>
            <a:off x="3958530" y="1128817"/>
            <a:ext cx="614363" cy="623888"/>
          </a:xfrm>
          <a:prstGeom prst="downArrow">
            <a:avLst/>
          </a:prstGeom>
          <a:solidFill>
            <a:schemeClr val="bg1"/>
          </a:solidFill>
          <a:ln w="9525" cap="flat" cmpd="sng" algn="ctr">
            <a:solidFill>
              <a:srgbClr val="000066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>
            <a:spAutoFit/>
          </a:bodyPr>
          <a:lstStyle/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987525" y="711155"/>
            <a:ext cx="6556375" cy="496888"/>
          </a:xfrm>
          <a:prstGeom prst="rect">
            <a:avLst/>
          </a:prstGeom>
          <a:solidFill>
            <a:srgbClr val="000066"/>
          </a:solidFill>
          <a:ln w="9525" algn="ctr">
            <a:noFill/>
            <a:miter lim="800000"/>
            <a:headEnd/>
            <a:tailEnd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square" lIns="0" tIns="0" rIns="0" bIns="0">
            <a:spAutoFit/>
          </a:bodyPr>
          <a:lstStyle/>
          <a:p>
            <a:pPr>
              <a:tabLst>
                <a:tab pos="0" algn="l"/>
              </a:tabLst>
              <a:defRPr/>
            </a:pPr>
            <a:r>
              <a:rPr lang="cs-CZ" sz="3200" i="0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ALELOVÁ VARIANTA S FREKVENCÍ </a:t>
            </a:r>
            <a:r>
              <a:rPr lang="en-US" sz="3200" i="0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&gt;</a:t>
            </a:r>
            <a:r>
              <a:rPr lang="cs-CZ" sz="3200" i="0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1%</a:t>
            </a:r>
            <a:r>
              <a:rPr lang="cs-CZ" sz="3200" i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cs-CZ" sz="3200" i="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1203483" y="5142856"/>
            <a:ext cx="6519863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63538" indent="-363538">
              <a:tabLst>
                <a:tab pos="0" algn="l"/>
              </a:tabLst>
              <a:defRPr/>
            </a:pPr>
            <a:r>
              <a:rPr lang="cs-CZ" i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cs-CZ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VZÁCNÁ ALELOVÁ VARIANTA</a:t>
            </a:r>
            <a:endParaRPr lang="cs-CZ" i="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987525" y="4012929"/>
            <a:ext cx="6654066" cy="584200"/>
          </a:xfrm>
          <a:prstGeom prst="rect">
            <a:avLst/>
          </a:prstGeom>
          <a:solidFill>
            <a:srgbClr val="000066"/>
          </a:solidFill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>
              <a:tabLst>
                <a:tab pos="0" algn="l"/>
              </a:tabLst>
              <a:defRPr/>
            </a:pPr>
            <a:r>
              <a:rPr lang="cs-CZ" sz="3200" i="0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ALELOVÁ VARIANTA S FREKVENCÍ </a:t>
            </a:r>
            <a:r>
              <a:rPr lang="en-US" sz="3200" i="0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&lt;</a:t>
            </a:r>
            <a:r>
              <a:rPr lang="cs-CZ" sz="3200" i="0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1% </a:t>
            </a:r>
            <a:endParaRPr lang="cs-CZ" sz="3200" i="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978000" y="1624582"/>
            <a:ext cx="6565900" cy="946150"/>
          </a:xfrm>
          <a:prstGeom prst="rect">
            <a:avLst/>
          </a:prstGeom>
          <a:effectLst/>
        </p:spPr>
        <p:txBody>
          <a:bodyPr>
            <a:spAutoFit/>
          </a:bodyPr>
          <a:lstStyle/>
          <a:p>
            <a:pPr marL="363538" indent="-363538">
              <a:tabLst>
                <a:tab pos="0" algn="l"/>
              </a:tabLst>
              <a:defRPr/>
            </a:pPr>
            <a:r>
              <a:rPr lang="cs-CZ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COMMON  GENE  POLYMORPHISM</a:t>
            </a:r>
          </a:p>
          <a:p>
            <a:pPr marL="363538" indent="-363538">
              <a:tabLst>
                <a:tab pos="0" algn="l"/>
              </a:tabLst>
              <a:defRPr/>
            </a:pPr>
            <a:r>
              <a:rPr lang="cs-CZ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(běžný genový polymorfismus)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2454452" y="2497364"/>
            <a:ext cx="36129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/>
            <a:r>
              <a:rPr lang="cs-CZ" sz="2400" b="0" i="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Polymorfní (variantní) alela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2508060" y="5590431"/>
            <a:ext cx="36129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/>
            <a:r>
              <a:rPr lang="cs-CZ" sz="2400" b="0" i="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Mutantní alela</a:t>
            </a:r>
          </a:p>
        </p:txBody>
      </p:sp>
    </p:spTree>
    <p:extLst>
      <p:ext uri="{BB962C8B-B14F-4D97-AF65-F5344CB8AC3E}">
        <p14:creationId xmlns:p14="http://schemas.microsoft.com/office/powerpoint/2010/main" val="251632545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9" grpId="0" animBg="1"/>
      <p:bldP spid="6" grpId="0"/>
      <p:bldP spid="8" grpId="0"/>
      <p:bldP spid="11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476613" y="268395"/>
            <a:ext cx="4133623" cy="1015663"/>
          </a:xfrm>
          <a:prstGeom prst="rect">
            <a:avLst/>
          </a:prstGeom>
          <a:solidFill>
            <a:srgbClr val="000066"/>
          </a:solidFill>
          <a:ln>
            <a:solidFill>
              <a:schemeClr val="bg1"/>
            </a:solidFill>
          </a:ln>
          <a:effectLst/>
        </p:spPr>
        <p:txBody>
          <a:bodyPr wrap="square">
            <a:spAutoFit/>
          </a:bodyPr>
          <a:lstStyle/>
          <a:p>
            <a:pPr lvl="0">
              <a:tabLst>
                <a:tab pos="0" algn="l"/>
              </a:tabLst>
            </a:pPr>
            <a:r>
              <a:rPr lang="cs-CZ" sz="3000" i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VÝSKYT </a:t>
            </a:r>
            <a:endParaRPr lang="cs-CZ" sz="3000" i="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tabLst>
                <a:tab pos="0" algn="l"/>
              </a:tabLst>
            </a:pPr>
            <a:r>
              <a:rPr lang="cs-CZ" sz="300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alelových variant se liší 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498231" y="2300401"/>
            <a:ext cx="2619829" cy="1077218"/>
          </a:xfrm>
          <a:prstGeom prst="rect">
            <a:avLst/>
          </a:prstGeom>
          <a:solidFill>
            <a:srgbClr val="000066"/>
          </a:solidFill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cs-CZ" sz="3200" b="0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mezi </a:t>
            </a:r>
            <a:r>
              <a:rPr lang="cs-CZ" sz="3200" b="0" i="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jednotlivcemi</a:t>
            </a:r>
            <a:endParaRPr lang="cs-CZ" sz="3200" b="0" i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5789596" y="2348133"/>
            <a:ext cx="2438402" cy="1077218"/>
          </a:xfrm>
          <a:prstGeom prst="rect">
            <a:avLst/>
          </a:prstGeom>
          <a:solidFill>
            <a:srgbClr val="000066"/>
          </a:solidFill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cs-CZ" sz="3200" b="0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mezi populacemi</a:t>
            </a:r>
          </a:p>
        </p:txBody>
      </p:sp>
      <p:sp>
        <p:nvSpPr>
          <p:cNvPr id="13" name="Obousměrná vodorovná šipka 12"/>
          <p:cNvSpPr/>
          <p:nvPr/>
        </p:nvSpPr>
        <p:spPr bwMode="auto">
          <a:xfrm>
            <a:off x="3256399" y="2592789"/>
            <a:ext cx="2394858" cy="523220"/>
          </a:xfrm>
          <a:prstGeom prst="leftRightArrow">
            <a:avLst/>
          </a:prstGeom>
          <a:solidFill>
            <a:srgbClr val="66FFFF"/>
          </a:solidFill>
          <a:ln w="9525" cap="flat" cmpd="sng" algn="ctr">
            <a:solidFill>
              <a:srgbClr val="000066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1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9" name="Picture 4" descr="08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92686" y="0"/>
            <a:ext cx="2351314" cy="1538129"/>
          </a:xfrm>
          <a:prstGeom prst="rect">
            <a:avLst/>
          </a:prstGeom>
          <a:noFill/>
          <a:effectLst>
            <a:outerShdw dist="125724" dir="2700000" algn="ctr" rotWithShape="0">
              <a:schemeClr val="tx2"/>
            </a:outerShdw>
            <a:softEdge rad="127000"/>
          </a:effectLst>
        </p:spPr>
      </p:pic>
      <p:pic>
        <p:nvPicPr>
          <p:cNvPr id="12" name="Obrázek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439"/>
          <a:stretch/>
        </p:blipFill>
        <p:spPr>
          <a:xfrm>
            <a:off x="0" y="14325"/>
            <a:ext cx="2294164" cy="1523804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20" name="TextovéPole 19"/>
          <p:cNvSpPr txBox="1"/>
          <p:nvPr/>
        </p:nvSpPr>
        <p:spPr>
          <a:xfrm>
            <a:off x="1464646" y="4596299"/>
            <a:ext cx="6157556" cy="954107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cs-CZ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Rozdíly mezi populacemi komplikují </a:t>
            </a:r>
            <a:r>
              <a:rPr lang="cs-CZ" i="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farmakogenetické</a:t>
            </a:r>
            <a:r>
              <a:rPr lang="cs-CZ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klinické studie</a:t>
            </a:r>
          </a:p>
        </p:txBody>
      </p:sp>
    </p:spTree>
    <p:extLst>
      <p:ext uri="{BB962C8B-B14F-4D97-AF65-F5344CB8AC3E}">
        <p14:creationId xmlns:p14="http://schemas.microsoft.com/office/powerpoint/2010/main" val="415312226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  <p:bldP spid="13" grpId="0" animBg="1"/>
      <p:bldP spid="2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3"/>
          <a:srcRect l="16613" t="34410" r="32166" b="19208"/>
          <a:stretch/>
        </p:blipFill>
        <p:spPr>
          <a:xfrm>
            <a:off x="421632" y="1569824"/>
            <a:ext cx="8208801" cy="41811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ovéPole 4"/>
          <p:cNvSpPr txBox="1"/>
          <p:nvPr/>
        </p:nvSpPr>
        <p:spPr>
          <a:xfrm>
            <a:off x="263043" y="974762"/>
            <a:ext cx="86930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i="0" dirty="0">
                <a:solidFill>
                  <a:srgbClr val="00FFFF"/>
                </a:solidFill>
                <a:latin typeface="Calibri" panose="020F0502020204030204" pitchFamily="34" charset="0"/>
              </a:rPr>
              <a:t>Relativní alelická frekvence  CYP2D6 variantních alel </a:t>
            </a:r>
            <a:r>
              <a:rPr lang="cs-CZ" sz="2400" b="0" i="0" dirty="0">
                <a:solidFill>
                  <a:srgbClr val="00FFFF"/>
                </a:solidFill>
                <a:latin typeface="Calibri" panose="020F0502020204030204" pitchFamily="34" charset="0"/>
              </a:rPr>
              <a:t>(v %) </a:t>
            </a:r>
            <a:endParaRPr lang="cs-CZ" b="0" i="0" dirty="0">
              <a:solidFill>
                <a:srgbClr val="00FFFF"/>
              </a:solidFill>
              <a:latin typeface="Calibri" panose="020F0502020204030204" pitchFamily="34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463462" y="5854630"/>
            <a:ext cx="82922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2000" b="0" i="0" dirty="0" err="1">
                <a:solidFill>
                  <a:schemeClr val="bg1"/>
                </a:solidFill>
                <a:latin typeface="Calibri" panose="020F0502020204030204" pitchFamily="34" charset="0"/>
              </a:rPr>
              <a:t>Schimizu</a:t>
            </a:r>
            <a:r>
              <a:rPr lang="cs-CZ" sz="2000" b="0" i="0" dirty="0">
                <a:solidFill>
                  <a:schemeClr val="bg1"/>
                </a:solidFill>
                <a:latin typeface="Calibri" panose="020F0502020204030204" pitchFamily="34" charset="0"/>
              </a:rPr>
              <a:t> et al. </a:t>
            </a:r>
            <a:r>
              <a:rPr lang="cs-CZ" sz="2000" b="0" i="0" dirty="0" err="1">
                <a:solidFill>
                  <a:schemeClr val="bg1"/>
                </a:solidFill>
                <a:latin typeface="Calibri" panose="020F0502020204030204" pitchFamily="34" charset="0"/>
              </a:rPr>
              <a:t>Drug</a:t>
            </a:r>
            <a:r>
              <a:rPr lang="cs-CZ" sz="2000" b="0" i="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cs-CZ" sz="2000" b="0" i="0" dirty="0" err="1">
                <a:solidFill>
                  <a:schemeClr val="bg1"/>
                </a:solidFill>
                <a:latin typeface="Calibri" panose="020F0502020204030204" pitchFamily="34" charset="0"/>
              </a:rPr>
              <a:t>Metab</a:t>
            </a:r>
            <a:r>
              <a:rPr lang="cs-CZ" sz="2000" b="0" i="0" dirty="0">
                <a:solidFill>
                  <a:schemeClr val="bg1"/>
                </a:solidFill>
                <a:latin typeface="Calibri" panose="020F0502020204030204" pitchFamily="34" charset="0"/>
              </a:rPr>
              <a:t>. </a:t>
            </a:r>
            <a:r>
              <a:rPr lang="cs-CZ" sz="2000" b="0" i="0" dirty="0" err="1">
                <a:solidFill>
                  <a:schemeClr val="bg1"/>
                </a:solidFill>
                <a:latin typeface="Calibri" panose="020F0502020204030204" pitchFamily="34" charset="0"/>
              </a:rPr>
              <a:t>Pharmacokinet</a:t>
            </a:r>
            <a:r>
              <a:rPr lang="cs-CZ" sz="2000" b="0" i="0" dirty="0">
                <a:solidFill>
                  <a:schemeClr val="bg1"/>
                </a:solidFill>
                <a:latin typeface="Calibri" panose="020F0502020204030204" pitchFamily="34" charset="0"/>
              </a:rPr>
              <a:t>. 18 (1): 48-70, 2003. </a:t>
            </a:r>
          </a:p>
          <a:p>
            <a:pPr algn="l"/>
            <a:r>
              <a:rPr lang="cs-CZ" sz="2000" b="0" i="0" dirty="0" err="1">
                <a:solidFill>
                  <a:schemeClr val="bg1"/>
                </a:solidFill>
                <a:latin typeface="Calibri" panose="020F0502020204030204" pitchFamily="34" charset="0"/>
              </a:rPr>
              <a:t>Ingelman-Sundberg</a:t>
            </a:r>
            <a:r>
              <a:rPr lang="cs-CZ" sz="2000" b="0" i="0" dirty="0">
                <a:solidFill>
                  <a:schemeClr val="bg1"/>
                </a:solidFill>
                <a:latin typeface="Calibri" panose="020F0502020204030204" pitchFamily="34" charset="0"/>
              </a:rPr>
              <a:t>. </a:t>
            </a:r>
            <a:r>
              <a:rPr lang="cs-CZ" sz="2000" b="0" i="0" dirty="0" err="1">
                <a:solidFill>
                  <a:schemeClr val="bg1"/>
                </a:solidFill>
                <a:latin typeface="Calibri" panose="020F0502020204030204" pitchFamily="34" charset="0"/>
              </a:rPr>
              <a:t>Pharmacogenomics</a:t>
            </a:r>
            <a:r>
              <a:rPr lang="cs-CZ" sz="2000" b="0" i="0" dirty="0">
                <a:solidFill>
                  <a:schemeClr val="bg1"/>
                </a:solidFill>
                <a:latin typeface="Calibri" panose="020F0502020204030204" pitchFamily="34" charset="0"/>
              </a:rPr>
              <a:t> J. 5(1): 6-13, 2005.</a:t>
            </a:r>
          </a:p>
        </p:txBody>
      </p:sp>
      <p:sp>
        <p:nvSpPr>
          <p:cNvPr id="7" name="Obdélník 6"/>
          <p:cNvSpPr/>
          <p:nvPr/>
        </p:nvSpPr>
        <p:spPr bwMode="auto">
          <a:xfrm>
            <a:off x="1954060" y="3303270"/>
            <a:ext cx="6450904" cy="1899101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1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Obdélník 7"/>
          <p:cNvSpPr/>
          <p:nvPr/>
        </p:nvSpPr>
        <p:spPr bwMode="auto">
          <a:xfrm>
            <a:off x="1954060" y="5202371"/>
            <a:ext cx="6450904" cy="325677"/>
          </a:xfrm>
          <a:prstGeom prst="rect">
            <a:avLst/>
          </a:prstGeom>
          <a:noFill/>
          <a:ln w="571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1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1647301" y="213005"/>
            <a:ext cx="5924550" cy="646331"/>
          </a:xfrm>
          <a:prstGeom prst="rect">
            <a:avLst/>
          </a:prstGeom>
          <a:solidFill>
            <a:srgbClr val="000066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Příklad populačních rozdílů </a:t>
            </a:r>
            <a:endParaRPr kumimoji="0" lang="cs-CZ" sz="2800" b="1" i="0" u="none" strike="noStrike" kern="1200" cap="none" spc="0" normalizeH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75529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0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92686" y="0"/>
            <a:ext cx="2351314" cy="1538129"/>
          </a:xfrm>
          <a:prstGeom prst="rect">
            <a:avLst/>
          </a:prstGeom>
          <a:noFill/>
          <a:effectLst>
            <a:outerShdw dist="125724" dir="2700000" algn="ctr" rotWithShape="0">
              <a:schemeClr val="tx2"/>
            </a:outerShdw>
            <a:softEdge rad="127000"/>
          </a:effectLst>
        </p:spPr>
      </p:pic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439"/>
          <a:stretch/>
        </p:blipFill>
        <p:spPr>
          <a:xfrm>
            <a:off x="0" y="14325"/>
            <a:ext cx="2294164" cy="1523804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2349035" y="144085"/>
            <a:ext cx="4388779" cy="1046440"/>
          </a:xfrm>
          <a:prstGeom prst="rect">
            <a:avLst/>
          </a:prstGeom>
          <a:solidFill>
            <a:srgbClr val="000066"/>
          </a:solidFill>
          <a:ln w="952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cs-CZ" sz="340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ALELOVÉ VARIANTY VZNIKAJÍ MUTACÍ 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612002" y="2086214"/>
            <a:ext cx="8039894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eaLnBrk="1" hangingPunct="1"/>
            <a:r>
              <a:rPr lang="cs-CZ" sz="3600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1)  BODOVÉ MUTACE</a:t>
            </a:r>
            <a:endParaRPr lang="cs-CZ" sz="3600" b="0" i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66700" indent="-266700" algn="l" eaLnBrk="1" hangingPunct="1">
              <a:buFontTx/>
              <a:buChar char="-"/>
            </a:pPr>
            <a:r>
              <a:rPr lang="cs-CZ" i="0" dirty="0">
                <a:solidFill>
                  <a:srgbClr val="66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záměnové</a:t>
            </a:r>
            <a:r>
              <a:rPr lang="cs-CZ" i="0" dirty="0">
                <a:solidFill>
                  <a:srgbClr val="00CC99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b="0" i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(substituce)</a:t>
            </a:r>
          </a:p>
          <a:p>
            <a:pPr marL="266700" indent="-266700" algn="l" eaLnBrk="1" hangingPunct="1">
              <a:buFontTx/>
              <a:buChar char="-"/>
            </a:pPr>
            <a:r>
              <a:rPr lang="cs-CZ" i="0" dirty="0">
                <a:solidFill>
                  <a:srgbClr val="66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posunové </a:t>
            </a:r>
            <a:r>
              <a:rPr lang="cs-CZ" i="0" dirty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b="0" i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(delece, inzerce) - </a:t>
            </a:r>
            <a:r>
              <a:rPr lang="cs-CZ" b="0" i="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frameshift</a:t>
            </a:r>
            <a:endParaRPr lang="cs-CZ" b="0" i="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412750" y="4477758"/>
            <a:ext cx="8438398" cy="1286506"/>
          </a:xfrm>
          <a:prstGeom prst="rect">
            <a:avLst/>
          </a:prstGeom>
          <a:noFill/>
          <a:ln w="952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  <a:defRPr/>
            </a:pPr>
            <a:r>
              <a:rPr lang="cs-CZ" sz="24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Nejčastější mutací je záměna jediného nukleotidu = </a:t>
            </a:r>
          </a:p>
          <a:p>
            <a:pPr>
              <a:lnSpc>
                <a:spcPct val="110000"/>
              </a:lnSpc>
              <a:spcBef>
                <a:spcPts val="0"/>
              </a:spcBef>
              <a:defRPr/>
            </a:pPr>
            <a:r>
              <a:rPr lang="cs-CZ" sz="24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= </a:t>
            </a:r>
            <a:r>
              <a:rPr lang="cs-CZ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single </a:t>
            </a:r>
            <a:r>
              <a:rPr lang="cs-CZ" i="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nucleotide</a:t>
            </a:r>
            <a:r>
              <a:rPr lang="cs-CZ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i="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polymorphism</a:t>
            </a:r>
            <a:r>
              <a:rPr lang="cs-CZ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= </a:t>
            </a:r>
            <a:r>
              <a:rPr lang="cs-CZ" sz="240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SNP</a:t>
            </a:r>
            <a:r>
              <a:rPr lang="cs-CZ" sz="24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(přes </a:t>
            </a:r>
            <a:r>
              <a:rPr lang="cs-CZ" sz="2400" b="0" i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90 %) </a:t>
            </a:r>
            <a:endParaRPr lang="cs-CZ" sz="2400" b="0" i="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  <a:defRPr/>
            </a:pPr>
            <a:r>
              <a:rPr lang="cs-CZ" sz="24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= </a:t>
            </a:r>
            <a:r>
              <a:rPr lang="cs-CZ" sz="2400" b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jednonukleotidový</a:t>
            </a:r>
            <a:r>
              <a:rPr lang="cs-CZ" sz="2400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polymorfismus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926757" y="6072283"/>
            <a:ext cx="68703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i="0" dirty="0">
                <a:solidFill>
                  <a:srgbClr val="00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 současné době nalezeno asi 2 miliony </a:t>
            </a:r>
            <a:r>
              <a:rPr lang="cs-CZ" sz="2400" i="0" dirty="0" err="1">
                <a:solidFill>
                  <a:srgbClr val="00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SNPs</a:t>
            </a:r>
            <a:r>
              <a:rPr lang="cs-CZ" sz="2400" i="0" dirty="0">
                <a:solidFill>
                  <a:srgbClr val="00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-ů</a:t>
            </a:r>
          </a:p>
        </p:txBody>
      </p:sp>
    </p:spTree>
    <p:extLst>
      <p:ext uri="{BB962C8B-B14F-4D97-AF65-F5344CB8AC3E}">
        <p14:creationId xmlns:p14="http://schemas.microsoft.com/office/powerpoint/2010/main" val="353144294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0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92686" y="0"/>
            <a:ext cx="2351314" cy="1538129"/>
          </a:xfrm>
          <a:prstGeom prst="rect">
            <a:avLst/>
          </a:prstGeom>
          <a:noFill/>
          <a:effectLst>
            <a:outerShdw dist="125724" dir="2700000" algn="ctr" rotWithShape="0">
              <a:schemeClr val="tx2"/>
            </a:outerShdw>
            <a:softEdge rad="127000"/>
          </a:effectLst>
        </p:spPr>
      </p:pic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439"/>
          <a:stretch/>
        </p:blipFill>
        <p:spPr>
          <a:xfrm>
            <a:off x="0" y="14325"/>
            <a:ext cx="2294164" cy="1523804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8" name="TextovéPole 7"/>
          <p:cNvSpPr txBox="1"/>
          <p:nvPr/>
        </p:nvSpPr>
        <p:spPr>
          <a:xfrm>
            <a:off x="594078" y="1996755"/>
            <a:ext cx="789869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eaLnBrk="1" hangingPunct="1"/>
            <a:r>
              <a:rPr lang="cs-CZ" sz="3600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2) TANDEMOVÉ REPETICE</a:t>
            </a:r>
            <a:endParaRPr lang="cs-CZ" sz="3600" b="0" i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 eaLnBrk="1" hangingPunct="1"/>
            <a:r>
              <a:rPr lang="cs-CZ" sz="2000" b="0" i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i="0" dirty="0">
                <a:solidFill>
                  <a:srgbClr val="66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cs-CZ" i="0" dirty="0" err="1">
                <a:solidFill>
                  <a:srgbClr val="66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minisatelity</a:t>
            </a:r>
            <a:r>
              <a:rPr lang="cs-CZ" i="0" dirty="0">
                <a:solidFill>
                  <a:srgbClr val="66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(VNTR)  </a:t>
            </a:r>
          </a:p>
          <a:p>
            <a:pPr algn="l" eaLnBrk="1" hangingPunct="1"/>
            <a:r>
              <a:rPr lang="cs-CZ" sz="2400" b="0" i="0" dirty="0">
                <a:solidFill>
                  <a:srgbClr val="66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cs-CZ" sz="2400" b="0" i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(10-60 nukleotidů, vznikají  inzercí  několika kopií)  </a:t>
            </a:r>
          </a:p>
          <a:p>
            <a:pPr algn="l" eaLnBrk="1" hangingPunct="1"/>
            <a:r>
              <a:rPr lang="cs-CZ" i="0" dirty="0">
                <a:solidFill>
                  <a:srgbClr val="66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cs-CZ" i="0" dirty="0" err="1">
                <a:solidFill>
                  <a:srgbClr val="66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mikrosatelity</a:t>
            </a:r>
            <a:r>
              <a:rPr lang="cs-CZ" i="0" dirty="0">
                <a:solidFill>
                  <a:srgbClr val="66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(STR) </a:t>
            </a:r>
          </a:p>
          <a:p>
            <a:pPr algn="l" eaLnBrk="1" hangingPunct="1"/>
            <a:r>
              <a:rPr lang="cs-CZ" sz="2400" b="0" i="0" dirty="0">
                <a:solidFill>
                  <a:srgbClr val="66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cs-CZ" sz="2400" b="0" i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(2-6 nukleotidů opakující se až 60x) </a:t>
            </a:r>
          </a:p>
        </p:txBody>
      </p:sp>
      <p:sp>
        <p:nvSpPr>
          <p:cNvPr id="9" name="Obdélník 8"/>
          <p:cNvSpPr/>
          <p:nvPr/>
        </p:nvSpPr>
        <p:spPr>
          <a:xfrm>
            <a:off x="1391191" y="4912953"/>
            <a:ext cx="6003844" cy="830997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eaLnBrk="1" hangingPunct="1"/>
            <a:r>
              <a:rPr lang="cs-CZ" sz="24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Nejběžnější typ: </a:t>
            </a:r>
            <a:r>
              <a:rPr lang="cs-CZ" sz="2400" b="0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CACACACA</a:t>
            </a:r>
            <a:r>
              <a:rPr lang="cs-CZ" sz="24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… tvoří 30-60% </a:t>
            </a:r>
          </a:p>
          <a:p>
            <a:pPr eaLnBrk="1" hangingPunct="1"/>
            <a:r>
              <a:rPr lang="cs-CZ" sz="2400" b="0" i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dinukleotidových</a:t>
            </a:r>
            <a:r>
              <a:rPr lang="cs-CZ" sz="24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repetic</a:t>
            </a:r>
            <a:endParaRPr lang="cs-CZ" sz="2400" i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2349035" y="144085"/>
            <a:ext cx="4388779" cy="1046440"/>
          </a:xfrm>
          <a:prstGeom prst="rect">
            <a:avLst/>
          </a:prstGeom>
          <a:solidFill>
            <a:srgbClr val="000066"/>
          </a:solidFill>
          <a:ln w="952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cs-CZ" sz="340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ALELOVÉ VARIANTY VZNIKAJÍ MUTACÍ </a:t>
            </a:r>
          </a:p>
        </p:txBody>
      </p:sp>
    </p:spTree>
    <p:extLst>
      <p:ext uri="{BB962C8B-B14F-4D97-AF65-F5344CB8AC3E}">
        <p14:creationId xmlns:p14="http://schemas.microsoft.com/office/powerpoint/2010/main" val="21861205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0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92686" y="0"/>
            <a:ext cx="2351314" cy="1538129"/>
          </a:xfrm>
          <a:prstGeom prst="rect">
            <a:avLst/>
          </a:prstGeom>
          <a:noFill/>
          <a:effectLst>
            <a:outerShdw dist="125724" dir="2700000" algn="ctr" rotWithShape="0">
              <a:schemeClr val="tx2"/>
            </a:outerShdw>
            <a:softEdge rad="127000"/>
          </a:effectLst>
        </p:spPr>
      </p:pic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439"/>
          <a:stretch/>
        </p:blipFill>
        <p:spPr>
          <a:xfrm>
            <a:off x="0" y="14325"/>
            <a:ext cx="2294164" cy="1523804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2326318" y="134156"/>
            <a:ext cx="4434214" cy="1477328"/>
          </a:xfrm>
          <a:prstGeom prst="rect">
            <a:avLst/>
          </a:prstGeom>
          <a:solidFill>
            <a:srgbClr val="000066"/>
          </a:solidFill>
          <a:ln w="952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cs-CZ" sz="320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Klinické následky mutace závisí na její</a:t>
            </a:r>
          </a:p>
          <a:p>
            <a:pPr>
              <a:spcBef>
                <a:spcPts val="0"/>
              </a:spcBef>
              <a:defRPr/>
            </a:pPr>
            <a:r>
              <a:rPr lang="cs-CZ" sz="320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LOKALIZACI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562982" y="2321470"/>
            <a:ext cx="8292920" cy="3250121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>
            <a:spAutoFit/>
          </a:bodyPr>
          <a:lstStyle/>
          <a:p>
            <a:pPr marL="457200" indent="-361950" algn="l">
              <a:lnSpc>
                <a:spcPct val="110000"/>
              </a:lnSpc>
              <a:buFontTx/>
              <a:buAutoNum type="arabicPeriod"/>
              <a:defRPr/>
            </a:pPr>
            <a:r>
              <a:rPr lang="cs-CZ" sz="320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Mutace v oblasti </a:t>
            </a:r>
            <a:r>
              <a:rPr lang="cs-CZ" sz="3200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kódující části </a:t>
            </a:r>
            <a:r>
              <a:rPr lang="cs-CZ" sz="320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genu (exonu)</a:t>
            </a:r>
          </a:p>
          <a:p>
            <a:pPr marL="457200" indent="-361950" algn="l">
              <a:lnSpc>
                <a:spcPct val="110000"/>
              </a:lnSpc>
              <a:defRPr/>
            </a:pPr>
            <a:r>
              <a:rPr lang="cs-CZ" sz="320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2.	Mutace </a:t>
            </a:r>
            <a:r>
              <a:rPr lang="cs-CZ" sz="3200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v regulačních oblastech </a:t>
            </a:r>
            <a:r>
              <a:rPr lang="cs-CZ" sz="320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genu </a:t>
            </a:r>
          </a:p>
          <a:p>
            <a:pPr marL="457200" indent="-361950" algn="l">
              <a:lnSpc>
                <a:spcPct val="110000"/>
              </a:lnSpc>
              <a:defRPr/>
            </a:pPr>
            <a:r>
              <a:rPr lang="cs-CZ" sz="320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	(obecně 5</a:t>
            </a:r>
            <a:r>
              <a:rPr lang="en-US" sz="320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'</a:t>
            </a:r>
            <a:r>
              <a:rPr lang="cs-CZ" sz="320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úseku genu)</a:t>
            </a:r>
          </a:p>
          <a:p>
            <a:pPr marL="457200" indent="-361950" algn="l">
              <a:lnSpc>
                <a:spcPct val="110000"/>
              </a:lnSpc>
              <a:defRPr/>
            </a:pPr>
            <a:r>
              <a:rPr lang="cs-CZ" sz="320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3. Mutace v oblasti </a:t>
            </a:r>
            <a:r>
              <a:rPr lang="cs-CZ" sz="3200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rozhraní exonu a intronu</a:t>
            </a:r>
          </a:p>
          <a:p>
            <a:pPr marL="457200" indent="-361950" algn="l">
              <a:lnSpc>
                <a:spcPct val="110000"/>
              </a:lnSpc>
              <a:defRPr/>
            </a:pPr>
            <a:r>
              <a:rPr lang="cs-CZ" sz="320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4. Mutace v </a:t>
            </a:r>
            <a:r>
              <a:rPr lang="cs-CZ" sz="3200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nekódujících</a:t>
            </a:r>
            <a:r>
              <a:rPr lang="cs-CZ" sz="320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oblastech </a:t>
            </a:r>
            <a:r>
              <a:rPr lang="cs-CZ" sz="3200" i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genu (intronu)</a:t>
            </a:r>
            <a:endParaRPr lang="cs-CZ" sz="3200" i="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59442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0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92686" y="0"/>
            <a:ext cx="2351314" cy="1538129"/>
          </a:xfrm>
          <a:prstGeom prst="rect">
            <a:avLst/>
          </a:prstGeom>
          <a:noFill/>
          <a:effectLst>
            <a:outerShdw dist="125724" dir="2700000" algn="ctr" rotWithShape="0">
              <a:schemeClr val="tx2"/>
            </a:outerShdw>
            <a:softEdge rad="127000"/>
          </a:effectLst>
        </p:spPr>
      </p:pic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439"/>
          <a:stretch/>
        </p:blipFill>
        <p:spPr>
          <a:xfrm>
            <a:off x="0" y="14325"/>
            <a:ext cx="2294164" cy="1523804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5" name="Picture 2" descr="http://upload.wikimedia.org/wikipedia/commons/thumb/1/11/Gene_structure.svg/500px-Gene_structure.svg.png"/>
          <p:cNvPicPr>
            <a:picLocks noChangeAspect="1" noChangeArrowheads="1"/>
          </p:cNvPicPr>
          <p:nvPr/>
        </p:nvPicPr>
        <p:blipFill>
          <a:blip r:embed="rId4" cstate="print"/>
          <a:srcRect b="65720"/>
          <a:stretch>
            <a:fillRect/>
          </a:stretch>
        </p:blipFill>
        <p:spPr bwMode="auto">
          <a:xfrm>
            <a:off x="288925" y="3651250"/>
            <a:ext cx="8688388" cy="4651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6" name="TextovéPole 5"/>
          <p:cNvSpPr txBox="1"/>
          <p:nvPr/>
        </p:nvSpPr>
        <p:spPr>
          <a:xfrm>
            <a:off x="457200" y="2528584"/>
            <a:ext cx="4278313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cs-CZ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Regulační oblast genu</a:t>
            </a:r>
          </a:p>
        </p:txBody>
      </p:sp>
      <p:cxnSp>
        <p:nvCxnSpPr>
          <p:cNvPr id="7" name="Přímá spojnice se šipkou 6"/>
          <p:cNvCxnSpPr>
            <a:stCxn id="6" idx="2"/>
          </p:cNvCxnSpPr>
          <p:nvPr/>
        </p:nvCxnSpPr>
        <p:spPr bwMode="auto">
          <a:xfrm flipH="1">
            <a:off x="938213" y="3052459"/>
            <a:ext cx="1658937" cy="579437"/>
          </a:xfrm>
          <a:prstGeom prst="straightConnector1">
            <a:avLst/>
          </a:prstGeom>
          <a:noFill/>
          <a:ln w="57150" cap="flat" cmpd="sng" algn="ctr">
            <a:solidFill>
              <a:srgbClr val="FFFF00"/>
            </a:solidFill>
            <a:prstDash val="solid"/>
            <a:round/>
            <a:headEnd type="none" w="med" len="med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8" name="TextovéPole 7"/>
          <p:cNvSpPr txBox="1"/>
          <p:nvPr/>
        </p:nvSpPr>
        <p:spPr>
          <a:xfrm>
            <a:off x="2511425" y="5221288"/>
            <a:ext cx="1541463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cs-CZ" i="0" dirty="0">
                <a:solidFill>
                  <a:srgbClr val="FF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Exony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5384822" y="2485231"/>
            <a:ext cx="1543050" cy="522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cs-CZ" i="0" dirty="0">
                <a:solidFill>
                  <a:srgbClr val="66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Introny</a:t>
            </a:r>
          </a:p>
        </p:txBody>
      </p:sp>
      <p:cxnSp>
        <p:nvCxnSpPr>
          <p:cNvPr id="10" name="Přímá spojnice se šipkou 9"/>
          <p:cNvCxnSpPr/>
          <p:nvPr/>
        </p:nvCxnSpPr>
        <p:spPr bwMode="auto">
          <a:xfrm flipH="1">
            <a:off x="2413000" y="2973388"/>
            <a:ext cx="3536950" cy="595312"/>
          </a:xfrm>
          <a:prstGeom prst="straightConnector1">
            <a:avLst/>
          </a:prstGeom>
          <a:noFill/>
          <a:ln w="57150" cap="flat" cmpd="sng" algn="ctr">
            <a:solidFill>
              <a:srgbClr val="66FFFF"/>
            </a:solidFill>
            <a:prstDash val="solid"/>
            <a:round/>
            <a:headEnd type="none" w="med" len="med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11" name="Přímá spojnice se šipkou 10"/>
          <p:cNvCxnSpPr>
            <a:stCxn id="9" idx="2"/>
          </p:cNvCxnSpPr>
          <p:nvPr/>
        </p:nvCxnSpPr>
        <p:spPr bwMode="auto">
          <a:xfrm>
            <a:off x="6156347" y="3007519"/>
            <a:ext cx="593725" cy="573087"/>
          </a:xfrm>
          <a:prstGeom prst="straightConnector1">
            <a:avLst/>
          </a:prstGeom>
          <a:noFill/>
          <a:ln w="57150" cap="flat" cmpd="sng" algn="ctr">
            <a:solidFill>
              <a:srgbClr val="66FFFF"/>
            </a:solidFill>
            <a:prstDash val="solid"/>
            <a:round/>
            <a:headEnd type="none" w="med" len="med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12" name="Přímá spojnice se šipkou 11"/>
          <p:cNvCxnSpPr/>
          <p:nvPr/>
        </p:nvCxnSpPr>
        <p:spPr bwMode="auto">
          <a:xfrm flipV="1">
            <a:off x="3438525" y="4238625"/>
            <a:ext cx="4300538" cy="982663"/>
          </a:xfrm>
          <a:prstGeom prst="straightConnector1">
            <a:avLst/>
          </a:prstGeom>
          <a:noFill/>
          <a:ln w="57150" cap="flat" cmpd="sng" algn="ctr">
            <a:solidFill>
              <a:srgbClr val="FF9999"/>
            </a:solidFill>
            <a:prstDash val="solid"/>
            <a:round/>
            <a:headEnd type="none" w="med" len="med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13" name="Přímá spojnice se šipkou 12"/>
          <p:cNvCxnSpPr/>
          <p:nvPr/>
        </p:nvCxnSpPr>
        <p:spPr bwMode="auto">
          <a:xfrm flipH="1" flipV="1">
            <a:off x="1392238" y="4238625"/>
            <a:ext cx="1760537" cy="982663"/>
          </a:xfrm>
          <a:prstGeom prst="straightConnector1">
            <a:avLst/>
          </a:prstGeom>
          <a:noFill/>
          <a:ln w="57150" cap="flat" cmpd="sng" algn="ctr">
            <a:solidFill>
              <a:srgbClr val="FF9999"/>
            </a:solidFill>
            <a:prstDash val="solid"/>
            <a:round/>
            <a:headEnd type="none" w="med" len="med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14" name="Přímá spojnice se šipkou 13"/>
          <p:cNvCxnSpPr>
            <a:stCxn id="8" idx="0"/>
          </p:cNvCxnSpPr>
          <p:nvPr/>
        </p:nvCxnSpPr>
        <p:spPr bwMode="auto">
          <a:xfrm flipV="1">
            <a:off x="3282950" y="4116388"/>
            <a:ext cx="155575" cy="1104900"/>
          </a:xfrm>
          <a:prstGeom prst="straightConnector1">
            <a:avLst/>
          </a:prstGeom>
          <a:noFill/>
          <a:ln w="57150" cap="flat" cmpd="sng" algn="ctr">
            <a:solidFill>
              <a:srgbClr val="FF9999"/>
            </a:solidFill>
            <a:prstDash val="solid"/>
            <a:round/>
            <a:headEnd type="none" w="med" len="med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15" name="Ovál 14"/>
          <p:cNvSpPr>
            <a:spLocks noChangeArrowheads="1"/>
          </p:cNvSpPr>
          <p:nvPr/>
        </p:nvSpPr>
        <p:spPr bwMode="auto">
          <a:xfrm>
            <a:off x="95250" y="3568700"/>
            <a:ext cx="641350" cy="669925"/>
          </a:xfrm>
          <a:prstGeom prst="ellipse">
            <a:avLst/>
          </a:prstGeom>
          <a:noFill/>
          <a:ln w="38100" algn="ctr">
            <a:solidFill>
              <a:srgbClr val="FFFF00"/>
            </a:solidFill>
            <a:round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auto">
          <a:xfrm>
            <a:off x="7178675" y="3568700"/>
            <a:ext cx="395288" cy="669925"/>
          </a:xfrm>
          <a:prstGeom prst="rect">
            <a:avLst/>
          </a:prstGeom>
          <a:noFill/>
          <a:ln w="38100" algn="ctr">
            <a:solidFill>
              <a:srgbClr val="00FF00"/>
            </a:solidFill>
            <a:round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7" name="Obdélník 16"/>
          <p:cNvSpPr>
            <a:spLocks noChangeArrowheads="1"/>
          </p:cNvSpPr>
          <p:nvPr/>
        </p:nvSpPr>
        <p:spPr bwMode="auto">
          <a:xfrm>
            <a:off x="3786188" y="3548063"/>
            <a:ext cx="395287" cy="669925"/>
          </a:xfrm>
          <a:prstGeom prst="rect">
            <a:avLst/>
          </a:prstGeom>
          <a:noFill/>
          <a:ln w="38100" algn="ctr">
            <a:solidFill>
              <a:srgbClr val="00FF00"/>
            </a:solidFill>
            <a:round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auto">
          <a:xfrm>
            <a:off x="1481138" y="3548063"/>
            <a:ext cx="395287" cy="669925"/>
          </a:xfrm>
          <a:prstGeom prst="rect">
            <a:avLst/>
          </a:prstGeom>
          <a:noFill/>
          <a:ln w="38100" algn="ctr">
            <a:solidFill>
              <a:srgbClr val="00FF00"/>
            </a:solidFill>
            <a:round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endParaRPr lang="cs-CZ">
              <a:solidFill>
                <a:srgbClr val="000000"/>
              </a:solidFill>
            </a:endParaRPr>
          </a:p>
        </p:txBody>
      </p:sp>
      <p:cxnSp>
        <p:nvCxnSpPr>
          <p:cNvPr id="19" name="Přímá spojnice se šipkou 18"/>
          <p:cNvCxnSpPr>
            <a:cxnSpLocks noChangeShapeType="1"/>
          </p:cNvCxnSpPr>
          <p:nvPr/>
        </p:nvCxnSpPr>
        <p:spPr bwMode="auto">
          <a:xfrm>
            <a:off x="4019550" y="4238625"/>
            <a:ext cx="2887663" cy="1111250"/>
          </a:xfrm>
          <a:prstGeom prst="straightConnector1">
            <a:avLst/>
          </a:prstGeom>
          <a:noFill/>
          <a:ln w="38100" algn="ctr">
            <a:solidFill>
              <a:srgbClr val="00FF00"/>
            </a:solidFill>
            <a:round/>
            <a:headEnd/>
            <a:tailEnd type="arrow" w="med" len="med"/>
          </a:ln>
        </p:spPr>
      </p:cxnSp>
      <p:sp>
        <p:nvSpPr>
          <p:cNvPr id="20" name="TextovéPole 19"/>
          <p:cNvSpPr txBox="1">
            <a:spLocks noChangeArrowheads="1"/>
          </p:cNvSpPr>
          <p:nvPr/>
        </p:nvSpPr>
        <p:spPr bwMode="auto">
          <a:xfrm>
            <a:off x="4508500" y="5483225"/>
            <a:ext cx="4468813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i="0" dirty="0">
                <a:solidFill>
                  <a:srgbClr val="00FF00"/>
                </a:solidFill>
                <a:latin typeface="Calibri" panose="020F0502020204030204" pitchFamily="34" charset="0"/>
              </a:rPr>
              <a:t>Rozhraní exon/intron</a:t>
            </a:r>
          </a:p>
        </p:txBody>
      </p:sp>
      <p:sp>
        <p:nvSpPr>
          <p:cNvPr id="23" name="Text Box 3"/>
          <p:cNvSpPr txBox="1">
            <a:spLocks noChangeArrowheads="1"/>
          </p:cNvSpPr>
          <p:nvPr/>
        </p:nvSpPr>
        <p:spPr bwMode="auto">
          <a:xfrm>
            <a:off x="2326318" y="134156"/>
            <a:ext cx="4434214" cy="1477328"/>
          </a:xfrm>
          <a:prstGeom prst="rect">
            <a:avLst/>
          </a:prstGeom>
          <a:solidFill>
            <a:srgbClr val="000066"/>
          </a:solidFill>
          <a:ln w="952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cs-CZ" sz="320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Klinické následky mutace závisí na její</a:t>
            </a:r>
          </a:p>
          <a:p>
            <a:pPr>
              <a:spcBef>
                <a:spcPts val="0"/>
              </a:spcBef>
              <a:defRPr/>
            </a:pPr>
            <a:r>
              <a:rPr lang="cs-CZ" sz="320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LOKALIZACI</a:t>
            </a:r>
          </a:p>
        </p:txBody>
      </p:sp>
    </p:spTree>
    <p:extLst>
      <p:ext uri="{BB962C8B-B14F-4D97-AF65-F5344CB8AC3E}">
        <p14:creationId xmlns:p14="http://schemas.microsoft.com/office/powerpoint/2010/main" val="25645477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Šipka doprava 3"/>
          <p:cNvSpPr/>
          <p:nvPr/>
        </p:nvSpPr>
        <p:spPr bwMode="auto">
          <a:xfrm rot="8191533">
            <a:off x="2482993" y="2598424"/>
            <a:ext cx="755613" cy="491246"/>
          </a:xfrm>
          <a:prstGeom prst="rightArrow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>
            <a:spAutoFit/>
          </a:bodyPr>
          <a:lstStyle/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9" name="Šipka doprava 8"/>
          <p:cNvSpPr/>
          <p:nvPr/>
        </p:nvSpPr>
        <p:spPr bwMode="auto">
          <a:xfrm rot="2830580">
            <a:off x="5526157" y="2551366"/>
            <a:ext cx="766163" cy="582613"/>
          </a:xfrm>
          <a:prstGeom prst="rightArrow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>
            <a:spAutoFit/>
          </a:bodyPr>
          <a:lstStyle/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92230" name="Text Box 6"/>
          <p:cNvSpPr txBox="1">
            <a:spLocks noChangeArrowheads="1"/>
          </p:cNvSpPr>
          <p:nvPr/>
        </p:nvSpPr>
        <p:spPr bwMode="auto">
          <a:xfrm>
            <a:off x="564126" y="1975248"/>
            <a:ext cx="7515225" cy="492125"/>
          </a:xfrm>
          <a:prstGeom prst="rect">
            <a:avLst/>
          </a:prstGeom>
          <a:solidFill>
            <a:srgbClr val="000066"/>
          </a:solidFill>
          <a:ln w="952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cs-CZ" sz="2400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3200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ZÁMĚNA NUKLEOTIDU </a:t>
            </a:r>
            <a:r>
              <a:rPr lang="cs-CZ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(záměnové mutace)  </a:t>
            </a:r>
          </a:p>
        </p:txBody>
      </p:sp>
      <p:sp>
        <p:nvSpPr>
          <p:cNvPr id="2" name="Obdélník 1"/>
          <p:cNvSpPr/>
          <p:nvPr/>
        </p:nvSpPr>
        <p:spPr>
          <a:xfrm>
            <a:off x="399026" y="3200905"/>
            <a:ext cx="3555586" cy="1138773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cs-CZ" sz="2400" i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Vede</a:t>
            </a:r>
            <a:r>
              <a:rPr lang="cs-CZ" sz="2400" b="0" i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ke změně </a:t>
            </a:r>
            <a:r>
              <a:rPr lang="cs-CZ" sz="2400" b="0" i="0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jediné </a:t>
            </a:r>
            <a:r>
              <a:rPr lang="cs-CZ" sz="2400" b="0" i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AK</a:t>
            </a:r>
          </a:p>
          <a:p>
            <a:pPr algn="l">
              <a:defRPr/>
            </a:pPr>
            <a:r>
              <a:rPr lang="cs-CZ" sz="2400" b="0" i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000" b="0" i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nesynonymní  nebo nonsense mutace</a:t>
            </a:r>
          </a:p>
        </p:txBody>
      </p:sp>
      <p:sp>
        <p:nvSpPr>
          <p:cNvPr id="3" name="Obdélník 2"/>
          <p:cNvSpPr/>
          <p:nvPr/>
        </p:nvSpPr>
        <p:spPr>
          <a:xfrm>
            <a:off x="4982643" y="3322688"/>
            <a:ext cx="3802128" cy="769441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l">
              <a:tabLst>
                <a:tab pos="628650" algn="l"/>
              </a:tabLst>
              <a:defRPr/>
            </a:pPr>
            <a:r>
              <a:rPr lang="cs-CZ" sz="2400" i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Nevede</a:t>
            </a:r>
            <a:r>
              <a:rPr lang="cs-CZ" sz="2400" b="0" i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ke změně AK </a:t>
            </a:r>
            <a:r>
              <a:rPr lang="cs-CZ" sz="2000" b="0" i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(synonymní (tichá; </a:t>
            </a:r>
            <a:r>
              <a:rPr lang="cs-CZ" sz="2000" b="0" i="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silent</a:t>
            </a:r>
            <a:r>
              <a:rPr lang="cs-CZ" sz="2000" b="0" i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) mutace </a:t>
            </a: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833806" y="4612504"/>
            <a:ext cx="6241611" cy="493713"/>
          </a:xfrm>
          <a:prstGeom prst="rect">
            <a:avLst/>
          </a:prstGeom>
          <a:solidFill>
            <a:srgbClr val="000066"/>
          </a:solidFill>
          <a:ln w="952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>
            <a:spAutoFit/>
          </a:bodyPr>
          <a:lstStyle/>
          <a:p>
            <a:pPr>
              <a:defRPr/>
            </a:pPr>
            <a:r>
              <a:rPr lang="cs-CZ" sz="3200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DELECE, INZERCE </a:t>
            </a:r>
            <a:r>
              <a:rPr lang="cs-CZ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(posunové mutace)</a:t>
            </a:r>
          </a:p>
        </p:txBody>
      </p:sp>
      <p:sp>
        <p:nvSpPr>
          <p:cNvPr id="11" name="Obdélník 10"/>
          <p:cNvSpPr/>
          <p:nvPr/>
        </p:nvSpPr>
        <p:spPr>
          <a:xfrm>
            <a:off x="253405" y="5429825"/>
            <a:ext cx="2968625" cy="461963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sz="2400" b="0" i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Změna </a:t>
            </a:r>
            <a:r>
              <a:rPr lang="cs-CZ" sz="2400" i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čtecího rámce</a:t>
            </a:r>
          </a:p>
        </p:txBody>
      </p:sp>
      <p:sp>
        <p:nvSpPr>
          <p:cNvPr id="12" name="Obdélník 11"/>
          <p:cNvSpPr/>
          <p:nvPr/>
        </p:nvSpPr>
        <p:spPr>
          <a:xfrm>
            <a:off x="4036545" y="5318901"/>
            <a:ext cx="4916941" cy="831850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cs-CZ" sz="2400" b="0" i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změna </a:t>
            </a:r>
            <a:r>
              <a:rPr lang="cs-CZ" sz="2400" b="0" i="0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všech AK </a:t>
            </a:r>
            <a:r>
              <a:rPr lang="cs-CZ" sz="2400" b="0" i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od místa mutace, </a:t>
            </a:r>
          </a:p>
          <a:p>
            <a:pPr algn="l">
              <a:defRPr/>
            </a:pPr>
            <a:r>
              <a:rPr lang="cs-CZ" sz="2400" b="0" i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případně předčasný vznik </a:t>
            </a:r>
            <a:r>
              <a:rPr lang="cs-CZ" sz="2400" b="0" i="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stopkodónu</a:t>
            </a:r>
            <a:endParaRPr lang="cs-CZ" sz="2400" b="0" i="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Šipka doprava 12"/>
          <p:cNvSpPr/>
          <p:nvPr/>
        </p:nvSpPr>
        <p:spPr bwMode="auto">
          <a:xfrm>
            <a:off x="3303963" y="5318901"/>
            <a:ext cx="650649" cy="582612"/>
          </a:xfrm>
          <a:prstGeom prst="rightArrow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>
            <a:spAutoFit/>
          </a:bodyPr>
          <a:lstStyle/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pic>
        <p:nvPicPr>
          <p:cNvPr id="14" name="Picture 4" descr="08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92686" y="0"/>
            <a:ext cx="2351314" cy="1538129"/>
          </a:xfrm>
          <a:prstGeom prst="rect">
            <a:avLst/>
          </a:prstGeom>
          <a:noFill/>
          <a:effectLst>
            <a:outerShdw dist="125724" dir="2700000" algn="ctr" rotWithShape="0">
              <a:schemeClr val="tx2"/>
            </a:outerShdw>
            <a:softEdge rad="127000"/>
          </a:effectLst>
        </p:spPr>
      </p:pic>
      <p:pic>
        <p:nvPicPr>
          <p:cNvPr id="16" name="Obrázek 1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439"/>
          <a:stretch/>
        </p:blipFill>
        <p:spPr>
          <a:xfrm>
            <a:off x="0" y="14325"/>
            <a:ext cx="2294164" cy="1523804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17" name="Text Box 3"/>
          <p:cNvSpPr txBox="1">
            <a:spLocks noChangeArrowheads="1"/>
          </p:cNvSpPr>
          <p:nvPr/>
        </p:nvSpPr>
        <p:spPr bwMode="auto">
          <a:xfrm>
            <a:off x="2254539" y="145214"/>
            <a:ext cx="4577772" cy="1477328"/>
          </a:xfrm>
          <a:prstGeom prst="rect">
            <a:avLst/>
          </a:prstGeom>
          <a:solidFill>
            <a:srgbClr val="000066"/>
          </a:solidFill>
          <a:ln w="952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cs-CZ" sz="320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CO MÁ VĚTŠÍ DOPAD NA FUNKČNOST KÓDOVANÉHO PROTEINU</a:t>
            </a:r>
          </a:p>
        </p:txBody>
      </p:sp>
    </p:spTree>
    <p:extLst>
      <p:ext uri="{BB962C8B-B14F-4D97-AF65-F5344CB8AC3E}">
        <p14:creationId xmlns:p14="http://schemas.microsoft.com/office/powerpoint/2010/main" val="393386869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92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692230" grpId="0" animBg="1"/>
      <p:bldP spid="2" grpId="0" animBg="1"/>
      <p:bldP spid="3" grpId="0" animBg="1"/>
      <p:bldP spid="10" grpId="0" animBg="1"/>
      <p:bldP spid="10" grpId="1" animBg="1"/>
      <p:bldP spid="11" grpId="0" animBg="1"/>
      <p:bldP spid="12" grpId="0" animBg="1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991" name="Text Box 7"/>
          <p:cNvSpPr txBox="1">
            <a:spLocks noChangeArrowheads="1"/>
          </p:cNvSpPr>
          <p:nvPr/>
        </p:nvSpPr>
        <p:spPr bwMode="auto">
          <a:xfrm>
            <a:off x="266700" y="2407456"/>
            <a:ext cx="8589963" cy="862013"/>
          </a:xfrm>
          <a:prstGeom prst="rect">
            <a:avLst/>
          </a:prstGeom>
          <a:solidFill>
            <a:srgbClr val="000066"/>
          </a:solidFill>
          <a:ln w="28575" algn="ctr">
            <a:solidFill>
              <a:srgbClr val="FFFF00"/>
            </a:solidFill>
            <a:miter lim="800000"/>
            <a:headEnd/>
            <a:tailEnd/>
          </a:ln>
          <a:effectLst>
            <a:outerShdw dist="63500" dir="3187806" algn="ctr" rotWithShape="0">
              <a:schemeClr val="tx1"/>
            </a:outerShdw>
          </a:effectLst>
        </p:spPr>
        <p:txBody>
          <a:bodyPr lIns="0" tIns="0" rIns="0" bIns="0">
            <a:spAutoFit/>
          </a:bodyPr>
          <a:lstStyle/>
          <a:p>
            <a:pPr marL="536575" indent="-361950" algn="l" eaLnBrk="0" hangingPunct="0">
              <a:buFont typeface="Wingdings" pitchFamily="2" charset="2"/>
              <a:buNone/>
              <a:defRPr/>
            </a:pPr>
            <a:r>
              <a:rPr lang="cs-CZ" b="0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1. Co je </a:t>
            </a:r>
            <a:r>
              <a:rPr lang="cs-CZ" b="0" i="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farmakogenetika</a:t>
            </a:r>
            <a:r>
              <a:rPr lang="cs-CZ" b="0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 a co </a:t>
            </a:r>
            <a:r>
              <a:rPr lang="cs-CZ" b="0" i="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farmakogenomika</a:t>
            </a:r>
            <a:r>
              <a:rPr lang="cs-CZ" b="0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a jejich teoretická východiska  </a:t>
            </a:r>
          </a:p>
        </p:txBody>
      </p:sp>
      <p:sp>
        <p:nvSpPr>
          <p:cNvPr id="3081" name="TextovéPole 1"/>
          <p:cNvSpPr txBox="1">
            <a:spLocks noChangeArrowheads="1"/>
          </p:cNvSpPr>
          <p:nvPr/>
        </p:nvSpPr>
        <p:spPr bwMode="auto">
          <a:xfrm>
            <a:off x="266700" y="1583070"/>
            <a:ext cx="4876800" cy="584200"/>
          </a:xfrm>
          <a:prstGeom prst="rect">
            <a:avLst/>
          </a:prstGeom>
          <a:solidFill>
            <a:srgbClr val="000066"/>
          </a:solidFill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>
            <a:lvl1pPr eaLnBrk="0" hangingPunct="0">
              <a:defRPr sz="2800" b="1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 b="1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 b="1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 b="1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 b="1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3200" i="0" dirty="0">
                <a:solidFill>
                  <a:srgbClr val="66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Obsah dnešní přednášky:</a:t>
            </a:r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277813" y="5217110"/>
            <a:ext cx="8578850" cy="862012"/>
          </a:xfrm>
          <a:prstGeom prst="rect">
            <a:avLst/>
          </a:prstGeom>
          <a:solidFill>
            <a:srgbClr val="000066"/>
          </a:solidFill>
          <a:ln w="28575" algn="ctr">
            <a:solidFill>
              <a:srgbClr val="00FF00"/>
            </a:solidFill>
            <a:miter lim="800000"/>
            <a:headEnd/>
            <a:tailEnd/>
          </a:ln>
          <a:effectLst>
            <a:outerShdw dist="63500" dir="3187806" algn="ctr" rotWithShape="0">
              <a:schemeClr val="tx1"/>
            </a:outerShdw>
          </a:effectLst>
        </p:spPr>
        <p:txBody>
          <a:bodyPr lIns="0" tIns="0" rIns="0" bIns="0">
            <a:spAutoFit/>
          </a:bodyPr>
          <a:lstStyle/>
          <a:p>
            <a:pPr marL="536575" indent="-361950" algn="l" eaLnBrk="0" hangingPunct="0">
              <a:buFont typeface="Wingdings" pitchFamily="2" charset="2"/>
              <a:buNone/>
              <a:defRPr/>
            </a:pPr>
            <a:r>
              <a:rPr lang="cs-CZ" b="0" i="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4. Možnosti využití </a:t>
            </a:r>
            <a:r>
              <a:rPr lang="cs-CZ" b="0" i="0" dirty="0" err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farmakogenetiky</a:t>
            </a:r>
            <a:r>
              <a:rPr lang="cs-CZ" b="0" i="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cs-CZ" b="0" i="0" dirty="0" err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farmakogenomiky</a:t>
            </a:r>
            <a:r>
              <a:rPr lang="cs-CZ" b="0" i="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v klinické praxi, rizika a omezení</a:t>
            </a:r>
            <a:endParaRPr lang="cs-CZ" b="0" i="0" dirty="0">
              <a:solidFill>
                <a:srgbClr val="00FF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266700" y="3402780"/>
            <a:ext cx="8572500" cy="862013"/>
          </a:xfrm>
          <a:prstGeom prst="rect">
            <a:avLst/>
          </a:prstGeom>
          <a:solidFill>
            <a:srgbClr val="000066"/>
          </a:solidFill>
          <a:ln w="28575" algn="ctr">
            <a:solidFill>
              <a:srgbClr val="FF66FF"/>
            </a:solidFill>
            <a:miter lim="800000"/>
            <a:headEnd/>
            <a:tailEnd/>
          </a:ln>
          <a:effectLst>
            <a:outerShdw dist="63500" dir="3187806" algn="ctr" rotWithShape="0">
              <a:schemeClr val="tx1"/>
            </a:outerShdw>
          </a:effectLst>
        </p:spPr>
        <p:txBody>
          <a:bodyPr lIns="0" tIns="0" rIns="0" bIns="0">
            <a:spAutoFit/>
          </a:bodyPr>
          <a:lstStyle/>
          <a:p>
            <a:pPr marL="536575" indent="-361950" algn="l" eaLnBrk="0" hangingPunct="0">
              <a:buFont typeface="Wingdings" pitchFamily="2" charset="2"/>
              <a:buNone/>
              <a:defRPr/>
            </a:pPr>
            <a:r>
              <a:rPr lang="cs-CZ" b="0" i="0" dirty="0">
                <a:solidFill>
                  <a:srgbClr val="FF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2. Molekulárně biologická podstata genového   polymorfismu  a jejich možný dopad na pacienta</a:t>
            </a:r>
            <a:endParaRPr lang="cs-CZ" b="0" i="0" dirty="0">
              <a:solidFill>
                <a:srgbClr val="FF66FF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5" name="Picture 4" descr="08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92686" y="0"/>
            <a:ext cx="2351314" cy="1538129"/>
          </a:xfrm>
          <a:prstGeom prst="rect">
            <a:avLst/>
          </a:prstGeom>
          <a:noFill/>
          <a:effectLst>
            <a:outerShdw dist="125724" dir="2700000" algn="ctr" rotWithShape="0">
              <a:schemeClr val="tx2"/>
            </a:outerShdw>
            <a:softEdge rad="127000"/>
          </a:effectLst>
        </p:spPr>
      </p:pic>
      <p:sp>
        <p:nvSpPr>
          <p:cNvPr id="16" name="TextovéPole 15"/>
          <p:cNvSpPr txBox="1"/>
          <p:nvPr/>
        </p:nvSpPr>
        <p:spPr>
          <a:xfrm>
            <a:off x="2294164" y="92873"/>
            <a:ext cx="4498522" cy="58204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cs-CZ" sz="320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FARMAKOLOGIE – I  </a:t>
            </a:r>
          </a:p>
        </p:txBody>
      </p:sp>
      <p:pic>
        <p:nvPicPr>
          <p:cNvPr id="17" name="Obrázek 1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439"/>
          <a:stretch/>
        </p:blipFill>
        <p:spPr>
          <a:xfrm>
            <a:off x="0" y="14325"/>
            <a:ext cx="2294164" cy="1523804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277813" y="4525508"/>
            <a:ext cx="8578850" cy="430887"/>
          </a:xfrm>
          <a:prstGeom prst="rect">
            <a:avLst/>
          </a:prstGeom>
          <a:solidFill>
            <a:srgbClr val="000066"/>
          </a:solidFill>
          <a:ln w="28575" algn="ctr">
            <a:solidFill>
              <a:srgbClr val="66FFFF"/>
            </a:solidFill>
            <a:miter lim="800000"/>
            <a:headEnd/>
            <a:tailEnd/>
          </a:ln>
          <a:effectLst>
            <a:outerShdw dist="63500" dir="3187806" algn="ctr" rotWithShape="0">
              <a:schemeClr val="tx1"/>
            </a:outerShdw>
          </a:effectLst>
        </p:spPr>
        <p:txBody>
          <a:bodyPr lIns="0" tIns="0" rIns="0" bIns="0">
            <a:spAutoFit/>
          </a:bodyPr>
          <a:lstStyle/>
          <a:p>
            <a:pPr marL="536575" indent="-361950" algn="l" eaLnBrk="0" hangingPunct="0">
              <a:buFont typeface="Wingdings" pitchFamily="2" charset="2"/>
              <a:buNone/>
              <a:defRPr/>
            </a:pPr>
            <a:r>
              <a:rPr lang="cs-CZ" b="0" i="0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3. Příklady klinicky významných genových polymorfismů</a:t>
            </a:r>
            <a:endParaRPr lang="cs-CZ" b="0" i="0" dirty="0">
              <a:solidFill>
                <a:srgbClr val="66FFFF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386765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490990" y="1006092"/>
            <a:ext cx="8296275" cy="375487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>
            <a:spAutoFit/>
          </a:bodyPr>
          <a:lstStyle/>
          <a:p>
            <a:pPr marL="87313" algn="l">
              <a:defRPr/>
            </a:pPr>
            <a:r>
              <a:rPr lang="cs-CZ" sz="3200" i="0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ZÁMĚNA (SUBSTITUCE(  </a:t>
            </a:r>
            <a:r>
              <a:rPr lang="cs-CZ" sz="3200" i="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NUKLEOTIDU(-Ů) LOKALIZOVANÁ </a:t>
            </a:r>
          </a:p>
          <a:p>
            <a:pPr marL="87313" algn="l">
              <a:defRPr/>
            </a:pPr>
            <a:endParaRPr lang="cs-CZ" sz="2000" i="0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44513" indent="-457200" algn="l">
              <a:buClr>
                <a:schemeClr val="bg1"/>
              </a:buClr>
              <a:buFont typeface="Wingdings" pitchFamily="2" charset="2"/>
              <a:buChar char="v"/>
              <a:defRPr/>
            </a:pPr>
            <a:r>
              <a:rPr lang="cs-CZ" b="0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 rozhraní exonu a intronu</a:t>
            </a:r>
          </a:p>
          <a:p>
            <a:pPr marL="544513" indent="-457200" algn="l">
              <a:buClr>
                <a:schemeClr val="bg1"/>
              </a:buClr>
              <a:buFont typeface="Wingdings" pitchFamily="2" charset="2"/>
              <a:buChar char="v"/>
              <a:defRPr/>
            </a:pPr>
            <a:r>
              <a:rPr lang="cs-CZ" b="0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 regulačních oblastech genu</a:t>
            </a:r>
          </a:p>
          <a:p>
            <a:pPr marL="87313" algn="l">
              <a:buClr>
                <a:srgbClr val="FFFF00"/>
              </a:buClr>
              <a:defRPr/>
            </a:pPr>
            <a:endParaRPr lang="cs-CZ" i="0" dirty="0">
              <a:solidFill>
                <a:srgbClr val="66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7313" algn="l">
              <a:buClr>
                <a:srgbClr val="FFFF00"/>
              </a:buClr>
              <a:defRPr/>
            </a:pPr>
            <a:endParaRPr lang="cs-CZ" sz="2000" i="0" dirty="0">
              <a:solidFill>
                <a:srgbClr val="66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7313">
              <a:buClr>
                <a:srgbClr val="FFFF00"/>
              </a:buClr>
              <a:defRPr/>
            </a:pPr>
            <a:r>
              <a:rPr lang="cs-CZ" i="0" dirty="0">
                <a:solidFill>
                  <a:srgbClr val="66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Mají stejný klinický dopad na funkčnost  kódovaného proteinu jako posunové  mutace</a:t>
            </a:r>
          </a:p>
        </p:txBody>
      </p:sp>
    </p:spTree>
    <p:extLst>
      <p:ext uri="{BB962C8B-B14F-4D97-AF65-F5344CB8AC3E}">
        <p14:creationId xmlns:p14="http://schemas.microsoft.com/office/powerpoint/2010/main" val="33834972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8866" y="1203573"/>
            <a:ext cx="7601803" cy="543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5" name="Obdélník 4"/>
          <p:cNvSpPr/>
          <p:nvPr/>
        </p:nvSpPr>
        <p:spPr bwMode="auto">
          <a:xfrm>
            <a:off x="1637732" y="2896186"/>
            <a:ext cx="216000" cy="11880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1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Obdélník 6"/>
          <p:cNvSpPr/>
          <p:nvPr/>
        </p:nvSpPr>
        <p:spPr bwMode="auto">
          <a:xfrm>
            <a:off x="3384645" y="2909834"/>
            <a:ext cx="216000" cy="11880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1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Obdélník 7"/>
          <p:cNvSpPr/>
          <p:nvPr/>
        </p:nvSpPr>
        <p:spPr bwMode="auto">
          <a:xfrm>
            <a:off x="6933063" y="2909833"/>
            <a:ext cx="216000" cy="11880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1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Obdélník 8"/>
          <p:cNvSpPr/>
          <p:nvPr/>
        </p:nvSpPr>
        <p:spPr bwMode="auto">
          <a:xfrm>
            <a:off x="2033752" y="2885592"/>
            <a:ext cx="898634" cy="1182414"/>
          </a:xfrm>
          <a:prstGeom prst="rect">
            <a:avLst/>
          </a:prstGeom>
          <a:noFill/>
          <a:ln w="38100" cap="flat" cmpd="sng" algn="ctr">
            <a:solidFill>
              <a:srgbClr val="0000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1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Obdélník 9"/>
          <p:cNvSpPr/>
          <p:nvPr/>
        </p:nvSpPr>
        <p:spPr bwMode="auto">
          <a:xfrm>
            <a:off x="3673366" y="2901357"/>
            <a:ext cx="898634" cy="1182414"/>
          </a:xfrm>
          <a:prstGeom prst="rect">
            <a:avLst/>
          </a:prstGeom>
          <a:noFill/>
          <a:ln w="38100" cap="flat" cmpd="sng" algn="ctr">
            <a:solidFill>
              <a:srgbClr val="0000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1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Obdélník 10"/>
          <p:cNvSpPr/>
          <p:nvPr/>
        </p:nvSpPr>
        <p:spPr bwMode="auto">
          <a:xfrm>
            <a:off x="7189077" y="2917122"/>
            <a:ext cx="898634" cy="1182414"/>
          </a:xfrm>
          <a:prstGeom prst="rect">
            <a:avLst/>
          </a:prstGeom>
          <a:noFill/>
          <a:ln w="38100" cap="flat" cmpd="sng" algn="ctr">
            <a:solidFill>
              <a:srgbClr val="0000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1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501784" y="193430"/>
            <a:ext cx="39455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i="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Synonymní (tiché) mutace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5628289" y="169633"/>
            <a:ext cx="35157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i="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Nonsense mutace</a:t>
            </a:r>
          </a:p>
        </p:txBody>
      </p:sp>
      <p:sp>
        <p:nvSpPr>
          <p:cNvPr id="13" name="Obdélník 12"/>
          <p:cNvSpPr/>
          <p:nvPr/>
        </p:nvSpPr>
        <p:spPr bwMode="auto">
          <a:xfrm>
            <a:off x="5354966" y="2003849"/>
            <a:ext cx="936978" cy="590457"/>
          </a:xfrm>
          <a:prstGeom prst="rect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1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Obdélník 13"/>
          <p:cNvSpPr/>
          <p:nvPr/>
        </p:nvSpPr>
        <p:spPr bwMode="auto">
          <a:xfrm>
            <a:off x="7189078" y="2003849"/>
            <a:ext cx="898634" cy="553063"/>
          </a:xfrm>
          <a:prstGeom prst="rect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1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Obdélník 14"/>
          <p:cNvSpPr/>
          <p:nvPr/>
        </p:nvSpPr>
        <p:spPr bwMode="auto">
          <a:xfrm>
            <a:off x="5070861" y="2003849"/>
            <a:ext cx="219596" cy="553063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1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Obdélník 15"/>
          <p:cNvSpPr/>
          <p:nvPr/>
        </p:nvSpPr>
        <p:spPr bwMode="auto">
          <a:xfrm>
            <a:off x="6904974" y="1997851"/>
            <a:ext cx="219596" cy="553063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1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Obdélník 16"/>
          <p:cNvSpPr/>
          <p:nvPr/>
        </p:nvSpPr>
        <p:spPr bwMode="auto">
          <a:xfrm>
            <a:off x="1637732" y="4719477"/>
            <a:ext cx="216000" cy="575188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1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Obdélník 17"/>
          <p:cNvSpPr/>
          <p:nvPr/>
        </p:nvSpPr>
        <p:spPr bwMode="auto">
          <a:xfrm>
            <a:off x="2016686" y="4719477"/>
            <a:ext cx="915699" cy="574678"/>
          </a:xfrm>
          <a:prstGeom prst="rect">
            <a:avLst/>
          </a:prstGeom>
          <a:noFill/>
          <a:ln w="38100" cap="flat" cmpd="sng" algn="ctr">
            <a:solidFill>
              <a:srgbClr val="FF66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1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TextovéPole 19"/>
          <p:cNvSpPr txBox="1"/>
          <p:nvPr/>
        </p:nvSpPr>
        <p:spPr>
          <a:xfrm>
            <a:off x="674266" y="584388"/>
            <a:ext cx="39455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i="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Nesynonymní  mutace</a:t>
            </a:r>
          </a:p>
        </p:txBody>
      </p:sp>
    </p:spTree>
    <p:extLst>
      <p:ext uri="{BB962C8B-B14F-4D97-AF65-F5344CB8AC3E}">
        <p14:creationId xmlns:p14="http://schemas.microsoft.com/office/powerpoint/2010/main" val="318853847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3" grpId="0"/>
      <p:bldP spid="12" grpId="0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0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92686" y="0"/>
            <a:ext cx="2351314" cy="1538129"/>
          </a:xfrm>
          <a:prstGeom prst="rect">
            <a:avLst/>
          </a:prstGeom>
          <a:noFill/>
          <a:effectLst>
            <a:outerShdw dist="125724" dir="2700000" algn="ctr" rotWithShape="0">
              <a:schemeClr val="tx2"/>
            </a:outerShdw>
            <a:softEdge rad="127000"/>
          </a:effectLst>
        </p:spPr>
      </p:pic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439"/>
          <a:stretch/>
        </p:blipFill>
        <p:spPr>
          <a:xfrm>
            <a:off x="0" y="14325"/>
            <a:ext cx="2294164" cy="1523804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2553586" y="215066"/>
            <a:ext cx="3968434" cy="553998"/>
          </a:xfrm>
          <a:prstGeom prst="rect">
            <a:avLst/>
          </a:prstGeom>
          <a:solidFill>
            <a:srgbClr val="000066"/>
          </a:solidFill>
          <a:ln w="952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cs-CZ" sz="360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NÁSLEDKY MUTACÍ</a:t>
            </a:r>
          </a:p>
        </p:txBody>
      </p:sp>
      <p:sp>
        <p:nvSpPr>
          <p:cNvPr id="6" name="AutoShape 8"/>
          <p:cNvSpPr>
            <a:spLocks noChangeArrowheads="1"/>
          </p:cNvSpPr>
          <p:nvPr/>
        </p:nvSpPr>
        <p:spPr bwMode="auto">
          <a:xfrm>
            <a:off x="4253657" y="2193467"/>
            <a:ext cx="406025" cy="634614"/>
          </a:xfrm>
          <a:prstGeom prst="downArrow">
            <a:avLst>
              <a:gd name="adj1" fmla="val 50000"/>
              <a:gd name="adj2" fmla="val 39702"/>
            </a:avLst>
          </a:prstGeom>
          <a:gradFill rotWithShape="1">
            <a:gsLst>
              <a:gs pos="0">
                <a:schemeClr val="bg1"/>
              </a:gs>
              <a:gs pos="100000">
                <a:srgbClr val="000066"/>
              </a:gs>
            </a:gsLst>
            <a:path path="rect">
              <a:fillToRect l="50000" t="50000" r="50000" b="50000"/>
            </a:path>
          </a:gradFill>
          <a:ln w="9525" algn="ctr">
            <a:solidFill>
              <a:schemeClr val="bg1"/>
            </a:solidFill>
            <a:miter lim="800000"/>
            <a:headEnd/>
            <a:tailEnd/>
          </a:ln>
          <a:effectLst>
            <a:outerShdw dist="107763" dir="2700000" algn="ctr" rotWithShape="0">
              <a:schemeClr val="tx1">
                <a:alpha val="50000"/>
              </a:schemeClr>
            </a:outerShdw>
          </a:effectLst>
        </p:spPr>
        <p:txBody>
          <a:bodyPr wrap="square" lIns="0" tIns="0" rIns="0" bIns="0" anchor="ctr">
            <a:spAutoFit/>
          </a:bodyPr>
          <a:lstStyle/>
          <a:p>
            <a:pPr>
              <a:defRPr/>
            </a:pPr>
            <a:endParaRPr lang="cs-CZ" i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526701" y="1652867"/>
            <a:ext cx="8228013" cy="49244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marL="457200" indent="-457200" algn="l">
              <a:spcBef>
                <a:spcPct val="50000"/>
              </a:spcBef>
              <a:buFontTx/>
              <a:buAutoNum type="arabicPeriod"/>
              <a:defRPr/>
            </a:pPr>
            <a:r>
              <a:rPr lang="cs-CZ" sz="3200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Mutace v oblasti kódující části genu </a:t>
            </a:r>
            <a:r>
              <a:rPr lang="cs-CZ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cs-CZ" i="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exonu</a:t>
            </a:r>
            <a:r>
              <a:rPr lang="cs-CZ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1787894" y="2886578"/>
            <a:ext cx="5743575" cy="49244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cs-CZ" sz="3200" i="0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změna  AK v  proteinovém řetězci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327893" y="3664808"/>
            <a:ext cx="8663576" cy="2677656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lvl1pPr marL="363538" indent="-363538" algn="ctr" eaLnBrk="0" hangingPunct="0">
              <a:defRPr sz="2800" b="1" i="1">
                <a:solidFill>
                  <a:schemeClr val="tx1"/>
                </a:solidFill>
                <a:latin typeface="Arial" charset="0"/>
              </a:defRPr>
            </a:lvl1pPr>
            <a:lvl2pPr marL="742950" indent="-285750" algn="ctr" eaLnBrk="0" hangingPunct="0">
              <a:defRPr sz="2800"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algn="ctr" eaLnBrk="0" hangingPunct="0">
              <a:defRPr sz="2800"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algn="ctr" eaLnBrk="0" hangingPunct="0">
              <a:defRPr sz="2800"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algn="ctr" eaLnBrk="0" hangingPunct="0">
              <a:defRPr sz="2800"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buFont typeface="Wingdings" pitchFamily="2" charset="2"/>
              <a:buChar char="§"/>
              <a:defRPr/>
            </a:pPr>
            <a:r>
              <a:rPr lang="cs-CZ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změna aktivity metabolických enzymů, vazebná afinita </a:t>
            </a:r>
          </a:p>
          <a:p>
            <a:pPr marL="0" indent="0" algn="l">
              <a:tabLst>
                <a:tab pos="363538" algn="l"/>
              </a:tabLst>
              <a:defRPr/>
            </a:pPr>
            <a:r>
              <a:rPr lang="cs-CZ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	k substrátu</a:t>
            </a:r>
          </a:p>
          <a:p>
            <a:pPr algn="l">
              <a:buFont typeface="Wingdings" pitchFamily="2" charset="2"/>
              <a:buChar char="§"/>
              <a:defRPr/>
            </a:pPr>
            <a:r>
              <a:rPr lang="cs-CZ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změna transportní aktivity membránových proteinů</a:t>
            </a:r>
          </a:p>
          <a:p>
            <a:pPr algn="l">
              <a:buFont typeface="Wingdings" pitchFamily="2" charset="2"/>
              <a:buChar char="§"/>
              <a:defRPr/>
            </a:pPr>
            <a:r>
              <a:rPr lang="cs-CZ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změna ve struktuře  receptorů, buněčných strukturách</a:t>
            </a:r>
          </a:p>
          <a:p>
            <a:pPr algn="l">
              <a:buFont typeface="Wingdings" pitchFamily="2" charset="2"/>
              <a:buChar char="§"/>
              <a:defRPr/>
            </a:pPr>
            <a:r>
              <a:rPr lang="cs-CZ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změna elektrofyziologie iontového kanálu </a:t>
            </a:r>
          </a:p>
          <a:p>
            <a:pPr algn="l">
              <a:buFont typeface="Wingdings" pitchFamily="2" charset="2"/>
              <a:buChar char="§"/>
              <a:defRPr/>
            </a:pPr>
            <a:r>
              <a:rPr lang="cs-CZ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změna v proteinech signálních kaskád</a:t>
            </a:r>
          </a:p>
        </p:txBody>
      </p:sp>
    </p:spTree>
    <p:extLst>
      <p:ext uri="{BB962C8B-B14F-4D97-AF65-F5344CB8AC3E}">
        <p14:creationId xmlns:p14="http://schemas.microsoft.com/office/powerpoint/2010/main" val="311871553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0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92686" y="0"/>
            <a:ext cx="2351314" cy="1538129"/>
          </a:xfrm>
          <a:prstGeom prst="rect">
            <a:avLst/>
          </a:prstGeom>
          <a:noFill/>
          <a:effectLst>
            <a:outerShdw dist="125724" dir="2700000" algn="ctr" rotWithShape="0">
              <a:schemeClr val="tx2"/>
            </a:outerShdw>
            <a:softEdge rad="127000"/>
          </a:effectLst>
        </p:spPr>
      </p:pic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439"/>
          <a:stretch/>
        </p:blipFill>
        <p:spPr>
          <a:xfrm>
            <a:off x="0" y="14325"/>
            <a:ext cx="2294164" cy="1523804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675947" y="1564750"/>
            <a:ext cx="8228013" cy="98488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marL="457200" indent="-457200" algn="l">
              <a:defRPr/>
            </a:pPr>
            <a:r>
              <a:rPr lang="cs-CZ" sz="3200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2. Mutace v regulačních oblastech genu </a:t>
            </a:r>
          </a:p>
          <a:p>
            <a:pPr marL="457200" indent="-457200" algn="l">
              <a:defRPr/>
            </a:pPr>
            <a:r>
              <a:rPr lang="cs-CZ" sz="3200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cs-CZ" sz="2400" b="0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(promotor nebo obecně 5</a:t>
            </a:r>
            <a:r>
              <a:rPr lang="en-US" sz="2400" b="0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'</a:t>
            </a:r>
            <a:r>
              <a:rPr lang="cs-CZ" sz="2400" b="0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úseku genu)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1337841" y="3460228"/>
            <a:ext cx="5743575" cy="49244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cs-CZ" sz="3200" i="0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změna  genové exprese</a:t>
            </a: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538160" y="4309226"/>
            <a:ext cx="8154987" cy="12926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>
            <a:lvl1pPr marL="342900" indent="-342900" algn="ctr" eaLnBrk="0" hangingPunct="0">
              <a:tabLst>
                <a:tab pos="174625" algn="l"/>
              </a:tabLst>
              <a:defRPr sz="2800" b="1" i="1">
                <a:solidFill>
                  <a:schemeClr val="tx1"/>
                </a:solidFill>
                <a:latin typeface="Arial" charset="0"/>
              </a:defRPr>
            </a:lvl1pPr>
            <a:lvl2pPr marL="742950" indent="-285750" algn="ctr" eaLnBrk="0" hangingPunct="0">
              <a:tabLst>
                <a:tab pos="174625" algn="l"/>
              </a:tabLst>
              <a:defRPr sz="2800"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algn="ctr" eaLnBrk="0" hangingPunct="0">
              <a:tabLst>
                <a:tab pos="174625" algn="l"/>
              </a:tabLst>
              <a:defRPr sz="2800"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algn="ctr" eaLnBrk="0" hangingPunct="0">
              <a:tabLst>
                <a:tab pos="174625" algn="l"/>
              </a:tabLst>
              <a:defRPr sz="2800"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algn="ctr" eaLnBrk="0" hangingPunct="0">
              <a:tabLst>
                <a:tab pos="174625" algn="l"/>
              </a:tabLst>
              <a:defRPr sz="2800"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74625" algn="l"/>
              </a:tabLst>
              <a:defRPr sz="2800"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74625" algn="l"/>
              </a:tabLst>
              <a:defRPr sz="2800"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74625" algn="l"/>
              </a:tabLst>
              <a:defRPr sz="2800"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74625" algn="l"/>
              </a:tabLst>
              <a:defRPr sz="2800"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buFont typeface="Wingdings" pitchFamily="2" charset="2"/>
              <a:buChar char="§"/>
              <a:defRPr/>
            </a:pPr>
            <a:r>
              <a:rPr lang="cs-CZ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nedostatek nebo nadbytek kódovaného proteinu</a:t>
            </a:r>
          </a:p>
          <a:p>
            <a:pPr algn="l">
              <a:defRPr/>
            </a:pPr>
            <a:r>
              <a:rPr lang="cs-CZ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		(enzym, strukturní protein, receptorový nebo  kanálový protein…)</a:t>
            </a:r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2553586" y="215066"/>
            <a:ext cx="3968434" cy="553998"/>
          </a:xfrm>
          <a:prstGeom prst="rect">
            <a:avLst/>
          </a:prstGeom>
          <a:solidFill>
            <a:srgbClr val="000066"/>
          </a:solidFill>
          <a:ln w="952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cs-CZ" sz="360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NÁSLEDKY MUTACÍ</a:t>
            </a:r>
          </a:p>
        </p:txBody>
      </p:sp>
      <p:sp>
        <p:nvSpPr>
          <p:cNvPr id="15" name="AutoShape 8"/>
          <p:cNvSpPr>
            <a:spLocks noChangeArrowheads="1"/>
          </p:cNvSpPr>
          <p:nvPr/>
        </p:nvSpPr>
        <p:spPr bwMode="auto">
          <a:xfrm>
            <a:off x="4209629" y="2626984"/>
            <a:ext cx="406025" cy="634614"/>
          </a:xfrm>
          <a:prstGeom prst="downArrow">
            <a:avLst>
              <a:gd name="adj1" fmla="val 50000"/>
              <a:gd name="adj2" fmla="val 39702"/>
            </a:avLst>
          </a:prstGeom>
          <a:gradFill rotWithShape="1">
            <a:gsLst>
              <a:gs pos="0">
                <a:schemeClr val="bg1"/>
              </a:gs>
              <a:gs pos="100000">
                <a:srgbClr val="000066"/>
              </a:gs>
            </a:gsLst>
            <a:path path="rect">
              <a:fillToRect l="50000" t="50000" r="50000" b="50000"/>
            </a:path>
          </a:gradFill>
          <a:ln w="9525" algn="ctr">
            <a:solidFill>
              <a:schemeClr val="bg1"/>
            </a:solidFill>
            <a:miter lim="800000"/>
            <a:headEnd/>
            <a:tailEnd/>
          </a:ln>
          <a:effectLst>
            <a:outerShdw dist="107763" dir="2700000" algn="ctr" rotWithShape="0">
              <a:schemeClr val="tx1">
                <a:alpha val="50000"/>
              </a:schemeClr>
            </a:outerShdw>
          </a:effectLst>
        </p:spPr>
        <p:txBody>
          <a:bodyPr wrap="square" lIns="0" tIns="0" rIns="0" bIns="0" anchor="ctr">
            <a:spAutoFit/>
          </a:bodyPr>
          <a:lstStyle/>
          <a:p>
            <a:pPr>
              <a:defRPr/>
            </a:pPr>
            <a:endParaRPr lang="cs-CZ" i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545157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08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92686" y="0"/>
            <a:ext cx="2351314" cy="1538129"/>
          </a:xfrm>
          <a:prstGeom prst="rect">
            <a:avLst/>
          </a:prstGeom>
          <a:noFill/>
          <a:effectLst>
            <a:outerShdw dist="125724" dir="2700000" algn="ctr" rotWithShape="0">
              <a:schemeClr val="tx2"/>
            </a:outerShdw>
            <a:softEdge rad="127000"/>
          </a:effectLst>
        </p:spPr>
      </p:pic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439"/>
          <a:stretch/>
        </p:blipFill>
        <p:spPr>
          <a:xfrm>
            <a:off x="0" y="14325"/>
            <a:ext cx="2294164" cy="1523804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657224" y="1686126"/>
            <a:ext cx="8228013" cy="49244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marL="457200" indent="-457200" algn="l">
              <a:defRPr/>
            </a:pPr>
            <a:r>
              <a:rPr lang="cs-CZ" sz="3200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3. Mutace v oblasti rozhraní exonu a intronu</a:t>
            </a:r>
            <a:endParaRPr lang="cs-CZ" sz="2400" b="0" i="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678543" y="3291799"/>
            <a:ext cx="7289800" cy="98488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>
              <a:defRPr/>
            </a:pPr>
            <a:r>
              <a:rPr lang="cs-CZ" sz="3200" i="0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chybný sestřih primárního </a:t>
            </a:r>
            <a:r>
              <a:rPr lang="cs-CZ" sz="3200" i="0" dirty="0" err="1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transkriptu</a:t>
            </a:r>
            <a:r>
              <a:rPr lang="cs-CZ" sz="3200" i="0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defRPr/>
            </a:pPr>
            <a:r>
              <a:rPr lang="cs-CZ" sz="3200" i="0" dirty="0" err="1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pre-mRNA</a:t>
            </a:r>
            <a:r>
              <a:rPr lang="cs-CZ" sz="3200" i="0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na </a:t>
            </a:r>
            <a:r>
              <a:rPr lang="cs-CZ" sz="3200" i="0" dirty="0" err="1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mRNA</a:t>
            </a:r>
            <a:r>
              <a:rPr lang="cs-CZ" sz="3200" i="0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11" name="AutoShape 8"/>
          <p:cNvSpPr>
            <a:spLocks noChangeArrowheads="1"/>
          </p:cNvSpPr>
          <p:nvPr/>
        </p:nvSpPr>
        <p:spPr bwMode="auto">
          <a:xfrm>
            <a:off x="4067408" y="2326566"/>
            <a:ext cx="470395" cy="798056"/>
          </a:xfrm>
          <a:prstGeom prst="downArrow">
            <a:avLst>
              <a:gd name="adj1" fmla="val 50000"/>
              <a:gd name="adj2" fmla="val 39702"/>
            </a:avLst>
          </a:prstGeom>
          <a:gradFill rotWithShape="1">
            <a:gsLst>
              <a:gs pos="0">
                <a:schemeClr val="bg1"/>
              </a:gs>
              <a:gs pos="100000">
                <a:srgbClr val="000066"/>
              </a:gs>
            </a:gsLst>
            <a:path path="rect">
              <a:fillToRect l="50000" t="50000" r="50000" b="50000"/>
            </a:path>
          </a:gradFill>
          <a:ln w="9525" algn="ctr">
            <a:solidFill>
              <a:schemeClr val="bg1"/>
            </a:solidFill>
            <a:miter lim="800000"/>
            <a:headEnd/>
            <a:tailEnd/>
          </a:ln>
          <a:effectLst>
            <a:outerShdw dist="107763" dir="2700000" algn="ctr" rotWithShape="0">
              <a:schemeClr val="tx1">
                <a:alpha val="50000"/>
              </a:schemeClr>
            </a:outerShdw>
          </a:effectLst>
        </p:spPr>
        <p:txBody>
          <a:bodyPr wrap="square" lIns="0" tIns="0" rIns="0" bIns="0" anchor="ctr">
            <a:spAutoFit/>
          </a:bodyPr>
          <a:lstStyle/>
          <a:p>
            <a:pPr>
              <a:defRPr/>
            </a:pPr>
            <a:endParaRPr lang="cs-CZ" i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557015" y="4642602"/>
            <a:ext cx="77724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 defTabSz="261938">
              <a:buFont typeface="Wingdings" pitchFamily="2" charset="2"/>
              <a:buChar char="§"/>
              <a:tabLst>
                <a:tab pos="174625" algn="l"/>
              </a:tabLst>
              <a:defRPr/>
            </a:pPr>
            <a:r>
              <a:rPr lang="cs-CZ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zkrácení nebo prodloužení proteinového řetězce </a:t>
            </a:r>
            <a:r>
              <a:rPr lang="cs-CZ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</a:t>
            </a:r>
            <a:r>
              <a:rPr lang="cs-CZ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ztráta nebo omezení  funkčnosti kódovaného proteinu, výjimečně nabytí nové funkce.</a:t>
            </a: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2553586" y="215066"/>
            <a:ext cx="3968434" cy="553998"/>
          </a:xfrm>
          <a:prstGeom prst="rect">
            <a:avLst/>
          </a:prstGeom>
          <a:solidFill>
            <a:srgbClr val="000066"/>
          </a:solidFill>
          <a:ln w="952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cs-CZ" sz="360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NÁSLEDKY MUTACÍ</a:t>
            </a:r>
          </a:p>
        </p:txBody>
      </p:sp>
    </p:spTree>
    <p:extLst>
      <p:ext uri="{BB962C8B-B14F-4D97-AF65-F5344CB8AC3E}">
        <p14:creationId xmlns:p14="http://schemas.microsoft.com/office/powerpoint/2010/main" val="421056508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08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92686" y="0"/>
            <a:ext cx="2351314" cy="1538129"/>
          </a:xfrm>
          <a:prstGeom prst="rect">
            <a:avLst/>
          </a:prstGeom>
          <a:noFill/>
          <a:effectLst>
            <a:outerShdw dist="125724" dir="2700000" algn="ctr" rotWithShape="0">
              <a:schemeClr val="tx2"/>
            </a:outerShdw>
            <a:softEdge rad="127000"/>
          </a:effectLst>
        </p:spPr>
      </p:pic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439"/>
          <a:stretch/>
        </p:blipFill>
        <p:spPr>
          <a:xfrm>
            <a:off x="0" y="14325"/>
            <a:ext cx="2294164" cy="1523804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765967" y="1759119"/>
            <a:ext cx="8228013" cy="49244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marL="457200" indent="-457200" algn="l">
              <a:defRPr/>
            </a:pPr>
            <a:r>
              <a:rPr lang="cs-CZ" sz="3200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4. Mutace v nekódujících oblastech genu</a:t>
            </a:r>
            <a:endParaRPr lang="cs-CZ" sz="2400" b="0" i="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645148" y="3253527"/>
            <a:ext cx="8014038" cy="98488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>
              <a:defRPr/>
            </a:pPr>
            <a:r>
              <a:rPr lang="cs-CZ" sz="3200" i="0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Přímý vliv na proteinový řetězec nemají, přesto mohou mít zprostředkovaný klinický dopad</a:t>
            </a:r>
          </a:p>
        </p:txBody>
      </p:sp>
      <p:sp>
        <p:nvSpPr>
          <p:cNvPr id="11" name="AutoShape 8"/>
          <p:cNvSpPr>
            <a:spLocks noChangeArrowheads="1"/>
          </p:cNvSpPr>
          <p:nvPr/>
        </p:nvSpPr>
        <p:spPr bwMode="auto">
          <a:xfrm>
            <a:off x="4181772" y="2353722"/>
            <a:ext cx="470395" cy="798056"/>
          </a:xfrm>
          <a:prstGeom prst="downArrow">
            <a:avLst>
              <a:gd name="adj1" fmla="val 50000"/>
              <a:gd name="adj2" fmla="val 39702"/>
            </a:avLst>
          </a:prstGeom>
          <a:gradFill rotWithShape="1">
            <a:gsLst>
              <a:gs pos="0">
                <a:schemeClr val="bg1"/>
              </a:gs>
              <a:gs pos="100000">
                <a:srgbClr val="000066"/>
              </a:gs>
            </a:gsLst>
            <a:path path="rect">
              <a:fillToRect l="50000" t="50000" r="50000" b="50000"/>
            </a:path>
          </a:gradFill>
          <a:ln w="9525" algn="ctr">
            <a:solidFill>
              <a:schemeClr val="bg1"/>
            </a:solidFill>
            <a:miter lim="800000"/>
            <a:headEnd/>
            <a:tailEnd/>
          </a:ln>
          <a:effectLst>
            <a:outerShdw dist="107763" dir="2700000" algn="ctr" rotWithShape="0">
              <a:schemeClr val="tx1">
                <a:alpha val="50000"/>
              </a:schemeClr>
            </a:outerShdw>
          </a:effectLst>
        </p:spPr>
        <p:txBody>
          <a:bodyPr wrap="square" lIns="0" tIns="0" rIns="0" bIns="0" anchor="ctr">
            <a:spAutoFit/>
          </a:bodyPr>
          <a:lstStyle/>
          <a:p>
            <a:pPr>
              <a:defRPr/>
            </a:pPr>
            <a:endParaRPr lang="cs-CZ" i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765967" y="4629181"/>
            <a:ext cx="808993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261938">
              <a:tabLst>
                <a:tab pos="174625" algn="l"/>
              </a:tabLst>
              <a:defRPr/>
            </a:pPr>
            <a:r>
              <a:rPr lang="cs-CZ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Až 97% genomu člověka </a:t>
            </a:r>
            <a:r>
              <a:rPr lang="cs-CZ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jsou tzv. nekódující oblasti.</a:t>
            </a:r>
          </a:p>
          <a:p>
            <a:pPr algn="l" defTabSz="261938">
              <a:tabLst>
                <a:tab pos="174625" algn="l"/>
              </a:tabLst>
              <a:defRPr/>
            </a:pPr>
            <a:r>
              <a:rPr lang="cs-CZ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Některé úseky jsou velmi konzervativní  a mají  regulační funkce. („Ostrovy genetické stability“). </a:t>
            </a:r>
          </a:p>
          <a:p>
            <a:pPr algn="l" defTabSz="261938">
              <a:tabLst>
                <a:tab pos="174625" algn="l"/>
              </a:tabLst>
              <a:defRPr/>
            </a:pPr>
            <a:r>
              <a:rPr lang="cs-CZ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Jsou velmi důležité pro přežití jedince</a:t>
            </a:r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2524033" y="215066"/>
            <a:ext cx="3968434" cy="553998"/>
          </a:xfrm>
          <a:prstGeom prst="rect">
            <a:avLst/>
          </a:prstGeom>
          <a:solidFill>
            <a:srgbClr val="000066"/>
          </a:solidFill>
          <a:ln w="952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cs-CZ" sz="360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NÁSLEDKY MUTACÍ</a:t>
            </a:r>
          </a:p>
        </p:txBody>
      </p:sp>
    </p:spTree>
    <p:extLst>
      <p:ext uri="{BB962C8B-B14F-4D97-AF65-F5344CB8AC3E}">
        <p14:creationId xmlns:p14="http://schemas.microsoft.com/office/powerpoint/2010/main" val="1298790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1988" name="Picture 4" descr="08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58350" y="0"/>
            <a:ext cx="2085650" cy="1364343"/>
          </a:xfrm>
          <a:prstGeom prst="rect">
            <a:avLst/>
          </a:prstGeom>
          <a:noFill/>
          <a:effectLst>
            <a:outerShdw dist="125724" dir="2700000" algn="ctr" rotWithShape="0">
              <a:schemeClr val="tx2"/>
            </a:outerShdw>
            <a:softEdge rad="127000"/>
          </a:effectLst>
        </p:spPr>
      </p:pic>
      <p:sp>
        <p:nvSpPr>
          <p:cNvPr id="2" name="Obdélník 1"/>
          <p:cNvSpPr/>
          <p:nvPr/>
        </p:nvSpPr>
        <p:spPr>
          <a:xfrm>
            <a:off x="561208" y="1654029"/>
            <a:ext cx="8175009" cy="2923877"/>
          </a:xfrm>
          <a:prstGeom prst="rect">
            <a:avLst/>
          </a:prstGeom>
          <a:solidFill>
            <a:schemeClr val="accent6">
              <a:lumMod val="50000"/>
            </a:schemeClr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l"/>
            <a:r>
              <a:rPr lang="cs-CZ" sz="3200" b="0" i="0" dirty="0">
                <a:solidFill>
                  <a:srgbClr val="66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Rozdílná genetická výbava  je zodpovědná  za individuální rozdíly ve </a:t>
            </a:r>
            <a:r>
              <a:rPr lang="cs-CZ" sz="3200" i="0" dirty="0">
                <a:solidFill>
                  <a:srgbClr val="66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farmakokinetice/farmakodynamice:</a:t>
            </a:r>
          </a:p>
          <a:p>
            <a:pPr algn="l"/>
            <a:endParaRPr lang="cs-CZ" sz="2400" i="0" dirty="0">
              <a:solidFill>
                <a:srgbClr val="66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algn="l">
              <a:buFont typeface="Wingdings" pitchFamily="2" charset="2"/>
              <a:buChar char="v"/>
            </a:pPr>
            <a:r>
              <a:rPr lang="cs-CZ" sz="32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Účinnost/neúčinnost podávaného léčiva </a:t>
            </a:r>
          </a:p>
          <a:p>
            <a:pPr marL="457200" indent="-457200" algn="l">
              <a:buFont typeface="Wingdings" pitchFamily="2" charset="2"/>
              <a:buChar char="v"/>
            </a:pPr>
            <a:r>
              <a:rPr lang="cs-CZ" sz="32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Výskyt závažných nežádoucích účinků 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439"/>
          <a:stretch/>
        </p:blipFill>
        <p:spPr>
          <a:xfrm>
            <a:off x="0" y="14325"/>
            <a:ext cx="2294164" cy="1523804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3" name="TextovéPole 2"/>
          <p:cNvSpPr txBox="1"/>
          <p:nvPr/>
        </p:nvSpPr>
        <p:spPr>
          <a:xfrm>
            <a:off x="384127" y="5256212"/>
            <a:ext cx="85291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i="0" dirty="0">
                <a:solidFill>
                  <a:srgbClr val="FFFF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Genový  (genetický) polymorfismus </a:t>
            </a: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2664495" y="222229"/>
            <a:ext cx="3968434" cy="553998"/>
          </a:xfrm>
          <a:prstGeom prst="rect">
            <a:avLst/>
          </a:prstGeom>
          <a:solidFill>
            <a:srgbClr val="000066"/>
          </a:solidFill>
          <a:ln w="952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cs-CZ" sz="360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SHRNUTÍ</a:t>
            </a:r>
          </a:p>
        </p:txBody>
      </p:sp>
    </p:spTree>
    <p:extLst>
      <p:ext uri="{BB962C8B-B14F-4D97-AF65-F5344CB8AC3E}">
        <p14:creationId xmlns:p14="http://schemas.microsoft.com/office/powerpoint/2010/main" val="22453887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délník 10"/>
          <p:cNvSpPr/>
          <p:nvPr/>
        </p:nvSpPr>
        <p:spPr>
          <a:xfrm>
            <a:off x="139701" y="718734"/>
            <a:ext cx="8864600" cy="954107"/>
          </a:xfrm>
          <a:prstGeom prst="rect">
            <a:avLst/>
          </a:prstGeom>
          <a:solidFill>
            <a:schemeClr val="accent6">
              <a:lumMod val="50000"/>
            </a:schemeClr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cs-CZ" b="0" i="0" dirty="0">
                <a:solidFill>
                  <a:srgbClr val="66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Řada genů je polymorfních, ovšem </a:t>
            </a:r>
            <a:r>
              <a:rPr lang="cs-CZ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NE</a:t>
            </a:r>
            <a:r>
              <a:rPr lang="cs-CZ" i="0" dirty="0">
                <a:solidFill>
                  <a:srgbClr val="66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každý genový polymorfismus má klinicky viditelný dopad </a:t>
            </a:r>
            <a:endParaRPr lang="cs-CZ" i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Obdélník 15"/>
          <p:cNvSpPr/>
          <p:nvPr/>
        </p:nvSpPr>
        <p:spPr>
          <a:xfrm>
            <a:off x="544535" y="2874082"/>
            <a:ext cx="77351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cs-CZ" sz="360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1. Ovlivňující farmakokinetiku</a:t>
            </a:r>
          </a:p>
        </p:txBody>
      </p:sp>
      <p:sp>
        <p:nvSpPr>
          <p:cNvPr id="8" name="Obdélník 7"/>
          <p:cNvSpPr/>
          <p:nvPr/>
        </p:nvSpPr>
        <p:spPr>
          <a:xfrm>
            <a:off x="557061" y="3712420"/>
            <a:ext cx="78729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cs-CZ" sz="360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2. Ovlivňující farmakodynamiku</a:t>
            </a:r>
          </a:p>
        </p:txBody>
      </p:sp>
      <p:sp>
        <p:nvSpPr>
          <p:cNvPr id="9" name="Obdélník 8"/>
          <p:cNvSpPr/>
          <p:nvPr/>
        </p:nvSpPr>
        <p:spPr>
          <a:xfrm>
            <a:off x="557061" y="4550758"/>
            <a:ext cx="82867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536575">
              <a:defRPr/>
            </a:pPr>
            <a:r>
              <a:rPr lang="cs-CZ" sz="360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3. Asociované s rizikem výskytu 	patologií</a:t>
            </a:r>
          </a:p>
        </p:txBody>
      </p:sp>
      <p:sp>
        <p:nvSpPr>
          <p:cNvPr id="10" name="Obdélník 9"/>
          <p:cNvSpPr/>
          <p:nvPr/>
        </p:nvSpPr>
        <p:spPr>
          <a:xfrm>
            <a:off x="557062" y="2096137"/>
            <a:ext cx="61443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cs-CZ" sz="4000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GENOVÉ POLYMORFISMY </a:t>
            </a:r>
          </a:p>
        </p:txBody>
      </p:sp>
    </p:spTree>
    <p:extLst>
      <p:ext uri="{BB962C8B-B14F-4D97-AF65-F5344CB8AC3E}">
        <p14:creationId xmlns:p14="http://schemas.microsoft.com/office/powerpoint/2010/main" val="20079493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1987" name="Picture 3" descr="Farmaci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876198" cy="1408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44802" dir="2272499" algn="ctr" rotWithShape="0">
              <a:schemeClr val="tx2">
                <a:alpha val="50000"/>
              </a:schemeClr>
            </a:outerShdw>
            <a:softEdge rad="127000"/>
          </a:effectLst>
        </p:spPr>
      </p:pic>
      <p:sp>
        <p:nvSpPr>
          <p:cNvPr id="8" name="TextovéPole 7"/>
          <p:cNvSpPr txBox="1"/>
          <p:nvPr/>
        </p:nvSpPr>
        <p:spPr>
          <a:xfrm>
            <a:off x="2294164" y="138090"/>
            <a:ext cx="4498522" cy="98982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cs-CZ" sz="360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Ovlivňující FARMAKOKINETIKU</a:t>
            </a: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439"/>
          <a:stretch/>
        </p:blipFill>
        <p:spPr>
          <a:xfrm>
            <a:off x="0" y="14325"/>
            <a:ext cx="2294164" cy="1523804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0" name="Picture 4" descr="08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92686" y="0"/>
            <a:ext cx="2351314" cy="1538129"/>
          </a:xfrm>
          <a:prstGeom prst="rect">
            <a:avLst/>
          </a:prstGeom>
          <a:noFill/>
          <a:effectLst>
            <a:outerShdw dist="125724" dir="2700000" algn="ctr" rotWithShape="0">
              <a:schemeClr val="tx2"/>
            </a:outerShdw>
            <a:softEdge rad="127000"/>
          </a:effectLst>
        </p:spPr>
      </p:pic>
      <p:sp>
        <p:nvSpPr>
          <p:cNvPr id="3" name="Obdélník 2"/>
          <p:cNvSpPr/>
          <p:nvPr/>
        </p:nvSpPr>
        <p:spPr>
          <a:xfrm>
            <a:off x="351064" y="1385317"/>
            <a:ext cx="8712199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cs-CZ" sz="3800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ABSORPCE, DISTRIBUCE A EXKRECE LÉČIV</a:t>
            </a:r>
          </a:p>
        </p:txBody>
      </p:sp>
      <p:sp>
        <p:nvSpPr>
          <p:cNvPr id="4" name="Obdélník 3"/>
          <p:cNvSpPr/>
          <p:nvPr/>
        </p:nvSpPr>
        <p:spPr>
          <a:xfrm>
            <a:off x="596597" y="2486378"/>
            <a:ext cx="810895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 defTabSz="355600">
              <a:buFont typeface="Wingdings" panose="05000000000000000000" pitchFamily="2" charset="2"/>
              <a:buChar char="§"/>
              <a:defRPr/>
            </a:pPr>
            <a:r>
              <a:rPr lang="cs-CZ" sz="2400" i="0" dirty="0">
                <a:solidFill>
                  <a:srgbClr val="66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Aniontové, kationtové a peptidové přenašeče </a:t>
            </a:r>
            <a:r>
              <a:rPr lang="cs-CZ" sz="2400" i="0" dirty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	</a:t>
            </a:r>
            <a:r>
              <a:rPr lang="cs-CZ" sz="2400" b="0" i="0" dirty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	</a:t>
            </a:r>
          </a:p>
          <a:p>
            <a:pPr lvl="1" algn="l" defTabSz="355600">
              <a:defRPr/>
            </a:pPr>
            <a:r>
              <a:rPr lang="cs-CZ" sz="24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např. OAT1 až 3, OATP8, OCTN2, PepT1, OATP1B1</a:t>
            </a:r>
            <a:r>
              <a:rPr lang="cs-CZ" sz="24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(SLCO1B1)</a:t>
            </a:r>
            <a:endParaRPr lang="cs-CZ" sz="2400" i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l" defTabSz="355600">
              <a:buFont typeface="Wingdings" panose="05000000000000000000" pitchFamily="2" charset="2"/>
              <a:buChar char="§"/>
              <a:defRPr/>
            </a:pPr>
            <a:r>
              <a:rPr lang="cs-CZ" sz="2400" i="0" dirty="0">
                <a:solidFill>
                  <a:srgbClr val="66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Proteinové transportéry s </a:t>
            </a:r>
            <a:r>
              <a:rPr lang="cs-CZ" sz="2400" i="0" dirty="0" err="1">
                <a:solidFill>
                  <a:srgbClr val="66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multidrug</a:t>
            </a:r>
            <a:r>
              <a:rPr lang="cs-CZ" sz="2400" i="0" dirty="0">
                <a:solidFill>
                  <a:srgbClr val="66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rezistencí</a:t>
            </a:r>
            <a:r>
              <a:rPr lang="cs-CZ" sz="2400" b="0" i="0" dirty="0">
                <a:solidFill>
                  <a:srgbClr val="66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lvl="1" algn="l" defTabSz="355600">
              <a:defRPr/>
            </a:pPr>
            <a:r>
              <a:rPr lang="cs-CZ" sz="24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MRP1  až MRP6</a:t>
            </a:r>
          </a:p>
          <a:p>
            <a:pPr marL="342900" indent="-342900" algn="l" defTabSz="355600">
              <a:buFont typeface="Wingdings" panose="05000000000000000000" pitchFamily="2" charset="2"/>
              <a:buChar char="§"/>
              <a:defRPr/>
            </a:pPr>
            <a:r>
              <a:rPr lang="cs-CZ" sz="2400" i="0" dirty="0">
                <a:solidFill>
                  <a:srgbClr val="66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P-glykoproteinové transportéry s </a:t>
            </a:r>
            <a:r>
              <a:rPr lang="cs-CZ" sz="2400" i="0" dirty="0" err="1">
                <a:solidFill>
                  <a:srgbClr val="66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multidrug</a:t>
            </a:r>
            <a:r>
              <a:rPr lang="cs-CZ" sz="2400" i="0" dirty="0">
                <a:solidFill>
                  <a:srgbClr val="66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rezistencí  </a:t>
            </a:r>
          </a:p>
          <a:p>
            <a:pPr algn="l" defTabSz="355600">
              <a:defRPr/>
            </a:pPr>
            <a:r>
              <a:rPr lang="cs-CZ" sz="2400" b="0" i="0" dirty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	  </a:t>
            </a:r>
            <a:r>
              <a:rPr lang="cs-CZ" sz="24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MDR1 (ABCB1 gen), MDR3, SPGP... 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351064" y="1963158"/>
            <a:ext cx="86100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Geny kódující transportéry a membránové přenašeče 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699662" y="5394255"/>
            <a:ext cx="8005886" cy="1200329"/>
          </a:xfrm>
          <a:prstGeom prst="rect">
            <a:avLst/>
          </a:prstGeom>
          <a:solidFill>
            <a:srgbClr val="000066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marL="457200" indent="-457200" algn="l" eaLnBrk="0" hangingPunct="0">
              <a:buFont typeface="Wingdings" panose="05000000000000000000" pitchFamily="2" charset="2"/>
              <a:buChar char="§"/>
              <a:defRPr/>
            </a:pPr>
            <a:r>
              <a:rPr lang="cs-CZ" sz="24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Tvorba pozměněných, nefunkčních transportérů </a:t>
            </a:r>
          </a:p>
          <a:p>
            <a:pPr marL="457200" indent="-457200" algn="l" eaLnBrk="0" hangingPunct="0">
              <a:buFont typeface="Wingdings" panose="05000000000000000000" pitchFamily="2" charset="2"/>
              <a:buChar char="§"/>
              <a:defRPr/>
            </a:pPr>
            <a:r>
              <a:rPr lang="cs-CZ" sz="24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Nedostatečné množství transportních proteinů</a:t>
            </a:r>
          </a:p>
          <a:p>
            <a:pPr marL="457200" indent="-457200" algn="l" eaLnBrk="0" hangingPunct="0">
              <a:buFont typeface="Wingdings" panose="05000000000000000000" pitchFamily="2" charset="2"/>
              <a:buChar char="§"/>
              <a:defRPr/>
            </a:pPr>
            <a:r>
              <a:rPr lang="cs-CZ" sz="24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Změna vazebné afinity přenašečů k substrátům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596597" y="4824137"/>
            <a:ext cx="29706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KLINICKÝ DOPAD:</a:t>
            </a:r>
          </a:p>
        </p:txBody>
      </p:sp>
    </p:spTree>
    <p:extLst>
      <p:ext uri="{BB962C8B-B14F-4D97-AF65-F5344CB8AC3E}">
        <p14:creationId xmlns:p14="http://schemas.microsoft.com/office/powerpoint/2010/main" val="306651812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1987" name="Picture 3" descr="Farmaci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876198" cy="1408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44802" dir="2272499" algn="ctr" rotWithShape="0">
              <a:schemeClr val="tx2">
                <a:alpha val="50000"/>
              </a:schemeClr>
            </a:outerShdw>
            <a:softEdge rad="127000"/>
          </a:effectLst>
        </p:spPr>
      </p:pic>
      <p:pic>
        <p:nvPicPr>
          <p:cNvPr id="9" name="Obrázek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439"/>
          <a:stretch/>
        </p:blipFill>
        <p:spPr>
          <a:xfrm>
            <a:off x="0" y="14325"/>
            <a:ext cx="2294164" cy="1523804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0" name="Picture 4" descr="08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92686" y="0"/>
            <a:ext cx="2351314" cy="1538129"/>
          </a:xfrm>
          <a:prstGeom prst="rect">
            <a:avLst/>
          </a:prstGeom>
          <a:noFill/>
          <a:effectLst>
            <a:outerShdw dist="125724" dir="2700000" algn="ctr" rotWithShape="0">
              <a:schemeClr val="tx2"/>
            </a:outerShdw>
            <a:softEdge rad="127000"/>
          </a:effectLst>
        </p:spPr>
      </p:pic>
      <p:sp>
        <p:nvSpPr>
          <p:cNvPr id="6" name="TextovéPole 5"/>
          <p:cNvSpPr txBox="1"/>
          <p:nvPr/>
        </p:nvSpPr>
        <p:spPr>
          <a:xfrm>
            <a:off x="366183" y="1724760"/>
            <a:ext cx="83544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Geny kódující biotransformační enzymy </a:t>
            </a:r>
          </a:p>
        </p:txBody>
      </p:sp>
      <p:sp>
        <p:nvSpPr>
          <p:cNvPr id="11" name="Obdélník 10"/>
          <p:cNvSpPr/>
          <p:nvPr/>
        </p:nvSpPr>
        <p:spPr>
          <a:xfrm>
            <a:off x="2294164" y="1146971"/>
            <a:ext cx="4916488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cs-CZ" sz="3800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METABOLISMUS LÉČIV</a:t>
            </a:r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472547" y="2492908"/>
            <a:ext cx="8248120" cy="375487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>
            <a:spAutoFit/>
          </a:bodyPr>
          <a:lstStyle>
            <a:lvl1pPr marL="261938" indent="-261938" algn="ctr" eaLnBrk="0" hangingPunct="0">
              <a:defRPr sz="2800" b="1" i="1">
                <a:solidFill>
                  <a:schemeClr val="tx1"/>
                </a:solidFill>
                <a:latin typeface="Arial" charset="0"/>
              </a:defRPr>
            </a:lvl1pPr>
            <a:lvl2pPr marL="363538" algn="ctr" eaLnBrk="0" hangingPunct="0">
              <a:defRPr sz="2800" b="1" i="1">
                <a:solidFill>
                  <a:schemeClr val="tx1"/>
                </a:solidFill>
                <a:latin typeface="Arial" charset="0"/>
              </a:defRPr>
            </a:lvl2pPr>
            <a:lvl3pPr marL="363538" algn="ctr" eaLnBrk="0" hangingPunct="0">
              <a:defRPr sz="2800"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algn="ctr" eaLnBrk="0" hangingPunct="0">
              <a:defRPr sz="2800"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algn="ctr" eaLnBrk="0" hangingPunct="0">
              <a:defRPr sz="2800"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defRPr/>
            </a:pPr>
            <a:r>
              <a:rPr lang="cs-CZ" sz="3200" i="0" dirty="0">
                <a:solidFill>
                  <a:srgbClr val="66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Enzymy I. biotransformační fáze </a:t>
            </a:r>
          </a:p>
          <a:p>
            <a:pPr algn="l">
              <a:defRPr/>
            </a:pPr>
            <a:r>
              <a:rPr lang="cs-CZ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</a:t>
            </a:r>
            <a:r>
              <a:rPr lang="cs-CZ" sz="240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Enzymy cytochromu P 450: </a:t>
            </a:r>
            <a:r>
              <a:rPr lang="cs-CZ" sz="2400" b="0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CYP2D6, CYP2C9, CYP2C19, CYP3A4</a:t>
            </a:r>
          </a:p>
          <a:p>
            <a:pPr marL="342900" indent="-342900" algn="l">
              <a:buFont typeface="Wingdings" panose="05000000000000000000" pitchFamily="2" charset="2"/>
              <a:buChar char="­"/>
              <a:defRPr/>
            </a:pPr>
            <a:r>
              <a:rPr lang="cs-CZ" sz="2400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MTHFR </a:t>
            </a:r>
            <a:r>
              <a:rPr lang="cs-CZ" sz="2400" b="0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(metylen </a:t>
            </a:r>
            <a:r>
              <a:rPr lang="cs-CZ" sz="2400" b="0" i="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tetrahydrofolát</a:t>
            </a:r>
            <a:r>
              <a:rPr lang="cs-CZ" sz="2400" b="0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reduktáza) </a:t>
            </a:r>
          </a:p>
          <a:p>
            <a:pPr marL="342900" indent="-342900" algn="l">
              <a:buFont typeface="Wingdings" panose="05000000000000000000" pitchFamily="2" charset="2"/>
              <a:buChar char="­"/>
              <a:defRPr/>
            </a:pPr>
            <a:r>
              <a:rPr lang="cs-CZ" sz="2400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DPD </a:t>
            </a:r>
            <a:r>
              <a:rPr lang="cs-CZ" sz="2400" b="0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cs-CZ" sz="2400" b="0" i="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dihydropyrimidin</a:t>
            </a:r>
            <a:r>
              <a:rPr lang="cs-CZ" sz="2400" b="0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dehydrogenáza)</a:t>
            </a:r>
            <a:r>
              <a:rPr lang="cs-CZ" sz="2400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b="0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(5-FU)</a:t>
            </a:r>
          </a:p>
          <a:p>
            <a:pPr algn="l">
              <a:defRPr/>
            </a:pPr>
            <a:endParaRPr lang="cs-CZ" sz="3200" i="0" dirty="0">
              <a:solidFill>
                <a:srgbClr val="66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defRPr/>
            </a:pPr>
            <a:r>
              <a:rPr lang="cs-CZ" sz="3200" i="0" dirty="0">
                <a:solidFill>
                  <a:srgbClr val="66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Enzymy II. biotransformační fáze </a:t>
            </a:r>
            <a:endParaRPr lang="cs-CZ" sz="2400" i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l">
              <a:buFont typeface="Wingdings" panose="05000000000000000000" pitchFamily="2" charset="2"/>
              <a:buChar char="­"/>
              <a:defRPr/>
            </a:pPr>
            <a:r>
              <a:rPr lang="cs-CZ" sz="2400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TPMT </a:t>
            </a:r>
            <a:r>
              <a:rPr lang="cs-CZ" sz="2400" b="0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cs-CZ" sz="2400" b="0" i="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thiopurin</a:t>
            </a:r>
            <a:r>
              <a:rPr lang="cs-CZ" sz="2400" b="0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S-</a:t>
            </a:r>
            <a:r>
              <a:rPr lang="cs-CZ" sz="2400" b="0" i="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methyl</a:t>
            </a:r>
            <a:r>
              <a:rPr lang="cs-CZ" sz="2400" b="0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transferáza)</a:t>
            </a:r>
            <a:r>
              <a:rPr lang="cs-CZ" sz="2400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342900" indent="-342900" algn="l">
              <a:buFont typeface="Wingdings" panose="05000000000000000000" pitchFamily="2" charset="2"/>
              <a:buChar char="­"/>
              <a:defRPr/>
            </a:pPr>
            <a:r>
              <a:rPr lang="cs-CZ" sz="2400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NAT1, NAT2 </a:t>
            </a:r>
            <a:r>
              <a:rPr lang="cs-CZ" sz="2400" b="0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(N-acetyl </a:t>
            </a:r>
            <a:r>
              <a:rPr lang="cs-CZ" sz="2400" b="0" i="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transferázy)</a:t>
            </a:r>
            <a:endParaRPr lang="cs-CZ" sz="2400" i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l">
              <a:buFont typeface="Wingdings" panose="05000000000000000000" pitchFamily="2" charset="2"/>
              <a:buChar char="­"/>
              <a:defRPr/>
            </a:pPr>
            <a:r>
              <a:rPr lang="cs-CZ" sz="2400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UGT1A1 </a:t>
            </a:r>
            <a:r>
              <a:rPr lang="cs-CZ" sz="2400" b="0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(uridin-</a:t>
            </a:r>
            <a:r>
              <a:rPr lang="cs-CZ" sz="2400" b="0" i="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difosfát</a:t>
            </a:r>
            <a:r>
              <a:rPr lang="cs-CZ" sz="2400" b="0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b="0" i="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glukuronosyl</a:t>
            </a:r>
            <a:r>
              <a:rPr lang="cs-CZ" sz="2400" b="0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transferáza 1A1) </a:t>
            </a:r>
            <a:r>
              <a:rPr lang="cs-CZ" sz="2400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	</a:t>
            </a:r>
            <a:endParaRPr lang="cs-CZ" sz="2400" b="0" i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2294164" y="138090"/>
            <a:ext cx="4498522" cy="98982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cs-CZ" sz="360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Ovlivňující FARMAKOKINETIKU</a:t>
            </a:r>
          </a:p>
        </p:txBody>
      </p:sp>
    </p:spTree>
    <p:extLst>
      <p:ext uri="{BB962C8B-B14F-4D97-AF65-F5344CB8AC3E}">
        <p14:creationId xmlns:p14="http://schemas.microsoft.com/office/powerpoint/2010/main" val="4856816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1059724" y="2161849"/>
            <a:ext cx="7307036" cy="1846659"/>
          </a:xfrm>
          <a:prstGeom prst="rect">
            <a:avLst/>
          </a:prstGeom>
          <a:solidFill>
            <a:srgbClr val="000066"/>
          </a:solidFill>
          <a:ln w="28575" algn="ctr">
            <a:noFill/>
            <a:miter lim="800000"/>
            <a:headEnd/>
            <a:tailEnd/>
          </a:ln>
          <a:effectLst>
            <a:glow rad="177800">
              <a:srgbClr val="FFFF00">
                <a:alpha val="96000"/>
              </a:srgb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>
            <a:spAutoFit/>
          </a:bodyPr>
          <a:lstStyle/>
          <a:p>
            <a:pPr marL="722313" indent="-547688" algn="l" eaLnBrk="0" hangingPunct="0">
              <a:buFont typeface="Wingdings" pitchFamily="2" charset="2"/>
              <a:buNone/>
              <a:defRPr/>
            </a:pPr>
            <a:r>
              <a:rPr lang="cs-CZ" sz="4000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1. Co je </a:t>
            </a:r>
            <a:r>
              <a:rPr lang="cs-CZ" sz="4000" i="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farmakogenetika</a:t>
            </a:r>
            <a:r>
              <a:rPr lang="cs-CZ" sz="4000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 a co </a:t>
            </a:r>
            <a:r>
              <a:rPr lang="cs-CZ" sz="4000" i="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farmakogenomika</a:t>
            </a:r>
            <a:r>
              <a:rPr lang="cs-CZ" sz="4000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a jaká jsou jejich teoretická východiska  </a:t>
            </a:r>
          </a:p>
        </p:txBody>
      </p:sp>
    </p:spTree>
    <p:extLst>
      <p:ext uri="{BB962C8B-B14F-4D97-AF65-F5344CB8AC3E}">
        <p14:creationId xmlns:p14="http://schemas.microsoft.com/office/powerpoint/2010/main" val="5033726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ovéPole 13"/>
          <p:cNvSpPr txBox="1"/>
          <p:nvPr/>
        </p:nvSpPr>
        <p:spPr>
          <a:xfrm>
            <a:off x="496220" y="344734"/>
            <a:ext cx="41430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320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KLINICKÝ DOPAD:</a:t>
            </a:r>
          </a:p>
        </p:txBody>
      </p:sp>
      <p:sp>
        <p:nvSpPr>
          <p:cNvPr id="15" name="Obdélník 14"/>
          <p:cNvSpPr/>
          <p:nvPr/>
        </p:nvSpPr>
        <p:spPr>
          <a:xfrm>
            <a:off x="354330" y="4948704"/>
            <a:ext cx="8629650" cy="1384995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lvl="0" algn="l">
              <a:defRPr/>
            </a:pPr>
            <a:r>
              <a:rPr lang="cs-CZ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U </a:t>
            </a:r>
            <a:r>
              <a:rPr lang="cs-CZ" i="0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PROLÉČIVA</a:t>
            </a:r>
            <a:r>
              <a:rPr lang="cs-CZ" i="0" dirty="0">
                <a:solidFill>
                  <a:srgbClr val="FF99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může  snížená aktivita enzymu znamenat vytvoření</a:t>
            </a:r>
            <a:r>
              <a:rPr lang="cs-CZ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i="0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nedostatečného</a:t>
            </a:r>
            <a:r>
              <a:rPr lang="cs-CZ" i="0" dirty="0">
                <a:solidFill>
                  <a:srgbClr val="FF99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cs-CZ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množství  aktivního metabolitu a nedostatečnou účinnost léčiva</a:t>
            </a:r>
          </a:p>
        </p:txBody>
      </p:sp>
      <p:sp>
        <p:nvSpPr>
          <p:cNvPr id="16" name="Obdélník 15"/>
          <p:cNvSpPr/>
          <p:nvPr/>
        </p:nvSpPr>
        <p:spPr>
          <a:xfrm>
            <a:off x="682681" y="3001302"/>
            <a:ext cx="674681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>
              <a:defRPr/>
            </a:pPr>
            <a:r>
              <a:rPr lang="cs-CZ" sz="2400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Zpomalení </a:t>
            </a:r>
            <a:r>
              <a:rPr lang="cs-CZ" sz="2400" i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metabolických dějů  →</a:t>
            </a:r>
          </a:p>
          <a:p>
            <a:pPr lvl="0" algn="l">
              <a:defRPr/>
            </a:pPr>
            <a:r>
              <a:rPr lang="cs-CZ" sz="2400" i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→ </a:t>
            </a:r>
            <a:r>
              <a:rPr lang="cs-CZ" sz="2400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zpomalené</a:t>
            </a:r>
            <a:r>
              <a:rPr lang="cs-CZ" sz="2400" i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 odbourávání léčiva </a:t>
            </a:r>
            <a:r>
              <a:rPr lang="cs-CZ" sz="2400" i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→ </a:t>
            </a:r>
          </a:p>
          <a:p>
            <a:pPr lvl="0" algn="l">
              <a:defRPr/>
            </a:pPr>
            <a:r>
              <a:rPr lang="cs-CZ" sz="2400" i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    → </a:t>
            </a:r>
            <a:r>
              <a:rPr lang="cs-CZ" sz="2400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hromadění</a:t>
            </a:r>
            <a:r>
              <a:rPr lang="cs-CZ" sz="2400" i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léčiva v organismu →</a:t>
            </a:r>
            <a:endParaRPr lang="cs-CZ" sz="2400" i="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anose="020F0502020204030204" pitchFamily="34" charset="0"/>
              <a:cs typeface="Calibri" panose="020F0502020204030204" pitchFamily="34" charset="0"/>
              <a:sym typeface="Wingdings" pitchFamily="2" charset="2"/>
            </a:endParaRPr>
          </a:p>
          <a:p>
            <a:pPr lvl="0" algn="l">
              <a:defRPr/>
            </a:pPr>
            <a:r>
              <a:rPr lang="cs-CZ" sz="2400" i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          </a:t>
            </a:r>
            <a:r>
              <a:rPr lang="cs-CZ" sz="2400" i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→ </a:t>
            </a:r>
            <a:r>
              <a:rPr lang="cs-CZ" sz="2400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růst</a:t>
            </a:r>
            <a:r>
              <a:rPr lang="cs-CZ" sz="2400" i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 </a:t>
            </a:r>
            <a:r>
              <a:rPr lang="cs-CZ" sz="2400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nežádoucích účinků  až intoxikace</a:t>
            </a:r>
          </a:p>
        </p:txBody>
      </p:sp>
      <p:sp>
        <p:nvSpPr>
          <p:cNvPr id="17" name="TextovéPole 16"/>
          <p:cNvSpPr txBox="1"/>
          <p:nvPr/>
        </p:nvSpPr>
        <p:spPr>
          <a:xfrm>
            <a:off x="644580" y="929509"/>
            <a:ext cx="7356419" cy="830997"/>
          </a:xfrm>
          <a:prstGeom prst="rect">
            <a:avLst/>
          </a:prstGeom>
          <a:solidFill>
            <a:srgbClr val="000066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marL="457200" indent="-457200" algn="l" eaLnBrk="0" hangingPunct="0">
              <a:buFont typeface="Wingdings" panose="05000000000000000000" pitchFamily="2" charset="2"/>
              <a:buChar char="§"/>
              <a:defRPr/>
            </a:pPr>
            <a:r>
              <a:rPr lang="cs-CZ" sz="24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Snížení / zvýšení  aktivity daného enzymu</a:t>
            </a:r>
          </a:p>
          <a:p>
            <a:pPr marL="457200" indent="-457200" algn="l" eaLnBrk="0" hangingPunct="0">
              <a:buFont typeface="Wingdings" panose="05000000000000000000" pitchFamily="2" charset="2"/>
              <a:buChar char="§"/>
              <a:defRPr/>
            </a:pPr>
            <a:r>
              <a:rPr lang="cs-CZ" sz="24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Změna vazebné afinity k substrátům</a:t>
            </a:r>
          </a:p>
        </p:txBody>
      </p:sp>
      <p:sp>
        <p:nvSpPr>
          <p:cNvPr id="18" name="TextovéPole 17"/>
          <p:cNvSpPr txBox="1"/>
          <p:nvPr/>
        </p:nvSpPr>
        <p:spPr>
          <a:xfrm>
            <a:off x="1177839" y="2211646"/>
            <a:ext cx="57565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3200" i="0" dirty="0">
                <a:solidFill>
                  <a:srgbClr val="FF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SNÍŽENÍ AKTIVITY enzymu</a:t>
            </a:r>
          </a:p>
        </p:txBody>
      </p:sp>
    </p:spTree>
    <p:extLst>
      <p:ext uri="{BB962C8B-B14F-4D97-AF65-F5344CB8AC3E}">
        <p14:creationId xmlns:p14="http://schemas.microsoft.com/office/powerpoint/2010/main" val="384549594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build="p"/>
      <p:bldP spid="1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délník 15"/>
          <p:cNvSpPr/>
          <p:nvPr/>
        </p:nvSpPr>
        <p:spPr>
          <a:xfrm>
            <a:off x="930986" y="3300218"/>
            <a:ext cx="674681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>
              <a:defRPr/>
            </a:pPr>
            <a:r>
              <a:rPr lang="cs-CZ" sz="2400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Zrychlení </a:t>
            </a:r>
            <a:r>
              <a:rPr lang="cs-CZ" sz="2400" i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metabolických dějů  →</a:t>
            </a:r>
          </a:p>
          <a:p>
            <a:pPr lvl="0" algn="l">
              <a:defRPr/>
            </a:pPr>
            <a:r>
              <a:rPr lang="cs-CZ" sz="2400" i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→ </a:t>
            </a:r>
            <a:r>
              <a:rPr lang="cs-CZ" sz="2400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zrychlené </a:t>
            </a:r>
            <a:r>
              <a:rPr lang="cs-CZ" sz="2400" i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odbourávání léčiva </a:t>
            </a:r>
            <a:r>
              <a:rPr lang="cs-CZ" sz="2400" i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→ </a:t>
            </a:r>
          </a:p>
          <a:p>
            <a:pPr lvl="0" algn="l">
              <a:defRPr/>
            </a:pPr>
            <a:r>
              <a:rPr lang="cs-CZ" sz="2400" i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    → </a:t>
            </a:r>
            <a:r>
              <a:rPr lang="cs-CZ" sz="2400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nedostatečné množství </a:t>
            </a:r>
            <a:r>
              <a:rPr lang="cs-CZ" sz="2400" i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léčiva v organismu →</a:t>
            </a:r>
            <a:endParaRPr lang="cs-CZ" sz="2400" i="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anose="020F0502020204030204" pitchFamily="34" charset="0"/>
              <a:cs typeface="Calibri" panose="020F0502020204030204" pitchFamily="34" charset="0"/>
              <a:sym typeface="Wingdings" pitchFamily="2" charset="2"/>
            </a:endParaRPr>
          </a:p>
          <a:p>
            <a:pPr lvl="0" algn="l">
              <a:defRPr/>
            </a:pPr>
            <a:r>
              <a:rPr lang="cs-CZ" sz="2400" i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          </a:t>
            </a:r>
            <a:r>
              <a:rPr lang="cs-CZ" sz="2400" i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→ </a:t>
            </a:r>
            <a:r>
              <a:rPr lang="cs-CZ" sz="2400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nedostatečná účinnost léčiva</a:t>
            </a:r>
          </a:p>
        </p:txBody>
      </p:sp>
      <p:sp>
        <p:nvSpPr>
          <p:cNvPr id="18" name="TextovéPole 17"/>
          <p:cNvSpPr txBox="1"/>
          <p:nvPr/>
        </p:nvSpPr>
        <p:spPr>
          <a:xfrm>
            <a:off x="1167642" y="2237974"/>
            <a:ext cx="57565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3200" i="0" dirty="0">
                <a:solidFill>
                  <a:srgbClr val="66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ZVÝŠENÍ AKTIVITY enzymu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496220" y="344734"/>
            <a:ext cx="41430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320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KLINICKÝ DOPAD: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644580" y="929509"/>
            <a:ext cx="7356419" cy="830997"/>
          </a:xfrm>
          <a:prstGeom prst="rect">
            <a:avLst/>
          </a:prstGeom>
          <a:solidFill>
            <a:srgbClr val="000066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marL="457200" indent="-457200" algn="l" eaLnBrk="0" hangingPunct="0">
              <a:buFont typeface="Wingdings" panose="05000000000000000000" pitchFamily="2" charset="2"/>
              <a:buChar char="§"/>
              <a:defRPr/>
            </a:pPr>
            <a:r>
              <a:rPr lang="cs-CZ" sz="24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Snížení / zvýšení  aktivity daného enzymu</a:t>
            </a:r>
          </a:p>
          <a:p>
            <a:pPr marL="457200" indent="-457200" algn="l" eaLnBrk="0" hangingPunct="0">
              <a:buFont typeface="Wingdings" panose="05000000000000000000" pitchFamily="2" charset="2"/>
              <a:buChar char="§"/>
              <a:defRPr/>
            </a:pPr>
            <a:r>
              <a:rPr lang="cs-CZ" sz="24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Změna vazebné afinity k substrátům</a:t>
            </a:r>
          </a:p>
        </p:txBody>
      </p:sp>
    </p:spTree>
    <p:extLst>
      <p:ext uri="{BB962C8B-B14F-4D97-AF65-F5344CB8AC3E}">
        <p14:creationId xmlns:p14="http://schemas.microsoft.com/office/powerpoint/2010/main" val="29027630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  <p:bldP spid="1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523081" y="2071227"/>
            <a:ext cx="8040687" cy="2277547"/>
          </a:xfrm>
          <a:prstGeom prst="rect">
            <a:avLst/>
          </a:prstGeom>
          <a:solidFill>
            <a:srgbClr val="000066"/>
          </a:solidFill>
          <a:ln w="9525" algn="ctr">
            <a:noFill/>
            <a:miter lim="800000"/>
            <a:headEnd/>
            <a:tailEnd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lIns="0" tIns="0" rIns="0" bIns="0">
            <a:spAutoFit/>
          </a:bodyPr>
          <a:lstStyle/>
          <a:p>
            <a:pPr marL="174625" algn="l">
              <a:defRPr/>
            </a:pPr>
            <a:r>
              <a:rPr lang="cs-CZ" sz="3200" i="0" dirty="0">
                <a:solidFill>
                  <a:srgbClr val="66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Pozor na situaci, kdy enzymová aktivita již snížená geneticky </a:t>
            </a:r>
            <a:r>
              <a:rPr lang="cs-CZ" i="0" dirty="0">
                <a:solidFill>
                  <a:srgbClr val="FF99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je dále utlumena přítomností </a:t>
            </a:r>
            <a:r>
              <a:rPr lang="cs-CZ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INHIBITORU </a:t>
            </a:r>
            <a:r>
              <a:rPr lang="cs-CZ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může být velmi nebezpečné  především  za situace, že neexistuje alternativní cesta odbourávání léčiva jiným enzymem. </a:t>
            </a:r>
          </a:p>
        </p:txBody>
      </p:sp>
      <p:pic>
        <p:nvPicPr>
          <p:cNvPr id="8" name="Picture 4" descr="0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92686" y="0"/>
            <a:ext cx="2351314" cy="1538129"/>
          </a:xfrm>
          <a:prstGeom prst="rect">
            <a:avLst/>
          </a:prstGeom>
          <a:noFill/>
          <a:effectLst>
            <a:outerShdw dist="125724" dir="2700000" algn="ctr" rotWithShape="0">
              <a:schemeClr val="tx2"/>
            </a:outerShdw>
            <a:softEdge rad="127000"/>
          </a:effectLst>
        </p:spPr>
      </p:pic>
      <p:pic>
        <p:nvPicPr>
          <p:cNvPr id="10" name="Obrázek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439"/>
          <a:stretch/>
        </p:blipFill>
        <p:spPr>
          <a:xfrm>
            <a:off x="0" y="14325"/>
            <a:ext cx="2294164" cy="1523804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2" name="TextovéPole 1"/>
          <p:cNvSpPr txBox="1"/>
          <p:nvPr/>
        </p:nvSpPr>
        <p:spPr>
          <a:xfrm>
            <a:off x="523081" y="4946076"/>
            <a:ext cx="7975600" cy="1384995"/>
          </a:xfrm>
          <a:prstGeom prst="rect">
            <a:avLst/>
          </a:prstGeom>
          <a:solidFill>
            <a:srgbClr val="000066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cs-CZ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Lékové interakce mohou být klinicky závažnější u pacientů s variantními alelami v genech kódujících biotransformační enzymy </a:t>
            </a:r>
          </a:p>
        </p:txBody>
      </p:sp>
      <p:sp>
        <p:nvSpPr>
          <p:cNvPr id="12" name="Obdélník 11"/>
          <p:cNvSpPr/>
          <p:nvPr/>
        </p:nvSpPr>
        <p:spPr>
          <a:xfrm>
            <a:off x="2294161" y="106195"/>
            <a:ext cx="4498522" cy="1477328"/>
          </a:xfrm>
          <a:prstGeom prst="rect">
            <a:avLst/>
          </a:prstGeom>
          <a:solidFill>
            <a:srgbClr val="000066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sz="300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GENOVÉ POLYMORFISMY versus </a:t>
            </a:r>
          </a:p>
          <a:p>
            <a:pPr>
              <a:defRPr/>
            </a:pPr>
            <a:r>
              <a:rPr lang="cs-CZ" sz="300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LÉKOVÉ INTERAKCE</a:t>
            </a:r>
          </a:p>
        </p:txBody>
      </p:sp>
    </p:spTree>
    <p:extLst>
      <p:ext uri="{BB962C8B-B14F-4D97-AF65-F5344CB8AC3E}">
        <p14:creationId xmlns:p14="http://schemas.microsoft.com/office/powerpoint/2010/main" val="6877454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16"/>
          <p:cNvSpPr txBox="1">
            <a:spLocks noChangeArrowheads="1"/>
          </p:cNvSpPr>
          <p:nvPr/>
        </p:nvSpPr>
        <p:spPr bwMode="auto">
          <a:xfrm>
            <a:off x="637750" y="1622909"/>
            <a:ext cx="8040687" cy="307776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cs-CZ" sz="3200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GENOTYPIZACE</a:t>
            </a:r>
            <a:r>
              <a:rPr lang="cs-CZ" sz="2400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cs-CZ" sz="24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je stanovení genotypu  </a:t>
            </a:r>
            <a:r>
              <a:rPr lang="cs-CZ" sz="24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sym typeface="Wingdings" pitchFamily="2" charset="2"/>
              </a:rPr>
              <a:t> homozygot pro standardní alelu, heterozygot, homozygot pro variantní alelu</a:t>
            </a:r>
          </a:p>
          <a:p>
            <a:pPr algn="l">
              <a:spcBef>
                <a:spcPct val="50000"/>
              </a:spcBef>
              <a:defRPr/>
            </a:pPr>
            <a:endParaRPr lang="cs-CZ" sz="1600" b="0" i="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anose="020F0502020204030204" pitchFamily="34" charset="0"/>
              <a:sym typeface="Wingdings" pitchFamily="2" charset="2"/>
            </a:endParaRPr>
          </a:p>
          <a:p>
            <a:pPr algn="l">
              <a:spcBef>
                <a:spcPct val="50000"/>
              </a:spcBef>
              <a:defRPr/>
            </a:pPr>
            <a:r>
              <a:rPr lang="cs-CZ" sz="3200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FENOTYPIZACE</a:t>
            </a:r>
            <a:r>
              <a:rPr lang="cs-CZ" sz="240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cs-CZ" sz="24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je zařazení pacienta na základě výsledků měření aktivity enzymu (TDM)</a:t>
            </a:r>
            <a:r>
              <a:rPr lang="cs-CZ" sz="24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sym typeface="Wingdings" pitchFamily="2" charset="2"/>
              </a:rPr>
              <a:t> mezi ultrarychlé, rychlé, střední, pomalé </a:t>
            </a:r>
            <a:r>
              <a:rPr lang="cs-CZ" sz="2400" b="0" i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sym typeface="Wingdings" pitchFamily="2" charset="2"/>
              </a:rPr>
              <a:t>metabolizéry</a:t>
            </a:r>
            <a:r>
              <a:rPr lang="cs-CZ" sz="24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sym typeface="Wingdings" pitchFamily="2" charset="2"/>
              </a:rPr>
              <a:t> dle metabolické aktivity daného enzymu nebo izoenzymu</a:t>
            </a:r>
            <a:endParaRPr lang="cs-CZ" sz="2400" i="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8" name="Text Box 17"/>
          <p:cNvSpPr txBox="1">
            <a:spLocks noChangeArrowheads="1"/>
          </p:cNvSpPr>
          <p:nvPr/>
        </p:nvSpPr>
        <p:spPr bwMode="auto">
          <a:xfrm>
            <a:off x="637750" y="5462564"/>
            <a:ext cx="8113712" cy="49244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cs-CZ" sz="3200" i="0" dirty="0">
                <a:solidFill>
                  <a:srgbClr val="00FFFF"/>
                </a:solidFill>
                <a:latin typeface="Calibri" panose="020F0502020204030204" pitchFamily="34" charset="0"/>
              </a:rPr>
              <a:t>OBA PŘÍSTUPY MAJÍ VÝHODY I NEVÝHODY</a:t>
            </a:r>
          </a:p>
        </p:txBody>
      </p:sp>
      <p:sp>
        <p:nvSpPr>
          <p:cNvPr id="4" name="Obdélník 3"/>
          <p:cNvSpPr/>
          <p:nvPr/>
        </p:nvSpPr>
        <p:spPr>
          <a:xfrm>
            <a:off x="2354799" y="60801"/>
            <a:ext cx="4377251" cy="584775"/>
          </a:xfrm>
          <a:prstGeom prst="rect">
            <a:avLst/>
          </a:prstGeom>
          <a:solidFill>
            <a:srgbClr val="000066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sz="3200" i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DVA DŮLEŽITÉ POJMY…</a:t>
            </a:r>
            <a:endParaRPr lang="cs-CZ" sz="3200" i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 descr="08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92686" y="0"/>
            <a:ext cx="2351314" cy="1538129"/>
          </a:xfrm>
          <a:prstGeom prst="rect">
            <a:avLst/>
          </a:prstGeom>
          <a:noFill/>
          <a:effectLst>
            <a:outerShdw dist="125724" dir="2700000" algn="ctr" rotWithShape="0">
              <a:schemeClr val="tx2"/>
            </a:outerShdw>
            <a:softEdge rad="127000"/>
          </a:effectLst>
        </p:spPr>
      </p:pic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439"/>
          <a:stretch/>
        </p:blipFill>
        <p:spPr>
          <a:xfrm>
            <a:off x="0" y="14325"/>
            <a:ext cx="2294164" cy="1523804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892491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515380" y="1014860"/>
            <a:ext cx="8056084" cy="47705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cs-CZ" sz="3600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GENOTYPIZACE </a:t>
            </a:r>
            <a:r>
              <a:rPr lang="cs-CZ" sz="3200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      </a:t>
            </a:r>
            <a:r>
              <a:rPr lang="cs-CZ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(Laboratoř lékařské genetiky)</a:t>
            </a:r>
            <a:endParaRPr lang="cs-CZ" sz="1200" i="0" u="sng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anose="020F0502020204030204" pitchFamily="34" charset="0"/>
            </a:endParaRPr>
          </a:p>
          <a:p>
            <a:pPr algn="l">
              <a:defRPr/>
            </a:pPr>
            <a:endParaRPr lang="cs-CZ" sz="2400" i="0" dirty="0">
              <a:solidFill>
                <a:srgbClr val="66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anose="020F0502020204030204" pitchFamily="34" charset="0"/>
            </a:endParaRPr>
          </a:p>
          <a:p>
            <a:pPr algn="l">
              <a:defRPr/>
            </a:pPr>
            <a:r>
              <a:rPr lang="cs-CZ" sz="2400" i="0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Výhoda:</a:t>
            </a:r>
            <a:r>
              <a:rPr lang="cs-CZ" sz="240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</a:t>
            </a:r>
          </a:p>
          <a:p>
            <a:pPr algn="l">
              <a:defRPr/>
            </a:pPr>
            <a:r>
              <a:rPr lang="cs-CZ" sz="24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Genotyp se po celý život člověka nemění, jeho stanovení lze udělat jednou na celý život</a:t>
            </a:r>
          </a:p>
          <a:p>
            <a:pPr algn="l">
              <a:defRPr/>
            </a:pPr>
            <a:endParaRPr lang="cs-CZ" sz="1200" b="0" i="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anose="020F0502020204030204" pitchFamily="34" charset="0"/>
            </a:endParaRPr>
          </a:p>
          <a:p>
            <a:pPr algn="l">
              <a:defRPr/>
            </a:pPr>
            <a:endParaRPr lang="cs-CZ" sz="2400" i="0" dirty="0">
              <a:solidFill>
                <a:srgbClr val="66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anose="020F0502020204030204" pitchFamily="34" charset="0"/>
            </a:endParaRPr>
          </a:p>
          <a:p>
            <a:pPr algn="l">
              <a:defRPr/>
            </a:pPr>
            <a:r>
              <a:rPr lang="cs-CZ" sz="2400" i="0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Nevýhoda:</a:t>
            </a:r>
          </a:p>
          <a:p>
            <a:pPr algn="l">
              <a:defRPr/>
            </a:pPr>
            <a:r>
              <a:rPr lang="cs-CZ" sz="24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Samotné určení genotypu  v daném genu nám nic neřekne o </a:t>
            </a:r>
          </a:p>
          <a:p>
            <a:pPr marL="342900" indent="-342900" algn="l">
              <a:buFont typeface="Wingdings" panose="05000000000000000000" pitchFamily="2" charset="2"/>
              <a:buChar char="§"/>
              <a:defRPr/>
            </a:pPr>
            <a:r>
              <a:rPr lang="cs-CZ" sz="240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interakci s vnějším prostředím </a:t>
            </a:r>
            <a:r>
              <a:rPr lang="cs-CZ" sz="20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(interagující další léčiva nebo složky potravy)</a:t>
            </a:r>
            <a:endParaRPr lang="cs-CZ" sz="2400" b="0" i="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anose="020F0502020204030204" pitchFamily="34" charset="0"/>
            </a:endParaRPr>
          </a:p>
          <a:p>
            <a:pPr marL="342900" indent="-342900" algn="l">
              <a:buFont typeface="Wingdings" panose="05000000000000000000" pitchFamily="2" charset="2"/>
              <a:buChar char="§"/>
              <a:tabLst>
                <a:tab pos="261938" algn="l"/>
              </a:tabLst>
              <a:defRPr/>
            </a:pPr>
            <a:r>
              <a:rPr lang="cs-CZ" sz="240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kompenzační schopnosti organismu </a:t>
            </a:r>
            <a:r>
              <a:rPr lang="cs-CZ" sz="20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(přítomnost dalších genových polymorfismů??)</a:t>
            </a:r>
          </a:p>
        </p:txBody>
      </p:sp>
    </p:spTree>
    <p:extLst>
      <p:ext uri="{BB962C8B-B14F-4D97-AF65-F5344CB8AC3E}">
        <p14:creationId xmlns:p14="http://schemas.microsoft.com/office/powerpoint/2010/main" val="26140823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647138" y="438842"/>
            <a:ext cx="8070976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cs-CZ" sz="3600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FENOTYPIZACE </a:t>
            </a:r>
            <a:r>
              <a:rPr lang="cs-CZ" sz="3200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          (TDM monitoring)</a:t>
            </a:r>
            <a:endParaRPr lang="cs-CZ" sz="1200" i="0" u="sng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anose="020F0502020204030204" pitchFamily="34" charset="0"/>
            </a:endParaRPr>
          </a:p>
          <a:p>
            <a:pPr algn="l">
              <a:defRPr/>
            </a:pPr>
            <a:r>
              <a:rPr lang="cs-CZ" sz="2400" i="0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Výhoda:</a:t>
            </a:r>
            <a:r>
              <a:rPr lang="cs-CZ" sz="240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</a:t>
            </a:r>
          </a:p>
          <a:p>
            <a:pPr algn="l">
              <a:defRPr/>
            </a:pPr>
            <a:r>
              <a:rPr lang="cs-CZ" sz="24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Stanovení  fenotypu  (aktivity enzymu) v jednom konkrétním čase  je schopno zachytit </a:t>
            </a:r>
            <a:r>
              <a:rPr lang="cs-CZ" sz="2400" b="0" i="0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všechny vlivy současně </a:t>
            </a:r>
            <a:r>
              <a:rPr lang="cs-CZ" sz="24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(genetické i negenetické)</a:t>
            </a:r>
          </a:p>
          <a:p>
            <a:pPr algn="l">
              <a:defRPr/>
            </a:pPr>
            <a:endParaRPr lang="cs-CZ" sz="1200" b="0" i="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anose="020F0502020204030204" pitchFamily="34" charset="0"/>
            </a:endParaRPr>
          </a:p>
          <a:p>
            <a:pPr algn="l">
              <a:defRPr/>
            </a:pPr>
            <a:endParaRPr lang="cs-CZ" sz="1200" b="0" i="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anose="020F0502020204030204" pitchFamily="34" charset="0"/>
            </a:endParaRPr>
          </a:p>
          <a:p>
            <a:pPr algn="l">
              <a:defRPr/>
            </a:pPr>
            <a:r>
              <a:rPr lang="cs-CZ" sz="2400" i="0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Nevýhoda:</a:t>
            </a:r>
          </a:p>
          <a:p>
            <a:pPr algn="l">
              <a:defRPr/>
            </a:pPr>
            <a:r>
              <a:rPr lang="cs-CZ" sz="24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Skutečná aktivita enzymu je velice proměnlivá v </a:t>
            </a:r>
            <a:r>
              <a:rPr lang="cs-CZ" sz="2400" b="0" i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čase (z hlediska negenetických faktorů), </a:t>
            </a:r>
            <a:r>
              <a:rPr lang="cs-CZ" sz="24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je nezbytné provádět stanovení opakovaně.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812800" y="4284389"/>
            <a:ext cx="5271752" cy="19020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40000"/>
              </a:lnSpc>
            </a:pPr>
            <a:r>
              <a:rPr lang="cs-CZ" i="0" dirty="0" err="1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RMs</a:t>
            </a:r>
            <a:r>
              <a:rPr lang="cs-CZ" i="0" dirty="0">
                <a:solidFill>
                  <a:srgbClr val="FF66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</a:t>
            </a:r>
            <a:r>
              <a:rPr lang="cs-CZ" b="0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rapid </a:t>
            </a:r>
            <a:r>
              <a:rPr lang="cs-CZ" b="0" i="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metabolisers</a:t>
            </a:r>
            <a:r>
              <a:rPr lang="cs-CZ" b="0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</a:t>
            </a:r>
          </a:p>
          <a:p>
            <a:pPr algn="l">
              <a:lnSpc>
                <a:spcPct val="140000"/>
              </a:lnSpc>
            </a:pPr>
            <a:r>
              <a:rPr lang="cs-CZ" i="0" dirty="0" err="1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IMs</a:t>
            </a:r>
            <a:r>
              <a:rPr lang="cs-CZ" i="0" dirty="0">
                <a:solidFill>
                  <a:srgbClr val="FF66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cs-CZ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</a:t>
            </a:r>
            <a:r>
              <a:rPr lang="cs-CZ" b="0" i="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intermediate</a:t>
            </a:r>
            <a:r>
              <a:rPr lang="cs-CZ" b="0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b="0" i="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metabolisers</a:t>
            </a:r>
            <a:r>
              <a:rPr lang="cs-CZ" b="0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</a:p>
          <a:p>
            <a:pPr algn="l">
              <a:lnSpc>
                <a:spcPct val="140000"/>
              </a:lnSpc>
            </a:pPr>
            <a:r>
              <a:rPr lang="cs-CZ" i="0" dirty="0" err="1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PMs</a:t>
            </a:r>
            <a:r>
              <a:rPr lang="cs-CZ" i="0" dirty="0">
                <a:solidFill>
                  <a:srgbClr val="FF66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</a:t>
            </a:r>
            <a:r>
              <a:rPr lang="cs-CZ" b="0" i="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poor</a:t>
            </a:r>
            <a:r>
              <a:rPr lang="cs-CZ" b="0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b="0" i="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metabolisers</a:t>
            </a:r>
            <a:endParaRPr lang="cs-CZ" b="0" i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7" name="Skupina 6"/>
          <p:cNvGrpSpPr/>
          <p:nvPr/>
        </p:nvGrpSpPr>
        <p:grpSpPr>
          <a:xfrm>
            <a:off x="5786035" y="4182832"/>
            <a:ext cx="334850" cy="828288"/>
            <a:chOff x="6336406" y="4213404"/>
            <a:chExt cx="334850" cy="847993"/>
          </a:xfrm>
        </p:grpSpPr>
        <p:sp>
          <p:nvSpPr>
            <p:cNvPr id="3" name="Zaoblený obdélník 2"/>
            <p:cNvSpPr/>
            <p:nvPr/>
          </p:nvSpPr>
          <p:spPr bwMode="auto">
            <a:xfrm>
              <a:off x="6336406" y="4213404"/>
              <a:ext cx="334850" cy="847993"/>
            </a:xfrm>
            <a:prstGeom prst="roundRect">
              <a:avLst/>
            </a:prstGeom>
            <a:solidFill>
              <a:srgbClr val="FF999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800" b="1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" name="TextovéPole 5"/>
            <p:cNvSpPr txBox="1"/>
            <p:nvPr/>
          </p:nvSpPr>
          <p:spPr>
            <a:xfrm>
              <a:off x="6362164" y="4365938"/>
              <a:ext cx="25757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i="0" dirty="0">
                  <a:latin typeface="Calibri" panose="020F0502020204030204" pitchFamily="34" charset="0"/>
                  <a:cs typeface="Calibri" panose="020F0502020204030204" pitchFamily="34" charset="0"/>
                </a:rPr>
                <a:t>S</a:t>
              </a:r>
            </a:p>
          </p:txBody>
        </p:sp>
      </p:grpSp>
      <p:grpSp>
        <p:nvGrpSpPr>
          <p:cNvPr id="8" name="Skupina 7"/>
          <p:cNvGrpSpPr/>
          <p:nvPr/>
        </p:nvGrpSpPr>
        <p:grpSpPr>
          <a:xfrm>
            <a:off x="6161088" y="4182832"/>
            <a:ext cx="334850" cy="828288"/>
            <a:chOff x="6336406" y="4213404"/>
            <a:chExt cx="334850" cy="847993"/>
          </a:xfrm>
        </p:grpSpPr>
        <p:sp>
          <p:nvSpPr>
            <p:cNvPr id="9" name="Zaoblený obdélník 8"/>
            <p:cNvSpPr/>
            <p:nvPr/>
          </p:nvSpPr>
          <p:spPr bwMode="auto">
            <a:xfrm>
              <a:off x="6336406" y="4213404"/>
              <a:ext cx="334850" cy="847993"/>
            </a:xfrm>
            <a:prstGeom prst="roundRect">
              <a:avLst/>
            </a:prstGeom>
            <a:solidFill>
              <a:srgbClr val="FF999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800" b="1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" name="TextovéPole 9"/>
            <p:cNvSpPr txBox="1"/>
            <p:nvPr/>
          </p:nvSpPr>
          <p:spPr>
            <a:xfrm>
              <a:off x="6362164" y="4365938"/>
              <a:ext cx="25757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i="0" dirty="0">
                  <a:latin typeface="Calibri" panose="020F0502020204030204" pitchFamily="34" charset="0"/>
                  <a:cs typeface="Calibri" panose="020F0502020204030204" pitchFamily="34" charset="0"/>
                </a:rPr>
                <a:t>S</a:t>
              </a:r>
            </a:p>
          </p:txBody>
        </p:sp>
      </p:grpSp>
      <p:grpSp>
        <p:nvGrpSpPr>
          <p:cNvPr id="11" name="Skupina 10"/>
          <p:cNvGrpSpPr/>
          <p:nvPr/>
        </p:nvGrpSpPr>
        <p:grpSpPr>
          <a:xfrm>
            <a:off x="7233980" y="4700788"/>
            <a:ext cx="377434" cy="866981"/>
            <a:chOff x="6336406" y="4213404"/>
            <a:chExt cx="334850" cy="847993"/>
          </a:xfrm>
        </p:grpSpPr>
        <p:sp>
          <p:nvSpPr>
            <p:cNvPr id="12" name="Zaoblený obdélník 11"/>
            <p:cNvSpPr/>
            <p:nvPr/>
          </p:nvSpPr>
          <p:spPr bwMode="auto">
            <a:xfrm>
              <a:off x="6336406" y="4213404"/>
              <a:ext cx="334850" cy="847993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800" b="1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" name="TextovéPole 12"/>
            <p:cNvSpPr txBox="1"/>
            <p:nvPr/>
          </p:nvSpPr>
          <p:spPr>
            <a:xfrm>
              <a:off x="6362164" y="4365938"/>
              <a:ext cx="25757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i="0" dirty="0">
                  <a:latin typeface="Calibri" panose="020F0502020204030204" pitchFamily="34" charset="0"/>
                  <a:cs typeface="Calibri" panose="020F0502020204030204" pitchFamily="34" charset="0"/>
                </a:rPr>
                <a:t>V</a:t>
              </a:r>
            </a:p>
          </p:txBody>
        </p:sp>
      </p:grpSp>
      <p:grpSp>
        <p:nvGrpSpPr>
          <p:cNvPr id="14" name="Skupina 13"/>
          <p:cNvGrpSpPr/>
          <p:nvPr/>
        </p:nvGrpSpPr>
        <p:grpSpPr>
          <a:xfrm>
            <a:off x="5653825" y="5718220"/>
            <a:ext cx="378474" cy="836183"/>
            <a:chOff x="6336406" y="4213404"/>
            <a:chExt cx="334850" cy="847993"/>
          </a:xfrm>
        </p:grpSpPr>
        <p:sp>
          <p:nvSpPr>
            <p:cNvPr id="15" name="Zaoblený obdélník 14"/>
            <p:cNvSpPr/>
            <p:nvPr/>
          </p:nvSpPr>
          <p:spPr bwMode="auto">
            <a:xfrm>
              <a:off x="6336406" y="4213404"/>
              <a:ext cx="334850" cy="847993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800" b="1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6" name="TextovéPole 15"/>
            <p:cNvSpPr txBox="1"/>
            <p:nvPr/>
          </p:nvSpPr>
          <p:spPr>
            <a:xfrm>
              <a:off x="6362164" y="4365938"/>
              <a:ext cx="25757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i="0" dirty="0">
                  <a:latin typeface="Calibri" panose="020F0502020204030204" pitchFamily="34" charset="0"/>
                  <a:cs typeface="Calibri" panose="020F0502020204030204" pitchFamily="34" charset="0"/>
                </a:rPr>
                <a:t>V</a:t>
              </a:r>
            </a:p>
          </p:txBody>
        </p:sp>
      </p:grpSp>
      <p:grpSp>
        <p:nvGrpSpPr>
          <p:cNvPr id="17" name="Skupina 16"/>
          <p:cNvGrpSpPr/>
          <p:nvPr/>
        </p:nvGrpSpPr>
        <p:grpSpPr>
          <a:xfrm>
            <a:off x="6065949" y="5703328"/>
            <a:ext cx="378474" cy="836183"/>
            <a:chOff x="6336406" y="4213404"/>
            <a:chExt cx="334850" cy="847993"/>
          </a:xfrm>
        </p:grpSpPr>
        <p:sp>
          <p:nvSpPr>
            <p:cNvPr id="18" name="Zaoblený obdélník 17"/>
            <p:cNvSpPr/>
            <p:nvPr/>
          </p:nvSpPr>
          <p:spPr bwMode="auto">
            <a:xfrm>
              <a:off x="6336406" y="4213404"/>
              <a:ext cx="334850" cy="847993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800" b="1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9" name="TextovéPole 18"/>
            <p:cNvSpPr txBox="1"/>
            <p:nvPr/>
          </p:nvSpPr>
          <p:spPr>
            <a:xfrm>
              <a:off x="6362164" y="4365938"/>
              <a:ext cx="25757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i="0" dirty="0">
                  <a:latin typeface="Calibri" panose="020F0502020204030204" pitchFamily="34" charset="0"/>
                  <a:cs typeface="Calibri" panose="020F0502020204030204" pitchFamily="34" charset="0"/>
                </a:rPr>
                <a:t>V</a:t>
              </a:r>
            </a:p>
          </p:txBody>
        </p:sp>
      </p:grpSp>
      <p:grpSp>
        <p:nvGrpSpPr>
          <p:cNvPr id="20" name="Skupina 19"/>
          <p:cNvGrpSpPr/>
          <p:nvPr/>
        </p:nvGrpSpPr>
        <p:grpSpPr>
          <a:xfrm>
            <a:off x="6810976" y="4700788"/>
            <a:ext cx="377434" cy="866981"/>
            <a:chOff x="6336406" y="4213404"/>
            <a:chExt cx="334850" cy="847993"/>
          </a:xfrm>
        </p:grpSpPr>
        <p:sp>
          <p:nvSpPr>
            <p:cNvPr id="21" name="Zaoblený obdélník 20"/>
            <p:cNvSpPr/>
            <p:nvPr/>
          </p:nvSpPr>
          <p:spPr bwMode="auto">
            <a:xfrm>
              <a:off x="6336406" y="4213404"/>
              <a:ext cx="334850" cy="847993"/>
            </a:xfrm>
            <a:prstGeom prst="roundRect">
              <a:avLst/>
            </a:prstGeom>
            <a:solidFill>
              <a:srgbClr val="FF999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800" b="1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2" name="TextovéPole 21"/>
            <p:cNvSpPr txBox="1"/>
            <p:nvPr/>
          </p:nvSpPr>
          <p:spPr>
            <a:xfrm>
              <a:off x="6362164" y="4365938"/>
              <a:ext cx="25757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i="0" dirty="0">
                  <a:latin typeface="Calibri" panose="020F0502020204030204" pitchFamily="34" charset="0"/>
                  <a:cs typeface="Calibri" panose="020F0502020204030204" pitchFamily="34" charset="0"/>
                </a:rPr>
                <a:t>S</a:t>
              </a:r>
            </a:p>
          </p:txBody>
        </p:sp>
      </p:grpSp>
      <p:sp>
        <p:nvSpPr>
          <p:cNvPr id="5" name="TextovéPole 4"/>
          <p:cNvSpPr txBox="1"/>
          <p:nvPr/>
        </p:nvSpPr>
        <p:spPr>
          <a:xfrm>
            <a:off x="6969993" y="6015728"/>
            <a:ext cx="20303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2000" b="0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 = standardní a.</a:t>
            </a:r>
          </a:p>
          <a:p>
            <a:pPr algn="l"/>
            <a:r>
              <a:rPr lang="cs-CZ" sz="2000" b="0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 = variantní a. </a:t>
            </a:r>
          </a:p>
        </p:txBody>
      </p:sp>
    </p:spTree>
    <p:extLst>
      <p:ext uri="{BB962C8B-B14F-4D97-AF65-F5344CB8AC3E}">
        <p14:creationId xmlns:p14="http://schemas.microsoft.com/office/powerpoint/2010/main" val="40767026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439"/>
          <a:stretch/>
        </p:blipFill>
        <p:spPr>
          <a:xfrm>
            <a:off x="28345" y="0"/>
            <a:ext cx="2294164" cy="1523804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0" name="Picture 4" descr="08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92686" y="0"/>
            <a:ext cx="2351314" cy="1538129"/>
          </a:xfrm>
          <a:prstGeom prst="rect">
            <a:avLst/>
          </a:prstGeom>
          <a:noFill/>
          <a:effectLst>
            <a:outerShdw dist="125724" dir="2700000" algn="ctr" rotWithShape="0">
              <a:schemeClr val="tx2"/>
            </a:outerShdw>
            <a:softEdge rad="127000"/>
          </a:effectLst>
        </p:spPr>
      </p:pic>
      <p:sp>
        <p:nvSpPr>
          <p:cNvPr id="12" name="TextovéPole 11"/>
          <p:cNvSpPr txBox="1"/>
          <p:nvPr/>
        </p:nvSpPr>
        <p:spPr>
          <a:xfrm>
            <a:off x="923701" y="1494502"/>
            <a:ext cx="700701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GENY KÓDUJÍCÍ PROTEINY, KTERÉ JSOU CÍLOVÝMI STRUKTURAMI LÉČIV</a:t>
            </a:r>
          </a:p>
        </p:txBody>
      </p:sp>
      <p:sp>
        <p:nvSpPr>
          <p:cNvPr id="2" name="Obdélník 1"/>
          <p:cNvSpPr/>
          <p:nvPr/>
        </p:nvSpPr>
        <p:spPr>
          <a:xfrm>
            <a:off x="392411" y="2586045"/>
            <a:ext cx="835871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>
              <a:buFont typeface="Wingdings" panose="05000000000000000000" pitchFamily="2" charset="2"/>
              <a:buChar char="§"/>
              <a:defRPr/>
            </a:pPr>
            <a:r>
              <a:rPr lang="cs-CZ" i="0" dirty="0">
                <a:solidFill>
                  <a:srgbClr val="66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Receptorové proteiny</a:t>
            </a:r>
          </a:p>
          <a:p>
            <a:pPr algn="l">
              <a:tabLst>
                <a:tab pos="360363" algn="l"/>
              </a:tabLst>
              <a:defRPr/>
            </a:pPr>
            <a:r>
              <a:rPr lang="cs-CZ" sz="2200" b="0" i="0" dirty="0">
                <a:solidFill>
                  <a:srgbClr val="66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l-GR" sz="22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β</a:t>
            </a:r>
            <a:r>
              <a:rPr lang="cs-CZ" sz="2200" b="0" i="0" baseline="-25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cs-CZ" sz="22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l-GR" sz="22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β</a:t>
            </a:r>
            <a:r>
              <a:rPr lang="cs-CZ" sz="2200" b="0" i="0" baseline="-25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cs-CZ" sz="22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l-GR" sz="22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β</a:t>
            </a:r>
            <a:r>
              <a:rPr lang="cs-CZ" sz="2200" b="0" i="0" baseline="-25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cs-CZ" sz="22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, receptory, dopaminový, serotoninový receptor…</a:t>
            </a:r>
          </a:p>
          <a:p>
            <a:pPr algn="l" defTabSz="354013">
              <a:defRPr/>
            </a:pPr>
            <a:r>
              <a:rPr lang="cs-CZ" sz="22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	Receptor pro </a:t>
            </a:r>
            <a:r>
              <a:rPr lang="cs-CZ" sz="2200" b="0" i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angiotenzin</a:t>
            </a:r>
            <a:r>
              <a:rPr lang="cs-CZ" sz="22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II, </a:t>
            </a:r>
            <a:r>
              <a:rPr lang="cs-CZ" sz="2200" b="0" i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sulfonylureu</a:t>
            </a:r>
            <a:r>
              <a:rPr lang="cs-CZ" sz="22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sz="2200" b="0" i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estrogenový</a:t>
            </a:r>
            <a:r>
              <a:rPr lang="cs-CZ" sz="22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r., 	glukokortikoidní r.  </a:t>
            </a:r>
            <a:r>
              <a:rPr lang="cs-CZ" sz="2200" b="0" i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ryanodinový</a:t>
            </a:r>
            <a:r>
              <a:rPr lang="cs-CZ" sz="22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r.</a:t>
            </a:r>
          </a:p>
          <a:p>
            <a:pPr marL="342900" indent="-342900" algn="l" defTabSz="358775">
              <a:buFont typeface="Wingdings" panose="05000000000000000000" pitchFamily="2" charset="2"/>
              <a:buChar char="§"/>
              <a:tabLst>
                <a:tab pos="723900" algn="l"/>
              </a:tabLst>
              <a:defRPr/>
            </a:pPr>
            <a:r>
              <a:rPr lang="cs-CZ" i="0" dirty="0">
                <a:solidFill>
                  <a:srgbClr val="66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Cílové enzymy („</a:t>
            </a:r>
            <a:r>
              <a:rPr lang="cs-CZ" i="0" dirty="0" err="1">
                <a:solidFill>
                  <a:srgbClr val="66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drug</a:t>
            </a:r>
            <a:r>
              <a:rPr lang="cs-CZ" i="0" dirty="0">
                <a:solidFill>
                  <a:srgbClr val="66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i="0" dirty="0" err="1">
                <a:solidFill>
                  <a:srgbClr val="66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targets</a:t>
            </a:r>
            <a:r>
              <a:rPr lang="cs-CZ" i="0" dirty="0">
                <a:solidFill>
                  <a:srgbClr val="66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“ pro léčiva)</a:t>
            </a:r>
          </a:p>
          <a:p>
            <a:pPr algn="l" defTabSz="358775">
              <a:tabLst>
                <a:tab pos="354013" algn="l"/>
                <a:tab pos="4391025" algn="l"/>
              </a:tabLst>
              <a:defRPr/>
            </a:pPr>
            <a:r>
              <a:rPr lang="cs-CZ" b="0" i="0" dirty="0">
                <a:solidFill>
                  <a:srgbClr val="66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cs-CZ" sz="22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VKORC-1,  ACE, </a:t>
            </a:r>
            <a:r>
              <a:rPr lang="cs-CZ" sz="2200" b="0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ALOX5, …</a:t>
            </a:r>
            <a:endParaRPr lang="cs-CZ" sz="2200" i="0" dirty="0">
              <a:solidFill>
                <a:srgbClr val="66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defRPr/>
            </a:pPr>
            <a:endParaRPr lang="cs-CZ" i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cs-CZ" sz="3200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PROTEINOVÉ SLOŽKY SIGNÁLNÍCH KASKÁD </a:t>
            </a:r>
          </a:p>
          <a:p>
            <a:pPr algn="l">
              <a:tabLst>
                <a:tab pos="354013" algn="l"/>
              </a:tabLst>
              <a:defRPr/>
            </a:pPr>
            <a:r>
              <a:rPr lang="cs-CZ" sz="2400" b="0" i="0" dirty="0">
                <a:solidFill>
                  <a:srgbClr val="66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	</a:t>
            </a:r>
            <a:r>
              <a:rPr lang="cs-CZ" sz="22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P</a:t>
            </a:r>
            <a:r>
              <a:rPr lang="cs-CZ" sz="22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odjednotky G-proteinu: </a:t>
            </a:r>
            <a:r>
              <a:rPr lang="el-GR" sz="22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cs-CZ" sz="22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l-GR" sz="22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β</a:t>
            </a:r>
            <a:r>
              <a:rPr lang="cs-CZ" sz="2200" b="0" i="0" baseline="-25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2322509" y="142640"/>
            <a:ext cx="4498522" cy="989823"/>
          </a:xfrm>
          <a:prstGeom prst="rect">
            <a:avLst/>
          </a:prstGeom>
          <a:solidFill>
            <a:srgbClr val="000066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cs-CZ" sz="360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Ovlivňující FARMAKODYNAMIKU</a:t>
            </a:r>
            <a:endParaRPr lang="cs-CZ" sz="3200" i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71526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ovéPole 12"/>
          <p:cNvSpPr txBox="1"/>
          <p:nvPr/>
        </p:nvSpPr>
        <p:spPr>
          <a:xfrm>
            <a:off x="463903" y="531200"/>
            <a:ext cx="39351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320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KLINICKÝ DOPAD:</a:t>
            </a:r>
          </a:p>
        </p:txBody>
      </p:sp>
      <p:sp>
        <p:nvSpPr>
          <p:cNvPr id="15" name="TextovéPole 14"/>
          <p:cNvSpPr txBox="1"/>
          <p:nvPr/>
        </p:nvSpPr>
        <p:spPr>
          <a:xfrm>
            <a:off x="463904" y="1220258"/>
            <a:ext cx="8434388" cy="3108543"/>
          </a:xfrm>
          <a:prstGeom prst="rect">
            <a:avLst/>
          </a:prstGeom>
          <a:solidFill>
            <a:srgbClr val="000066"/>
          </a:solidFill>
          <a:ln>
            <a:solidFill>
              <a:schemeClr val="bg1"/>
            </a:solidFill>
          </a:ln>
        </p:spPr>
        <p:txBody>
          <a:bodyPr>
            <a:spAutoFit/>
          </a:bodyPr>
          <a:lstStyle/>
          <a:p>
            <a:pPr marL="342900" indent="-342900" algn="l">
              <a:buFont typeface="Wingdings" panose="05000000000000000000" pitchFamily="2" charset="2"/>
              <a:buChar char="§"/>
              <a:defRPr/>
            </a:pPr>
            <a:r>
              <a:rPr lang="cs-CZ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Snížená afinita léčiva k pozměněnému receptoru</a:t>
            </a:r>
          </a:p>
          <a:p>
            <a:pPr marL="342900" indent="-342900" algn="l">
              <a:buFont typeface="Wingdings" panose="05000000000000000000" pitchFamily="2" charset="2"/>
              <a:buChar char="§"/>
              <a:defRPr/>
            </a:pPr>
            <a:r>
              <a:rPr lang="cs-CZ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Chybná regulace obnovy receptoru</a:t>
            </a:r>
          </a:p>
          <a:p>
            <a:pPr marL="342900" indent="-342900" algn="l">
              <a:buFont typeface="Wingdings" panose="05000000000000000000" pitchFamily="2" charset="2"/>
              <a:buChar char="§"/>
              <a:defRPr/>
            </a:pPr>
            <a:r>
              <a:rPr lang="cs-CZ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Nefungující nebo alternativně fungující signální kaskáda</a:t>
            </a:r>
          </a:p>
          <a:p>
            <a:pPr marL="342900" indent="-342900" algn="l">
              <a:buFont typeface="Wingdings" panose="05000000000000000000" pitchFamily="2" charset="2"/>
              <a:buChar char="§"/>
              <a:defRPr/>
            </a:pPr>
            <a:r>
              <a:rPr lang="cs-CZ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Nedostatek/nadbytek  endogenního produktu </a:t>
            </a:r>
          </a:p>
          <a:p>
            <a:pPr marL="342900" indent="-342900" algn="l">
              <a:buFont typeface="Wingdings" panose="05000000000000000000" pitchFamily="2" charset="2"/>
              <a:buChar char="§"/>
              <a:defRPr/>
            </a:pPr>
            <a:r>
              <a:rPr lang="cs-CZ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Pozměněný nebo chybějící cílový protein (strukturní, enzym…)</a:t>
            </a:r>
          </a:p>
        </p:txBody>
      </p:sp>
      <p:sp>
        <p:nvSpPr>
          <p:cNvPr id="2" name="Šipka ohnutá nahoru 1"/>
          <p:cNvSpPr/>
          <p:nvPr/>
        </p:nvSpPr>
        <p:spPr bwMode="auto">
          <a:xfrm rot="5400000">
            <a:off x="1432734" y="4597497"/>
            <a:ext cx="1323473" cy="890337"/>
          </a:xfrm>
          <a:prstGeom prst="bentUpArrow">
            <a:avLst>
              <a:gd name="adj1" fmla="val 25000"/>
              <a:gd name="adj2" fmla="val 25000"/>
              <a:gd name="adj3" fmla="val 41216"/>
            </a:avLst>
          </a:prstGeom>
          <a:solidFill>
            <a:srgbClr val="00FFFF"/>
          </a:solidFill>
          <a:ln w="9525" cap="flat" cmpd="sng" algn="ctr">
            <a:solidFill>
              <a:srgbClr val="00FFFF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1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2939182" y="5092094"/>
            <a:ext cx="552249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3200" i="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LÉČIVO MÁ SNÍŽENOU ÚČINNOST NEBO JE NEÚČINNÉ</a:t>
            </a:r>
          </a:p>
        </p:txBody>
      </p:sp>
    </p:spTree>
    <p:extLst>
      <p:ext uri="{BB962C8B-B14F-4D97-AF65-F5344CB8AC3E}">
        <p14:creationId xmlns:p14="http://schemas.microsoft.com/office/powerpoint/2010/main" val="210452225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439"/>
          <a:stretch/>
        </p:blipFill>
        <p:spPr>
          <a:xfrm>
            <a:off x="0" y="14325"/>
            <a:ext cx="2294164" cy="1523804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6" name="Picture 4" descr="08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92686" y="0"/>
            <a:ext cx="2351314" cy="1538129"/>
          </a:xfrm>
          <a:prstGeom prst="rect">
            <a:avLst/>
          </a:prstGeom>
          <a:noFill/>
          <a:effectLst>
            <a:outerShdw dist="125724" dir="2700000" algn="ctr" rotWithShape="0">
              <a:schemeClr val="tx2"/>
            </a:outerShdw>
            <a:softEdge rad="127000"/>
          </a:effectLst>
        </p:spPr>
      </p:pic>
      <p:sp>
        <p:nvSpPr>
          <p:cNvPr id="9" name="TextovéPole 8"/>
          <p:cNvSpPr txBox="1"/>
          <p:nvPr/>
        </p:nvSpPr>
        <p:spPr>
          <a:xfrm>
            <a:off x="323990" y="1730189"/>
            <a:ext cx="89328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3200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GENY KÓDUJÍCÍ PROTEINY S VÝZNAMNOU FUNKCÍ :</a:t>
            </a:r>
          </a:p>
        </p:txBody>
      </p:sp>
      <p:grpSp>
        <p:nvGrpSpPr>
          <p:cNvPr id="4" name="Skupina 3"/>
          <p:cNvGrpSpPr/>
          <p:nvPr/>
        </p:nvGrpSpPr>
        <p:grpSpPr>
          <a:xfrm>
            <a:off x="372269" y="2314964"/>
            <a:ext cx="8771731" cy="3552928"/>
            <a:chOff x="372269" y="2017784"/>
            <a:chExt cx="8771731" cy="3552928"/>
          </a:xfrm>
        </p:grpSpPr>
        <p:sp>
          <p:nvSpPr>
            <p:cNvPr id="8" name="Rectangle 4"/>
            <p:cNvSpPr>
              <a:spLocks noChangeArrowheads="1"/>
            </p:cNvSpPr>
            <p:nvPr/>
          </p:nvSpPr>
          <p:spPr bwMode="auto">
            <a:xfrm>
              <a:off x="372269" y="2017784"/>
              <a:ext cx="8342312" cy="43088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marL="457200" indent="-457200" algn="l" eaLnBrk="0" hangingPunct="0">
                <a:buFont typeface="Wingdings" panose="05000000000000000000" pitchFamily="2" charset="2"/>
                <a:buChar char="§"/>
                <a:tabLst>
                  <a:tab pos="261938" algn="l"/>
                  <a:tab pos="449263" algn="l"/>
                </a:tabLst>
              </a:pPr>
              <a:r>
                <a:rPr lang="cs-CZ" i="0" dirty="0">
                  <a:solidFill>
                    <a:srgbClr val="00FFFF"/>
                  </a:solidFill>
                  <a:latin typeface="Calibri" panose="020F0502020204030204" pitchFamily="34" charset="0"/>
                </a:rPr>
                <a:t>v metabolismu endogenních látek</a:t>
              </a:r>
              <a:r>
                <a:rPr lang="cs-CZ" sz="1800" b="0" i="0" dirty="0">
                  <a:solidFill>
                    <a:srgbClr val="FF9933"/>
                  </a:solidFill>
                  <a:latin typeface="Calibri" panose="020F0502020204030204" pitchFamily="34" charset="0"/>
                </a:rPr>
                <a:t>	</a:t>
              </a:r>
              <a:endParaRPr lang="cs-CZ" sz="2000" b="0" i="0" dirty="0">
                <a:solidFill>
                  <a:srgbClr val="00FFFF"/>
                </a:solidFill>
                <a:latin typeface="Calibri" panose="020F0502020204030204" pitchFamily="34" charset="0"/>
                <a:sym typeface="Wingdings" pitchFamily="2" charset="2"/>
              </a:endParaRPr>
            </a:p>
          </p:txBody>
        </p:sp>
        <p:sp>
          <p:nvSpPr>
            <p:cNvPr id="2" name="Obdélník 1"/>
            <p:cNvSpPr/>
            <p:nvPr/>
          </p:nvSpPr>
          <p:spPr>
            <a:xfrm>
              <a:off x="866274" y="2437423"/>
              <a:ext cx="7848308" cy="8002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/>
              <a:r>
                <a:rPr lang="cs-CZ" sz="2400" i="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ALOX5 + LTC4 </a:t>
              </a:r>
              <a:r>
                <a:rPr lang="cs-CZ" sz="2400" i="0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syntáza</a:t>
              </a:r>
              <a:r>
                <a:rPr lang="cs-CZ" sz="2400" i="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 </a:t>
              </a:r>
              <a:r>
                <a:rPr lang="cs-CZ" sz="2200" b="0" i="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Enzymy katalyzující tvorbu </a:t>
              </a:r>
              <a:r>
                <a:rPr lang="cs-CZ" sz="2200" b="0" i="0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leukotrienů</a:t>
              </a:r>
              <a:r>
                <a:rPr lang="cs-CZ" sz="2200" b="0" i="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 Polymorfismy asociovány s výskytem </a:t>
              </a:r>
              <a:r>
                <a:rPr lang="cs-CZ" sz="2200" i="0" dirty="0">
                  <a:solidFill>
                    <a:srgbClr val="FFFF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ASTMATU.</a:t>
              </a:r>
            </a:p>
          </p:txBody>
        </p:sp>
        <p:sp>
          <p:nvSpPr>
            <p:cNvPr id="3" name="Obdélník 2"/>
            <p:cNvSpPr/>
            <p:nvPr/>
          </p:nvSpPr>
          <p:spPr>
            <a:xfrm>
              <a:off x="866273" y="4431939"/>
              <a:ext cx="7567864" cy="113877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>
                <a:tabLst>
                  <a:tab pos="363538" algn="l"/>
                </a:tabLst>
                <a:defRPr/>
              </a:pPr>
              <a:r>
                <a:rPr lang="cs-CZ" sz="2400" i="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Wingdings" pitchFamily="2" charset="2"/>
                </a:rPr>
                <a:t>AMPD = adenosin </a:t>
              </a:r>
              <a:r>
                <a:rPr lang="cs-CZ" sz="2400" i="0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Wingdings" pitchFamily="2" charset="2"/>
                </a:rPr>
                <a:t>monofosfát</a:t>
              </a:r>
              <a:r>
                <a:rPr lang="cs-CZ" sz="2400" i="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Wingdings" pitchFamily="2" charset="2"/>
                </a:rPr>
                <a:t> deamináza.</a:t>
              </a:r>
              <a:r>
                <a:rPr lang="cs-CZ" sz="2400" i="0" dirty="0">
                  <a:solidFill>
                    <a:srgbClr val="00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Wingdings" pitchFamily="2" charset="2"/>
                </a:rPr>
                <a:t> </a:t>
              </a:r>
              <a:r>
                <a:rPr lang="cs-CZ" sz="2400" i="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Wingdings" pitchFamily="2" charset="2"/>
                </a:rPr>
                <a:t> </a:t>
              </a:r>
              <a:r>
                <a:rPr lang="cs-CZ" sz="2200" b="0" i="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Wingdings" pitchFamily="2" charset="2"/>
                </a:rPr>
                <a:t>Klíčový enzym pro katabolismus adeninu a adenosinu. Má význam pro metabolismus svalů </a:t>
              </a:r>
              <a:r>
                <a:rPr lang="cs-CZ" sz="2200" b="0" i="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cs-CZ" sz="2200" b="0" i="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Wingdings" pitchFamily="2" charset="2"/>
                </a:rPr>
                <a:t>  </a:t>
              </a:r>
              <a:r>
                <a:rPr lang="cs-CZ" sz="2200" i="0" dirty="0">
                  <a:solidFill>
                    <a:srgbClr val="FFFF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Wingdings" pitchFamily="2" charset="2"/>
                </a:rPr>
                <a:t>METABOLICKÁ </a:t>
              </a:r>
              <a:r>
                <a:rPr lang="cs-CZ" sz="2200" i="0" dirty="0" smtClean="0">
                  <a:solidFill>
                    <a:srgbClr val="FFFF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Wingdings" pitchFamily="2" charset="2"/>
                </a:rPr>
                <a:t>MYOPATIE. </a:t>
              </a:r>
              <a:endParaRPr lang="cs-CZ" sz="2200" i="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endParaRPr>
            </a:p>
          </p:txBody>
        </p:sp>
        <p:sp>
          <p:nvSpPr>
            <p:cNvPr id="10" name="Obdélník 9"/>
            <p:cNvSpPr/>
            <p:nvPr/>
          </p:nvSpPr>
          <p:spPr>
            <a:xfrm>
              <a:off x="866273" y="3251573"/>
              <a:ext cx="8277727" cy="113877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/>
              <a:r>
                <a:rPr lang="cs-CZ" sz="2400" i="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Cholesterol-7-</a:t>
              </a:r>
              <a:r>
                <a:rPr lang="el-GR" sz="2400" i="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α</a:t>
              </a:r>
              <a:r>
                <a:rPr lang="cs-CZ" sz="2400" i="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-hydroxyláza. </a:t>
              </a:r>
              <a:r>
                <a:rPr lang="cs-CZ" sz="2200" b="0" i="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Enzym katalyzující přeměnu cholesterolu na žlučové kyseliny. Jeho hladina nepřímo koreluje s hladinou cholesterolu v plazmě </a:t>
              </a:r>
              <a:r>
                <a:rPr lang="cs-CZ" sz="2200" b="0" i="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Wingdings" panose="05000000000000000000" pitchFamily="2" charset="2"/>
                </a:rPr>
                <a:t> </a:t>
              </a:r>
              <a:r>
                <a:rPr lang="cs-CZ" sz="2200" i="0" dirty="0">
                  <a:solidFill>
                    <a:srgbClr val="FFFF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Wingdings" panose="05000000000000000000" pitchFamily="2" charset="2"/>
                </a:rPr>
                <a:t>HYPERCHOLESTEROLÉMIE.</a:t>
              </a:r>
              <a:endParaRPr lang="cs-CZ" sz="2200" dirty="0">
                <a:solidFill>
                  <a:srgbClr val="FFFF00"/>
                </a:solidFill>
              </a:endParaRPr>
            </a:p>
          </p:txBody>
        </p:sp>
      </p:grpSp>
      <p:sp>
        <p:nvSpPr>
          <p:cNvPr id="11" name="TextovéPole 10"/>
          <p:cNvSpPr txBox="1"/>
          <p:nvPr/>
        </p:nvSpPr>
        <p:spPr>
          <a:xfrm>
            <a:off x="2294164" y="142640"/>
            <a:ext cx="4498522" cy="1200329"/>
          </a:xfrm>
          <a:prstGeom prst="rect">
            <a:avLst/>
          </a:prstGeom>
          <a:solidFill>
            <a:srgbClr val="000066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cs-CZ" sz="360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Asociované s rizikem výskytu patologií</a:t>
            </a:r>
            <a:endParaRPr lang="cs-CZ" sz="3200" i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56681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366490" y="262652"/>
            <a:ext cx="8342312" cy="40421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457200" indent="-457200" algn="l" eaLnBrk="0" hangingPunct="0">
              <a:buFont typeface="Wingdings" panose="05000000000000000000" pitchFamily="2" charset="2"/>
              <a:buChar char="§"/>
              <a:tabLst>
                <a:tab pos="261938" algn="l"/>
                <a:tab pos="449263" algn="l"/>
              </a:tabLst>
            </a:pPr>
            <a:r>
              <a:rPr lang="cs-CZ" i="0" dirty="0">
                <a:solidFill>
                  <a:srgbClr val="00FFFF"/>
                </a:solidFill>
                <a:latin typeface="Calibri" panose="020F0502020204030204" pitchFamily="34" charset="0"/>
              </a:rPr>
              <a:t>v buněčné signalizaci  </a:t>
            </a:r>
          </a:p>
          <a:p>
            <a:pPr algn="l" eaLnBrk="0" hangingPunct="0">
              <a:tabLst>
                <a:tab pos="446088" algn="l"/>
                <a:tab pos="449263" algn="l"/>
              </a:tabLst>
            </a:pPr>
            <a:r>
              <a:rPr lang="cs-CZ" sz="2400" b="0" i="0" dirty="0">
                <a:solidFill>
                  <a:srgbClr val="66FFFF"/>
                </a:solidFill>
                <a:latin typeface="Calibri" panose="020F0502020204030204" pitchFamily="34" charset="0"/>
              </a:rPr>
              <a:t>	</a:t>
            </a:r>
            <a:r>
              <a:rPr lang="cs-CZ" sz="2000" b="0" i="0" dirty="0">
                <a:solidFill>
                  <a:srgbClr val="FF9933"/>
                </a:solidFill>
                <a:latin typeface="Calibri" panose="020F0502020204030204" pitchFamily="34" charset="0"/>
              </a:rPr>
              <a:t>	</a:t>
            </a:r>
            <a:r>
              <a:rPr lang="cs-CZ" sz="2400" b="0" i="0" dirty="0">
                <a:solidFill>
                  <a:schemeClr val="bg1"/>
                </a:solidFill>
                <a:latin typeface="Calibri" panose="020F0502020204030204" pitchFamily="34" charset="0"/>
              </a:rPr>
              <a:t>Receptor pro LDL částice </a:t>
            </a:r>
            <a:r>
              <a:rPr lang="cs-CZ" sz="2200" b="0" i="0" dirty="0">
                <a:solidFill>
                  <a:schemeClr val="bg1"/>
                </a:solidFill>
                <a:latin typeface="Calibri" panose="020F0502020204030204" pitchFamily="34" charset="0"/>
                <a:sym typeface="Wingdings" pitchFamily="2" charset="2"/>
              </a:rPr>
              <a:t> </a:t>
            </a:r>
            <a:r>
              <a:rPr lang="cs-CZ" sz="2200" b="0" i="0" dirty="0">
                <a:solidFill>
                  <a:srgbClr val="FFFF00"/>
                </a:solidFill>
                <a:latin typeface="Calibri" panose="020F0502020204030204" pitchFamily="34" charset="0"/>
                <a:sym typeface="Wingdings" pitchFamily="2" charset="2"/>
              </a:rPr>
              <a:t>FAMILIÁRNÍ HYPERCHOLESTEROLÉMIE</a:t>
            </a:r>
          </a:p>
          <a:p>
            <a:pPr algn="l" eaLnBrk="0" hangingPunct="0">
              <a:tabLst>
                <a:tab pos="261938" algn="l"/>
                <a:tab pos="449263" algn="l"/>
              </a:tabLst>
            </a:pPr>
            <a:r>
              <a:rPr lang="cs-CZ" sz="2200" b="0" i="0" dirty="0">
                <a:solidFill>
                  <a:schemeClr val="bg1"/>
                </a:solidFill>
                <a:latin typeface="Calibri" panose="020F0502020204030204" pitchFamily="34" charset="0"/>
                <a:sym typeface="Wingdings" pitchFamily="2" charset="2"/>
              </a:rPr>
              <a:t>		</a:t>
            </a:r>
            <a:r>
              <a:rPr lang="cs-CZ" sz="2400" b="0" i="0" dirty="0">
                <a:solidFill>
                  <a:schemeClr val="bg1"/>
                </a:solidFill>
                <a:latin typeface="Calibri" panose="020F0502020204030204" pitchFamily="34" charset="0"/>
                <a:sym typeface="Wingdings" pitchFamily="2" charset="2"/>
              </a:rPr>
              <a:t>CCR5 receptor </a:t>
            </a:r>
            <a:r>
              <a:rPr lang="cs-CZ" sz="2200" b="0" i="0" dirty="0">
                <a:solidFill>
                  <a:schemeClr val="bg1"/>
                </a:solidFill>
                <a:latin typeface="Calibri" panose="020F0502020204030204" pitchFamily="34" charset="0"/>
                <a:sym typeface="Wingdings" pitchFamily="2" charset="2"/>
              </a:rPr>
              <a:t>    </a:t>
            </a:r>
            <a:r>
              <a:rPr lang="cs-CZ" sz="2200" b="0" i="0" dirty="0">
                <a:solidFill>
                  <a:srgbClr val="FFFF00"/>
                </a:solidFill>
                <a:latin typeface="Calibri" panose="020F0502020204030204" pitchFamily="34" charset="0"/>
                <a:sym typeface="Wingdings" pitchFamily="2" charset="2"/>
              </a:rPr>
              <a:t>REZISTENCE K AIDS</a:t>
            </a:r>
          </a:p>
          <a:p>
            <a:pPr algn="l">
              <a:tabLst>
                <a:tab pos="261938" algn="l"/>
                <a:tab pos="449263" algn="l"/>
              </a:tabLst>
            </a:pPr>
            <a:r>
              <a:rPr lang="cs-CZ" sz="2200" b="0" i="0" dirty="0">
                <a:solidFill>
                  <a:schemeClr val="bg1"/>
                </a:solidFill>
                <a:latin typeface="Calibri" panose="020F0502020204030204" pitchFamily="34" charset="0"/>
              </a:rPr>
              <a:t>		</a:t>
            </a:r>
            <a:r>
              <a:rPr lang="cs-CZ" sz="2400" b="0" i="0" dirty="0">
                <a:solidFill>
                  <a:schemeClr val="bg1"/>
                </a:solidFill>
                <a:latin typeface="Calibri" panose="020F0502020204030204" pitchFamily="34" charset="0"/>
              </a:rPr>
              <a:t>Gen LQT3 (SCNA) pro </a:t>
            </a:r>
            <a:r>
              <a:rPr lang="el-GR" sz="2400" b="0" i="0" dirty="0">
                <a:solidFill>
                  <a:schemeClr val="bg1"/>
                </a:solidFill>
                <a:latin typeface="Calibri" panose="020F0502020204030204" pitchFamily="34" charset="0"/>
              </a:rPr>
              <a:t>α</a:t>
            </a:r>
            <a:r>
              <a:rPr lang="cs-CZ" sz="2400" b="0" i="0" dirty="0">
                <a:solidFill>
                  <a:schemeClr val="bg1"/>
                </a:solidFill>
                <a:latin typeface="Calibri" panose="020F0502020204030204" pitchFamily="34" charset="0"/>
              </a:rPr>
              <a:t>-podjednotku </a:t>
            </a:r>
            <a:r>
              <a:rPr lang="cs-CZ" sz="2400" b="0" i="0" dirty="0" err="1">
                <a:solidFill>
                  <a:schemeClr val="bg1"/>
                </a:solidFill>
                <a:latin typeface="Calibri" panose="020F0502020204030204" pitchFamily="34" charset="0"/>
              </a:rPr>
              <a:t>I</a:t>
            </a:r>
            <a:r>
              <a:rPr lang="cs-CZ" sz="2400" b="0" i="0" baseline="-25000" dirty="0" err="1">
                <a:solidFill>
                  <a:schemeClr val="bg1"/>
                </a:solidFill>
                <a:latin typeface="Calibri" panose="020F0502020204030204" pitchFamily="34" charset="0"/>
              </a:rPr>
              <a:t>Na</a:t>
            </a:r>
            <a:r>
              <a:rPr lang="cs-CZ" sz="2400" b="0" i="0" baseline="-250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cs-CZ" sz="2200" b="0" i="0" dirty="0">
                <a:solidFill>
                  <a:schemeClr val="bg1"/>
                </a:solidFill>
                <a:latin typeface="Calibri" panose="020F0502020204030204" pitchFamily="34" charset="0"/>
                <a:sym typeface="Wingdings" pitchFamily="2" charset="2"/>
              </a:rPr>
              <a:t> </a:t>
            </a:r>
            <a:r>
              <a:rPr lang="cs-CZ" sz="2200" b="0" i="0" dirty="0">
                <a:solidFill>
                  <a:srgbClr val="FFFF00"/>
                </a:solidFill>
                <a:latin typeface="Calibri" panose="020F0502020204030204" pitchFamily="34" charset="0"/>
              </a:rPr>
              <a:t>BRUGADŮV SYNDROM</a:t>
            </a:r>
          </a:p>
          <a:p>
            <a:pPr algn="l">
              <a:tabLst>
                <a:tab pos="261938" algn="l"/>
                <a:tab pos="449263" algn="l"/>
              </a:tabLst>
            </a:pPr>
            <a:r>
              <a:rPr lang="cs-CZ" sz="2200" b="0" i="0" dirty="0">
                <a:solidFill>
                  <a:schemeClr val="bg1"/>
                </a:solidFill>
                <a:latin typeface="Calibri" panose="020F0502020204030204" pitchFamily="34" charset="0"/>
              </a:rPr>
              <a:t>		</a:t>
            </a:r>
            <a:r>
              <a:rPr lang="cs-CZ" sz="2400" b="0" i="0" dirty="0">
                <a:solidFill>
                  <a:schemeClr val="bg1"/>
                </a:solidFill>
                <a:latin typeface="Calibri" panose="020F0502020204030204" pitchFamily="34" charset="0"/>
              </a:rPr>
              <a:t>Gen LQT1 (KCNQ1) pro </a:t>
            </a:r>
            <a:r>
              <a:rPr lang="el-GR" sz="2400" b="0" i="0" dirty="0">
                <a:solidFill>
                  <a:schemeClr val="bg1"/>
                </a:solidFill>
                <a:latin typeface="Calibri" panose="020F0502020204030204" pitchFamily="34" charset="0"/>
              </a:rPr>
              <a:t>α</a:t>
            </a:r>
            <a:r>
              <a:rPr lang="cs-CZ" sz="2400" b="0" i="0" dirty="0">
                <a:solidFill>
                  <a:schemeClr val="bg1"/>
                </a:solidFill>
                <a:latin typeface="Calibri" panose="020F0502020204030204" pitchFamily="34" charset="0"/>
              </a:rPr>
              <a:t>-podjednotku </a:t>
            </a:r>
            <a:r>
              <a:rPr lang="cs-CZ" sz="2400" b="0" i="0" dirty="0" err="1">
                <a:solidFill>
                  <a:schemeClr val="bg1"/>
                </a:solidFill>
                <a:latin typeface="Calibri" panose="020F0502020204030204" pitchFamily="34" charset="0"/>
              </a:rPr>
              <a:t>I</a:t>
            </a:r>
            <a:r>
              <a:rPr lang="cs-CZ" sz="2400" b="0" i="0" baseline="-25000" dirty="0" err="1">
                <a:solidFill>
                  <a:schemeClr val="bg1"/>
                </a:solidFill>
                <a:latin typeface="Calibri" panose="020F0502020204030204" pitchFamily="34" charset="0"/>
              </a:rPr>
              <a:t>ks</a:t>
            </a:r>
            <a:r>
              <a:rPr lang="cs-CZ" sz="2200" b="0" i="0" baseline="-250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cs-CZ" sz="2200" b="0" i="0" dirty="0">
                <a:solidFill>
                  <a:schemeClr val="bg1"/>
                </a:solidFill>
                <a:latin typeface="Calibri" panose="020F0502020204030204" pitchFamily="34" charset="0"/>
                <a:sym typeface="Wingdings" pitchFamily="2" charset="2"/>
              </a:rPr>
              <a:t></a:t>
            </a:r>
            <a:r>
              <a:rPr lang="cs-CZ" sz="2200" b="0" i="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cs-CZ" sz="2200" b="0" i="0" dirty="0">
                <a:solidFill>
                  <a:srgbClr val="FFFF00"/>
                </a:solidFill>
                <a:latin typeface="Calibri" panose="020F0502020204030204" pitchFamily="34" charset="0"/>
              </a:rPr>
              <a:t>TĚŽKÝ PRŮBĚH LQTS</a:t>
            </a:r>
          </a:p>
          <a:p>
            <a:pPr algn="l" eaLnBrk="0" hangingPunct="0">
              <a:tabLst>
                <a:tab pos="261938" algn="l"/>
                <a:tab pos="449263" algn="l"/>
              </a:tabLst>
            </a:pPr>
            <a:r>
              <a:rPr lang="cs-CZ" sz="2200" b="0" i="0" baseline="-25000" dirty="0">
                <a:solidFill>
                  <a:schemeClr val="bg1"/>
                </a:solidFill>
                <a:latin typeface="Calibri" panose="020F0502020204030204" pitchFamily="34" charset="0"/>
              </a:rPr>
              <a:t>		</a:t>
            </a:r>
          </a:p>
          <a:p>
            <a:pPr marL="457200" indent="-457200" algn="l" eaLnBrk="0" hangingPunct="0">
              <a:buFont typeface="Wingdings" panose="05000000000000000000" pitchFamily="2" charset="2"/>
              <a:buChar char="§"/>
              <a:tabLst>
                <a:tab pos="261938" algn="l"/>
                <a:tab pos="449263" algn="l"/>
              </a:tabLst>
            </a:pPr>
            <a:r>
              <a:rPr lang="cs-CZ" i="0" dirty="0">
                <a:solidFill>
                  <a:srgbClr val="00FFFF"/>
                </a:solidFill>
                <a:latin typeface="Calibri" panose="020F0502020204030204" pitchFamily="34" charset="0"/>
              </a:rPr>
              <a:t>v aktivaci/inaktivaci imunitního systému</a:t>
            </a:r>
            <a:endParaRPr lang="cs-CZ" sz="2000" b="0" i="0" dirty="0">
              <a:solidFill>
                <a:srgbClr val="00FFFF"/>
              </a:solidFill>
              <a:latin typeface="Calibri" panose="020F0502020204030204" pitchFamily="34" charset="0"/>
            </a:endParaRPr>
          </a:p>
          <a:p>
            <a:pPr algn="l" eaLnBrk="0" hangingPunct="0">
              <a:tabLst>
                <a:tab pos="261938" algn="l"/>
                <a:tab pos="449263" algn="l"/>
              </a:tabLst>
            </a:pPr>
            <a:r>
              <a:rPr lang="cs-CZ" sz="2000" b="0" i="0" dirty="0">
                <a:solidFill>
                  <a:srgbClr val="00FFFF"/>
                </a:solidFill>
                <a:latin typeface="Calibri" panose="020F0502020204030204" pitchFamily="34" charset="0"/>
              </a:rPr>
              <a:t>	    </a:t>
            </a:r>
            <a:r>
              <a:rPr lang="cs-CZ" sz="2400" b="0" i="0" dirty="0">
                <a:solidFill>
                  <a:srgbClr val="00FFFF"/>
                </a:solidFill>
                <a:latin typeface="Calibri" panose="020F0502020204030204" pitchFamily="34" charset="0"/>
              </a:rPr>
              <a:t>produkce cytokinů, proces adheze leukocytů, …</a:t>
            </a:r>
          </a:p>
          <a:p>
            <a:pPr algn="l" eaLnBrk="0" hangingPunct="0">
              <a:tabLst>
                <a:tab pos="261938" algn="l"/>
                <a:tab pos="449263" algn="l"/>
              </a:tabLst>
            </a:pPr>
            <a:r>
              <a:rPr lang="cs-CZ" sz="1800" b="0" i="0" dirty="0">
                <a:solidFill>
                  <a:srgbClr val="FF9933"/>
                </a:solidFill>
                <a:latin typeface="Calibri" panose="020F0502020204030204" pitchFamily="34" charset="0"/>
              </a:rPr>
              <a:t>	 	 </a:t>
            </a:r>
            <a:r>
              <a:rPr lang="cs-CZ" sz="2400" b="0" i="0" dirty="0">
                <a:solidFill>
                  <a:schemeClr val="bg1"/>
                </a:solidFill>
                <a:latin typeface="Calibri" panose="020F0502020204030204" pitchFamily="34" charset="0"/>
              </a:rPr>
              <a:t>Glykoprotein ICAM1 </a:t>
            </a:r>
            <a:r>
              <a:rPr lang="cs-CZ" sz="2200" b="0" i="0" dirty="0">
                <a:solidFill>
                  <a:schemeClr val="bg1"/>
                </a:solidFill>
                <a:latin typeface="Calibri" panose="020F0502020204030204" pitchFamily="34" charset="0"/>
                <a:sym typeface="Wingdings" pitchFamily="2" charset="2"/>
              </a:rPr>
              <a:t> </a:t>
            </a:r>
            <a:r>
              <a:rPr lang="cs-CZ" sz="2200" b="0" i="0" dirty="0">
                <a:solidFill>
                  <a:srgbClr val="FFFF00"/>
                </a:solidFill>
                <a:latin typeface="Calibri" panose="020F0502020204030204" pitchFamily="34" charset="0"/>
                <a:sym typeface="Wingdings" pitchFamily="2" charset="2"/>
              </a:rPr>
              <a:t>ZÁNĚTLIVÁ ONEMOCNĚNÍ</a:t>
            </a:r>
          </a:p>
          <a:p>
            <a:pPr algn="l" eaLnBrk="0" hangingPunct="0">
              <a:tabLst>
                <a:tab pos="261938" algn="l"/>
                <a:tab pos="449263" algn="l"/>
              </a:tabLst>
            </a:pPr>
            <a:r>
              <a:rPr lang="cs-CZ" sz="2200" b="0" i="0" dirty="0">
                <a:solidFill>
                  <a:schemeClr val="bg1"/>
                </a:solidFill>
                <a:latin typeface="Calibri" panose="020F0502020204030204" pitchFamily="34" charset="0"/>
                <a:sym typeface="Wingdings" pitchFamily="2" charset="2"/>
              </a:rPr>
              <a:t>		 </a:t>
            </a:r>
            <a:r>
              <a:rPr lang="cs-CZ" sz="2400" b="0" i="0" dirty="0">
                <a:solidFill>
                  <a:schemeClr val="bg1"/>
                </a:solidFill>
                <a:latin typeface="Calibri" panose="020F0502020204030204" pitchFamily="34" charset="0"/>
                <a:sym typeface="Wingdings" pitchFamily="2" charset="2"/>
              </a:rPr>
              <a:t>HLA systém </a:t>
            </a:r>
            <a:r>
              <a:rPr lang="cs-CZ" sz="2200" b="0" i="0" dirty="0">
                <a:solidFill>
                  <a:schemeClr val="bg1"/>
                </a:solidFill>
                <a:latin typeface="Calibri" panose="020F0502020204030204" pitchFamily="34" charset="0"/>
                <a:sym typeface="Wingdings" pitchFamily="2" charset="2"/>
              </a:rPr>
              <a:t> </a:t>
            </a:r>
            <a:r>
              <a:rPr lang="cs-CZ" sz="2200" b="0" i="0" dirty="0">
                <a:solidFill>
                  <a:srgbClr val="FFFF00"/>
                </a:solidFill>
                <a:latin typeface="Calibri" panose="020F0502020204030204" pitchFamily="34" charset="0"/>
                <a:sym typeface="Wingdings" pitchFamily="2" charset="2"/>
              </a:rPr>
              <a:t>PREDISPOZICE  </a:t>
            </a:r>
            <a:r>
              <a:rPr lang="cs-CZ" sz="2200" b="0" i="0" dirty="0">
                <a:solidFill>
                  <a:schemeClr val="bg1"/>
                </a:solidFill>
                <a:latin typeface="Calibri" panose="020F0502020204030204" pitchFamily="34" charset="0"/>
                <a:sym typeface="Wingdings" pitchFamily="2" charset="2"/>
              </a:rPr>
              <a:t>např.</a:t>
            </a:r>
            <a:r>
              <a:rPr lang="cs-CZ" sz="2200" b="0" i="0" dirty="0">
                <a:solidFill>
                  <a:srgbClr val="FFFF00"/>
                </a:solidFill>
                <a:latin typeface="Calibri" panose="020F0502020204030204" pitchFamily="34" charset="0"/>
                <a:sym typeface="Wingdings" pitchFamily="2" charset="2"/>
              </a:rPr>
              <a:t>  SLE </a:t>
            </a:r>
            <a:r>
              <a:rPr lang="cs-CZ" sz="2200" b="0" i="0" dirty="0">
                <a:solidFill>
                  <a:schemeClr val="bg1"/>
                </a:solidFill>
                <a:latin typeface="Calibri" panose="020F0502020204030204" pitchFamily="34" charset="0"/>
                <a:sym typeface="Wingdings" pitchFamily="2" charset="2"/>
              </a:rPr>
              <a:t>nebo  </a:t>
            </a:r>
            <a:r>
              <a:rPr lang="cs-CZ" sz="2200" b="0" i="0" dirty="0">
                <a:solidFill>
                  <a:srgbClr val="FFFF00"/>
                </a:solidFill>
                <a:latin typeface="Calibri" panose="020F0502020204030204" pitchFamily="34" charset="0"/>
                <a:sym typeface="Wingdings" pitchFamily="2" charset="2"/>
              </a:rPr>
              <a:t>K CELIAKI</a:t>
            </a:r>
            <a:r>
              <a:rPr lang="cs-CZ" sz="2200" i="0" dirty="0">
                <a:solidFill>
                  <a:srgbClr val="FFFF00"/>
                </a:solidFill>
                <a:latin typeface="Calibri" panose="020F0502020204030204" pitchFamily="34" charset="0"/>
                <a:sym typeface="Wingdings" pitchFamily="2" charset="2"/>
              </a:rPr>
              <a:t>I</a:t>
            </a:r>
          </a:p>
          <a:p>
            <a:pPr algn="l" eaLnBrk="0" hangingPunct="0">
              <a:tabLst>
                <a:tab pos="92075" algn="l"/>
                <a:tab pos="449263" algn="l"/>
                <a:tab pos="536575" algn="l"/>
              </a:tabLst>
            </a:pPr>
            <a:r>
              <a:rPr lang="cs-CZ" sz="2200" b="0" i="0" dirty="0">
                <a:solidFill>
                  <a:schemeClr val="bg1"/>
                </a:solidFill>
                <a:latin typeface="Calibri" panose="020F0502020204030204" pitchFamily="34" charset="0"/>
                <a:sym typeface="Wingdings" pitchFamily="2" charset="2"/>
              </a:rPr>
              <a:t>			</a:t>
            </a:r>
            <a:r>
              <a:rPr lang="cs-CZ" sz="2400" b="0" i="0" dirty="0">
                <a:solidFill>
                  <a:schemeClr val="bg1"/>
                </a:solidFill>
                <a:latin typeface="Calibri" panose="020F0502020204030204" pitchFamily="34" charset="0"/>
                <a:sym typeface="Wingdings" pitchFamily="2" charset="2"/>
              </a:rPr>
              <a:t>NOD2/CARD15 </a:t>
            </a:r>
            <a:r>
              <a:rPr lang="cs-CZ" sz="2200" b="0" i="0" dirty="0">
                <a:solidFill>
                  <a:schemeClr val="bg1"/>
                </a:solidFill>
                <a:latin typeface="Calibri" panose="020F0502020204030204" pitchFamily="34" charset="0"/>
                <a:sym typeface="Wingdings" pitchFamily="2" charset="2"/>
              </a:rPr>
              <a:t> </a:t>
            </a:r>
            <a:r>
              <a:rPr lang="cs-CZ" sz="2200" b="0" i="0" dirty="0">
                <a:solidFill>
                  <a:srgbClr val="FFFF00"/>
                </a:solidFill>
                <a:latin typeface="Calibri" panose="020F0502020204030204" pitchFamily="34" charset="0"/>
                <a:sym typeface="Wingdings" pitchFamily="2" charset="2"/>
              </a:rPr>
              <a:t>CROHNOVA CHOROBA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320452" y="4597171"/>
            <a:ext cx="37230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320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KLINICKÝ DOPAD: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320452" y="5181946"/>
            <a:ext cx="8434388" cy="1384995"/>
          </a:xfrm>
          <a:prstGeom prst="rect">
            <a:avLst/>
          </a:prstGeom>
          <a:solidFill>
            <a:srgbClr val="000066"/>
          </a:solidFill>
          <a:ln>
            <a:solidFill>
              <a:schemeClr val="bg1"/>
            </a:solidFill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cs-CZ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U nositelů variantních alel (zvl. u homozygotů) je signifikantně vyšší riziko  </a:t>
            </a:r>
            <a:r>
              <a:rPr lang="cs-CZ" i="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VZNIKU</a:t>
            </a:r>
            <a:r>
              <a:rPr lang="cs-CZ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patologického stavu, případně hrozí </a:t>
            </a:r>
            <a:r>
              <a:rPr lang="cs-CZ" i="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ZÁVAŽNĚJŠÍ PRŮBĚH ONEMOCNĚNÍ</a:t>
            </a:r>
            <a:endParaRPr lang="cs-CZ" b="0" i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84799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1988" name="Picture 4" descr="08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92686" y="0"/>
            <a:ext cx="2351314" cy="1538129"/>
          </a:xfrm>
          <a:prstGeom prst="rect">
            <a:avLst/>
          </a:prstGeom>
          <a:noFill/>
          <a:effectLst>
            <a:outerShdw dist="125724" dir="2700000" algn="ctr" rotWithShape="0">
              <a:schemeClr val="tx2"/>
            </a:outerShdw>
            <a:softEdge rad="127000"/>
          </a:effectLst>
        </p:spPr>
      </p:pic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400148" y="1912850"/>
            <a:ext cx="4308223" cy="863600"/>
          </a:xfrm>
          <a:prstGeom prst="rect">
            <a:avLst/>
          </a:prstGeom>
          <a:solidFill>
            <a:srgbClr val="000066"/>
          </a:solidFill>
          <a:ln w="952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>
            <a:spAutoFit/>
          </a:bodyPr>
          <a:lstStyle/>
          <a:p>
            <a:pPr algn="l">
              <a:defRPr/>
            </a:pPr>
            <a:r>
              <a:rPr lang="cs-CZ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Termín: „</a:t>
            </a:r>
            <a:r>
              <a:rPr lang="cs-CZ" i="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Farmakogenetika</a:t>
            </a:r>
            <a:r>
              <a:rPr lang="cs-CZ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“   </a:t>
            </a:r>
          </a:p>
          <a:p>
            <a:pPr algn="l">
              <a:defRPr/>
            </a:pPr>
            <a:r>
              <a:rPr lang="cs-CZ" b="0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1959  Friedrich Vogel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3964916" y="2964015"/>
            <a:ext cx="4475665" cy="863600"/>
          </a:xfrm>
          <a:prstGeom prst="rect">
            <a:avLst/>
          </a:prstGeom>
          <a:solidFill>
            <a:srgbClr val="000066"/>
          </a:solidFill>
          <a:ln w="952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>
            <a:spAutoFit/>
          </a:bodyPr>
          <a:lstStyle/>
          <a:p>
            <a:pPr algn="l">
              <a:defRPr/>
            </a:pPr>
            <a:r>
              <a:rPr lang="cs-CZ" i="0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Termín: </a:t>
            </a:r>
            <a:r>
              <a:rPr lang="cs-CZ" sz="2000" i="0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„</a:t>
            </a:r>
            <a:r>
              <a:rPr lang="cs-CZ" i="0" dirty="0" err="1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Farmakogenomika</a:t>
            </a:r>
            <a:r>
              <a:rPr lang="cs-CZ" i="0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cs-CZ" sz="2000" i="0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cs-CZ" i="0" dirty="0">
              <a:solidFill>
                <a:srgbClr val="66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defRPr/>
            </a:pPr>
            <a:r>
              <a:rPr lang="cs-CZ" b="0" i="0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1997    ??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2241885" y="4985791"/>
            <a:ext cx="4493456" cy="73866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>
              <a:defRPr/>
            </a:pPr>
            <a:r>
              <a:rPr lang="cs-CZ" sz="2400" b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Nastává exponenciální nárůst </a:t>
            </a:r>
          </a:p>
          <a:p>
            <a:pPr>
              <a:defRPr/>
            </a:pPr>
            <a:r>
              <a:rPr lang="cs-CZ" sz="2400" b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prací s touto tematikou</a:t>
            </a:r>
          </a:p>
        </p:txBody>
      </p:sp>
      <p:sp>
        <p:nvSpPr>
          <p:cNvPr id="10" name="Šipka dolů 9"/>
          <p:cNvSpPr>
            <a:spLocks noChangeArrowheads="1"/>
          </p:cNvSpPr>
          <p:nvPr/>
        </p:nvSpPr>
        <p:spPr bwMode="auto">
          <a:xfrm>
            <a:off x="5429250" y="3912247"/>
            <a:ext cx="476319" cy="953712"/>
          </a:xfrm>
          <a:prstGeom prst="downArrow">
            <a:avLst>
              <a:gd name="adj1" fmla="val 50000"/>
              <a:gd name="adj2" fmla="val 50086"/>
            </a:avLst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endParaRPr lang="cs-CZ">
              <a:solidFill>
                <a:srgbClr val="000000"/>
              </a:solidFill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439"/>
          <a:stretch/>
        </p:blipFill>
        <p:spPr>
          <a:xfrm>
            <a:off x="0" y="14325"/>
            <a:ext cx="2294164" cy="1523804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11" name="TextovéPole 1"/>
          <p:cNvSpPr txBox="1">
            <a:spLocks noChangeArrowheads="1"/>
          </p:cNvSpPr>
          <p:nvPr/>
        </p:nvSpPr>
        <p:spPr bwMode="auto">
          <a:xfrm>
            <a:off x="2350720" y="184289"/>
            <a:ext cx="4385410" cy="584775"/>
          </a:xfrm>
          <a:prstGeom prst="rect">
            <a:avLst/>
          </a:prstGeom>
          <a:solidFill>
            <a:srgbClr val="000066"/>
          </a:solidFill>
          <a:ln>
            <a:solidFill>
              <a:schemeClr val="bg1"/>
            </a:solidFill>
          </a:ln>
          <a:effectLst/>
        </p:spPr>
        <p:txBody>
          <a:bodyPr wrap="square">
            <a:spAutoFit/>
          </a:bodyPr>
          <a:lstStyle>
            <a:lvl1pPr eaLnBrk="0" hangingPunct="0">
              <a:defRPr sz="2800" b="1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 b="1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 b="1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 b="1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 b="1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3200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Něco málo z historie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400148" y="6216786"/>
            <a:ext cx="8210451" cy="400110"/>
          </a:xfrm>
          <a:prstGeom prst="rect">
            <a:avLst/>
          </a:prstGeom>
          <a:solidFill>
            <a:srgbClr val="000066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cs-CZ" sz="2000" b="0" i="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PubMed</a:t>
            </a:r>
            <a:r>
              <a:rPr lang="cs-CZ" sz="2000" b="0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 přes 27 tisíc vědeckých publikací, téměř 600 od počátku roku</a:t>
            </a:r>
          </a:p>
        </p:txBody>
      </p:sp>
      <p:sp>
        <p:nvSpPr>
          <p:cNvPr id="14" name="Šipka dolů 13"/>
          <p:cNvSpPr>
            <a:spLocks noChangeArrowheads="1"/>
          </p:cNvSpPr>
          <p:nvPr/>
        </p:nvSpPr>
        <p:spPr bwMode="auto">
          <a:xfrm>
            <a:off x="2350720" y="2924590"/>
            <a:ext cx="468340" cy="1497355"/>
          </a:xfrm>
          <a:prstGeom prst="downArrow">
            <a:avLst>
              <a:gd name="adj1" fmla="val 50000"/>
              <a:gd name="adj2" fmla="val 50086"/>
            </a:avLst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6158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  <p:bldP spid="10" grpId="0" animBg="1"/>
      <p:bldP spid="3" grpId="0" animBg="1"/>
      <p:bldP spid="14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1481289" y="2242822"/>
            <a:ext cx="5569676" cy="1846659"/>
          </a:xfrm>
          <a:prstGeom prst="rect">
            <a:avLst/>
          </a:prstGeom>
          <a:solidFill>
            <a:srgbClr val="000066"/>
          </a:solidFill>
          <a:ln w="28575" algn="ctr">
            <a:solidFill>
              <a:srgbClr val="66FFFF"/>
            </a:solidFill>
            <a:miter lim="800000"/>
            <a:headEnd/>
            <a:tailEnd/>
          </a:ln>
          <a:effectLst>
            <a:glow rad="177800">
              <a:srgbClr val="00FFFF">
                <a:alpha val="96000"/>
              </a:srgbClr>
            </a:glow>
            <a:outerShdw dist="63500" dir="3187806" algn="ctr" rotWithShape="0">
              <a:schemeClr val="tx1"/>
            </a:outerShdw>
          </a:effectLst>
        </p:spPr>
        <p:txBody>
          <a:bodyPr wrap="square" lIns="0" tIns="0" rIns="0" bIns="0">
            <a:spAutoFit/>
          </a:bodyPr>
          <a:lstStyle/>
          <a:p>
            <a:pPr marL="536575" indent="-361950" algn="l" eaLnBrk="0" hangingPunct="0">
              <a:buFont typeface="Wingdings" pitchFamily="2" charset="2"/>
              <a:buNone/>
              <a:defRPr/>
            </a:pPr>
            <a:r>
              <a:rPr lang="cs-CZ" sz="4000" i="0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3. Příklady klinicky významných genových polymorfismů</a:t>
            </a:r>
            <a:endParaRPr lang="cs-CZ" sz="4000" i="0" dirty="0">
              <a:solidFill>
                <a:srgbClr val="66FFFF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25949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439"/>
          <a:stretch/>
        </p:blipFill>
        <p:spPr>
          <a:xfrm>
            <a:off x="0" y="14325"/>
            <a:ext cx="2294164" cy="1523804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5" name="Picture 4" descr="08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92686" y="0"/>
            <a:ext cx="2351314" cy="1538129"/>
          </a:xfrm>
          <a:prstGeom prst="rect">
            <a:avLst/>
          </a:prstGeom>
          <a:noFill/>
          <a:effectLst>
            <a:outerShdw dist="125724" dir="2700000" algn="ctr" rotWithShape="0">
              <a:schemeClr val="tx2"/>
            </a:outerShdw>
            <a:softEdge rad="127000"/>
          </a:effectLst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2294164" y="140055"/>
            <a:ext cx="4498522" cy="984885"/>
          </a:xfrm>
          <a:prstGeom prst="rect">
            <a:avLst/>
          </a:prstGeom>
          <a:solidFill>
            <a:srgbClr val="000066"/>
          </a:solidFill>
          <a:ln w="9525" algn="ctr">
            <a:solidFill>
              <a:schemeClr val="bg1"/>
            </a:solidFill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2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anose="020F0502020204030204" pitchFamily="34" charset="0"/>
              </a:rPr>
              <a:t>ZNAČENÍ GENOVÝCH POLYMORFISMŮ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417195" y="1390986"/>
            <a:ext cx="7663815" cy="584775"/>
          </a:xfrm>
          <a:prstGeom prst="rect">
            <a:avLst/>
          </a:prstGeom>
          <a:solidFill>
            <a:srgbClr val="000066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cs-CZ" sz="3200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1. Triviální značení  - SNP </a:t>
            </a:r>
            <a:r>
              <a:rPr lang="cs-CZ" b="0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(substituční mutace)</a:t>
            </a:r>
            <a:endParaRPr lang="cs-CZ" sz="3200" b="0" i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cxnSp>
        <p:nvCxnSpPr>
          <p:cNvPr id="8" name="Spojnice: pravoúhlá 7"/>
          <p:cNvCxnSpPr>
            <a:cxnSpLocks/>
          </p:cNvCxnSpPr>
          <p:nvPr/>
        </p:nvCxnSpPr>
        <p:spPr bwMode="auto">
          <a:xfrm>
            <a:off x="525780" y="2057219"/>
            <a:ext cx="1920240" cy="537391"/>
          </a:xfrm>
          <a:prstGeom prst="bentConnector3">
            <a:avLst>
              <a:gd name="adj1" fmla="val 50000"/>
            </a:avLst>
          </a:prstGeom>
          <a:noFill/>
          <a:ln w="5715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1" name="TextovéPole 10"/>
          <p:cNvSpPr txBox="1"/>
          <p:nvPr/>
        </p:nvSpPr>
        <p:spPr>
          <a:xfrm>
            <a:off x="2560320" y="2318057"/>
            <a:ext cx="46291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240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na úrovni </a:t>
            </a:r>
            <a:r>
              <a:rPr lang="cs-CZ" sz="2400" i="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PROTEINOVÉHO</a:t>
            </a:r>
            <a:r>
              <a:rPr lang="cs-CZ" sz="240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řetězce </a:t>
            </a:r>
            <a:endParaRPr lang="cs-CZ" sz="2400" b="0" i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2560320" y="3388617"/>
            <a:ext cx="51777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240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na úrovni </a:t>
            </a:r>
            <a:r>
              <a:rPr lang="cs-CZ" sz="2400" i="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NUKLEOTIDOVÉHO</a:t>
            </a:r>
            <a:r>
              <a:rPr lang="cs-CZ" sz="240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 řetězce </a:t>
            </a:r>
            <a:endParaRPr lang="cs-CZ" sz="2400" b="0" i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cxnSp>
        <p:nvCxnSpPr>
          <p:cNvPr id="13" name="Spojnice: pravoúhlá 12"/>
          <p:cNvCxnSpPr>
            <a:cxnSpLocks/>
          </p:cNvCxnSpPr>
          <p:nvPr/>
        </p:nvCxnSpPr>
        <p:spPr bwMode="auto">
          <a:xfrm>
            <a:off x="525780" y="2345864"/>
            <a:ext cx="1840230" cy="1273586"/>
          </a:xfrm>
          <a:prstGeom prst="bentConnector3">
            <a:avLst>
              <a:gd name="adj1" fmla="val 45031"/>
            </a:avLst>
          </a:prstGeom>
          <a:noFill/>
          <a:ln w="5715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6" name="TextovéPole 25"/>
          <p:cNvSpPr txBox="1"/>
          <p:nvPr/>
        </p:nvSpPr>
        <p:spPr>
          <a:xfrm>
            <a:off x="2868930" y="2779722"/>
            <a:ext cx="2057400" cy="52322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cs-CZ" i="0" dirty="0">
                <a:solidFill>
                  <a:srgbClr val="FFC000"/>
                </a:solidFill>
                <a:latin typeface="Calibri" panose="020F0502020204030204" pitchFamily="34" charset="0"/>
              </a:rPr>
              <a:t>Gly</a:t>
            </a:r>
            <a:r>
              <a:rPr lang="cs-CZ" i="0" dirty="0">
                <a:solidFill>
                  <a:schemeClr val="bg1"/>
                </a:solidFill>
                <a:latin typeface="Calibri" panose="020F0502020204030204" pitchFamily="34" charset="0"/>
              </a:rPr>
              <a:t>389</a:t>
            </a:r>
            <a:r>
              <a:rPr lang="cs-CZ" i="0" dirty="0">
                <a:solidFill>
                  <a:srgbClr val="FF66FF"/>
                </a:solidFill>
                <a:latin typeface="Calibri" panose="020F0502020204030204" pitchFamily="34" charset="0"/>
              </a:rPr>
              <a:t>Arg</a:t>
            </a:r>
          </a:p>
        </p:txBody>
      </p:sp>
      <p:sp>
        <p:nvSpPr>
          <p:cNvPr id="27" name="TextovéPole 26"/>
          <p:cNvSpPr txBox="1"/>
          <p:nvPr/>
        </p:nvSpPr>
        <p:spPr>
          <a:xfrm>
            <a:off x="5132070" y="2779722"/>
            <a:ext cx="2057400" cy="52322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cs-CZ" i="0" dirty="0">
                <a:solidFill>
                  <a:srgbClr val="FFC000"/>
                </a:solidFill>
                <a:latin typeface="Calibri" panose="020F0502020204030204" pitchFamily="34" charset="0"/>
              </a:rPr>
              <a:t>G</a:t>
            </a:r>
            <a:r>
              <a:rPr lang="cs-CZ" i="0" dirty="0">
                <a:solidFill>
                  <a:schemeClr val="bg1"/>
                </a:solidFill>
                <a:latin typeface="Calibri" panose="020F0502020204030204" pitchFamily="34" charset="0"/>
              </a:rPr>
              <a:t>389</a:t>
            </a:r>
            <a:r>
              <a:rPr lang="cs-CZ" i="0" dirty="0">
                <a:solidFill>
                  <a:srgbClr val="FF66FF"/>
                </a:solidFill>
                <a:latin typeface="Calibri" panose="020F0502020204030204" pitchFamily="34" charset="0"/>
              </a:rPr>
              <a:t>R</a:t>
            </a:r>
          </a:p>
        </p:txBody>
      </p:sp>
      <p:sp>
        <p:nvSpPr>
          <p:cNvPr id="28" name="Obdélník 27"/>
          <p:cNvSpPr/>
          <p:nvPr/>
        </p:nvSpPr>
        <p:spPr>
          <a:xfrm>
            <a:off x="3029443" y="3906289"/>
            <a:ext cx="1736373" cy="584775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3200" i="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G</a:t>
            </a:r>
            <a:r>
              <a:rPr lang="cs-CZ" sz="3200" i="0" dirty="0">
                <a:solidFill>
                  <a:schemeClr val="bg1"/>
                </a:solidFill>
                <a:latin typeface="Calibri" panose="020F0502020204030204" pitchFamily="34" charset="0"/>
              </a:rPr>
              <a:t>20967</a:t>
            </a:r>
            <a:r>
              <a:rPr lang="cs-CZ" sz="3200" i="0" dirty="0">
                <a:solidFill>
                  <a:srgbClr val="FF66FF"/>
                </a:solidFill>
                <a:latin typeface="Calibri" panose="020F0502020204030204" pitchFamily="34" charset="0"/>
              </a:rPr>
              <a:t>A</a:t>
            </a:r>
            <a:endParaRPr lang="cs-CZ" sz="3200" i="0" dirty="0">
              <a:solidFill>
                <a:srgbClr val="FF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29" name="Obdélník 28"/>
          <p:cNvSpPr/>
          <p:nvPr/>
        </p:nvSpPr>
        <p:spPr>
          <a:xfrm>
            <a:off x="5149215" y="3906289"/>
            <a:ext cx="1941557" cy="584775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3200" i="0" dirty="0">
                <a:solidFill>
                  <a:schemeClr val="bg1"/>
                </a:solidFill>
                <a:latin typeface="Calibri" panose="020F0502020204030204" pitchFamily="34" charset="0"/>
              </a:rPr>
              <a:t>20967</a:t>
            </a:r>
            <a:r>
              <a:rPr lang="cs-CZ" sz="3200" i="0" dirty="0">
                <a:solidFill>
                  <a:srgbClr val="FFC000"/>
                </a:solidFill>
                <a:latin typeface="Calibri" panose="020F0502020204030204" pitchFamily="34" charset="0"/>
              </a:rPr>
              <a:t>G</a:t>
            </a:r>
            <a:r>
              <a:rPr lang="cs-CZ" sz="3200" i="0" dirty="0">
                <a:solidFill>
                  <a:schemeClr val="bg1"/>
                </a:solidFill>
                <a:latin typeface="Calibri" panose="020F0502020204030204" pitchFamily="34" charset="0"/>
              </a:rPr>
              <a:t>&gt;</a:t>
            </a:r>
            <a:r>
              <a:rPr lang="cs-CZ" sz="3200" i="0" dirty="0">
                <a:solidFill>
                  <a:srgbClr val="FF66FF"/>
                </a:solidFill>
                <a:latin typeface="Calibri" panose="020F0502020204030204" pitchFamily="34" charset="0"/>
              </a:rPr>
              <a:t>A</a:t>
            </a:r>
            <a:endParaRPr lang="cs-CZ" sz="3200" i="0" dirty="0">
              <a:solidFill>
                <a:srgbClr val="FF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30" name="TextovéPole 29"/>
          <p:cNvSpPr txBox="1"/>
          <p:nvPr/>
        </p:nvSpPr>
        <p:spPr>
          <a:xfrm>
            <a:off x="545782" y="4678363"/>
            <a:ext cx="7406640" cy="584775"/>
          </a:xfrm>
          <a:prstGeom prst="rect">
            <a:avLst/>
          </a:prstGeom>
          <a:solidFill>
            <a:srgbClr val="000066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cs-CZ" sz="3200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2. FASTA formát  </a:t>
            </a:r>
            <a:r>
              <a:rPr lang="cs-CZ" b="0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(pro účely práce s databází)</a:t>
            </a:r>
            <a:endParaRPr lang="cs-CZ" sz="3200" b="0" i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31" name="Obdélník 30"/>
          <p:cNvSpPr/>
          <p:nvPr/>
        </p:nvSpPr>
        <p:spPr>
          <a:xfrm>
            <a:off x="675009" y="5403947"/>
            <a:ext cx="2087431" cy="523220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cs-CZ" b="0" i="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rs</a:t>
            </a:r>
            <a:r>
              <a:rPr lang="cs-CZ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45625835</a:t>
            </a:r>
            <a:endParaRPr lang="cs-CZ" b="0" i="0" dirty="0">
              <a:solidFill>
                <a:schemeClr val="bg1"/>
              </a:solidFill>
            </a:endParaRPr>
          </a:p>
        </p:txBody>
      </p:sp>
      <p:sp>
        <p:nvSpPr>
          <p:cNvPr id="32" name="TextovéPole 31"/>
          <p:cNvSpPr txBox="1"/>
          <p:nvPr/>
        </p:nvSpPr>
        <p:spPr>
          <a:xfrm>
            <a:off x="2868930" y="5433077"/>
            <a:ext cx="31318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240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= </a:t>
            </a:r>
            <a:r>
              <a:rPr lang="cs-CZ" sz="2400" i="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r</a:t>
            </a:r>
            <a:r>
              <a:rPr lang="cs-CZ" sz="240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eference </a:t>
            </a:r>
            <a:r>
              <a:rPr lang="cs-CZ" sz="2400" i="0" dirty="0" err="1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s</a:t>
            </a:r>
            <a:r>
              <a:rPr lang="cs-CZ" sz="2400" i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equence</a:t>
            </a:r>
            <a:endParaRPr lang="cs-CZ" sz="2400" b="0" i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33" name="TextovéPole 32"/>
          <p:cNvSpPr txBox="1"/>
          <p:nvPr/>
        </p:nvSpPr>
        <p:spPr>
          <a:xfrm>
            <a:off x="417195" y="6005544"/>
            <a:ext cx="8618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24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V databázi uvedeny kromě vlastního polymorfismu i okolní sekvence </a:t>
            </a:r>
          </a:p>
        </p:txBody>
      </p:sp>
    </p:spTree>
    <p:extLst>
      <p:ext uri="{BB962C8B-B14F-4D97-AF65-F5344CB8AC3E}">
        <p14:creationId xmlns:p14="http://schemas.microsoft.com/office/powerpoint/2010/main" val="217545780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/>
      <p:bldP spid="33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2495822" y="150145"/>
            <a:ext cx="4095206" cy="1077218"/>
          </a:xfrm>
          <a:prstGeom prst="rect">
            <a:avLst/>
          </a:prstGeom>
          <a:solidFill>
            <a:srgbClr val="000066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cs-CZ" sz="3200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ENZYMY CYTOCHROMU P 450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493987" y="4358945"/>
            <a:ext cx="86500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24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V genu pro </a:t>
            </a:r>
            <a:r>
              <a:rPr lang="cs-CZ" sz="2400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CYP2D6</a:t>
            </a:r>
            <a:r>
              <a:rPr lang="cs-CZ" sz="24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bylo identifikováno více jak 100 polymorfismů, které vedou od </a:t>
            </a:r>
            <a:r>
              <a:rPr lang="cs-CZ" sz="2400" i="0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úplné deficience enzymu</a:t>
            </a:r>
            <a:r>
              <a:rPr lang="cs-CZ" sz="24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, přes jeho  </a:t>
            </a:r>
            <a:r>
              <a:rPr lang="cs-CZ" sz="2400" i="0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sníženou aktivitu </a:t>
            </a:r>
            <a:r>
              <a:rPr lang="cs-CZ" sz="24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až k </a:t>
            </a:r>
            <a:r>
              <a:rPr lang="cs-CZ" sz="2400" i="0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ultrarychlému metabolismu.</a:t>
            </a:r>
            <a:endParaRPr lang="cs-CZ" sz="2400" i="0" dirty="0">
              <a:solidFill>
                <a:srgbClr val="66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493987" y="2527632"/>
            <a:ext cx="8542308" cy="147732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l">
              <a:defRPr/>
            </a:pPr>
            <a:r>
              <a:rPr lang="cs-CZ" sz="24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Představuje sice pouze 4 % aktivity všech izoenzymů, ale </a:t>
            </a:r>
            <a:r>
              <a:rPr lang="cs-CZ" sz="2400" b="0" i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biotransformuje</a:t>
            </a:r>
            <a:r>
              <a:rPr lang="cs-CZ" sz="24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téměř 25 % klinicky používaných léčiv. Genové polymorfismy mají významnější klinický dopad tam, kde  metabolismus nemá alternativní cesty. 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439"/>
          <a:stretch/>
        </p:blipFill>
        <p:spPr>
          <a:xfrm>
            <a:off x="0" y="14325"/>
            <a:ext cx="2294164" cy="1523804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8" name="Picture 4" descr="08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92686" y="0"/>
            <a:ext cx="2351314" cy="1538129"/>
          </a:xfrm>
          <a:prstGeom prst="rect">
            <a:avLst/>
          </a:prstGeom>
          <a:noFill/>
          <a:effectLst>
            <a:outerShdw dist="125724" dir="2700000" algn="ctr" rotWithShape="0">
              <a:schemeClr val="tx2"/>
            </a:outerShdw>
            <a:softEdge rad="127000"/>
          </a:effectLst>
        </p:spPr>
      </p:pic>
      <p:sp>
        <p:nvSpPr>
          <p:cNvPr id="2" name="Obdélník 1"/>
          <p:cNvSpPr/>
          <p:nvPr/>
        </p:nvSpPr>
        <p:spPr>
          <a:xfrm>
            <a:off x="475263" y="1769445"/>
            <a:ext cx="1508746" cy="584775"/>
          </a:xfrm>
          <a:prstGeom prst="rect">
            <a:avLst/>
          </a:prstGeom>
          <a:solidFill>
            <a:srgbClr val="000066"/>
          </a:solidFill>
          <a:ln>
            <a:solidFill>
              <a:srgbClr val="FFFF00"/>
            </a:solidFill>
          </a:ln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cs-CZ" sz="3200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CYP2D6</a:t>
            </a:r>
          </a:p>
        </p:txBody>
      </p:sp>
    </p:spTree>
    <p:extLst>
      <p:ext uri="{BB962C8B-B14F-4D97-AF65-F5344CB8AC3E}">
        <p14:creationId xmlns:p14="http://schemas.microsoft.com/office/powerpoint/2010/main" val="12226281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Rozdělení metabolizérů v populaci"/>
          <p:cNvPicPr>
            <a:picLocks noChangeAspect="1" noChangeArrowheads="1"/>
          </p:cNvPicPr>
          <p:nvPr/>
        </p:nvPicPr>
        <p:blipFill rotWithShape="1">
          <a:blip r:embed="rId3" cstate="print"/>
          <a:srcRect l="-1006" t="9454" r="4619" b="20869"/>
          <a:stretch/>
        </p:blipFill>
        <p:spPr>
          <a:xfrm>
            <a:off x="467916" y="1131925"/>
            <a:ext cx="5904440" cy="3254287"/>
          </a:xfrm>
          <a:prstGeom prst="rect">
            <a:avLst/>
          </a:prstGeom>
          <a:noFill/>
        </p:spPr>
      </p:pic>
      <p:sp>
        <p:nvSpPr>
          <p:cNvPr id="3" name="Text Box 9"/>
          <p:cNvSpPr txBox="1">
            <a:spLocks noChangeArrowheads="1"/>
          </p:cNvSpPr>
          <p:nvPr/>
        </p:nvSpPr>
        <p:spPr bwMode="auto">
          <a:xfrm>
            <a:off x="499654" y="5850214"/>
            <a:ext cx="7113518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l">
              <a:defRPr/>
            </a:pPr>
            <a:r>
              <a:rPr lang="cs-CZ" sz="2400" i="0" u="sng" dirty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Ultrarychlí </a:t>
            </a:r>
            <a:r>
              <a:rPr lang="cs-CZ" sz="2400" i="0" u="sng" dirty="0" err="1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metabolizéři</a:t>
            </a:r>
            <a:r>
              <a:rPr lang="cs-CZ" sz="2400" i="0" u="sng" dirty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cs-CZ" sz="2400" i="0" u="sng" dirty="0" err="1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URMs</a:t>
            </a:r>
            <a:r>
              <a:rPr lang="cs-CZ" sz="2400" i="0" u="sng" dirty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algn="l">
              <a:defRPr/>
            </a:pPr>
            <a:r>
              <a:rPr lang="cs-CZ" sz="22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Nositelé duplikovaných a </a:t>
            </a:r>
            <a:r>
              <a:rPr lang="cs-CZ" sz="2200" b="0" i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multiduplikovaných</a:t>
            </a:r>
            <a:r>
              <a:rPr lang="cs-CZ" sz="22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genů</a:t>
            </a:r>
          </a:p>
        </p:txBody>
      </p:sp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467916" y="4676828"/>
            <a:ext cx="8244518" cy="10772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l">
              <a:defRPr/>
            </a:pPr>
            <a:r>
              <a:rPr lang="cs-CZ" sz="2400" i="0" u="sng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Rychlí </a:t>
            </a:r>
            <a:r>
              <a:rPr lang="cs-CZ" sz="2400" i="0" u="sng" dirty="0" err="1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metabolizéři</a:t>
            </a:r>
            <a:r>
              <a:rPr lang="cs-CZ" sz="2400" i="0" u="sng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 (</a:t>
            </a:r>
            <a:r>
              <a:rPr lang="cs-CZ" sz="2400" i="0" u="sng" dirty="0" err="1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RMs</a:t>
            </a:r>
            <a:r>
              <a:rPr lang="cs-CZ" sz="2400" i="0" u="sng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</a:p>
          <a:p>
            <a:pPr algn="l">
              <a:defRPr/>
            </a:pPr>
            <a:r>
              <a:rPr lang="cs-CZ" sz="240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Většinová populace</a:t>
            </a:r>
            <a:r>
              <a:rPr lang="cs-CZ" sz="22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, tj. nositelé  standardních alel + heterozygoti pro alely snižující aktivitu </a:t>
            </a:r>
          </a:p>
        </p:txBody>
      </p:sp>
      <p:sp>
        <p:nvSpPr>
          <p:cNvPr id="5" name="Oval 11"/>
          <p:cNvSpPr>
            <a:spLocks noChangeArrowheads="1"/>
          </p:cNvSpPr>
          <p:nvPr/>
        </p:nvSpPr>
        <p:spPr bwMode="auto">
          <a:xfrm>
            <a:off x="920337" y="2951619"/>
            <a:ext cx="1466850" cy="1247775"/>
          </a:xfrm>
          <a:prstGeom prst="ellipse">
            <a:avLst/>
          </a:prstGeom>
          <a:noFill/>
          <a:ln w="19050" algn="ctr">
            <a:solidFill>
              <a:srgbClr val="FF3300"/>
            </a:solidFill>
            <a:round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>
              <a:defRPr/>
            </a:pPr>
            <a:endParaRPr lang="cs-CZ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Oval 12"/>
          <p:cNvSpPr>
            <a:spLocks noChangeArrowheads="1"/>
          </p:cNvSpPr>
          <p:nvPr/>
        </p:nvSpPr>
        <p:spPr bwMode="auto">
          <a:xfrm>
            <a:off x="2245519" y="1085022"/>
            <a:ext cx="2293433" cy="3512208"/>
          </a:xfrm>
          <a:prstGeom prst="ellipse">
            <a:avLst/>
          </a:prstGeom>
          <a:noFill/>
          <a:ln w="19050" algn="ctr">
            <a:solidFill>
              <a:srgbClr val="00FF00"/>
            </a:solidFill>
            <a:round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>
              <a:defRPr/>
            </a:pPr>
            <a:endParaRPr lang="cs-CZ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 Box 13"/>
          <p:cNvSpPr txBox="1">
            <a:spLocks noChangeArrowheads="1"/>
          </p:cNvSpPr>
          <p:nvPr/>
        </p:nvSpPr>
        <p:spPr bwMode="auto">
          <a:xfrm>
            <a:off x="6573207" y="1229730"/>
            <a:ext cx="2367594" cy="313932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90488" algn="l">
              <a:defRPr/>
            </a:pPr>
            <a:r>
              <a:rPr lang="cs-CZ" sz="2400" i="0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Pomalí </a:t>
            </a:r>
            <a:r>
              <a:rPr lang="cs-CZ" sz="2400" i="0" u="sng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metabolizéři</a:t>
            </a:r>
            <a:r>
              <a:rPr lang="cs-CZ" sz="2400" i="0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cs-CZ" sz="2400" i="0" u="sng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PMs</a:t>
            </a:r>
            <a:r>
              <a:rPr lang="cs-CZ" sz="2400" i="0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90488" algn="l">
              <a:defRPr/>
            </a:pPr>
            <a:r>
              <a:rPr lang="cs-CZ" sz="22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Homozygotní nositelé variantních alel snižujících aktivitu enzymu, příp. vedoucích k inaktivaci enzymu</a:t>
            </a:r>
          </a:p>
        </p:txBody>
      </p:sp>
      <p:sp>
        <p:nvSpPr>
          <p:cNvPr id="8" name="Oval 14"/>
          <p:cNvSpPr>
            <a:spLocks noChangeArrowheads="1"/>
          </p:cNvSpPr>
          <p:nvPr/>
        </p:nvSpPr>
        <p:spPr bwMode="auto">
          <a:xfrm>
            <a:off x="4538952" y="2951619"/>
            <a:ext cx="1591391" cy="1247775"/>
          </a:xfrm>
          <a:prstGeom prst="ellipse">
            <a:avLst/>
          </a:prstGeom>
          <a:noFill/>
          <a:ln w="19050" algn="ctr">
            <a:solidFill>
              <a:srgbClr val="FFCC00"/>
            </a:solidFill>
            <a:round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>
              <a:defRPr/>
            </a:pPr>
            <a:endParaRPr lang="cs-CZ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231821" y="256535"/>
            <a:ext cx="87089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i="0" dirty="0">
                <a:solidFill>
                  <a:srgbClr val="66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Rozdělení populace podle fenotypu v CYP2D6</a:t>
            </a:r>
          </a:p>
        </p:txBody>
      </p:sp>
    </p:spTree>
    <p:extLst>
      <p:ext uri="{BB962C8B-B14F-4D97-AF65-F5344CB8AC3E}">
        <p14:creationId xmlns:p14="http://schemas.microsoft.com/office/powerpoint/2010/main" val="4473068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  <p:bldP spid="6" grpId="0" animBg="1"/>
      <p:bldP spid="7" grpId="0"/>
      <p:bldP spid="8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ovéPole 6"/>
          <p:cNvSpPr txBox="1"/>
          <p:nvPr/>
        </p:nvSpPr>
        <p:spPr>
          <a:xfrm>
            <a:off x="425002" y="864566"/>
            <a:ext cx="3747724" cy="892552"/>
          </a:xfrm>
          <a:prstGeom prst="rect">
            <a:avLst/>
          </a:prstGeom>
          <a:solidFill>
            <a:schemeClr val="accent6">
              <a:lumMod val="5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/>
            <a:r>
              <a:rPr lang="cs-CZ" i="0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Standardní  (</a:t>
            </a:r>
            <a:r>
              <a:rPr lang="cs-CZ" i="0" u="sng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wild</a:t>
            </a:r>
            <a:r>
              <a:rPr lang="cs-CZ" i="0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) alely</a:t>
            </a:r>
            <a:r>
              <a:rPr lang="cs-CZ" sz="2400" i="0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algn="l"/>
            <a:r>
              <a:rPr lang="cs-CZ" sz="2400" b="0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CYP2D6*1  a CYP2D6*2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425002" y="1867764"/>
            <a:ext cx="8130273" cy="1261884"/>
          </a:xfrm>
          <a:prstGeom prst="rect">
            <a:avLst/>
          </a:prstGeom>
          <a:solidFill>
            <a:schemeClr val="accent6">
              <a:lumMod val="5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/>
            <a:r>
              <a:rPr lang="cs-CZ" i="0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Variantní alely:</a:t>
            </a:r>
          </a:p>
          <a:p>
            <a:pPr algn="l"/>
            <a:r>
              <a:rPr lang="cs-CZ" sz="2400" b="0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*3, </a:t>
            </a:r>
            <a:r>
              <a:rPr lang="cs-CZ" sz="2400" b="0" i="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*4</a:t>
            </a:r>
            <a:r>
              <a:rPr lang="cs-CZ" sz="2400" b="0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*5  - kódují </a:t>
            </a:r>
            <a:r>
              <a:rPr lang="cs-CZ" sz="2400" i="0" dirty="0">
                <a:solidFill>
                  <a:srgbClr val="66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inaktivní</a:t>
            </a:r>
            <a:r>
              <a:rPr lang="cs-CZ" sz="2400" b="0" i="0" dirty="0">
                <a:solidFill>
                  <a:srgbClr val="66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b="0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enzymy</a:t>
            </a:r>
          </a:p>
          <a:p>
            <a:pPr algn="l"/>
            <a:r>
              <a:rPr lang="cs-CZ" sz="2400" b="0" i="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*10 </a:t>
            </a:r>
            <a:r>
              <a:rPr lang="cs-CZ" sz="2400" b="0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,*17    - kódují enzymy </a:t>
            </a:r>
            <a:r>
              <a:rPr lang="cs-CZ" sz="2400" i="0" dirty="0">
                <a:solidFill>
                  <a:srgbClr val="00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 sníženou aktivitou</a:t>
            </a:r>
            <a:r>
              <a:rPr lang="cs-CZ" sz="2400" b="0" i="0" dirty="0">
                <a:solidFill>
                  <a:srgbClr val="00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 </a:t>
            </a:r>
            <a:endParaRPr lang="cs-CZ" sz="2000" b="0" i="0" dirty="0">
              <a:solidFill>
                <a:srgbClr val="00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436432" y="4011071"/>
            <a:ext cx="85029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2400" i="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Variantní alela CYP2D6</a:t>
            </a:r>
            <a:r>
              <a:rPr lang="cs-CZ" sz="2400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*10</a:t>
            </a:r>
            <a:r>
              <a:rPr lang="cs-CZ" sz="2400" b="0" i="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cs-CZ" sz="2000" b="0" i="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(substituce C188T ~ Pro34Ser)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466460" y="4410024"/>
            <a:ext cx="83302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2400" b="0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/>
              </a:rPr>
              <a:t>V Kavkazské populaci  - 1-2% , Asiaté  až 51%, Afroameričané 6%</a:t>
            </a:r>
            <a:endParaRPr lang="cs-CZ" sz="2400" b="0" i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425002" y="3209523"/>
            <a:ext cx="76478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2400" i="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Variantní alela CYP2D6</a:t>
            </a:r>
            <a:r>
              <a:rPr lang="cs-CZ" sz="2400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*4</a:t>
            </a:r>
            <a:r>
              <a:rPr lang="cs-CZ" sz="2400" b="0" i="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cs-CZ" sz="2000" b="0" i="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(G1934A </a:t>
            </a:r>
            <a:r>
              <a:rPr lang="cs-CZ" sz="2000" b="0" i="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 chybný sestřih</a:t>
            </a:r>
            <a:r>
              <a:rPr lang="cs-CZ" sz="2000" b="0" i="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511383" y="3612118"/>
            <a:ext cx="83302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2400" b="0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 Kavkazské populaci  - 12-21%,    Asiaté  1%,  Afroameričané 2%</a:t>
            </a:r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443790" y="4993718"/>
            <a:ext cx="8092695" cy="1477328"/>
          </a:xfrm>
          <a:prstGeom prst="rect">
            <a:avLst/>
          </a:prstGeom>
          <a:solidFill>
            <a:schemeClr val="accent6">
              <a:lumMod val="50000"/>
            </a:schemeClr>
          </a:solidFill>
          <a:ln w="952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>
            <a:spAutoFit/>
          </a:bodyPr>
          <a:lstStyle/>
          <a:p>
            <a:pPr marL="90488" algn="l">
              <a:buFont typeface="Wingdings" pitchFamily="2" charset="2"/>
              <a:buNone/>
              <a:defRPr/>
            </a:pPr>
            <a:r>
              <a:rPr lang="cs-CZ" i="0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Duplikace až multiplikace genu CYP2D6 </a:t>
            </a:r>
          </a:p>
          <a:p>
            <a:pPr marL="90488" algn="l">
              <a:buFont typeface="Wingdings" pitchFamily="2" charset="2"/>
              <a:buNone/>
              <a:defRPr/>
            </a:pPr>
            <a:r>
              <a:rPr lang="cs-CZ" sz="24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(může být 2,3,4,5, až 13 kopií genu za sebou ). Jsou </a:t>
            </a:r>
            <a:r>
              <a:rPr lang="cs-CZ" sz="2400" i="0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příčinou ultrarychlého metabolismu. </a:t>
            </a:r>
          </a:p>
          <a:p>
            <a:pPr marL="90488" algn="l">
              <a:buFont typeface="Wingdings" pitchFamily="2" charset="2"/>
              <a:buNone/>
              <a:defRPr/>
            </a:pPr>
            <a:r>
              <a:rPr lang="cs-CZ" sz="20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Nejvyšší výskyt v populacích Středního východu a na severu Afriky.</a:t>
            </a:r>
            <a:endParaRPr lang="cs-CZ" sz="2400" i="0" dirty="0">
              <a:solidFill>
                <a:srgbClr val="66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Obdélník 14"/>
          <p:cNvSpPr/>
          <p:nvPr/>
        </p:nvSpPr>
        <p:spPr>
          <a:xfrm>
            <a:off x="466460" y="177349"/>
            <a:ext cx="1508746" cy="584775"/>
          </a:xfrm>
          <a:prstGeom prst="rect">
            <a:avLst/>
          </a:prstGeom>
          <a:solidFill>
            <a:srgbClr val="000066"/>
          </a:solidFill>
          <a:ln>
            <a:solidFill>
              <a:srgbClr val="FFFF00"/>
            </a:solidFill>
          </a:ln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cs-CZ" sz="3200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CYP2D6</a:t>
            </a:r>
          </a:p>
        </p:txBody>
      </p:sp>
    </p:spTree>
    <p:extLst>
      <p:ext uri="{BB962C8B-B14F-4D97-AF65-F5344CB8AC3E}">
        <p14:creationId xmlns:p14="http://schemas.microsoft.com/office/powerpoint/2010/main" val="38587773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/>
          <p:cNvSpPr txBox="1"/>
          <p:nvPr/>
        </p:nvSpPr>
        <p:spPr>
          <a:xfrm>
            <a:off x="521341" y="925912"/>
            <a:ext cx="7470576" cy="954107"/>
          </a:xfrm>
          <a:prstGeom prst="rect">
            <a:avLst/>
          </a:prstGeom>
          <a:solidFill>
            <a:srgbClr val="000066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cs-CZ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7% populace patří mezi lidi s nízkou aktivitou, </a:t>
            </a:r>
          </a:p>
          <a:p>
            <a:pPr algn="l"/>
            <a:r>
              <a:rPr lang="cs-CZ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kolem 1% s vysokou aktivitou enzymu CYP2D6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425002" y="2153969"/>
            <a:ext cx="8577278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ts val="600"/>
              </a:spcBef>
            </a:pPr>
            <a:r>
              <a:rPr lang="cs-CZ" sz="2600" i="0" u="sng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Klinické důsledky snížené aktivity </a:t>
            </a:r>
            <a:r>
              <a:rPr lang="cs-CZ" sz="2600" i="0" u="sng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CYP2D6</a:t>
            </a:r>
          </a:p>
          <a:p>
            <a:pPr marL="342900" indent="-34290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2400" b="0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Desetinásobné zvýšení plazmatické koncentrace </a:t>
            </a:r>
            <a:r>
              <a:rPr lang="cs-CZ" sz="2400" i="0" dirty="0">
                <a:solidFill>
                  <a:srgbClr val="00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ATOMOXETINU</a:t>
            </a:r>
            <a:r>
              <a:rPr lang="cs-CZ" sz="2400" b="0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u dětí při stejné dávce </a:t>
            </a:r>
            <a:r>
              <a:rPr lang="el-GR" sz="2400" b="0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</a:t>
            </a:r>
            <a:r>
              <a:rPr lang="cs-CZ" sz="2400" b="0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vyšší riziko NÚ </a:t>
            </a:r>
            <a:r>
              <a:rPr lang="cs-CZ" sz="2400" b="0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000" b="0" i="0" dirty="0">
                <a:solidFill>
                  <a:srgbClr val="00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(terapie </a:t>
            </a:r>
            <a:r>
              <a:rPr lang="cs-CZ" sz="2000" b="0" i="0" dirty="0" smtClean="0">
                <a:solidFill>
                  <a:srgbClr val="00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ADHD) </a:t>
            </a:r>
            <a:endParaRPr lang="cs-CZ" sz="2400" b="0" i="0" dirty="0">
              <a:solidFill>
                <a:srgbClr val="00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2400" b="0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Smrt dítěte léčeného </a:t>
            </a:r>
            <a:r>
              <a:rPr lang="cs-CZ" sz="2400" i="0" dirty="0">
                <a:solidFill>
                  <a:srgbClr val="00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</a:t>
            </a:r>
            <a:r>
              <a:rPr lang="en-US" sz="2400" i="0" dirty="0">
                <a:solidFill>
                  <a:srgbClr val="00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LUOXETINE</a:t>
            </a:r>
            <a:r>
              <a:rPr lang="cs-CZ" sz="2400" i="0" dirty="0">
                <a:solidFill>
                  <a:srgbClr val="00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 </a:t>
            </a:r>
            <a:r>
              <a:rPr lang="cs-CZ" sz="2000" b="0" i="0" dirty="0">
                <a:solidFill>
                  <a:srgbClr val="00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(antidepresivum) </a:t>
            </a:r>
            <a:r>
              <a:rPr lang="cs-CZ" sz="2400" b="0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přičítána předávkování v důsledku polymorfismu v genu </a:t>
            </a:r>
            <a:r>
              <a:rPr lang="en-US" sz="2400" b="0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CYP2D6</a:t>
            </a:r>
            <a:r>
              <a:rPr lang="cs-CZ" sz="2400" b="0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342900" indent="-34290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2400" b="0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Nedostatečný analgetický účinku </a:t>
            </a:r>
            <a:r>
              <a:rPr lang="cs-CZ" sz="2400" i="0" dirty="0">
                <a:solidFill>
                  <a:srgbClr val="66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TRAMADOLU </a:t>
            </a:r>
            <a:r>
              <a:rPr lang="cs-CZ" sz="2400" b="0" i="0" dirty="0">
                <a:solidFill>
                  <a:srgbClr val="66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(analgetikum) </a:t>
            </a:r>
            <a:r>
              <a:rPr lang="cs-CZ" sz="20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V menší míře se tvoří metabolit, který má ještě větší analgetický účinek než samotná látka </a:t>
            </a:r>
            <a:r>
              <a:rPr lang="cs-CZ" sz="2000" b="0" i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tramadol</a:t>
            </a:r>
            <a:r>
              <a:rPr lang="cs-CZ" sz="20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cs-CZ" sz="2000" i="0" dirty="0">
                <a:solidFill>
                  <a:srgbClr val="66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cs-CZ" sz="2400" i="0" dirty="0">
              <a:solidFill>
                <a:srgbClr val="66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2400" b="0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Rezistence k analgetickému účinku </a:t>
            </a:r>
            <a:r>
              <a:rPr lang="cs-CZ" sz="2400" i="0" dirty="0">
                <a:solidFill>
                  <a:srgbClr val="00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KODEINU </a:t>
            </a:r>
            <a:r>
              <a:rPr lang="cs-CZ" sz="2000" b="0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(5-10% kodeinu se přeměňuje na morfin </a:t>
            </a:r>
            <a:r>
              <a:rPr lang="cs-CZ" sz="2000" b="0" i="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demetylací</a:t>
            </a:r>
            <a:r>
              <a:rPr lang="cs-CZ" sz="2000" b="0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enzymem CYP2D6)</a:t>
            </a:r>
            <a:endParaRPr lang="cs-CZ" sz="2000" b="0" i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521341" y="204162"/>
            <a:ext cx="1508746" cy="584775"/>
          </a:xfrm>
          <a:prstGeom prst="rect">
            <a:avLst/>
          </a:prstGeom>
          <a:solidFill>
            <a:srgbClr val="000066"/>
          </a:solidFill>
          <a:ln>
            <a:solidFill>
              <a:srgbClr val="FFFF00"/>
            </a:solidFill>
          </a:ln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cs-CZ" sz="3200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CYP2D6</a:t>
            </a:r>
          </a:p>
        </p:txBody>
      </p:sp>
    </p:spTree>
    <p:extLst>
      <p:ext uri="{BB962C8B-B14F-4D97-AF65-F5344CB8AC3E}">
        <p14:creationId xmlns:p14="http://schemas.microsoft.com/office/powerpoint/2010/main" val="16652927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ovéPole 6"/>
          <p:cNvSpPr txBox="1"/>
          <p:nvPr/>
        </p:nvSpPr>
        <p:spPr>
          <a:xfrm>
            <a:off x="461817" y="677100"/>
            <a:ext cx="844801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2600" i="0" u="sng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Klinické důsledky zvýšené aktivity </a:t>
            </a:r>
            <a:r>
              <a:rPr lang="cs-CZ" sz="2600" i="0" u="sng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CYP2D6</a:t>
            </a:r>
          </a:p>
          <a:p>
            <a:pPr algn="l"/>
            <a:endParaRPr lang="cs-CZ" sz="1400" i="0" u="sng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sz="2400" b="0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Vyšší procento </a:t>
            </a:r>
            <a:r>
              <a:rPr lang="cs-CZ" sz="2400" b="0" i="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metabolizace</a:t>
            </a:r>
            <a:r>
              <a:rPr lang="cs-CZ" sz="2400" b="0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i="0" dirty="0" smtClean="0">
                <a:solidFill>
                  <a:srgbClr val="00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KODEINU </a:t>
            </a:r>
            <a:r>
              <a:rPr lang="cs-CZ" sz="2400" b="0" i="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</a:t>
            </a:r>
            <a:r>
              <a:rPr lang="cs-CZ" sz="2400" i="0" dirty="0" smtClean="0">
                <a:solidFill>
                  <a:srgbClr val="00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MORFIN </a:t>
            </a:r>
            <a:r>
              <a:rPr lang="cs-CZ" sz="2400" b="0" i="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 </a:t>
            </a:r>
            <a:r>
              <a:rPr lang="cs-CZ" sz="2400" b="0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intoxikace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sz="2400" b="0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Riziko recidivy  u pacientek  s nádorovým onemocněním prsu léčených </a:t>
            </a:r>
            <a:r>
              <a:rPr lang="cs-CZ" sz="2400" i="0" dirty="0" smtClean="0">
                <a:solidFill>
                  <a:srgbClr val="00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TAMOXIFENEM</a:t>
            </a:r>
            <a:r>
              <a:rPr lang="cs-CZ" sz="2400" b="0" i="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sz="2400" b="0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který je rychle metabolizován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485223" y="3343505"/>
            <a:ext cx="8401197" cy="181588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cs-CZ" i="0" dirty="0">
                <a:solidFill>
                  <a:srgbClr val="FF66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CYP2D6</a:t>
            </a:r>
            <a:r>
              <a:rPr lang="cs-CZ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genové polymorfismy mohou mít vliv na  závažnost otrav amfetaminy, </a:t>
            </a:r>
            <a:r>
              <a:rPr lang="cs-CZ" i="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opioidními</a:t>
            </a:r>
            <a:r>
              <a:rPr lang="cs-CZ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analgetiky a antidepresivy </a:t>
            </a:r>
            <a:endParaRPr lang="cs-CZ" i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  <a:hlinkClick r:id="rId3"/>
            </a:endParaRPr>
          </a:p>
          <a:p>
            <a:pPr algn="l"/>
            <a:r>
              <a:rPr lang="cs-CZ" b="0" i="0" dirty="0">
                <a:solidFill>
                  <a:srgbClr val="66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cs-CZ" b="0" i="0" dirty="0" err="1">
                <a:solidFill>
                  <a:srgbClr val="66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Haufroid</a:t>
            </a:r>
            <a:r>
              <a:rPr lang="cs-CZ" b="0" i="0" dirty="0">
                <a:solidFill>
                  <a:srgbClr val="66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V, </a:t>
            </a:r>
            <a:r>
              <a:rPr lang="cs-CZ" b="0" i="0" dirty="0" err="1">
                <a:solidFill>
                  <a:srgbClr val="66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Hantson</a:t>
            </a:r>
            <a:r>
              <a:rPr lang="cs-CZ" b="0" i="0" dirty="0">
                <a:solidFill>
                  <a:srgbClr val="66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P. 2015)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679268" y="6010906"/>
            <a:ext cx="77593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>
              <a:spcBef>
                <a:spcPct val="30000"/>
              </a:spcBef>
              <a:defRPr/>
            </a:pPr>
            <a:r>
              <a:rPr lang="cs-CZ" sz="2400" b="0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Extáze je také </a:t>
            </a:r>
            <a:r>
              <a:rPr lang="cs-CZ" sz="2400" b="0" i="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substrát enzymu  CYP2D6</a:t>
            </a:r>
            <a:endParaRPr lang="cs-CZ" sz="2400" b="0" i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37776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17479" y="830465"/>
            <a:ext cx="4710794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3200" i="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SNAHA O INDIVIDUALIZACI TERAPIE  </a:t>
            </a:r>
            <a:r>
              <a:rPr lang="cs-CZ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</a:t>
            </a:r>
            <a:r>
              <a:rPr lang="cs-CZ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l"/>
            <a:r>
              <a:rPr lang="cs-CZ" sz="2400" b="0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změna doporučeného dávkování  </a:t>
            </a:r>
            <a:r>
              <a:rPr lang="cs-CZ" sz="2400" b="0" i="0" dirty="0">
                <a:solidFill>
                  <a:srgbClr val="66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ANTIDEPRESIV</a:t>
            </a:r>
            <a:r>
              <a:rPr lang="cs-CZ" sz="2400" b="0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cs-CZ" sz="2400" b="0" i="0" dirty="0">
                <a:solidFill>
                  <a:srgbClr val="00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cs-CZ" sz="2400" b="0" i="0" dirty="0" err="1">
                <a:solidFill>
                  <a:srgbClr val="00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risperidon</a:t>
            </a:r>
            <a:r>
              <a:rPr lang="cs-CZ" sz="2400" b="0" i="0" dirty="0">
                <a:solidFill>
                  <a:srgbClr val="00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…) </a:t>
            </a:r>
            <a:r>
              <a:rPr lang="cs-CZ" sz="2400" b="0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 pacientů s genovými polymorfismy v genu pro CYP2D6.</a:t>
            </a:r>
          </a:p>
        </p:txBody>
      </p:sp>
      <p:pic>
        <p:nvPicPr>
          <p:cNvPr id="4" name="Picture 3" descr="Substráty CYP"/>
          <p:cNvPicPr>
            <a:picLocks noChangeAspect="1" noChangeArrowheads="1"/>
          </p:cNvPicPr>
          <p:nvPr/>
        </p:nvPicPr>
        <p:blipFill>
          <a:blip r:embed="rId3" cstate="print"/>
          <a:srcRect l="49605" t="16093" r="3859" b="9433"/>
          <a:stretch>
            <a:fillRect/>
          </a:stretch>
        </p:blipFill>
        <p:spPr>
          <a:xfrm>
            <a:off x="5154548" y="830465"/>
            <a:ext cx="3722855" cy="4324156"/>
          </a:xfrm>
          <a:prstGeom prst="rect">
            <a:avLst/>
          </a:prstGeom>
          <a:noFill/>
        </p:spPr>
      </p:pic>
      <p:sp>
        <p:nvSpPr>
          <p:cNvPr id="3" name="Obdélník 2"/>
          <p:cNvSpPr/>
          <p:nvPr/>
        </p:nvSpPr>
        <p:spPr>
          <a:xfrm>
            <a:off x="456272" y="5588734"/>
            <a:ext cx="842113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cs-CZ" sz="2000" b="0" i="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…“Může </a:t>
            </a:r>
            <a:r>
              <a:rPr lang="cs-CZ" sz="2000" b="0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dojít ke změně doporučeného dávkování až o 80 % pro PM </a:t>
            </a:r>
          </a:p>
          <a:p>
            <a:pPr algn="l"/>
            <a:r>
              <a:rPr lang="cs-CZ" sz="2000" b="0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 pacienty s fenotypem URM jsou zatím známá ojedinělá data, která naznačují nutnost zvýšit dávkování některými antidepresívy </a:t>
            </a:r>
            <a:r>
              <a:rPr lang="cs-CZ" sz="2000" b="0" i="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2–3krát“….</a:t>
            </a:r>
            <a:endParaRPr lang="cs-CZ" sz="2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07841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444320" y="281360"/>
            <a:ext cx="8506496" cy="270843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l">
              <a:defRPr/>
            </a:pPr>
            <a:r>
              <a:rPr lang="cs-CZ" sz="3200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DALŠÍ IZOENZYMY CYTOCHROMU P 450 </a:t>
            </a:r>
          </a:p>
          <a:p>
            <a:pPr algn="l">
              <a:defRPr/>
            </a:pPr>
            <a:r>
              <a:rPr lang="cs-CZ" sz="2400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významné  z hlediska přítomnosti genových polymorfismů </a:t>
            </a:r>
          </a:p>
          <a:p>
            <a:pPr algn="l">
              <a:defRPr/>
            </a:pPr>
            <a:endParaRPr lang="cs-CZ" sz="2400" i="0" dirty="0">
              <a:solidFill>
                <a:srgbClr val="FF66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defRPr/>
            </a:pPr>
            <a:endParaRPr lang="cs-CZ" sz="2400" b="0" i="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defRPr/>
            </a:pPr>
            <a:endParaRPr lang="cs-CZ" sz="2400" b="0" i="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defRPr/>
            </a:pPr>
            <a:r>
              <a:rPr lang="cs-CZ" sz="24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Podílí na metabolismu např. </a:t>
            </a:r>
            <a:r>
              <a:rPr lang="cs-CZ" sz="2400" i="0" dirty="0" err="1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warfarinu</a:t>
            </a:r>
            <a:r>
              <a:rPr lang="cs-CZ" sz="2400" i="0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(S-</a:t>
            </a:r>
            <a:r>
              <a:rPr lang="cs-CZ" sz="2400" i="0" dirty="0" err="1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izoforma</a:t>
            </a:r>
            <a:r>
              <a:rPr lang="cs-CZ" sz="2400" i="0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), </a:t>
            </a:r>
            <a:r>
              <a:rPr lang="cs-CZ" sz="2400" b="0" i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fenytoinu</a:t>
            </a:r>
            <a:r>
              <a:rPr lang="cs-CZ" sz="24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, nesteroidních antiflogistik, </a:t>
            </a:r>
            <a:r>
              <a:rPr lang="cs-CZ" sz="2400" b="0" i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losartanu</a:t>
            </a:r>
            <a:r>
              <a:rPr lang="cs-CZ" sz="24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sz="2400" b="0" i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karbamazepinu</a:t>
            </a:r>
            <a:r>
              <a:rPr lang="cs-CZ" sz="24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sz="2400" b="0" i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diclofenaku</a:t>
            </a:r>
            <a:r>
              <a:rPr lang="cs-CZ" sz="24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…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347728" y="3185725"/>
            <a:ext cx="3747724" cy="892552"/>
          </a:xfrm>
          <a:prstGeom prst="rect">
            <a:avLst/>
          </a:prstGeom>
          <a:solidFill>
            <a:schemeClr val="accent6">
              <a:lumMod val="5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/>
            <a:r>
              <a:rPr lang="cs-CZ" i="0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Standardní  (</a:t>
            </a:r>
            <a:r>
              <a:rPr lang="cs-CZ" i="0" u="sng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wild</a:t>
            </a:r>
            <a:r>
              <a:rPr lang="cs-CZ" i="0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) alela</a:t>
            </a:r>
            <a:r>
              <a:rPr lang="cs-CZ" sz="2400" i="0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algn="l"/>
            <a:r>
              <a:rPr lang="cs-CZ" sz="2400" b="0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CYP2C9*1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347728" y="4240211"/>
            <a:ext cx="8699680" cy="1261884"/>
          </a:xfrm>
          <a:prstGeom prst="rect">
            <a:avLst/>
          </a:prstGeom>
          <a:solidFill>
            <a:schemeClr val="accent6">
              <a:lumMod val="5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/>
            <a:r>
              <a:rPr lang="cs-CZ" i="0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Variantní alely:</a:t>
            </a:r>
          </a:p>
          <a:p>
            <a:pPr algn="l"/>
            <a:r>
              <a:rPr lang="cs-CZ" sz="2400" b="0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*2  	 - redukce afinity enzymu k substrátu.  </a:t>
            </a:r>
            <a:r>
              <a:rPr lang="cs-CZ" sz="20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Výskyt: 8-13 % Kavkazanů</a:t>
            </a:r>
            <a:endParaRPr lang="cs-CZ" sz="2400" b="0" i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r>
              <a:rPr lang="cs-CZ" sz="2400" b="0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*3          - změna substrátové specificity             </a:t>
            </a:r>
            <a:r>
              <a:rPr lang="cs-CZ" sz="20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Výskyt: 6-9 % Kavkazanů</a:t>
            </a:r>
            <a:endParaRPr lang="cs-CZ" sz="2000" b="0" i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444320" y="1483695"/>
            <a:ext cx="1468672" cy="584775"/>
          </a:xfrm>
          <a:prstGeom prst="rect">
            <a:avLst/>
          </a:prstGeom>
          <a:solidFill>
            <a:srgbClr val="000066"/>
          </a:solidFill>
          <a:ln>
            <a:solidFill>
              <a:srgbClr val="FFFF00"/>
            </a:solidFill>
          </a:ln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cs-CZ" sz="3200" i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CYP2C9</a:t>
            </a:r>
            <a:endParaRPr lang="cs-CZ" sz="3200" i="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14782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607090" y="4942833"/>
            <a:ext cx="785204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Aft>
                <a:spcPts val="0"/>
              </a:spcAft>
            </a:pPr>
            <a:r>
              <a:rPr lang="cs-CZ" sz="2400" b="0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Komplikace mohou být u  </a:t>
            </a:r>
            <a:r>
              <a:rPr lang="cs-CZ" sz="2400" b="0" i="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hypoglykemizujících</a:t>
            </a:r>
            <a:r>
              <a:rPr lang="cs-CZ" sz="2400" b="0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i="0" dirty="0">
                <a:solidFill>
                  <a:srgbClr val="00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ANTIDIABETIK </a:t>
            </a:r>
            <a:r>
              <a:rPr lang="cs-CZ" sz="2400" b="0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(deriváty </a:t>
            </a:r>
            <a:r>
              <a:rPr lang="cs-CZ" sz="2400" b="0" i="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sulfonylmočoviny</a:t>
            </a:r>
            <a:r>
              <a:rPr lang="cs-CZ" sz="2400" b="0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která jsou metabolizovaná </a:t>
            </a:r>
            <a:r>
              <a:rPr lang="cs-CZ" sz="2400" b="0" i="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CYP2C9. </a:t>
            </a:r>
            <a:r>
              <a:rPr lang="cs-CZ" sz="2400" b="0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Snížený metabolismus </a:t>
            </a:r>
            <a:r>
              <a:rPr lang="cs-CZ" sz="2400" b="0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 </a:t>
            </a:r>
            <a:r>
              <a:rPr lang="cs-CZ" sz="2400" b="0" i="0" dirty="0">
                <a:solidFill>
                  <a:srgbClr val="00FFFF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výrazná hypoglykémie </a:t>
            </a:r>
            <a:endParaRPr lang="cs-CZ" i="0" dirty="0">
              <a:solidFill>
                <a:srgbClr val="00FFFF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pic>
        <p:nvPicPr>
          <p:cNvPr id="3" name="Picture 7" descr="Substráty CYP"/>
          <p:cNvPicPr>
            <a:picLocks noChangeAspect="1" noChangeArrowheads="1"/>
          </p:cNvPicPr>
          <p:nvPr/>
        </p:nvPicPr>
        <p:blipFill>
          <a:blip r:embed="rId3" cstate="print"/>
          <a:srcRect l="2399" t="16771" r="78767" b="16446"/>
          <a:stretch>
            <a:fillRect/>
          </a:stretch>
        </p:blipFill>
        <p:spPr>
          <a:xfrm>
            <a:off x="7156322" y="278145"/>
            <a:ext cx="1634788" cy="4368348"/>
          </a:xfrm>
          <a:prstGeom prst="rect">
            <a:avLst/>
          </a:prstGeom>
          <a:noFill/>
        </p:spPr>
      </p:pic>
      <p:sp>
        <p:nvSpPr>
          <p:cNvPr id="4" name="Obdélník 3"/>
          <p:cNvSpPr/>
          <p:nvPr/>
        </p:nvSpPr>
        <p:spPr>
          <a:xfrm>
            <a:off x="501332" y="278145"/>
            <a:ext cx="600891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Aft>
                <a:spcPts val="0"/>
              </a:spcAft>
            </a:pPr>
            <a:r>
              <a:rPr lang="cs-CZ" sz="2400" b="0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Pacienti s genovými polymorfismy v  </a:t>
            </a:r>
            <a:r>
              <a:rPr lang="cs-CZ" sz="2400" b="0" i="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CYP2C9 </a:t>
            </a:r>
            <a:r>
              <a:rPr lang="cs-CZ" sz="2400" b="0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potřebují pro udržení stejného INR 2-3  nižší dávky </a:t>
            </a:r>
            <a:r>
              <a:rPr lang="cs-CZ" sz="2400" i="0" dirty="0">
                <a:solidFill>
                  <a:srgbClr val="00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WARFARINU.</a:t>
            </a:r>
            <a:r>
              <a:rPr lang="cs-CZ" sz="2400" i="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cs-CZ" sz="2400" b="0" i="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 to </a:t>
            </a:r>
            <a:r>
              <a:rPr lang="cs-CZ" sz="2400" b="0" i="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5-6 x.</a:t>
            </a:r>
          </a:p>
          <a:p>
            <a:pPr algn="l">
              <a:spcAft>
                <a:spcPts val="0"/>
              </a:spcAft>
            </a:pPr>
            <a:endParaRPr lang="cs-CZ" sz="2400" b="0" i="0" dirty="0">
              <a:solidFill>
                <a:schemeClr val="bg1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l">
              <a:spcAft>
                <a:spcPts val="0"/>
              </a:spcAft>
            </a:pPr>
            <a:r>
              <a:rPr lang="cs-CZ" sz="2400" b="0" i="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Situace je komplikována stereoizomerií </a:t>
            </a:r>
            <a:r>
              <a:rPr lang="cs-CZ" sz="2400" b="0" i="0" dirty="0" err="1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warfarinu</a:t>
            </a:r>
            <a:r>
              <a:rPr lang="cs-CZ" sz="2400" b="0" i="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</a:p>
          <a:p>
            <a:pPr algn="l">
              <a:spcAft>
                <a:spcPts val="0"/>
              </a:spcAft>
            </a:pPr>
            <a:r>
              <a:rPr lang="cs-CZ" sz="2400" b="0" i="0" dirty="0">
                <a:solidFill>
                  <a:srgbClr val="00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S-</a:t>
            </a:r>
            <a:r>
              <a:rPr lang="cs-CZ" sz="2400" b="0" i="0" dirty="0" err="1">
                <a:solidFill>
                  <a:srgbClr val="00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warfarin</a:t>
            </a:r>
            <a:r>
              <a:rPr lang="cs-CZ" sz="2400" b="0" i="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majoritně metabolizován CYP2C9</a:t>
            </a:r>
          </a:p>
          <a:p>
            <a:pPr algn="l">
              <a:spcAft>
                <a:spcPts val="0"/>
              </a:spcAft>
            </a:pPr>
            <a:r>
              <a:rPr lang="cs-CZ" sz="2400" b="0" i="0" dirty="0">
                <a:solidFill>
                  <a:srgbClr val="00FF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R-</a:t>
            </a:r>
            <a:r>
              <a:rPr lang="cs-CZ" sz="2400" b="0" i="0" dirty="0" err="1">
                <a:solidFill>
                  <a:srgbClr val="00FF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warfarin</a:t>
            </a:r>
            <a:r>
              <a:rPr lang="cs-CZ" sz="2400" b="0" i="0" dirty="0">
                <a:solidFill>
                  <a:srgbClr val="00FF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cs-CZ" sz="2400" b="0" i="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metabolizován </a:t>
            </a:r>
            <a:r>
              <a:rPr lang="cs-CZ" sz="2400" b="0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CYP3A4 a CYP1A2 </a:t>
            </a:r>
          </a:p>
          <a:p>
            <a:pPr algn="l">
              <a:spcAft>
                <a:spcPts val="0"/>
              </a:spcAft>
            </a:pPr>
            <a:r>
              <a:rPr lang="cs-CZ" sz="2400" b="0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Poměr S:R  v plazmě  se může měnit.</a:t>
            </a:r>
          </a:p>
        </p:txBody>
      </p:sp>
    </p:spTree>
    <p:extLst>
      <p:ext uri="{BB962C8B-B14F-4D97-AF65-F5344CB8AC3E}">
        <p14:creationId xmlns:p14="http://schemas.microsoft.com/office/powerpoint/2010/main" val="828546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0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92686" y="0"/>
            <a:ext cx="2351314" cy="1538129"/>
          </a:xfrm>
          <a:prstGeom prst="rect">
            <a:avLst/>
          </a:prstGeom>
          <a:noFill/>
          <a:effectLst>
            <a:outerShdw dist="125724" dir="2700000" algn="ctr" rotWithShape="0">
              <a:schemeClr val="tx2"/>
            </a:outerShdw>
            <a:softEdge rad="127000"/>
          </a:effectLst>
        </p:spPr>
      </p:pic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439"/>
          <a:stretch/>
        </p:blipFill>
        <p:spPr>
          <a:xfrm>
            <a:off x="0" y="14325"/>
            <a:ext cx="2294164" cy="1523804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5" name="TextovéPole 10"/>
          <p:cNvSpPr txBox="1">
            <a:spLocks noChangeArrowheads="1"/>
          </p:cNvSpPr>
          <p:nvPr/>
        </p:nvSpPr>
        <p:spPr bwMode="auto">
          <a:xfrm>
            <a:off x="2316389" y="4124964"/>
            <a:ext cx="2236787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3200">
                <a:solidFill>
                  <a:srgbClr val="FFFFFF"/>
                </a:solidFill>
              </a:rPr>
              <a:t>-LOGIE</a:t>
            </a:r>
          </a:p>
        </p:txBody>
      </p:sp>
      <p:sp>
        <p:nvSpPr>
          <p:cNvPr id="6" name="TextovéPole 5"/>
          <p:cNvSpPr txBox="1">
            <a:spLocks noChangeArrowheads="1"/>
          </p:cNvSpPr>
          <p:nvPr/>
        </p:nvSpPr>
        <p:spPr bwMode="auto">
          <a:xfrm>
            <a:off x="2294164" y="1910402"/>
            <a:ext cx="223678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3200">
                <a:solidFill>
                  <a:srgbClr val="FFFFFF"/>
                </a:solidFill>
              </a:rPr>
              <a:t>-LOGIE</a:t>
            </a:r>
          </a:p>
        </p:txBody>
      </p:sp>
      <p:sp>
        <p:nvSpPr>
          <p:cNvPr id="7" name="Obdélník 6"/>
          <p:cNvSpPr/>
          <p:nvPr/>
        </p:nvSpPr>
        <p:spPr>
          <a:xfrm>
            <a:off x="4429351" y="4064639"/>
            <a:ext cx="2339975" cy="646113"/>
          </a:xfrm>
          <a:prstGeom prst="rect">
            <a:avLst/>
          </a:prstGeom>
          <a:solidFill>
            <a:srgbClr val="000066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cs-CZ" sz="3600" dirty="0">
                <a:solidFill>
                  <a:srgbClr val="66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genomika</a:t>
            </a:r>
          </a:p>
        </p:txBody>
      </p:sp>
      <p:sp>
        <p:nvSpPr>
          <p:cNvPr id="8" name="Obdélník 7"/>
          <p:cNvSpPr/>
          <p:nvPr/>
        </p:nvSpPr>
        <p:spPr>
          <a:xfrm>
            <a:off x="4545239" y="1880239"/>
            <a:ext cx="2278062" cy="646113"/>
          </a:xfrm>
          <a:prstGeom prst="rect">
            <a:avLst/>
          </a:prstGeom>
          <a:solidFill>
            <a:srgbClr val="000066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l">
              <a:defRPr/>
            </a:pPr>
            <a:r>
              <a:rPr lang="cs-CZ" sz="3600" dirty="0">
                <a:solidFill>
                  <a:srgbClr val="FF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genetika </a:t>
            </a: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4710339" y="2683514"/>
            <a:ext cx="3871912" cy="374650"/>
          </a:xfrm>
          <a:prstGeom prst="rect">
            <a:avLst/>
          </a:prstGeom>
          <a:solidFill>
            <a:srgbClr val="000066"/>
          </a:solidFill>
          <a:ln w="9525" algn="ctr">
            <a:solidFill>
              <a:schemeClr val="bg1"/>
            </a:solidFill>
            <a:miter lim="800000"/>
            <a:headEnd/>
            <a:tailEnd/>
          </a:ln>
          <a:effectLst>
            <a:outerShdw dist="81320" dir="3080412" algn="ctr" rotWithShape="0">
              <a:schemeClr val="tx1"/>
            </a:outerShdw>
          </a:effectLst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cs-CZ" sz="2400" b="0" i="0" dirty="0">
                <a:solidFill>
                  <a:srgbClr val="FF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Věda o dědičnosti</a:t>
            </a: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4811939" y="4974277"/>
            <a:ext cx="3914775" cy="1104900"/>
          </a:xfrm>
          <a:prstGeom prst="rect">
            <a:avLst/>
          </a:prstGeom>
          <a:solidFill>
            <a:srgbClr val="000066"/>
          </a:solidFill>
          <a:ln w="9525" algn="ctr">
            <a:solidFill>
              <a:schemeClr val="bg1"/>
            </a:solidFill>
            <a:miter lim="800000"/>
            <a:headEnd/>
            <a:tailEnd/>
          </a:ln>
          <a:effectLst>
            <a:outerShdw dist="81320" dir="3080412" algn="ctr" rotWithShape="0">
              <a:schemeClr val="tx1"/>
            </a:outerShdw>
          </a:effectLst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cs-CZ" sz="2400" b="0" i="0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Podobor mol. biologie zabývající se lidským genomem jako celkem</a:t>
            </a:r>
          </a:p>
        </p:txBody>
      </p:sp>
      <p:sp>
        <p:nvSpPr>
          <p:cNvPr id="11" name="Obdélník 10"/>
          <p:cNvSpPr/>
          <p:nvPr/>
        </p:nvSpPr>
        <p:spPr>
          <a:xfrm>
            <a:off x="1741261" y="1909041"/>
            <a:ext cx="2800350" cy="646113"/>
          </a:xfrm>
          <a:prstGeom prst="rect">
            <a:avLst/>
          </a:prstGeom>
          <a:solidFill>
            <a:srgbClr val="000066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cs-CZ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FARMAKO </a:t>
            </a:r>
            <a:endParaRPr lang="cs-CZ" sz="36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Obdélník 11"/>
          <p:cNvSpPr/>
          <p:nvPr/>
        </p:nvSpPr>
        <p:spPr>
          <a:xfrm>
            <a:off x="2003651" y="4094802"/>
            <a:ext cx="2527300" cy="646112"/>
          </a:xfrm>
          <a:prstGeom prst="rect">
            <a:avLst/>
          </a:prstGeom>
          <a:solidFill>
            <a:srgbClr val="000066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cs-CZ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FARMAKO</a:t>
            </a:r>
          </a:p>
        </p:txBody>
      </p:sp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484414" y="2823214"/>
            <a:ext cx="3944937" cy="1108075"/>
          </a:xfrm>
          <a:prstGeom prst="rect">
            <a:avLst/>
          </a:prstGeom>
          <a:solidFill>
            <a:srgbClr val="000066"/>
          </a:solidFill>
          <a:ln w="9525" algn="ctr">
            <a:solidFill>
              <a:schemeClr val="bg1"/>
            </a:solidFill>
            <a:miter lim="800000"/>
            <a:headEnd/>
            <a:tailEnd/>
          </a:ln>
          <a:effectLst>
            <a:outerShdw dist="81320" dir="3080412" algn="ctr" rotWithShape="0">
              <a:schemeClr val="tx1"/>
            </a:outerShdw>
          </a:effectLst>
        </p:spPr>
        <p:txBody>
          <a:bodyPr lIns="0" tIns="0" rIns="0" bIns="0"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cs-CZ" sz="2400" b="0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Věda zabývající působením léčiva na živý organismus</a:t>
            </a:r>
          </a:p>
          <a:p>
            <a:pPr>
              <a:spcBef>
                <a:spcPts val="0"/>
              </a:spcBef>
              <a:defRPr/>
            </a:pPr>
            <a:r>
              <a:rPr lang="cs-CZ" sz="2400" b="0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a naopak</a:t>
            </a:r>
          </a:p>
        </p:txBody>
      </p:sp>
      <p:sp>
        <p:nvSpPr>
          <p:cNvPr id="14" name="TextovéPole 1"/>
          <p:cNvSpPr txBox="1">
            <a:spLocks noChangeArrowheads="1"/>
          </p:cNvSpPr>
          <p:nvPr/>
        </p:nvSpPr>
        <p:spPr bwMode="auto">
          <a:xfrm>
            <a:off x="2231253" y="155528"/>
            <a:ext cx="4643846" cy="584775"/>
          </a:xfrm>
          <a:prstGeom prst="rect">
            <a:avLst/>
          </a:prstGeom>
          <a:solidFill>
            <a:srgbClr val="000066"/>
          </a:solidFill>
          <a:ln>
            <a:solidFill>
              <a:schemeClr val="bg1"/>
            </a:solidFill>
          </a:ln>
          <a:effectLst/>
        </p:spPr>
        <p:txBody>
          <a:bodyPr wrap="square">
            <a:spAutoFit/>
          </a:bodyPr>
          <a:lstStyle>
            <a:lvl1pPr eaLnBrk="0" hangingPunct="0">
              <a:defRPr sz="2800" b="1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 b="1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 b="1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 b="1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 b="1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cs-CZ" altLang="cs-CZ" sz="3200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TEORETICKÁ VÝCHODISKA</a:t>
            </a:r>
          </a:p>
        </p:txBody>
      </p:sp>
    </p:spTree>
    <p:extLst>
      <p:ext uri="{BB962C8B-B14F-4D97-AF65-F5344CB8AC3E}">
        <p14:creationId xmlns:p14="http://schemas.microsoft.com/office/powerpoint/2010/main" val="388411253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3.7037E-6 L -0.19636 3.7037E-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26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1.85185E-6 L 0.15798 1.85185E-6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9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81481E-6 L -0.19913 -0.00185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965" y="-93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3.33333E-6 L 0.18489 0.00231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36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" y="229508"/>
            <a:ext cx="8856617" cy="964981"/>
          </a:xfrm>
          <a:solidFill>
            <a:srgbClr val="000066"/>
          </a:solidFill>
          <a:ln>
            <a:solidFill>
              <a:srgbClr val="FFFF00"/>
            </a:solidFill>
          </a:ln>
        </p:spPr>
        <p:txBody>
          <a:bodyPr/>
          <a:lstStyle/>
          <a:p>
            <a:r>
              <a:rPr lang="cs-CZ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Průměrná denní dávka </a:t>
            </a:r>
            <a:r>
              <a:rPr lang="cs-CZ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warfarinu</a:t>
            </a:r>
            <a:r>
              <a:rPr lang="cs-CZ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br>
              <a:rPr lang="cs-CZ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u jednotlivých genotypů CYP2C9 pro dosažení cílového INR</a:t>
            </a:r>
          </a:p>
        </p:txBody>
      </p:sp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cs-CZ"/>
          </a:p>
        </p:txBody>
      </p:sp>
      <p:graphicFrame>
        <p:nvGraphicFramePr>
          <p:cNvPr id="36868" name="Object 4"/>
          <p:cNvGraphicFramePr>
            <a:graphicFrameLocks/>
          </p:cNvGraphicFramePr>
          <p:nvPr>
            <p:extLst/>
          </p:nvPr>
        </p:nvGraphicFramePr>
        <p:xfrm>
          <a:off x="897845" y="1194489"/>
          <a:ext cx="6769100" cy="5040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81" name="Graf" r:id="rId3" imgW="5762557" imgH="4400550" progId="Excel.Sheet.8">
                  <p:embed/>
                </p:oleObj>
              </mc:Choice>
              <mc:Fallback>
                <p:oleObj name="Graf" r:id="rId3" imgW="5762557" imgH="4400550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7845" y="1194489"/>
                        <a:ext cx="6769100" cy="50403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ovéPole 4"/>
          <p:cNvSpPr txBox="1"/>
          <p:nvPr/>
        </p:nvSpPr>
        <p:spPr>
          <a:xfrm>
            <a:off x="5493657" y="6238619"/>
            <a:ext cx="3545840" cy="40011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cs-CZ" sz="2000" b="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Nevludová</a:t>
            </a:r>
            <a:r>
              <a:rPr lang="cs-CZ" sz="2000" b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–Hanzelková L. 2008</a:t>
            </a:r>
          </a:p>
        </p:txBody>
      </p:sp>
    </p:spTree>
    <p:extLst>
      <p:ext uri="{BB962C8B-B14F-4D97-AF65-F5344CB8AC3E}">
        <p14:creationId xmlns:p14="http://schemas.microsoft.com/office/powerpoint/2010/main" val="21725366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444320" y="880412"/>
            <a:ext cx="8506496" cy="110799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l">
              <a:defRPr/>
            </a:pPr>
            <a:r>
              <a:rPr lang="cs-CZ" sz="24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Podílí se na metabolismu např. </a:t>
            </a:r>
            <a:r>
              <a:rPr lang="cs-CZ" sz="2400" i="0" dirty="0" err="1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omeprazolu</a:t>
            </a:r>
            <a:r>
              <a:rPr lang="cs-CZ" sz="2400" i="0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0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(minoritně i CYP3A4) </a:t>
            </a:r>
            <a:r>
              <a:rPr lang="cs-CZ" sz="2400" b="0" i="0" dirty="0" err="1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citalopramu</a:t>
            </a:r>
            <a:r>
              <a:rPr lang="cs-CZ" sz="2400" b="0" i="0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0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(ze 60 %), </a:t>
            </a:r>
            <a:r>
              <a:rPr lang="cs-CZ" sz="2400" b="0" i="0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diazepamu</a:t>
            </a:r>
            <a:r>
              <a:rPr lang="cs-CZ" sz="24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…rovněž se podílí na konverzi </a:t>
            </a:r>
            <a:r>
              <a:rPr lang="cs-CZ" sz="2400" b="0" i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proléčiva</a:t>
            </a:r>
            <a:r>
              <a:rPr lang="cs-CZ" sz="24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b="0" i="0" dirty="0" err="1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klopidogrelu</a:t>
            </a:r>
            <a:r>
              <a:rPr lang="cs-CZ" sz="24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na jeho aktivní metabolit.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444320" y="2239068"/>
            <a:ext cx="5410790" cy="523220"/>
          </a:xfrm>
          <a:prstGeom prst="rect">
            <a:avLst/>
          </a:prstGeom>
          <a:solidFill>
            <a:schemeClr val="accent6">
              <a:lumMod val="5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/>
            <a:r>
              <a:rPr lang="cs-CZ" i="0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Standardní  (</a:t>
            </a:r>
            <a:r>
              <a:rPr lang="cs-CZ" i="0" u="sng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wild</a:t>
            </a:r>
            <a:r>
              <a:rPr lang="cs-CZ" i="0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) alela</a:t>
            </a:r>
            <a:r>
              <a:rPr lang="cs-CZ" sz="2400" i="0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cs-CZ" sz="2400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cs-CZ" sz="2400" b="0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CYP2C19*1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444320" y="2875049"/>
            <a:ext cx="8506496" cy="2677656"/>
          </a:xfrm>
          <a:prstGeom prst="rect">
            <a:avLst/>
          </a:prstGeom>
          <a:solidFill>
            <a:schemeClr val="accent6">
              <a:lumMod val="5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/>
            <a:r>
              <a:rPr lang="cs-CZ" i="0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Variantní alely:</a:t>
            </a:r>
          </a:p>
          <a:p>
            <a:pPr algn="l"/>
            <a:r>
              <a:rPr lang="cs-CZ" sz="2400" b="0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CYP2C19*2  	 </a:t>
            </a:r>
            <a:r>
              <a:rPr lang="cs-CZ" sz="2400" b="0" i="0" dirty="0">
                <a:solidFill>
                  <a:srgbClr val="00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inaktivní </a:t>
            </a:r>
            <a:r>
              <a:rPr lang="cs-CZ" sz="2400" b="0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enzym (aberantní </a:t>
            </a:r>
            <a:r>
              <a:rPr lang="cs-CZ" sz="2400" b="0" i="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splicing</a:t>
            </a:r>
            <a:r>
              <a:rPr lang="cs-CZ" sz="2400" b="0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 </a:t>
            </a:r>
          </a:p>
          <a:p>
            <a:pPr algn="l"/>
            <a:r>
              <a:rPr lang="cs-CZ" sz="20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	Výskyt: 15 % Kavkazanů  12-23 % Asiatů</a:t>
            </a:r>
            <a:endParaRPr lang="cs-CZ" sz="2400" b="0" i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r>
              <a:rPr lang="cs-CZ" sz="2400" b="0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CYP2C19*3        </a:t>
            </a:r>
            <a:r>
              <a:rPr lang="cs-CZ" sz="2400" b="0" i="0" dirty="0">
                <a:solidFill>
                  <a:srgbClr val="00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inaktivní</a:t>
            </a:r>
            <a:r>
              <a:rPr lang="cs-CZ" sz="2400" b="0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enzym (* stop kodónu)        </a:t>
            </a:r>
          </a:p>
          <a:p>
            <a:pPr algn="l"/>
            <a:r>
              <a:rPr lang="cs-CZ" sz="24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	</a:t>
            </a:r>
            <a:r>
              <a:rPr lang="cs-CZ" sz="20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Výskyt: 0,4%  Kavkazanů  1% Asiatů			</a:t>
            </a:r>
          </a:p>
          <a:p>
            <a:pPr algn="l"/>
            <a:r>
              <a:rPr lang="cs-CZ" sz="2400" b="0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CYP2C19</a:t>
            </a:r>
            <a:r>
              <a:rPr lang="cs-CZ" sz="24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*17  (rs12248560)</a:t>
            </a:r>
            <a:r>
              <a:rPr lang="cs-CZ" sz="2400" b="0" i="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  </a:t>
            </a:r>
            <a:r>
              <a:rPr lang="cs-CZ" sz="2400" b="0" i="0" dirty="0">
                <a:solidFill>
                  <a:srgbClr val="00FFFF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ultrarychlý</a:t>
            </a:r>
            <a:r>
              <a:rPr lang="cs-CZ" sz="2400" b="0" i="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metabolismus  </a:t>
            </a:r>
          </a:p>
          <a:p>
            <a:pPr algn="l"/>
            <a:r>
              <a:rPr lang="cs-CZ" sz="2400" b="0" i="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	</a:t>
            </a:r>
            <a:r>
              <a:rPr lang="cs-CZ" sz="2000" b="0" i="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Výskyt: až 21 % Kavkazanů, 2,7 % Asiatů</a:t>
            </a:r>
            <a:endParaRPr lang="cs-CZ" sz="2400" b="0" i="0" dirty="0">
              <a:solidFill>
                <a:schemeClr val="bg1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444320" y="6064975"/>
            <a:ext cx="7106011" cy="461665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cs-CZ" sz="2400" b="0" i="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Asi 3% Evropanů má </a:t>
            </a:r>
            <a:r>
              <a:rPr lang="cs-CZ" sz="2400" i="0" dirty="0">
                <a:solidFill>
                  <a:srgbClr val="00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kompletní</a:t>
            </a:r>
            <a:r>
              <a:rPr lang="cs-CZ" sz="2400" b="0" i="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deficit CYP2C19 (*2 *2)</a:t>
            </a:r>
          </a:p>
        </p:txBody>
      </p:sp>
      <p:sp>
        <p:nvSpPr>
          <p:cNvPr id="8" name="Obdélník 7"/>
          <p:cNvSpPr/>
          <p:nvPr/>
        </p:nvSpPr>
        <p:spPr>
          <a:xfrm>
            <a:off x="444320" y="222343"/>
            <a:ext cx="1761670" cy="584775"/>
          </a:xfrm>
          <a:prstGeom prst="rect">
            <a:avLst/>
          </a:prstGeom>
          <a:solidFill>
            <a:srgbClr val="000066"/>
          </a:solidFill>
          <a:ln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cs-CZ" sz="3200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CYP2C19</a:t>
            </a:r>
          </a:p>
        </p:txBody>
      </p:sp>
    </p:spTree>
    <p:extLst>
      <p:ext uri="{BB962C8B-B14F-4D97-AF65-F5344CB8AC3E}">
        <p14:creationId xmlns:p14="http://schemas.microsoft.com/office/powerpoint/2010/main" val="25878443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898122" y="3803492"/>
            <a:ext cx="711561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eaLnBrk="0" fontAlgn="base" hangingPunct="0">
              <a:spcBef>
                <a:spcPct val="0"/>
              </a:spcBef>
            </a:pPr>
            <a:r>
              <a:rPr lang="cs-CZ" sz="2800" b="1" i="0" dirty="0" smtClean="0">
                <a:solidFill>
                  <a:srgbClr val="FFFF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Wingdings" panose="05000000000000000000" pitchFamily="2" charset="2"/>
              </a:rPr>
              <a:t>Odezva </a:t>
            </a:r>
            <a:r>
              <a:rPr lang="cs-CZ" sz="2800" b="1" i="0" dirty="0">
                <a:solidFill>
                  <a:srgbClr val="FFFF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Wingdings" panose="05000000000000000000" pitchFamily="2" charset="2"/>
              </a:rPr>
              <a:t>pacienta na léčbu je </a:t>
            </a:r>
            <a:r>
              <a:rPr lang="cs-CZ" sz="2800" b="1" i="0" dirty="0" smtClean="0">
                <a:solidFill>
                  <a:srgbClr val="FFFF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Wingdings" panose="05000000000000000000" pitchFamily="2" charset="2"/>
              </a:rPr>
              <a:t>nejlepší</a:t>
            </a:r>
            <a:r>
              <a:rPr lang="cs-CZ" i="0" dirty="0" smtClean="0">
                <a:solidFill>
                  <a:srgbClr val="FFFF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cs-CZ" i="0" dirty="0">
                <a:solidFill>
                  <a:srgbClr val="FFFF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Wingdings" panose="05000000000000000000" pitchFamily="2" charset="2"/>
              </a:rPr>
              <a:t>u </a:t>
            </a:r>
            <a:r>
              <a:rPr lang="cs-CZ" i="0" dirty="0" err="1" smtClean="0">
                <a:solidFill>
                  <a:srgbClr val="FFFF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Wingdings" panose="05000000000000000000" pitchFamily="2" charset="2"/>
              </a:rPr>
              <a:t>PMs</a:t>
            </a:r>
            <a:r>
              <a:rPr lang="cs-CZ" i="0" dirty="0" smtClean="0">
                <a:solidFill>
                  <a:srgbClr val="FFFF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Wingdings" panose="05000000000000000000" pitchFamily="2" charset="2"/>
              </a:rPr>
              <a:t>. </a:t>
            </a:r>
            <a:r>
              <a:rPr lang="cs-CZ" sz="2800" b="1" i="0" dirty="0" smtClean="0">
                <a:solidFill>
                  <a:srgbClr val="FFFF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endParaRPr lang="cs-CZ" sz="2800" b="1" i="0" dirty="0">
              <a:solidFill>
                <a:srgbClr val="FFFF0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683679" y="4968186"/>
            <a:ext cx="804085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2400" i="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CYP2C19</a:t>
            </a:r>
            <a:r>
              <a:rPr lang="cs-CZ" sz="2400" i="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b="0" i="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katalyzuje přeměnu antimalarika </a:t>
            </a:r>
            <a:r>
              <a:rPr lang="cs-CZ" sz="2400" i="0" dirty="0">
                <a:solidFill>
                  <a:srgbClr val="00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PROQUANILU</a:t>
            </a:r>
            <a:r>
              <a:rPr lang="cs-CZ" sz="2400" b="0" i="0" dirty="0">
                <a:solidFill>
                  <a:srgbClr val="00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b="0" i="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 vlastní aktivní metabolit </a:t>
            </a:r>
            <a:r>
              <a:rPr lang="cs-CZ" sz="2400" b="0" i="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 </a:t>
            </a:r>
            <a:r>
              <a:rPr lang="cs-CZ" sz="2400" b="0" i="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nedostatečně efektivní terapie malárie u </a:t>
            </a:r>
            <a:r>
              <a:rPr lang="cs-CZ" sz="2400" b="0" i="0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PMs</a:t>
            </a:r>
            <a:r>
              <a:rPr lang="cs-CZ" sz="2400" b="0" i="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cs-CZ" sz="2000" b="0" i="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(v asijských populacích až 20 % </a:t>
            </a:r>
            <a:r>
              <a:rPr lang="cs-CZ" sz="2000" b="0" i="0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PMs</a:t>
            </a:r>
            <a:r>
              <a:rPr lang="cs-CZ" sz="2000" b="0" i="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.)</a:t>
            </a:r>
          </a:p>
        </p:txBody>
      </p:sp>
      <p:grpSp>
        <p:nvGrpSpPr>
          <p:cNvPr id="9" name="Skupina 8"/>
          <p:cNvGrpSpPr/>
          <p:nvPr/>
        </p:nvGrpSpPr>
        <p:grpSpPr>
          <a:xfrm>
            <a:off x="898122" y="443753"/>
            <a:ext cx="6322948" cy="3241485"/>
            <a:chOff x="626845" y="1980140"/>
            <a:chExt cx="4948846" cy="2374722"/>
          </a:xfrm>
          <a:effectLst>
            <a:glow rad="139700">
              <a:schemeClr val="accent1">
                <a:satMod val="175000"/>
                <a:alpha val="40000"/>
              </a:schemeClr>
            </a:glow>
          </a:effectLst>
        </p:grpSpPr>
        <p:pic>
          <p:nvPicPr>
            <p:cNvPr id="6" name="Obrázek 5"/>
            <p:cNvPicPr>
              <a:picLocks noChangeAspect="1"/>
            </p:cNvPicPr>
            <p:nvPr/>
          </p:nvPicPr>
          <p:blipFill rotWithShape="1">
            <a:blip r:embed="rId3"/>
            <a:srcRect l="19376" t="58000" r="22374" b="1555"/>
            <a:stretch/>
          </p:blipFill>
          <p:spPr>
            <a:xfrm>
              <a:off x="781419" y="2511194"/>
              <a:ext cx="4720599" cy="1843668"/>
            </a:xfrm>
            <a:prstGeom prst="rect">
              <a:avLst/>
            </a:prstGeom>
          </p:spPr>
        </p:pic>
        <p:sp>
          <p:nvSpPr>
            <p:cNvPr id="5" name="TextovéPole 4"/>
            <p:cNvSpPr txBox="1"/>
            <p:nvPr/>
          </p:nvSpPr>
          <p:spPr>
            <a:xfrm>
              <a:off x="626845" y="1980140"/>
              <a:ext cx="4948846" cy="4284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3200" i="0" dirty="0" smtClean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Léčba </a:t>
              </a:r>
              <a:r>
                <a:rPr lang="cs-CZ" sz="3200" i="0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omeprazolem</a:t>
              </a:r>
              <a:r>
                <a:rPr lang="cs-CZ" sz="3200" i="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+ amoxicilinem</a:t>
              </a:r>
            </a:p>
          </p:txBody>
        </p:sp>
        <p:sp>
          <p:nvSpPr>
            <p:cNvPr id="7" name="Obdélník 6"/>
            <p:cNvSpPr/>
            <p:nvPr/>
          </p:nvSpPr>
          <p:spPr bwMode="auto">
            <a:xfrm>
              <a:off x="1028700" y="3474720"/>
              <a:ext cx="3920490" cy="430887"/>
            </a:xfrm>
            <a:prstGeom prst="rect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298679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303019" y="709203"/>
            <a:ext cx="6608177" cy="2246769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rgbClr val="66FFFF"/>
            </a:solidFill>
          </a:ln>
        </p:spPr>
        <p:txBody>
          <a:bodyPr wrap="square">
            <a:spAutoFit/>
          </a:bodyPr>
          <a:lstStyle/>
          <a:p>
            <a:pPr algn="l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cs-CZ" sz="2800" b="1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Popsány případy</a:t>
            </a:r>
            <a:r>
              <a:rPr lang="cs-CZ" sz="2800" b="1" i="0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neúčinnosti </a:t>
            </a:r>
            <a:r>
              <a:rPr lang="cs-CZ" sz="2800" b="1" i="0" dirty="0" err="1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antiagregační</a:t>
            </a:r>
            <a:r>
              <a:rPr lang="cs-CZ" sz="2800" b="1" i="0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terapie </a:t>
            </a:r>
            <a:r>
              <a:rPr lang="cs-CZ" sz="2800" b="1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(KLOPIDOGREL, TIKLOPIDIN) </a:t>
            </a:r>
          </a:p>
          <a:p>
            <a:pPr algn="l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cs-CZ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u jedinců s variantními alelami, ale také </a:t>
            </a:r>
            <a:r>
              <a:rPr lang="cs-CZ" sz="2800" b="1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při současném užívání s </a:t>
            </a:r>
            <a:r>
              <a:rPr lang="cs-CZ" b="1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OMEPRAZOLEM</a:t>
            </a:r>
            <a:r>
              <a:rPr lang="cs-CZ" sz="2800" b="1" i="0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800" b="1" i="0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 ZVÝŠENÉ RIZIKO KVS PŘÍHOD</a:t>
            </a:r>
            <a:r>
              <a:rPr lang="cs-CZ" sz="2800" b="1" i="0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pic>
        <p:nvPicPr>
          <p:cNvPr id="8" name="Picture 3" descr="Substráty CYP"/>
          <p:cNvPicPr>
            <a:picLocks noChangeAspect="1" noChangeArrowheads="1"/>
          </p:cNvPicPr>
          <p:nvPr/>
        </p:nvPicPr>
        <p:blipFill>
          <a:blip r:embed="rId3" cstate="print"/>
          <a:srcRect l="25060" t="16446" r="56622" b="29214"/>
          <a:stretch>
            <a:fillRect/>
          </a:stretch>
        </p:blipFill>
        <p:spPr>
          <a:xfrm>
            <a:off x="7207370" y="690223"/>
            <a:ext cx="1609247" cy="4043400"/>
          </a:xfrm>
          <a:prstGeom prst="rect">
            <a:avLst/>
          </a:prstGeom>
          <a:noFill/>
        </p:spPr>
      </p:pic>
      <p:sp>
        <p:nvSpPr>
          <p:cNvPr id="2" name="TextovéPole 1"/>
          <p:cNvSpPr txBox="1"/>
          <p:nvPr/>
        </p:nvSpPr>
        <p:spPr>
          <a:xfrm>
            <a:off x="464383" y="5080839"/>
            <a:ext cx="724301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2200" b="0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 takovém případě je doporučeno nahradit </a:t>
            </a:r>
            <a:r>
              <a:rPr lang="cs-CZ" sz="2200" b="0" i="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omeprazol</a:t>
            </a:r>
            <a:r>
              <a:rPr lang="cs-CZ" sz="2200" b="0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200" b="0" i="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rabeprazolem</a:t>
            </a:r>
            <a:r>
              <a:rPr lang="cs-CZ" sz="2200" b="0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(nebo </a:t>
            </a:r>
            <a:r>
              <a:rPr lang="cs-CZ" sz="2200" b="0" i="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lansoprazolem</a:t>
            </a:r>
            <a:r>
              <a:rPr lang="cs-CZ" sz="2200" b="0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sz="2200" b="0" i="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pantoprazolem</a:t>
            </a:r>
            <a:r>
              <a:rPr lang="cs-CZ" sz="2200" b="0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) nebo </a:t>
            </a:r>
            <a:r>
              <a:rPr lang="cs-CZ" sz="2200" b="0" i="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klopidogrel</a:t>
            </a:r>
            <a:r>
              <a:rPr lang="cs-CZ" sz="2200" b="0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200" b="0" i="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prasugrelem</a:t>
            </a:r>
            <a:r>
              <a:rPr lang="cs-CZ" sz="2200" b="0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(nebo </a:t>
            </a:r>
            <a:r>
              <a:rPr lang="cs-CZ" sz="2200" b="0" i="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ticagrelorem</a:t>
            </a:r>
            <a:r>
              <a:rPr lang="cs-CZ" sz="2200" b="0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25404536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467784" y="1115597"/>
            <a:ext cx="8092997" cy="5410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lang="cs-CZ" sz="2400" b="0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 genu NAT2 popsáno 7 genových polymorfismů charakteru záměny </a:t>
            </a:r>
            <a:r>
              <a:rPr lang="cs-CZ" sz="2400" b="0" i="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(substituce).</a:t>
            </a:r>
          </a:p>
          <a:p>
            <a:pPr algn="l">
              <a:lnSpc>
                <a:spcPct val="120000"/>
              </a:lnSpc>
            </a:pPr>
            <a:r>
              <a:rPr lang="cs-CZ" sz="2400" i="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Nositelé  </a:t>
            </a:r>
            <a:r>
              <a:rPr lang="cs-CZ" sz="2400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*4 a *12C jsou </a:t>
            </a:r>
            <a:r>
              <a:rPr lang="cs-CZ" sz="2400" i="0" dirty="0">
                <a:solidFill>
                  <a:srgbClr val="66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rychlí </a:t>
            </a:r>
            <a:r>
              <a:rPr lang="cs-CZ" sz="2400" i="0" dirty="0" err="1">
                <a:solidFill>
                  <a:srgbClr val="66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metabolizéři</a:t>
            </a:r>
            <a:r>
              <a:rPr lang="cs-CZ" sz="2400" i="0" dirty="0">
                <a:solidFill>
                  <a:srgbClr val="66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l">
              <a:lnSpc>
                <a:spcPct val="120000"/>
              </a:lnSpc>
            </a:pPr>
            <a:r>
              <a:rPr lang="cs-CZ" sz="2400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Nositelé ostatních variantních alel </a:t>
            </a:r>
            <a:r>
              <a:rPr lang="cs-CZ" sz="2400" i="0" dirty="0">
                <a:solidFill>
                  <a:srgbClr val="66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pomalí </a:t>
            </a:r>
            <a:r>
              <a:rPr lang="cs-CZ" sz="2400" i="0" dirty="0" err="1">
                <a:solidFill>
                  <a:srgbClr val="66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metabolizéři</a:t>
            </a:r>
            <a:endParaRPr lang="cs-CZ" sz="2400" i="0" dirty="0">
              <a:solidFill>
                <a:srgbClr val="66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lnSpc>
                <a:spcPct val="120000"/>
              </a:lnSpc>
            </a:pPr>
            <a:endParaRPr lang="cs-CZ" sz="2400" i="0" u="sng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lnSpc>
                <a:spcPct val="120000"/>
              </a:lnSpc>
            </a:pPr>
            <a:r>
              <a:rPr lang="cs-CZ" sz="2400" i="0" u="sng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Klinický důsledek snížené aktivity NAT2 </a:t>
            </a:r>
            <a:r>
              <a:rPr lang="cs-CZ" sz="2400" i="0" u="sng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</a:t>
            </a:r>
            <a:r>
              <a:rPr lang="cs-CZ" sz="2400" i="0" u="sng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vzrůstá riziko NÚ</a:t>
            </a:r>
          </a:p>
          <a:p>
            <a:pPr marL="342900" indent="-3429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cs-CZ" sz="2400" i="0" dirty="0">
                <a:solidFill>
                  <a:srgbClr val="00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IZONIAZID</a:t>
            </a:r>
            <a:r>
              <a:rPr lang="cs-CZ" sz="2400" b="0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cs-CZ" sz="2400" b="0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  periferní neuropatie </a:t>
            </a:r>
            <a:endParaRPr lang="cs-CZ" sz="2400" b="0" i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cs-CZ" sz="2400" i="0" dirty="0">
                <a:solidFill>
                  <a:srgbClr val="00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SULFONAMIDY</a:t>
            </a:r>
            <a:r>
              <a:rPr lang="cs-CZ" sz="2400" b="0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b="0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 hypersenzitivní reakce</a:t>
            </a:r>
            <a:endParaRPr lang="cs-CZ" sz="2400" b="0" i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cs-CZ" sz="2400" i="0" dirty="0">
                <a:solidFill>
                  <a:srgbClr val="00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HYDRALAZINY </a:t>
            </a:r>
            <a:r>
              <a:rPr lang="cs-CZ" sz="2400" b="0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  syndrom podobný jako lupus (SLE)</a:t>
            </a:r>
            <a:endParaRPr lang="cs-CZ" sz="2400" b="0" i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cs-CZ" sz="2400" i="0" dirty="0">
                <a:solidFill>
                  <a:srgbClr val="00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AMONAFID </a:t>
            </a:r>
            <a:r>
              <a:rPr lang="cs-CZ" sz="2000" b="0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cs-CZ" sz="2000" b="0" i="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proléčivo</a:t>
            </a:r>
            <a:r>
              <a:rPr lang="cs-CZ" sz="2000" b="0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- inhibitor </a:t>
            </a:r>
            <a:r>
              <a:rPr lang="cs-CZ" sz="2000" b="0" i="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topoizomerázy</a:t>
            </a:r>
            <a:r>
              <a:rPr lang="cs-CZ" sz="2000" b="0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II) </a:t>
            </a:r>
            <a:r>
              <a:rPr lang="cs-CZ" sz="2400" b="0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b="0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 rychlí </a:t>
            </a:r>
            <a:r>
              <a:rPr lang="cs-CZ" sz="2400" b="0" i="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acetylátoři</a:t>
            </a:r>
            <a:r>
              <a:rPr lang="cs-CZ" sz="2400" b="0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ohroženi výraznou leukopenií</a:t>
            </a:r>
            <a:endParaRPr lang="cs-CZ" sz="2400" b="0" i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lnSpc>
                <a:spcPct val="120000"/>
              </a:lnSpc>
            </a:pPr>
            <a:endParaRPr lang="cs-CZ" sz="2400" b="0" i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467784" y="403099"/>
            <a:ext cx="5128455" cy="584775"/>
          </a:xfrm>
          <a:prstGeom prst="rect">
            <a:avLst/>
          </a:prstGeom>
          <a:solidFill>
            <a:srgbClr val="000066"/>
          </a:solidFill>
          <a:ln>
            <a:solidFill>
              <a:srgbClr val="FFFF00"/>
            </a:solidFill>
          </a:ln>
        </p:spPr>
        <p:txBody>
          <a:bodyPr wrap="none">
            <a:spAutoFit/>
          </a:bodyPr>
          <a:lstStyle/>
          <a:p>
            <a:pPr algn="l"/>
            <a:r>
              <a:rPr lang="cs-CZ" sz="3200" i="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N-acetyl transferáza 2 (NAT2)</a:t>
            </a:r>
          </a:p>
        </p:txBody>
      </p:sp>
    </p:spTree>
    <p:extLst>
      <p:ext uri="{BB962C8B-B14F-4D97-AF65-F5344CB8AC3E}">
        <p14:creationId xmlns:p14="http://schemas.microsoft.com/office/powerpoint/2010/main" val="8411313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347728" y="1128964"/>
            <a:ext cx="81275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cs-CZ" sz="240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Katalyzuje </a:t>
            </a:r>
            <a:r>
              <a:rPr lang="cs-CZ" sz="2400" i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fluoropyrimidiny</a:t>
            </a:r>
            <a:r>
              <a:rPr lang="cs-CZ" sz="240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, např.  </a:t>
            </a:r>
            <a:r>
              <a:rPr lang="cs-CZ" sz="2400" i="0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5-FU</a:t>
            </a:r>
            <a:r>
              <a:rPr lang="cs-CZ" sz="2400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na neaktivní metabolit. </a:t>
            </a:r>
            <a:r>
              <a:rPr lang="cs-CZ" sz="24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Význam pro účinnost + toxicitu protinádorových léčiv obsahujících 5-FU. </a:t>
            </a:r>
          </a:p>
        </p:txBody>
      </p:sp>
      <p:sp>
        <p:nvSpPr>
          <p:cNvPr id="6" name="Obdélník 5"/>
          <p:cNvSpPr/>
          <p:nvPr/>
        </p:nvSpPr>
        <p:spPr>
          <a:xfrm>
            <a:off x="271843" y="362040"/>
            <a:ext cx="8414958" cy="584775"/>
          </a:xfrm>
          <a:prstGeom prst="rect">
            <a:avLst/>
          </a:prstGeom>
          <a:solidFill>
            <a:srgbClr val="000066"/>
          </a:solidFill>
          <a:ln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cs-CZ" sz="3200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DPD (</a:t>
            </a:r>
            <a:r>
              <a:rPr lang="cs-CZ" sz="3200" i="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dihydropyrimidin</a:t>
            </a:r>
            <a:r>
              <a:rPr lang="cs-CZ" sz="3200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-dehydrogenáza)</a:t>
            </a:r>
            <a:r>
              <a:rPr lang="cs-CZ" b="0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-gen DPYD</a:t>
            </a:r>
            <a:endParaRPr lang="cs-CZ" sz="3200" b="0" i="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347728" y="2881791"/>
            <a:ext cx="4524718" cy="523220"/>
          </a:xfrm>
          <a:prstGeom prst="rect">
            <a:avLst/>
          </a:prstGeom>
          <a:solidFill>
            <a:schemeClr val="accent6">
              <a:lumMod val="5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/>
            <a:r>
              <a:rPr lang="cs-CZ" i="0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Standardní  (</a:t>
            </a:r>
            <a:r>
              <a:rPr lang="cs-CZ" i="0" u="sng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wild</a:t>
            </a:r>
            <a:r>
              <a:rPr lang="cs-CZ" i="0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) alela</a:t>
            </a:r>
            <a:r>
              <a:rPr lang="cs-CZ" sz="2400" i="0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cs-CZ" sz="2400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  </a:t>
            </a:r>
            <a:r>
              <a:rPr lang="cs-CZ" sz="2400" b="0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*1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347728" y="3711772"/>
            <a:ext cx="8699680" cy="2369880"/>
          </a:xfrm>
          <a:prstGeom prst="rect">
            <a:avLst/>
          </a:prstGeom>
          <a:solidFill>
            <a:schemeClr val="accent6">
              <a:lumMod val="5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/>
            <a:r>
              <a:rPr lang="cs-CZ" i="0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Variantní alely:</a:t>
            </a:r>
          </a:p>
          <a:p>
            <a:pPr algn="l"/>
            <a:r>
              <a:rPr lang="cs-CZ" sz="2400" b="0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*2A    - chybné rozpoznání místa sestřihu. Vzniká krátký protein </a:t>
            </a:r>
            <a:r>
              <a:rPr lang="cs-CZ" sz="2400" b="0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</a:t>
            </a:r>
            <a:r>
              <a:rPr lang="cs-CZ" sz="2400" b="0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	</a:t>
            </a:r>
            <a:r>
              <a:rPr lang="cs-CZ" sz="2400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inaktivní enzym  </a:t>
            </a:r>
          </a:p>
          <a:p>
            <a:pPr algn="l"/>
            <a:r>
              <a:rPr lang="cs-CZ" sz="2400" b="0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*13    - snížená aktivita enzymu.            </a:t>
            </a:r>
          </a:p>
          <a:p>
            <a:pPr algn="l"/>
            <a:endParaRPr lang="cs-CZ" sz="2400" b="0" i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r>
              <a:rPr lang="cs-CZ" sz="2400" b="0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0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Výskyt: 1-5,8 % Kavkazanů má polymorfismus ovlivňující funkci enzymu DPD</a:t>
            </a:r>
            <a:endParaRPr lang="cs-CZ" sz="2000" b="0" i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43218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453746" y="924942"/>
            <a:ext cx="853082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cs-CZ" sz="24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Katalyzuje konverzi 5,10 </a:t>
            </a:r>
            <a:r>
              <a:rPr lang="cs-CZ" sz="2400" b="0" i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methylen-tetrahydrofolátu</a:t>
            </a:r>
            <a:r>
              <a:rPr lang="cs-CZ" sz="24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na 5-methyl-tetrahydrofolát. 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568184" y="1975969"/>
            <a:ext cx="8040688" cy="110799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l">
              <a:buClr>
                <a:srgbClr val="FFFF00"/>
              </a:buClr>
              <a:defRPr/>
            </a:pPr>
            <a:r>
              <a:rPr lang="cs-CZ" sz="2400" i="0" u="sng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Variantní alely</a:t>
            </a:r>
            <a:r>
              <a:rPr lang="cs-CZ" sz="2400" i="0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cs-CZ" sz="240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vedou ke snížení  </a:t>
            </a:r>
            <a:r>
              <a:rPr lang="cs-CZ" sz="24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aktivity enzymu  </a:t>
            </a:r>
            <a:r>
              <a:rPr lang="cs-CZ" sz="2400" b="0" i="0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zpomalená metylace </a:t>
            </a:r>
            <a:r>
              <a:rPr lang="cs-CZ" sz="2400" b="0" i="0" dirty="0" err="1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homocysteinu</a:t>
            </a:r>
            <a:r>
              <a:rPr lang="cs-CZ" sz="2400" b="0" i="0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 na </a:t>
            </a:r>
            <a:r>
              <a:rPr lang="cs-CZ" sz="2400" b="0" i="0" dirty="0" err="1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methionin</a:t>
            </a:r>
            <a:r>
              <a:rPr lang="cs-CZ" sz="2400" b="0" i="0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 </a:t>
            </a:r>
            <a:r>
              <a:rPr lang="cs-CZ" sz="24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 akumulace </a:t>
            </a:r>
            <a:r>
              <a:rPr lang="cs-CZ" sz="2400" b="0" i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homocysteinu</a:t>
            </a:r>
            <a:r>
              <a:rPr lang="cs-CZ" sz="24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 v plazmě  kardiovaskulární riziko</a:t>
            </a:r>
          </a:p>
        </p:txBody>
      </p:sp>
      <p:sp>
        <p:nvSpPr>
          <p:cNvPr id="3" name="Obdélník 2"/>
          <p:cNvSpPr/>
          <p:nvPr/>
        </p:nvSpPr>
        <p:spPr>
          <a:xfrm>
            <a:off x="484444" y="3303995"/>
            <a:ext cx="8208169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Clr>
                <a:srgbClr val="FFFF00"/>
              </a:buClr>
              <a:defRPr/>
            </a:pPr>
            <a:r>
              <a:rPr lang="cs-CZ" i="0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Nejznámější polymorfismy:</a:t>
            </a:r>
          </a:p>
          <a:p>
            <a:pPr algn="l">
              <a:buClr>
                <a:srgbClr val="FFFF00"/>
              </a:buClr>
              <a:defRPr/>
            </a:pPr>
            <a:r>
              <a:rPr lang="cs-CZ" sz="3200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C677</a:t>
            </a:r>
            <a:r>
              <a:rPr lang="cs-CZ" sz="320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cs-CZ" sz="3200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            </a:t>
            </a:r>
            <a:r>
              <a:rPr lang="cs-CZ" sz="3200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A1298</a:t>
            </a:r>
            <a:r>
              <a:rPr lang="cs-CZ" sz="320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C</a:t>
            </a:r>
            <a:r>
              <a:rPr lang="cs-CZ" sz="3200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 </a:t>
            </a:r>
            <a:endParaRPr lang="cs-CZ" sz="3200" i="0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anose="020F0502020204030204" pitchFamily="34" charset="0"/>
              <a:cs typeface="Calibri" panose="020F0502020204030204" pitchFamily="34" charset="0"/>
              <a:sym typeface="Wingdings" pitchFamily="2" charset="2"/>
            </a:endParaRPr>
          </a:p>
          <a:p>
            <a:pPr algn="l">
              <a:buClr>
                <a:srgbClr val="FFFF00"/>
              </a:buClr>
              <a:defRPr/>
            </a:pPr>
            <a:endParaRPr lang="cs-CZ" b="0" i="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anose="020F0502020204030204" pitchFamily="34" charset="0"/>
              <a:cs typeface="Calibri" panose="020F0502020204030204" pitchFamily="34" charset="0"/>
              <a:sym typeface="Wingdings" pitchFamily="2" charset="2"/>
            </a:endParaRPr>
          </a:p>
          <a:p>
            <a:pPr marL="342900" indent="-342900" algn="l">
              <a:buClr>
                <a:srgbClr val="FFFF00"/>
              </a:buClr>
              <a:buFont typeface="Wingdings" panose="05000000000000000000" pitchFamily="2" charset="2"/>
              <a:buChar char="§"/>
              <a:defRPr/>
            </a:pPr>
            <a:r>
              <a:rPr lang="cs-CZ" sz="24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Zvýšená </a:t>
            </a:r>
            <a:r>
              <a:rPr lang="cs-CZ" sz="240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prevalence tromboembolických </a:t>
            </a:r>
            <a:r>
              <a:rPr lang="cs-CZ" sz="24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poruch u nositelů </a:t>
            </a:r>
          </a:p>
          <a:p>
            <a:pPr marL="342900" indent="-342900" algn="l">
              <a:buClr>
                <a:srgbClr val="FFFF00"/>
              </a:buClr>
              <a:buFont typeface="Wingdings" panose="05000000000000000000" pitchFamily="2" charset="2"/>
              <a:buChar char="§"/>
              <a:defRPr/>
            </a:pPr>
            <a:r>
              <a:rPr lang="cs-CZ" sz="24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U homozygotních nositelek variantních alel zvýšené </a:t>
            </a:r>
            <a:r>
              <a:rPr lang="cs-CZ" sz="2400" b="0" i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riziko spontánních abortů</a:t>
            </a:r>
            <a:endParaRPr lang="cs-CZ" sz="2400" b="0" i="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anose="020F0502020204030204" pitchFamily="34" charset="0"/>
              <a:cs typeface="Calibri" panose="020F0502020204030204" pitchFamily="34" charset="0"/>
              <a:sym typeface="Wingdings" pitchFamily="2" charset="2"/>
            </a:endParaRPr>
          </a:p>
          <a:p>
            <a:pPr marL="342900" indent="-342900" algn="l">
              <a:buClr>
                <a:srgbClr val="FFFF00"/>
              </a:buClr>
              <a:buFont typeface="Wingdings" panose="05000000000000000000" pitchFamily="2" charset="2"/>
              <a:buChar char="§"/>
              <a:defRPr/>
            </a:pPr>
            <a:r>
              <a:rPr lang="cs-CZ" sz="24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Zvýšená toxicita cytostatika </a:t>
            </a:r>
            <a:r>
              <a:rPr lang="cs-CZ" sz="2400" i="0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CMF</a:t>
            </a:r>
            <a:r>
              <a:rPr lang="cs-CZ" sz="2400" b="0" i="0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 </a:t>
            </a:r>
            <a:r>
              <a:rPr lang="cs-CZ" sz="20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(cyklofosfamid, MTX, 5-FU)</a:t>
            </a:r>
          </a:p>
        </p:txBody>
      </p:sp>
      <p:sp>
        <p:nvSpPr>
          <p:cNvPr id="8" name="Obdélník 7"/>
          <p:cNvSpPr/>
          <p:nvPr/>
        </p:nvSpPr>
        <p:spPr>
          <a:xfrm>
            <a:off x="484444" y="289956"/>
            <a:ext cx="7409625" cy="584775"/>
          </a:xfrm>
          <a:prstGeom prst="rect">
            <a:avLst/>
          </a:prstGeom>
          <a:solidFill>
            <a:srgbClr val="000066"/>
          </a:solidFill>
          <a:ln>
            <a:solidFill>
              <a:srgbClr val="FFFF00"/>
            </a:solidFill>
          </a:ln>
          <a:effectLst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cs-CZ" sz="3200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MTHFR </a:t>
            </a:r>
            <a:r>
              <a:rPr lang="cs-CZ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cs-CZ" i="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methylen</a:t>
            </a:r>
            <a:r>
              <a:rPr lang="cs-CZ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cs-CZ" i="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tetrahydrofolát</a:t>
            </a:r>
            <a:r>
              <a:rPr lang="cs-CZ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-reduktáza)</a:t>
            </a:r>
          </a:p>
        </p:txBody>
      </p:sp>
    </p:spTree>
    <p:extLst>
      <p:ext uri="{BB962C8B-B14F-4D97-AF65-F5344CB8AC3E}">
        <p14:creationId xmlns:p14="http://schemas.microsoft.com/office/powerpoint/2010/main" val="20495376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484445" y="289956"/>
            <a:ext cx="8270406" cy="584775"/>
          </a:xfrm>
          <a:prstGeom prst="rect">
            <a:avLst/>
          </a:prstGeom>
          <a:solidFill>
            <a:srgbClr val="000066"/>
          </a:solidFill>
          <a:ln>
            <a:solidFill>
              <a:srgbClr val="FFFF00"/>
            </a:solidFill>
          </a:ln>
          <a:effectLst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cs-CZ" sz="3200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UGT1A1  </a:t>
            </a:r>
            <a:r>
              <a:rPr lang="cs-CZ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(uridin </a:t>
            </a:r>
            <a:r>
              <a:rPr lang="cs-CZ" i="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difosfát</a:t>
            </a:r>
            <a:r>
              <a:rPr lang="cs-CZ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i="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glukuronosyl</a:t>
            </a:r>
            <a:r>
              <a:rPr lang="cs-CZ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transferáza)</a:t>
            </a:r>
            <a:endParaRPr lang="cs-CZ" sz="2400" i="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484445" y="1030115"/>
            <a:ext cx="8270406" cy="110799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l" defTabSz="363538">
              <a:buClr>
                <a:srgbClr val="FFFF00"/>
              </a:buClr>
              <a:buFont typeface="Wingdings" pitchFamily="2" charset="2"/>
              <a:buNone/>
              <a:defRPr/>
            </a:pPr>
            <a:r>
              <a:rPr lang="cs-CZ" sz="24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Tento enzym detoxifikuje rozdílné endogenní substance včetně </a:t>
            </a:r>
            <a:r>
              <a:rPr lang="cs-CZ" sz="2400" b="0" i="0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bilirubinu</a:t>
            </a:r>
            <a:r>
              <a:rPr lang="cs-CZ" sz="2400" b="0" i="0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 </a:t>
            </a:r>
            <a:r>
              <a:rPr lang="cs-CZ" sz="24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a podílí se na biotransformaci </a:t>
            </a:r>
            <a:r>
              <a:rPr lang="cs-CZ" sz="2400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IRINOTECANU* </a:t>
            </a:r>
            <a:r>
              <a:rPr lang="cs-CZ" sz="24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na netoxické metabolity.</a:t>
            </a: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281093" y="5757012"/>
            <a:ext cx="8388350" cy="67710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l" defTabSz="363538">
              <a:buClr>
                <a:srgbClr val="FFFF00"/>
              </a:buClr>
              <a:buFont typeface="Wingdings" pitchFamily="2" charset="2"/>
              <a:buNone/>
              <a:defRPr/>
            </a:pPr>
            <a:r>
              <a:rPr lang="cs-CZ" sz="2200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* IRINOTECAN</a:t>
            </a:r>
            <a:r>
              <a:rPr lang="cs-CZ" sz="2200" b="0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 </a:t>
            </a:r>
            <a:r>
              <a:rPr lang="cs-CZ" sz="22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se používá v terapii nádorových onemocnění  např. u kolorektálního karcinomu.</a:t>
            </a:r>
          </a:p>
        </p:txBody>
      </p:sp>
      <p:cxnSp>
        <p:nvCxnSpPr>
          <p:cNvPr id="5" name="Přímá spojnice 4"/>
          <p:cNvCxnSpPr/>
          <p:nvPr/>
        </p:nvCxnSpPr>
        <p:spPr bwMode="auto">
          <a:xfrm>
            <a:off x="204537" y="5666874"/>
            <a:ext cx="8550313" cy="0"/>
          </a:xfrm>
          <a:prstGeom prst="line">
            <a:avLst/>
          </a:prstGeom>
          <a:noFill/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484445" y="2285613"/>
            <a:ext cx="8270406" cy="73866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l" defTabSz="363538">
              <a:buClr>
                <a:srgbClr val="FFFF00"/>
              </a:buClr>
              <a:buFont typeface="Wingdings" pitchFamily="2" charset="2"/>
              <a:buNone/>
              <a:defRPr/>
            </a:pPr>
            <a:r>
              <a:rPr lang="cs-CZ" sz="24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Genový polymorfismus je na úrovni promotoru  snížená exprese  </a:t>
            </a:r>
            <a:r>
              <a:rPr lang="cs-CZ" sz="2400" i="0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SNÍŽENÁ </a:t>
            </a:r>
            <a:r>
              <a:rPr lang="cs-CZ" sz="2400" i="0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AKTIVITA</a:t>
            </a:r>
            <a:endParaRPr lang="cs-CZ" sz="2400" i="0" dirty="0">
              <a:solidFill>
                <a:srgbClr val="00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anose="020F0502020204030204" pitchFamily="34" charset="0"/>
              <a:cs typeface="Calibri" panose="020F0502020204030204" pitchFamily="34" charset="0"/>
              <a:sym typeface="Wingdings" pitchFamily="2" charset="2"/>
            </a:endParaRPr>
          </a:p>
        </p:txBody>
      </p:sp>
      <p:sp>
        <p:nvSpPr>
          <p:cNvPr id="12" name="Šipka dolů 11"/>
          <p:cNvSpPr/>
          <p:nvPr/>
        </p:nvSpPr>
        <p:spPr bwMode="auto">
          <a:xfrm>
            <a:off x="2572073" y="3114414"/>
            <a:ext cx="484658" cy="646376"/>
          </a:xfrm>
          <a:prstGeom prst="downArrow">
            <a:avLst/>
          </a:prstGeom>
          <a:solidFill>
            <a:srgbClr val="66FFFF"/>
          </a:solidFill>
          <a:ln w="9525" cap="flat" cmpd="sng" algn="ctr">
            <a:solidFill>
              <a:srgbClr val="66FFFF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800" b="1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1658213" y="3914999"/>
            <a:ext cx="7011230" cy="369332"/>
          </a:xfrm>
          <a:prstGeom prst="rect">
            <a:avLst/>
          </a:prstGeom>
          <a:solidFill>
            <a:srgbClr val="000066"/>
          </a:solidFill>
          <a:ln w="952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84138" algn="l" defTabSz="363538">
              <a:buClr>
                <a:srgbClr val="FFFF00"/>
              </a:buClr>
              <a:buFont typeface="Wingdings" pitchFamily="2" charset="2"/>
              <a:buNone/>
              <a:defRPr/>
            </a:pPr>
            <a:r>
              <a:rPr lang="cs-CZ" sz="2400" i="0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FAMILIÁRNÍ HYPERBILIRUBINÉMIE  </a:t>
            </a:r>
            <a:r>
              <a:rPr lang="cs-CZ" sz="24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(cca 12% populace) </a:t>
            </a:r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1658213" y="4462035"/>
            <a:ext cx="7011230" cy="738664"/>
          </a:xfrm>
          <a:prstGeom prst="rect">
            <a:avLst/>
          </a:prstGeom>
          <a:solidFill>
            <a:srgbClr val="000066"/>
          </a:solidFill>
          <a:ln w="952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84138" algn="l" defTabSz="363538">
              <a:buClr>
                <a:srgbClr val="FFFF00"/>
              </a:buClr>
              <a:buFont typeface="Wingdings" pitchFamily="2" charset="2"/>
              <a:buNone/>
              <a:defRPr/>
            </a:pPr>
            <a:r>
              <a:rPr lang="cs-CZ" sz="2400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VYSOKÉ RIZIKO TOXICITY  </a:t>
            </a:r>
            <a:r>
              <a:rPr lang="cs-CZ" sz="2400" b="0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(</a:t>
            </a:r>
            <a:r>
              <a:rPr lang="cs-CZ" sz="2400" b="0" i="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myelotoxicita</a:t>
            </a:r>
            <a:r>
              <a:rPr lang="cs-CZ" sz="2400" b="0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, průjmy) u pacientů užívajících  </a:t>
            </a:r>
            <a:r>
              <a:rPr lang="cs-CZ" sz="2400" i="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IRINOTECAN </a:t>
            </a:r>
          </a:p>
        </p:txBody>
      </p:sp>
      <p:sp>
        <p:nvSpPr>
          <p:cNvPr id="15" name="TextovéPole 14"/>
          <p:cNvSpPr txBox="1"/>
          <p:nvPr/>
        </p:nvSpPr>
        <p:spPr>
          <a:xfrm>
            <a:off x="1094876" y="3829575"/>
            <a:ext cx="4812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0" dirty="0">
                <a:solidFill>
                  <a:srgbClr val="00FFFF"/>
                </a:solidFill>
                <a:sym typeface="Wingdings" panose="05000000000000000000" pitchFamily="2" charset="2"/>
              </a:rPr>
              <a:t></a:t>
            </a:r>
            <a:endParaRPr lang="cs-CZ" i="0" dirty="0">
              <a:solidFill>
                <a:srgbClr val="00FFFF"/>
              </a:solidFill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1094876" y="4569757"/>
            <a:ext cx="4812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0" dirty="0">
                <a:solidFill>
                  <a:srgbClr val="00FFFF"/>
                </a:solidFill>
                <a:sym typeface="Wingdings" panose="05000000000000000000" pitchFamily="2" charset="2"/>
              </a:rPr>
              <a:t></a:t>
            </a:r>
            <a:endParaRPr lang="cs-CZ" i="0" dirty="0">
              <a:solidFill>
                <a:srgbClr val="00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541151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/>
      <p:bldP spid="16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400673" y="937116"/>
            <a:ext cx="853082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TPMT se podílí na metabolismu </a:t>
            </a:r>
            <a:r>
              <a:rPr kumimoji="0" lang="cs-CZ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thiopurinových</a:t>
            </a: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léčiv </a:t>
            </a:r>
            <a:r>
              <a:rPr kumimoji="0" lang="cs-CZ" sz="2200" b="0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(AZATHIOPRIN, MERKAPTOPURIN (6-MP), THIOGUANINY</a:t>
            </a:r>
            <a:r>
              <a:rPr kumimoji="0" lang="cs-CZ" sz="2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).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Wingdings" pitchFamily="2" charset="2"/>
            </a:endParaRPr>
          </a:p>
        </p:txBody>
      </p:sp>
      <p:sp>
        <p:nvSpPr>
          <p:cNvPr id="12" name="Obdélník 11"/>
          <p:cNvSpPr/>
          <p:nvPr/>
        </p:nvSpPr>
        <p:spPr>
          <a:xfrm>
            <a:off x="509103" y="224079"/>
            <a:ext cx="8029107" cy="584775"/>
          </a:xfrm>
          <a:prstGeom prst="rect">
            <a:avLst/>
          </a:prstGeom>
          <a:solidFill>
            <a:srgbClr val="000066"/>
          </a:solidFill>
          <a:ln>
            <a:solidFill>
              <a:srgbClr val="FFFF00"/>
            </a:solidFill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TPMT</a:t>
            </a:r>
            <a:r>
              <a:rPr kumimoji="0" lang="cs-CZ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  (</a:t>
            </a:r>
            <a:r>
              <a:rPr lang="cs-CZ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kumimoji="0" lang="cs-CZ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hiopurin</a:t>
            </a:r>
            <a:r>
              <a:rPr kumimoji="0" lang="cs-CZ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S-</a:t>
            </a:r>
            <a:r>
              <a:rPr lang="cs-CZ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kumimoji="0" lang="cs-CZ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ethyl</a:t>
            </a:r>
            <a:r>
              <a:rPr kumimoji="0" lang="cs-CZ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transferáza)</a:t>
            </a:r>
          </a:p>
        </p:txBody>
      </p:sp>
      <p:sp>
        <p:nvSpPr>
          <p:cNvPr id="7" name="Obdélník 6"/>
          <p:cNvSpPr/>
          <p:nvPr/>
        </p:nvSpPr>
        <p:spPr>
          <a:xfrm>
            <a:off x="400673" y="3775608"/>
            <a:ext cx="3797838" cy="461665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lvl="0" algn="l">
              <a:spcBef>
                <a:spcPct val="20000"/>
              </a:spcBef>
            </a:pPr>
            <a:r>
              <a:rPr lang="cs-CZ" sz="2400" i="0" u="sng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Standardní alela:</a:t>
            </a:r>
            <a:r>
              <a:rPr lang="cs-CZ" sz="2400" i="0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   </a:t>
            </a:r>
            <a:r>
              <a:rPr lang="cs-CZ" sz="2400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TPMT</a:t>
            </a:r>
            <a:r>
              <a:rPr lang="en-US" sz="2400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*</a:t>
            </a:r>
            <a:r>
              <a:rPr lang="cs-CZ" sz="2400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1</a:t>
            </a:r>
            <a:endParaRPr lang="en-US" sz="2400" i="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anose="020F0502020204030204" pitchFamily="34" charset="0"/>
              <a:cs typeface="Calibri" panose="020F0502020204030204" pitchFamily="34" charset="0"/>
              <a:sym typeface="Wingdings" pitchFamily="2" charset="2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400675" y="4346064"/>
            <a:ext cx="426540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>
              <a:buClr>
                <a:srgbClr val="FFFF00"/>
              </a:buClr>
            </a:pPr>
            <a:r>
              <a:rPr lang="cs-CZ" sz="2400" i="0" u="sng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Variantní alely jsou  SNP </a:t>
            </a:r>
          </a:p>
          <a:p>
            <a:pPr lvl="0" algn="l">
              <a:buClr>
                <a:srgbClr val="FFFF00"/>
              </a:buClr>
            </a:pPr>
            <a:r>
              <a:rPr lang="cs-CZ" sz="2400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TPMT</a:t>
            </a:r>
            <a:r>
              <a:rPr lang="en-US" sz="2400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*</a:t>
            </a:r>
            <a:r>
              <a:rPr lang="cs-CZ" sz="2400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2:        </a:t>
            </a:r>
            <a:r>
              <a:rPr lang="cs-CZ" sz="24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G238C </a:t>
            </a:r>
          </a:p>
          <a:p>
            <a:pPr lvl="0" algn="l">
              <a:buClr>
                <a:srgbClr val="FFFF00"/>
              </a:buClr>
            </a:pPr>
            <a:r>
              <a:rPr lang="cs-CZ" sz="2400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TPMT</a:t>
            </a:r>
            <a:r>
              <a:rPr lang="en-US" sz="2400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*</a:t>
            </a:r>
            <a:r>
              <a:rPr lang="cs-CZ" sz="2400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3B:      </a:t>
            </a:r>
            <a:r>
              <a:rPr lang="cs-CZ" sz="24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G460A </a:t>
            </a:r>
          </a:p>
          <a:p>
            <a:pPr lvl="0" algn="l">
              <a:buClr>
                <a:srgbClr val="FFFF00"/>
              </a:buClr>
            </a:pPr>
            <a:r>
              <a:rPr lang="cs-CZ" sz="2400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TPMT</a:t>
            </a:r>
            <a:r>
              <a:rPr lang="en-US" sz="2400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*</a:t>
            </a:r>
            <a:r>
              <a:rPr lang="cs-CZ" sz="2400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3C:      </a:t>
            </a:r>
            <a:r>
              <a:rPr lang="cs-CZ" sz="24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A719G </a:t>
            </a:r>
          </a:p>
          <a:p>
            <a:pPr lvl="0" algn="l">
              <a:buClr>
                <a:srgbClr val="FFFF00"/>
              </a:buClr>
            </a:pPr>
            <a:r>
              <a:rPr lang="cs-CZ" sz="2400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TPMT</a:t>
            </a:r>
            <a:r>
              <a:rPr lang="en-US" sz="2400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*</a:t>
            </a:r>
            <a:r>
              <a:rPr lang="cs-CZ" sz="2400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3A:      </a:t>
            </a:r>
            <a:r>
              <a:rPr lang="cs-CZ" sz="24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kombinace</a:t>
            </a:r>
            <a:r>
              <a:rPr lang="cs-CZ" sz="2400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 </a:t>
            </a:r>
          </a:p>
          <a:p>
            <a:pPr lvl="0" algn="l" defTabSz="850900">
              <a:buClr>
                <a:srgbClr val="FFFF00"/>
              </a:buClr>
            </a:pPr>
            <a:r>
              <a:rPr lang="cs-CZ" sz="2400" b="0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		</a:t>
            </a:r>
            <a:r>
              <a:rPr lang="cs-CZ" sz="24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G460A  + A719G </a:t>
            </a:r>
          </a:p>
        </p:txBody>
      </p:sp>
      <p:sp>
        <p:nvSpPr>
          <p:cNvPr id="10" name="Obdélník 9"/>
          <p:cNvSpPr/>
          <p:nvPr/>
        </p:nvSpPr>
        <p:spPr>
          <a:xfrm>
            <a:off x="4424082" y="3408998"/>
            <a:ext cx="4507414" cy="3170099"/>
          </a:xfrm>
          <a:prstGeom prst="rect">
            <a:avLst/>
          </a:prstGeom>
          <a:solidFill>
            <a:srgbClr val="000066"/>
          </a:solidFill>
          <a:ln>
            <a:solidFill>
              <a:srgbClr val="66FF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l" eaLnBrk="1" hangingPunct="1">
              <a:buFontTx/>
              <a:buNone/>
            </a:pPr>
            <a:r>
              <a:rPr lang="cs-CZ" i="0" dirty="0">
                <a:solidFill>
                  <a:srgbClr val="66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VÝSKYT VARIANTNÍCH ALEL V POPULACÍCH</a:t>
            </a:r>
          </a:p>
          <a:p>
            <a:pPr algn="l" eaLnBrk="1" hangingPunct="1"/>
            <a:r>
              <a:rPr lang="cs-CZ" sz="2400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Kavkazská - </a:t>
            </a:r>
            <a:r>
              <a:rPr lang="cs-CZ" sz="24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TPMT*3A, TPMT*3C, TPMT*2</a:t>
            </a:r>
          </a:p>
          <a:p>
            <a:pPr algn="l" eaLnBrk="1" hangingPunct="1"/>
            <a:r>
              <a:rPr lang="cs-CZ" sz="2400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Africká - </a:t>
            </a:r>
            <a:r>
              <a:rPr lang="cs-CZ" sz="24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TPMT*3C</a:t>
            </a:r>
          </a:p>
          <a:p>
            <a:pPr algn="l" eaLnBrk="1" hangingPunct="1"/>
            <a:r>
              <a:rPr lang="cs-CZ" sz="2400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Afro-americká  - </a:t>
            </a:r>
            <a:r>
              <a:rPr lang="cs-CZ" sz="24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TPMT*3C, TPMT*2</a:t>
            </a:r>
          </a:p>
          <a:p>
            <a:pPr algn="l" eaLnBrk="1" hangingPunct="1"/>
            <a:r>
              <a:rPr lang="cs-CZ" sz="2400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Asijská - </a:t>
            </a:r>
            <a:r>
              <a:rPr lang="cs-CZ" sz="24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TPMT*3C</a:t>
            </a:r>
          </a:p>
        </p:txBody>
      </p:sp>
      <p:sp>
        <p:nvSpPr>
          <p:cNvPr id="3" name="Šipka: dolů 2"/>
          <p:cNvSpPr/>
          <p:nvPr/>
        </p:nvSpPr>
        <p:spPr bwMode="auto">
          <a:xfrm>
            <a:off x="5680710" y="1399535"/>
            <a:ext cx="388620" cy="532135"/>
          </a:xfrm>
          <a:prstGeom prst="downArrow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1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4424082" y="1955644"/>
            <a:ext cx="4561629" cy="1200329"/>
          </a:xfrm>
          <a:prstGeom prst="rect">
            <a:avLst/>
          </a:prstGeom>
          <a:solidFill>
            <a:srgbClr val="000066"/>
          </a:solidFill>
          <a:ln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lvl="0" algn="l">
              <a:defRPr/>
            </a:pPr>
            <a:r>
              <a:rPr lang="cs-CZ" sz="2400" b="0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léčba akutní </a:t>
            </a:r>
            <a:r>
              <a:rPr lang="cs-CZ" sz="2400" b="0" i="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lymfoblastické</a:t>
            </a:r>
            <a:r>
              <a:rPr lang="cs-CZ" sz="2400" b="0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leukemie, imunosupresivum, léčba IBD… např. Crohnova choroba.</a:t>
            </a:r>
            <a:endParaRPr lang="cs-CZ" sz="2400" i="0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  <a:sym typeface="Wingdings" pitchFamily="2" charset="2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454888" y="1931670"/>
            <a:ext cx="415698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>
              <a:defRPr/>
            </a:pPr>
            <a:r>
              <a:rPr lang="cs-CZ" sz="2400" i="0" dirty="0">
                <a:solidFill>
                  <a:srgbClr val="00FFFF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11 %  </a:t>
            </a:r>
            <a:r>
              <a:rPr lang="cs-CZ" sz="2400" b="0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Evropanů má sníženou katalytickou aktivitu TPMT </a:t>
            </a:r>
          </a:p>
          <a:p>
            <a:pPr lvl="0" algn="l">
              <a:defRPr/>
            </a:pPr>
            <a:r>
              <a:rPr lang="cs-CZ" sz="2400" i="0" dirty="0">
                <a:solidFill>
                  <a:srgbClr val="00FFFF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0,3 % </a:t>
            </a:r>
            <a:r>
              <a:rPr lang="cs-CZ" sz="2400" b="0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Evropanů má kompletní deficit tohoto enzymu</a:t>
            </a:r>
          </a:p>
        </p:txBody>
      </p:sp>
    </p:spTree>
    <p:extLst>
      <p:ext uri="{BB962C8B-B14F-4D97-AF65-F5344CB8AC3E}">
        <p14:creationId xmlns:p14="http://schemas.microsoft.com/office/powerpoint/2010/main" val="29079871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 animBg="1"/>
      <p:bldP spid="3" grpId="0" animBg="1"/>
      <p:bldP spid="5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Šipka dolů 9"/>
          <p:cNvSpPr/>
          <p:nvPr/>
        </p:nvSpPr>
        <p:spPr bwMode="auto">
          <a:xfrm>
            <a:off x="6665398" y="3523096"/>
            <a:ext cx="656515" cy="615187"/>
          </a:xfrm>
          <a:prstGeom prst="downArrow">
            <a:avLst/>
          </a:prstGeom>
          <a:solidFill>
            <a:srgbClr val="66FFFF"/>
          </a:solidFill>
          <a:ln w="9525" cap="flat" cmpd="sng" algn="ctr">
            <a:solidFill>
              <a:srgbClr val="66FFFF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800" b="1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461205" y="858715"/>
            <a:ext cx="78293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Wingdings" pitchFamily="2" charset="2"/>
              </a:rPr>
              <a:t>Přítomnost variantních alel   </a:t>
            </a:r>
            <a:r>
              <a:rPr kumimoji="0" lang="cs-CZ" sz="2400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Wingdings" pitchFamily="2" charset="2"/>
              </a:rPr>
              <a:t>snížení aktivity </a:t>
            </a: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Wingdings" pitchFamily="2" charset="2"/>
              </a:rPr>
              <a:t>enzymu TPMT  </a:t>
            </a:r>
          </a:p>
        </p:txBody>
      </p:sp>
      <p:sp>
        <p:nvSpPr>
          <p:cNvPr id="9" name="Obdélník 8"/>
          <p:cNvSpPr/>
          <p:nvPr/>
        </p:nvSpPr>
        <p:spPr>
          <a:xfrm>
            <a:off x="5814340" y="4202609"/>
            <a:ext cx="293635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FF00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Wingdings" pitchFamily="2" charset="2"/>
              </a:rPr>
              <a:t>MYELOSUPRESE</a:t>
            </a:r>
            <a:endParaRPr kumimoji="0" lang="cs-CZ" sz="2400" b="0" i="0" u="none" strike="noStrike" kern="1200" cap="none" spc="0" normalizeH="0" baseline="0" noProof="0" dirty="0">
              <a:ln>
                <a:noFill/>
              </a:ln>
              <a:solidFill>
                <a:srgbClr val="00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Wingdings" pitchFamily="2" charset="2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2360074" y="1955937"/>
            <a:ext cx="661797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těžké, život ohrožující </a:t>
            </a:r>
            <a:r>
              <a:rPr kumimoji="0" lang="cs-CZ" sz="2400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toxicity </a:t>
            </a: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při užívání </a:t>
            </a:r>
            <a:r>
              <a:rPr kumimoji="0" lang="cs-CZ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thiopurinů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4207251" y="3013517"/>
            <a:ext cx="47707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400" b="0" i="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 zvl. pro </a:t>
            </a:r>
            <a:r>
              <a:rPr kumimoji="0" lang="cs-CZ" sz="2400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Wingdings" pitchFamily="2" charset="2"/>
              </a:rPr>
              <a:t>KREVNÍ KMENOVÉ BUŇKY </a:t>
            </a:r>
            <a:endParaRPr kumimoji="0" lang="cs-CZ" sz="2400" i="0" u="none" strike="noStrike" kern="1200" cap="none" spc="0" normalizeH="0" baseline="0" noProof="0" dirty="0">
              <a:ln>
                <a:noFill/>
              </a:ln>
              <a:solidFill>
                <a:srgbClr val="00FFFF"/>
              </a:solidFill>
              <a:effectLst/>
              <a:uLnTx/>
              <a:uFillTx/>
              <a:latin typeface="Times New Roman"/>
              <a:ea typeface="+mn-ea"/>
            </a:endParaRPr>
          </a:p>
        </p:txBody>
      </p:sp>
      <p:sp>
        <p:nvSpPr>
          <p:cNvPr id="24" name="Obdélník 23"/>
          <p:cNvSpPr/>
          <p:nvPr/>
        </p:nvSpPr>
        <p:spPr>
          <a:xfrm>
            <a:off x="5695169" y="5434219"/>
            <a:ext cx="317470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FF00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Wingdings" pitchFamily="2" charset="2"/>
              </a:rPr>
              <a:t>FATÁLNÍ  LEUKOPENIE</a:t>
            </a:r>
          </a:p>
        </p:txBody>
      </p:sp>
      <p:sp>
        <p:nvSpPr>
          <p:cNvPr id="25" name="Šipka dolů 9"/>
          <p:cNvSpPr/>
          <p:nvPr/>
        </p:nvSpPr>
        <p:spPr bwMode="auto">
          <a:xfrm>
            <a:off x="6649146" y="4715860"/>
            <a:ext cx="656515" cy="615187"/>
          </a:xfrm>
          <a:prstGeom prst="downArrow">
            <a:avLst/>
          </a:prstGeom>
          <a:solidFill>
            <a:srgbClr val="66FFFF"/>
          </a:solidFill>
          <a:ln w="9525" cap="flat" cmpd="sng" algn="ctr">
            <a:solidFill>
              <a:srgbClr val="66FFFF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800" b="1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" name="Obdélník 25"/>
          <p:cNvSpPr/>
          <p:nvPr/>
        </p:nvSpPr>
        <p:spPr>
          <a:xfrm>
            <a:off x="732891" y="6131652"/>
            <a:ext cx="7534177" cy="461665"/>
          </a:xfrm>
          <a:prstGeom prst="rect">
            <a:avLst/>
          </a:prstGeom>
          <a:solidFill>
            <a:srgbClr val="000066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Genetické testování TPMT je dnes v klinické praxi rutinní </a:t>
            </a:r>
          </a:p>
        </p:txBody>
      </p:sp>
      <p:sp>
        <p:nvSpPr>
          <p:cNvPr id="17" name="Obdélník 16"/>
          <p:cNvSpPr/>
          <p:nvPr/>
        </p:nvSpPr>
        <p:spPr>
          <a:xfrm>
            <a:off x="509103" y="224079"/>
            <a:ext cx="7733559" cy="584775"/>
          </a:xfrm>
          <a:prstGeom prst="rect">
            <a:avLst/>
          </a:prstGeom>
          <a:solidFill>
            <a:srgbClr val="000066"/>
          </a:solidFill>
          <a:ln>
            <a:solidFill>
              <a:srgbClr val="FFFF00"/>
            </a:solidFill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TPMT</a:t>
            </a:r>
            <a:r>
              <a:rPr kumimoji="0" lang="cs-CZ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  (</a:t>
            </a:r>
            <a:r>
              <a:rPr lang="cs-CZ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kumimoji="0" lang="cs-CZ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hiopurin</a:t>
            </a:r>
            <a:r>
              <a:rPr kumimoji="0" lang="cs-CZ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S-</a:t>
            </a:r>
            <a:r>
              <a:rPr lang="cs-CZ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kumimoji="0" lang="cs-CZ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ethyl</a:t>
            </a:r>
            <a:r>
              <a:rPr kumimoji="0" lang="cs-CZ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transferáza)</a:t>
            </a:r>
          </a:p>
        </p:txBody>
      </p:sp>
      <p:sp>
        <p:nvSpPr>
          <p:cNvPr id="18" name="Šipka dolů 9"/>
          <p:cNvSpPr/>
          <p:nvPr/>
        </p:nvSpPr>
        <p:spPr bwMode="auto">
          <a:xfrm>
            <a:off x="6592647" y="2411391"/>
            <a:ext cx="656515" cy="615187"/>
          </a:xfrm>
          <a:prstGeom prst="downArrow">
            <a:avLst/>
          </a:prstGeom>
          <a:solidFill>
            <a:srgbClr val="66FFFF"/>
          </a:solidFill>
          <a:ln w="9525" cap="flat" cmpd="sng" algn="ctr">
            <a:solidFill>
              <a:srgbClr val="66FFFF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800" b="1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" name="Šipka dolů 9"/>
          <p:cNvSpPr/>
          <p:nvPr/>
        </p:nvSpPr>
        <p:spPr bwMode="auto">
          <a:xfrm>
            <a:off x="6559567" y="1308564"/>
            <a:ext cx="656515" cy="615187"/>
          </a:xfrm>
          <a:prstGeom prst="downArrow">
            <a:avLst/>
          </a:prstGeom>
          <a:solidFill>
            <a:srgbClr val="66FFFF"/>
          </a:solidFill>
          <a:ln w="9525" cap="flat" cmpd="sng" algn="ctr">
            <a:solidFill>
              <a:srgbClr val="66FFFF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800" b="1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pSp>
        <p:nvGrpSpPr>
          <p:cNvPr id="11" name="Skupina 10"/>
          <p:cNvGrpSpPr/>
          <p:nvPr/>
        </p:nvGrpSpPr>
        <p:grpSpPr>
          <a:xfrm>
            <a:off x="297080" y="3523096"/>
            <a:ext cx="4202899" cy="2180170"/>
            <a:chOff x="363719" y="3523096"/>
            <a:chExt cx="4202899" cy="2180170"/>
          </a:xfrm>
        </p:grpSpPr>
        <p:grpSp>
          <p:nvGrpSpPr>
            <p:cNvPr id="4" name="Skupina 3"/>
            <p:cNvGrpSpPr/>
            <p:nvPr/>
          </p:nvGrpSpPr>
          <p:grpSpPr>
            <a:xfrm>
              <a:off x="392626" y="3670497"/>
              <a:ext cx="4173992" cy="1987553"/>
              <a:chOff x="457912" y="3625366"/>
              <a:chExt cx="4786289" cy="1987553"/>
            </a:xfrm>
          </p:grpSpPr>
          <p:sp>
            <p:nvSpPr>
              <p:cNvPr id="19" name="Obdélník 18"/>
              <p:cNvSpPr/>
              <p:nvPr/>
            </p:nvSpPr>
            <p:spPr>
              <a:xfrm>
                <a:off x="473928" y="3625366"/>
                <a:ext cx="4228362" cy="461665"/>
              </a:xfrm>
              <a:prstGeom prst="rect">
                <a:avLst/>
              </a:prstGeom>
              <a:effectLst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cs-CZ" sz="2400" b="1" i="0" u="sng" strike="noStrike" kern="1200" cap="none" spc="0" normalizeH="0" baseline="0" noProof="0" dirty="0">
                    <a:ln>
                      <a:noFill/>
                    </a:ln>
                    <a:solidFill>
                      <a:srgbClr val="66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  <a:sym typeface="Wingdings" pitchFamily="2" charset="2"/>
                  </a:rPr>
                  <a:t>Standardní  (</a:t>
                </a:r>
                <a:r>
                  <a:rPr kumimoji="0" lang="cs-CZ" sz="2400" b="1" i="0" u="sng" strike="noStrike" kern="1200" cap="none" spc="0" normalizeH="0" baseline="0" noProof="0" dirty="0" err="1">
                    <a:ln>
                      <a:noFill/>
                    </a:ln>
                    <a:solidFill>
                      <a:srgbClr val="66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  <a:sym typeface="Wingdings" pitchFamily="2" charset="2"/>
                  </a:rPr>
                  <a:t>wild</a:t>
                </a:r>
                <a:r>
                  <a:rPr kumimoji="0" lang="cs-CZ" sz="2400" b="1" i="0" u="sng" strike="noStrike" kern="1200" cap="none" spc="0" normalizeH="0" baseline="0" noProof="0" dirty="0">
                    <a:ln>
                      <a:noFill/>
                    </a:ln>
                    <a:solidFill>
                      <a:srgbClr val="66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  <a:sym typeface="Wingdings" pitchFamily="2" charset="2"/>
                  </a:rPr>
                  <a:t>) alela:</a:t>
                </a:r>
                <a:endPara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Wingdings" pitchFamily="2" charset="2"/>
                </a:endParaRPr>
              </a:p>
            </p:txBody>
          </p:sp>
          <p:sp>
            <p:nvSpPr>
              <p:cNvPr id="20" name="Obdélník 19"/>
              <p:cNvSpPr/>
              <p:nvPr/>
            </p:nvSpPr>
            <p:spPr>
              <a:xfrm>
                <a:off x="473927" y="4490381"/>
                <a:ext cx="2557414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FFFF00"/>
                  </a:buClr>
                  <a:buSzTx/>
                  <a:buFontTx/>
                  <a:buNone/>
                  <a:tabLst/>
                  <a:defRPr/>
                </a:pPr>
                <a:r>
                  <a:rPr kumimoji="0" lang="cs-CZ" sz="2400" b="1" i="0" u="sng" strike="noStrike" kern="1200" cap="none" spc="0" normalizeH="0" baseline="0" noProof="0" dirty="0">
                    <a:ln>
                      <a:noFill/>
                    </a:ln>
                    <a:solidFill>
                      <a:srgbClr val="66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  <a:sym typeface="Wingdings" pitchFamily="2" charset="2"/>
                  </a:rPr>
                  <a:t>Variantní alely:</a:t>
                </a:r>
              </a:p>
            </p:txBody>
          </p:sp>
          <p:sp>
            <p:nvSpPr>
              <p:cNvPr id="21" name="Obdélník 20"/>
              <p:cNvSpPr/>
              <p:nvPr/>
            </p:nvSpPr>
            <p:spPr>
              <a:xfrm>
                <a:off x="473928" y="3976614"/>
                <a:ext cx="3501759" cy="400110"/>
              </a:xfrm>
              <a:prstGeom prst="rect">
                <a:avLst/>
              </a:prstGeom>
              <a:effectLst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cs-CZ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  <a:sym typeface="Wingdings" pitchFamily="2" charset="2"/>
                  </a:rPr>
                  <a:t>Standardní dávka</a:t>
                </a: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Wingdings" pitchFamily="2" charset="2"/>
                </a:endParaRPr>
              </a:p>
            </p:txBody>
          </p:sp>
          <p:sp>
            <p:nvSpPr>
              <p:cNvPr id="22" name="Obdélník 21"/>
              <p:cNvSpPr/>
              <p:nvPr/>
            </p:nvSpPr>
            <p:spPr>
              <a:xfrm>
                <a:off x="457912" y="4861561"/>
                <a:ext cx="4695464" cy="400110"/>
              </a:xfrm>
              <a:prstGeom prst="rect">
                <a:avLst/>
              </a:prstGeom>
              <a:effectLst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cs-CZ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  <a:sym typeface="Wingdings" pitchFamily="2" charset="2"/>
                  </a:rPr>
                  <a:t>Heterozygoté: </a:t>
                </a:r>
                <a:r>
                  <a:rPr kumimoji="0" lang="cs-CZ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66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  <a:sym typeface="Wingdings" pitchFamily="2" charset="2"/>
                  </a:rPr>
                  <a:t>65</a:t>
                </a:r>
                <a:r>
                  <a:rPr kumimoji="0" lang="cs-CZ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  <a:sym typeface="Wingdings" pitchFamily="2" charset="2"/>
                  </a:rPr>
                  <a:t> </a:t>
                </a:r>
                <a:r>
                  <a:rPr kumimoji="0" lang="cs-CZ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66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  <a:sym typeface="Wingdings" pitchFamily="2" charset="2"/>
                  </a:rPr>
                  <a:t>% </a:t>
                </a:r>
                <a:r>
                  <a:rPr kumimoji="0" lang="cs-CZ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  <a:sym typeface="Wingdings" pitchFamily="2" charset="2"/>
                  </a:rPr>
                  <a:t>standardní dávky</a:t>
                </a: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Wingdings" pitchFamily="2" charset="2"/>
                </a:endParaRPr>
              </a:p>
            </p:txBody>
          </p:sp>
          <p:sp>
            <p:nvSpPr>
              <p:cNvPr id="23" name="Obdélník 22"/>
              <p:cNvSpPr/>
              <p:nvPr/>
            </p:nvSpPr>
            <p:spPr>
              <a:xfrm>
                <a:off x="457912" y="5212809"/>
                <a:ext cx="4786289" cy="400110"/>
              </a:xfrm>
              <a:prstGeom prst="rect">
                <a:avLst/>
              </a:prstGeom>
              <a:effectLst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cs-CZ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  <a:sym typeface="Wingdings" pitchFamily="2" charset="2"/>
                  </a:rPr>
                  <a:t>Homozygoté:</a:t>
                </a:r>
                <a:r>
                  <a:rPr kumimoji="0" lang="cs-CZ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  <a:sym typeface="Wingdings" pitchFamily="2" charset="2"/>
                  </a:rPr>
                  <a:t> </a:t>
                </a:r>
                <a:r>
                  <a:rPr kumimoji="0" lang="cs-CZ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66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  <a:sym typeface="Wingdings" pitchFamily="2" charset="2"/>
                  </a:rPr>
                  <a:t>6-10 %</a:t>
                </a:r>
                <a:r>
                  <a:rPr kumimoji="0" lang="cs-CZ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  <a:sym typeface="Wingdings" pitchFamily="2" charset="2"/>
                  </a:rPr>
                  <a:t> standardní dávky</a:t>
                </a: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Wingdings" pitchFamily="2" charset="2"/>
                </a:endParaRPr>
              </a:p>
            </p:txBody>
          </p:sp>
        </p:grpSp>
        <p:sp>
          <p:nvSpPr>
            <p:cNvPr id="6" name="Obdélník 5"/>
            <p:cNvSpPr/>
            <p:nvPr/>
          </p:nvSpPr>
          <p:spPr bwMode="auto">
            <a:xfrm>
              <a:off x="363719" y="3523096"/>
              <a:ext cx="4173992" cy="2180170"/>
            </a:xfrm>
            <a:prstGeom prst="rect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800" b="1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425787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9" grpId="0"/>
      <p:bldP spid="7" grpId="0"/>
      <p:bldP spid="8" grpId="0"/>
      <p:bldP spid="24" grpId="0"/>
      <p:bldP spid="25" grpId="0" animBg="1"/>
      <p:bldP spid="26" grpId="0" animBg="1"/>
      <p:bldP spid="18" grpId="0" animBg="1"/>
      <p:bldP spid="2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0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92686" y="0"/>
            <a:ext cx="2351314" cy="1538129"/>
          </a:xfrm>
          <a:prstGeom prst="rect">
            <a:avLst/>
          </a:prstGeom>
          <a:noFill/>
          <a:effectLst>
            <a:outerShdw dist="125724" dir="2700000" algn="ctr" rotWithShape="0">
              <a:schemeClr val="tx2"/>
            </a:outerShdw>
            <a:softEdge rad="127000"/>
          </a:effectLst>
        </p:spPr>
      </p:pic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439"/>
          <a:stretch/>
        </p:blipFill>
        <p:spPr>
          <a:xfrm>
            <a:off x="0" y="14325"/>
            <a:ext cx="2294164" cy="1523804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378618" y="1523980"/>
            <a:ext cx="8477250" cy="2646878"/>
          </a:xfrm>
          <a:prstGeom prst="rect">
            <a:avLst/>
          </a:prstGeom>
          <a:solidFill>
            <a:srgbClr val="000066"/>
          </a:solidFill>
          <a:ln w="19050" algn="ctr">
            <a:noFill/>
            <a:miter lim="800000"/>
            <a:headEnd/>
            <a:tailEnd/>
          </a:ln>
          <a:effectLst>
            <a:outerShdw dist="99190" dir="3011666" algn="ctr" rotWithShape="0">
              <a:schemeClr val="tx1"/>
            </a:outerShdw>
          </a:effectLst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cs-CZ" sz="3200" i="0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FARMAKOGENETIKA   A  FARMAKOGENOMIKA </a:t>
            </a:r>
          </a:p>
          <a:p>
            <a:pPr>
              <a:defRPr/>
            </a:pPr>
            <a:r>
              <a:rPr lang="cs-CZ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jsou</a:t>
            </a:r>
          </a:p>
          <a:p>
            <a:pPr>
              <a:defRPr/>
            </a:pPr>
            <a:r>
              <a:rPr lang="cs-CZ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obory zabývají se otázkami FARMAKOLOGIE</a:t>
            </a:r>
          </a:p>
          <a:p>
            <a:pPr algn="l">
              <a:buFont typeface="Wingdings" pitchFamily="2" charset="2"/>
              <a:buChar char="v"/>
              <a:defRPr/>
            </a:pPr>
            <a:r>
              <a:rPr lang="cs-CZ" i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jak působí lék na pacienta (</a:t>
            </a:r>
            <a:r>
              <a:rPr lang="cs-CZ" b="0" i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farmakodynamika)</a:t>
            </a:r>
          </a:p>
          <a:p>
            <a:pPr algn="l">
              <a:buFont typeface="Wingdings" pitchFamily="2" charset="2"/>
              <a:buChar char="v"/>
              <a:defRPr/>
            </a:pPr>
            <a:r>
              <a:rPr lang="cs-CZ" b="0" i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i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jak působí pacient na lék  </a:t>
            </a:r>
            <a:r>
              <a:rPr lang="cs-CZ" b="0" i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(farmakokinetika)</a:t>
            </a:r>
            <a:r>
              <a:rPr lang="cs-CZ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</a:p>
          <a:p>
            <a:pPr>
              <a:defRPr/>
            </a:pPr>
            <a:r>
              <a:rPr lang="cs-CZ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z úhlu pohledu genetiky, resp. </a:t>
            </a:r>
            <a:r>
              <a:rPr lang="cs-CZ" i="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genomiky</a:t>
            </a:r>
            <a:endParaRPr lang="cs-CZ" i="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6" name="Přímá spojovací šipka 4"/>
          <p:cNvCxnSpPr/>
          <p:nvPr/>
        </p:nvCxnSpPr>
        <p:spPr bwMode="auto">
          <a:xfrm flipH="1">
            <a:off x="2971800" y="4218264"/>
            <a:ext cx="1173163" cy="609165"/>
          </a:xfrm>
          <a:prstGeom prst="straightConnector1">
            <a:avLst/>
          </a:prstGeom>
          <a:noFill/>
          <a:ln w="57150" cap="flat" cmpd="sng" algn="ctr">
            <a:solidFill>
              <a:srgbClr val="66FFFF"/>
            </a:solidFill>
            <a:prstDash val="solid"/>
            <a:round/>
            <a:headEnd type="none" w="med" len="med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7" name="Přímá spojovací šipka 5"/>
          <p:cNvCxnSpPr/>
          <p:nvPr/>
        </p:nvCxnSpPr>
        <p:spPr bwMode="auto">
          <a:xfrm>
            <a:off x="7099300" y="4218264"/>
            <a:ext cx="533400" cy="609165"/>
          </a:xfrm>
          <a:prstGeom prst="straightConnector1">
            <a:avLst/>
          </a:prstGeom>
          <a:noFill/>
          <a:ln w="57150" cap="flat" cmpd="sng" algn="ctr">
            <a:solidFill>
              <a:srgbClr val="66FFFF"/>
            </a:solidFill>
            <a:prstDash val="solid"/>
            <a:round/>
            <a:headEnd type="none" w="med" len="med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8" name="TextovéPole 7"/>
          <p:cNvSpPr txBox="1">
            <a:spLocks noChangeArrowheads="1"/>
          </p:cNvSpPr>
          <p:nvPr/>
        </p:nvSpPr>
        <p:spPr bwMode="auto">
          <a:xfrm>
            <a:off x="357186" y="5415595"/>
            <a:ext cx="4151313" cy="1200150"/>
          </a:xfrm>
          <a:prstGeom prst="rect">
            <a:avLst/>
          </a:prstGeom>
          <a:noFill/>
          <a:ln w="9525">
            <a:solidFill>
              <a:srgbClr val="66FF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400" b="0" i="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Studium jednotlivých genů zapojených do farmakologických procesů</a:t>
            </a:r>
          </a:p>
        </p:txBody>
      </p:sp>
      <p:sp>
        <p:nvSpPr>
          <p:cNvPr id="9" name="TextovéPole 8"/>
          <p:cNvSpPr txBox="1">
            <a:spLocks noChangeArrowheads="1"/>
          </p:cNvSpPr>
          <p:nvPr/>
        </p:nvSpPr>
        <p:spPr bwMode="auto">
          <a:xfrm>
            <a:off x="5080000" y="5444529"/>
            <a:ext cx="3773488" cy="831850"/>
          </a:xfrm>
          <a:prstGeom prst="rect">
            <a:avLst/>
          </a:prstGeom>
          <a:noFill/>
          <a:ln w="9525">
            <a:solidFill>
              <a:srgbClr val="66FF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400" b="0" i="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Studium celého genomu a jeho ovlivnění léčivem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378618" y="4922241"/>
            <a:ext cx="4108450" cy="522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cs-CZ" dirty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FARMAKOGENETIKA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4913313" y="4922241"/>
            <a:ext cx="4106862" cy="522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cs-CZ" dirty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FARMAKOGENOMIKA</a:t>
            </a:r>
          </a:p>
        </p:txBody>
      </p:sp>
      <p:sp>
        <p:nvSpPr>
          <p:cNvPr id="12" name="TextovéPole 1"/>
          <p:cNvSpPr txBox="1">
            <a:spLocks noChangeArrowheads="1"/>
          </p:cNvSpPr>
          <p:nvPr/>
        </p:nvSpPr>
        <p:spPr bwMode="auto">
          <a:xfrm>
            <a:off x="3359160" y="178792"/>
            <a:ext cx="2255815" cy="646331"/>
          </a:xfrm>
          <a:prstGeom prst="rect">
            <a:avLst/>
          </a:prstGeom>
          <a:solidFill>
            <a:srgbClr val="000066"/>
          </a:solidFill>
          <a:ln>
            <a:solidFill>
              <a:schemeClr val="bg1"/>
            </a:solidFill>
          </a:ln>
          <a:effectLst/>
        </p:spPr>
        <p:txBody>
          <a:bodyPr wrap="square">
            <a:spAutoFit/>
          </a:bodyPr>
          <a:lstStyle>
            <a:lvl1pPr eaLnBrk="0" hangingPunct="0">
              <a:defRPr sz="2800" b="1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 b="1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 b="1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 b="1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 b="1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3600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DEFINICE</a:t>
            </a:r>
          </a:p>
        </p:txBody>
      </p:sp>
    </p:spTree>
    <p:extLst>
      <p:ext uri="{BB962C8B-B14F-4D97-AF65-F5344CB8AC3E}">
        <p14:creationId xmlns:p14="http://schemas.microsoft.com/office/powerpoint/2010/main" val="110032284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/>
      <p:bldP spid="11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478065" y="244295"/>
            <a:ext cx="3660110" cy="553998"/>
          </a:xfrm>
          <a:prstGeom prst="rect">
            <a:avLst/>
          </a:prstGeom>
          <a:noFill/>
          <a:ln w="9525" algn="ctr">
            <a:solidFill>
              <a:srgbClr val="FFFF00"/>
            </a:solidFill>
            <a:miter lim="800000"/>
            <a:headEnd/>
            <a:tailEnd/>
          </a:ln>
          <a:effectLst>
            <a:outerShdw dist="25400" algn="ctr" rotWithShape="0">
              <a:schemeClr val="tx1"/>
            </a:outerShdw>
          </a:effectLst>
        </p:spPr>
        <p:txBody>
          <a:bodyPr wrap="square" lIns="0" tIns="0" rIns="0" bIns="0">
            <a:spAutoFit/>
          </a:bodyPr>
          <a:lstStyle/>
          <a:p>
            <a:pPr>
              <a:buFont typeface="Wingdings" pitchFamily="2" charset="2"/>
              <a:buNone/>
              <a:defRPr/>
            </a:pPr>
            <a:r>
              <a:rPr lang="cs-CZ" sz="3600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Arial" charset="0"/>
                <a:sym typeface="Wingdings" pitchFamily="2" charset="2"/>
              </a:rPr>
              <a:t>TRANSPORTÉRY</a:t>
            </a:r>
            <a:endParaRPr lang="cs-CZ" i="0" dirty="0">
              <a:effectLst>
                <a:outerShdw blurRad="38100" dist="38100" dir="2700000" algn="tl">
                  <a:srgbClr val="FFFFFF"/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432804" y="902893"/>
            <a:ext cx="8388865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cs-CZ" i="0" dirty="0">
                <a:solidFill>
                  <a:srgbClr val="66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ABC transportéry  </a:t>
            </a:r>
            <a:r>
              <a:rPr lang="cs-CZ" sz="2200" b="0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proteinové a P-glykoproteinové povahy (</a:t>
            </a:r>
            <a:r>
              <a:rPr lang="cs-CZ" sz="2200" b="0" i="0" dirty="0">
                <a:solidFill>
                  <a:srgbClr val="FFFFFF"/>
                </a:solidFill>
                <a:latin typeface="Calibri" panose="020F0502020204030204" pitchFamily="34" charset="0"/>
              </a:rPr>
              <a:t>MDR, MRP, BCRP, P-</a:t>
            </a:r>
            <a:r>
              <a:rPr lang="cs-CZ" sz="2200" b="0" i="0" dirty="0" err="1">
                <a:solidFill>
                  <a:srgbClr val="FFFFFF"/>
                </a:solidFill>
                <a:latin typeface="Calibri" panose="020F0502020204030204" pitchFamily="34" charset="0"/>
              </a:rPr>
              <a:t>gp</a:t>
            </a:r>
            <a:r>
              <a:rPr lang="cs-CZ" sz="2200" b="0" i="0" dirty="0">
                <a:solidFill>
                  <a:srgbClr val="FFFFFF"/>
                </a:solidFill>
                <a:latin typeface="Calibri" panose="020F0502020204030204" pitchFamily="34" charset="0"/>
              </a:rPr>
              <a:t>, LRP)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cs-CZ" i="0" dirty="0">
                <a:solidFill>
                  <a:srgbClr val="66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SLC transportéry  </a:t>
            </a:r>
            <a:r>
              <a:rPr lang="cs-CZ" sz="22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(SLC2A1, SLCO,…</a:t>
            </a:r>
            <a:r>
              <a:rPr lang="cs-CZ" sz="2200" b="0" i="0" dirty="0">
                <a:solidFill>
                  <a:srgbClr val="FFFFFF"/>
                </a:solidFill>
                <a:latin typeface="Calibri" panose="020F0502020204030204" pitchFamily="34" charset="0"/>
              </a:rPr>
              <a:t>OAT, OATP, OCT,OCTN)</a:t>
            </a:r>
            <a:endParaRPr lang="cs-CZ" sz="2200" b="0" i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 defTabSz="444500"/>
            <a:r>
              <a:rPr lang="cs-CZ" sz="22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	(aniontové, kationtové  a polypeptidové transportéry)</a:t>
            </a:r>
            <a:endParaRPr lang="cs-CZ" sz="2200" b="0" i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535808" y="2616843"/>
            <a:ext cx="8177109" cy="954107"/>
          </a:xfrm>
          <a:prstGeom prst="rect">
            <a:avLst/>
          </a:prstGeom>
          <a:solidFill>
            <a:srgbClr val="000066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/>
            <a:r>
              <a:rPr lang="cs-CZ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Pro farmakokinetiku léčiv jsou nejvýznamnější genové polymorfismy v ABC transportérech.  </a:t>
            </a:r>
          </a:p>
        </p:txBody>
      </p:sp>
      <p:sp>
        <p:nvSpPr>
          <p:cNvPr id="10" name="Obdélník 9"/>
          <p:cNvSpPr/>
          <p:nvPr/>
        </p:nvSpPr>
        <p:spPr>
          <a:xfrm>
            <a:off x="511306" y="3638847"/>
            <a:ext cx="82059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cs-CZ" sz="2000" b="0" i="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Přítomnost polymorfismů v genech kódujících transportéry ovlivňují  </a:t>
            </a:r>
            <a:r>
              <a:rPr lang="cs-CZ" sz="2000" b="0" i="0" dirty="0" err="1" smtClean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efflux</a:t>
            </a:r>
            <a:r>
              <a:rPr lang="cs-CZ" sz="2000" b="0" i="0" dirty="0" smtClean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léčiva z  </a:t>
            </a:r>
            <a:r>
              <a:rPr lang="cs-CZ" sz="2000" b="0" i="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buňky</a:t>
            </a:r>
            <a:r>
              <a:rPr lang="en-US" sz="2000" b="0" i="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000" b="0" i="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(nádorové buňky)</a:t>
            </a:r>
            <a:endParaRPr lang="cs-CZ" sz="2000" b="0" i="0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1" name="Obousměrná vodorovná šipka 10"/>
          <p:cNvSpPr/>
          <p:nvPr/>
        </p:nvSpPr>
        <p:spPr bwMode="auto">
          <a:xfrm>
            <a:off x="3792682" y="4861045"/>
            <a:ext cx="1577340" cy="422910"/>
          </a:xfrm>
          <a:prstGeom prst="leftRightArrow">
            <a:avLst>
              <a:gd name="adj1" fmla="val 50000"/>
              <a:gd name="adj2" fmla="val 87838"/>
            </a:avLst>
          </a:prstGeom>
          <a:solidFill>
            <a:srgbClr val="00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2" name="Obdélník 11"/>
          <p:cNvSpPr/>
          <p:nvPr/>
        </p:nvSpPr>
        <p:spPr>
          <a:xfrm>
            <a:off x="620500" y="4596356"/>
            <a:ext cx="2922060" cy="1107996"/>
          </a:xfrm>
          <a:prstGeom prst="rect">
            <a:avLst/>
          </a:prstGeom>
          <a:ln>
            <a:solidFill>
              <a:srgbClr val="00FFFF"/>
            </a:solidFill>
          </a:ln>
        </p:spPr>
        <p:txBody>
          <a:bodyPr wrap="square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cs-CZ" sz="2200" i="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NÍZKÁ HLADINA </a:t>
            </a:r>
            <a:r>
              <a:rPr lang="cs-CZ" sz="22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cytostatika v nádorové buňce</a:t>
            </a:r>
            <a:endParaRPr lang="cs-CZ" sz="2200" b="0" i="0" dirty="0">
              <a:solidFill>
                <a:schemeClr val="bg1"/>
              </a:solidFill>
              <a:latin typeface="Times New Roman"/>
            </a:endParaRPr>
          </a:p>
        </p:txBody>
      </p:sp>
      <p:sp>
        <p:nvSpPr>
          <p:cNvPr id="13" name="Obdélník 12"/>
          <p:cNvSpPr/>
          <p:nvPr/>
        </p:nvSpPr>
        <p:spPr>
          <a:xfrm>
            <a:off x="5620144" y="4574110"/>
            <a:ext cx="2718838" cy="1107996"/>
          </a:xfrm>
          <a:prstGeom prst="rect">
            <a:avLst/>
          </a:prstGeom>
          <a:ln>
            <a:solidFill>
              <a:srgbClr val="00FFFF"/>
            </a:solidFill>
          </a:ln>
        </p:spPr>
        <p:txBody>
          <a:bodyPr wrap="square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cs-CZ" sz="2200" i="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VYSOKÁ HLADINA </a:t>
            </a:r>
            <a:r>
              <a:rPr lang="cs-CZ" sz="22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cytostatika v nádorové buňce</a:t>
            </a:r>
            <a:endParaRPr lang="cs-CZ" sz="2200" b="0" i="0" dirty="0">
              <a:solidFill>
                <a:schemeClr val="bg1"/>
              </a:solidFill>
              <a:latin typeface="Times New Roman"/>
            </a:endParaRPr>
          </a:p>
        </p:txBody>
      </p:sp>
      <p:sp>
        <p:nvSpPr>
          <p:cNvPr id="14" name="Obdélník 13"/>
          <p:cNvSpPr/>
          <p:nvPr/>
        </p:nvSpPr>
        <p:spPr>
          <a:xfrm>
            <a:off x="1375467" y="6136483"/>
            <a:ext cx="123150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cs-CZ" sz="2200" i="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RELAPS  </a:t>
            </a:r>
            <a:endParaRPr lang="cs-CZ" sz="2200" b="0" i="0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5" name="Obdélník 14"/>
          <p:cNvSpPr/>
          <p:nvPr/>
        </p:nvSpPr>
        <p:spPr>
          <a:xfrm>
            <a:off x="5411411" y="6136861"/>
            <a:ext cx="313630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cs-CZ" sz="2200" i="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RIZIKO ZÁVAŽNÝCH NÚ</a:t>
            </a:r>
            <a:endParaRPr lang="cs-CZ" sz="2200" b="0" i="0" dirty="0">
              <a:solidFill>
                <a:srgbClr val="000000"/>
              </a:solidFill>
              <a:latin typeface="Times New Roman"/>
            </a:endParaRPr>
          </a:p>
        </p:txBody>
      </p:sp>
      <p:cxnSp>
        <p:nvCxnSpPr>
          <p:cNvPr id="16" name="Přímá spojnice se šipkou 15"/>
          <p:cNvCxnSpPr/>
          <p:nvPr/>
        </p:nvCxnSpPr>
        <p:spPr bwMode="auto">
          <a:xfrm>
            <a:off x="2033357" y="5704352"/>
            <a:ext cx="0" cy="420099"/>
          </a:xfrm>
          <a:prstGeom prst="straightConnector1">
            <a:avLst/>
          </a:prstGeom>
          <a:noFill/>
          <a:ln w="57150" cap="flat" cmpd="sng" algn="ctr">
            <a:solidFill>
              <a:srgbClr val="00FFFF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7" name="Přímá spojnice se šipkou 16"/>
          <p:cNvCxnSpPr/>
          <p:nvPr/>
        </p:nvCxnSpPr>
        <p:spPr bwMode="auto">
          <a:xfrm>
            <a:off x="6984971" y="5702410"/>
            <a:ext cx="0" cy="420099"/>
          </a:xfrm>
          <a:prstGeom prst="straightConnector1">
            <a:avLst/>
          </a:prstGeom>
          <a:noFill/>
          <a:ln w="57150" cap="flat" cmpd="sng" algn="ctr">
            <a:solidFill>
              <a:srgbClr val="00FFFF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377060563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/>
      <p:bldP spid="15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598378" y="459078"/>
            <a:ext cx="2811026" cy="492443"/>
          </a:xfrm>
          <a:prstGeom prst="rect">
            <a:avLst/>
          </a:prstGeom>
          <a:solidFill>
            <a:srgbClr val="000066"/>
          </a:solidFill>
          <a:ln w="9525" algn="ctr">
            <a:noFill/>
            <a:miter lim="800000"/>
            <a:headEnd/>
            <a:tailEnd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square" lIns="0" tIns="0" rIns="0" bIns="0">
            <a:spAutoFit/>
          </a:bodyPr>
          <a:lstStyle/>
          <a:p>
            <a:pPr>
              <a:buFont typeface="Wingdings" pitchFamily="2" charset="2"/>
              <a:buNone/>
              <a:defRPr/>
            </a:pPr>
            <a:r>
              <a:rPr lang="cs-CZ" sz="3200" i="0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Arial" charset="0"/>
                <a:sym typeface="Wingdings" pitchFamily="2" charset="2"/>
              </a:rPr>
              <a:t>MDR1 (ABCB1)</a:t>
            </a:r>
            <a:endParaRPr lang="cs-CZ" sz="3200" i="0" dirty="0">
              <a:solidFill>
                <a:srgbClr val="66FFFF"/>
              </a:solidFill>
              <a:latin typeface="Calibri" panose="020F0502020204030204" pitchFamily="34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477588" y="1149442"/>
            <a:ext cx="838886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Font typeface="Wingdings" pitchFamily="2" charset="2"/>
              <a:buNone/>
              <a:defRPr/>
            </a:pPr>
            <a:r>
              <a:rPr lang="cs-CZ" sz="24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Arial" charset="0"/>
                <a:sym typeface="Wingdings" pitchFamily="2" charset="2"/>
              </a:rPr>
              <a:t>kóduje ATP-dependentní </a:t>
            </a:r>
            <a:r>
              <a:rPr lang="cs-CZ" sz="2400" b="0" i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Arial" charset="0"/>
                <a:sym typeface="Wingdings" pitchFamily="2" charset="2"/>
              </a:rPr>
              <a:t>effluxovou</a:t>
            </a:r>
            <a:r>
              <a:rPr lang="cs-CZ" sz="24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Arial" charset="0"/>
                <a:sym typeface="Wingdings" pitchFamily="2" charset="2"/>
              </a:rPr>
              <a:t> P-glykoproteinovou  pumpu. Chrání buňky proti </a:t>
            </a:r>
            <a:r>
              <a:rPr lang="cs-CZ" sz="2400" b="0" i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Arial" charset="0"/>
                <a:sym typeface="Wingdings" pitchFamily="2" charset="2"/>
              </a:rPr>
              <a:t>xenobiotikům</a:t>
            </a:r>
            <a:r>
              <a:rPr lang="cs-CZ" sz="24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Arial" charset="0"/>
                <a:sym typeface="Wingdings" pitchFamily="2" charset="2"/>
              </a:rPr>
              <a:t>. Velkým problémem je zvýšená exprese v nádorových buňkách  </a:t>
            </a:r>
            <a:r>
              <a:rPr lang="cs-CZ" sz="2400" i="0" dirty="0" err="1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Arial" charset="0"/>
                <a:sym typeface="Wingdings" pitchFamily="2" charset="2"/>
              </a:rPr>
              <a:t>multidrug</a:t>
            </a:r>
            <a:r>
              <a:rPr lang="cs-CZ" sz="2400" i="0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Arial" charset="0"/>
                <a:sym typeface="Wingdings" pitchFamily="2" charset="2"/>
              </a:rPr>
              <a:t> rezistence</a:t>
            </a:r>
            <a:endParaRPr lang="cs-CZ" sz="2400" dirty="0">
              <a:solidFill>
                <a:srgbClr val="66FFFF"/>
              </a:solidFill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477588" y="2796474"/>
            <a:ext cx="8399165" cy="3416320"/>
          </a:xfrm>
          <a:prstGeom prst="rect">
            <a:avLst/>
          </a:prstGeom>
          <a:solidFill>
            <a:srgbClr val="00006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l"/>
            <a:r>
              <a:rPr lang="cs-CZ" i="0" dirty="0">
                <a:solidFill>
                  <a:srgbClr val="66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Arial" pitchFamily="34" charset="0"/>
              </a:rPr>
              <a:t>Nejvíce studované polymorfismy v tomto genu: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Arial" pitchFamily="34" charset="0"/>
              </a:rPr>
              <a:t>1236C&gt;T</a:t>
            </a:r>
            <a:endParaRPr lang="cs-CZ" i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Arial" pitchFamily="34" charset="0"/>
            </a:endParaRPr>
          </a:p>
          <a:p>
            <a:pPr marL="457200" indent="-457200" algn="l">
              <a:buFont typeface="Wingdings" panose="05000000000000000000" pitchFamily="2" charset="2"/>
              <a:buChar char="§"/>
              <a:tabLst>
                <a:tab pos="536575" algn="l"/>
              </a:tabLst>
            </a:pPr>
            <a:r>
              <a:rPr lang="en-US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Arial" pitchFamily="34" charset="0"/>
              </a:rPr>
              <a:t>2677G&gt;T/A</a:t>
            </a:r>
            <a:endParaRPr lang="cs-CZ" i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Arial" pitchFamily="34" charset="0"/>
            </a:endParaRPr>
          </a:p>
          <a:p>
            <a:pPr marL="457200" indent="-457200" algn="l">
              <a:buFont typeface="Wingdings" panose="05000000000000000000" pitchFamily="2" charset="2"/>
              <a:buChar char="§"/>
              <a:tabLst>
                <a:tab pos="536575" algn="l"/>
              </a:tabLst>
            </a:pPr>
            <a:r>
              <a:rPr lang="en-US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Arial" pitchFamily="34" charset="0"/>
              </a:rPr>
              <a:t>3435C&gt;T</a:t>
            </a:r>
            <a:endParaRPr lang="cs-CZ" i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Arial" pitchFamily="34" charset="0"/>
            </a:endParaRPr>
          </a:p>
          <a:p>
            <a:pPr algn="l">
              <a:tabLst>
                <a:tab pos="536575" algn="l"/>
              </a:tabLst>
            </a:pPr>
            <a:r>
              <a:rPr lang="cs-CZ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Arial" pitchFamily="34" charset="0"/>
              </a:rPr>
              <a:t>Studovány jsou obvykle společně.</a:t>
            </a:r>
          </a:p>
          <a:p>
            <a:pPr algn="l">
              <a:tabLst>
                <a:tab pos="536575" algn="l"/>
              </a:tabLst>
            </a:pPr>
            <a:r>
              <a:rPr lang="cs-CZ" sz="2400" b="0" i="0" dirty="0">
                <a:solidFill>
                  <a:schemeClr val="bg1"/>
                </a:solidFill>
                <a:latin typeface="Calibri" panose="020F0502020204030204" pitchFamily="34" charset="0"/>
                <a:cs typeface="Arial" pitchFamily="34" charset="0"/>
              </a:rPr>
              <a:t>Ovlivňují biologickou dostupnost cytostatik, kinetiku </a:t>
            </a:r>
            <a:r>
              <a:rPr lang="cs-CZ" sz="2400" b="0" i="0" dirty="0" err="1">
                <a:solidFill>
                  <a:schemeClr val="bg1"/>
                </a:solidFill>
                <a:latin typeface="Calibri" panose="020F0502020204030204" pitchFamily="34" charset="0"/>
                <a:cs typeface="Arial" pitchFamily="34" charset="0"/>
              </a:rPr>
              <a:t>takrolimu</a:t>
            </a:r>
            <a:r>
              <a:rPr lang="cs-CZ" sz="2400" b="0" i="0" dirty="0">
                <a:solidFill>
                  <a:schemeClr val="bg1"/>
                </a:solidFill>
                <a:latin typeface="Calibri" panose="020F0502020204030204" pitchFamily="34" charset="0"/>
                <a:cs typeface="Arial" pitchFamily="34" charset="0"/>
              </a:rPr>
              <a:t>, </a:t>
            </a:r>
            <a:r>
              <a:rPr lang="cs-CZ" sz="2400" b="0" i="0" dirty="0" err="1">
                <a:solidFill>
                  <a:schemeClr val="bg1"/>
                </a:solidFill>
                <a:latin typeface="Calibri" panose="020F0502020204030204" pitchFamily="34" charset="0"/>
                <a:cs typeface="Arial" pitchFamily="34" charset="0"/>
              </a:rPr>
              <a:t>ondansetronu</a:t>
            </a:r>
            <a:r>
              <a:rPr lang="cs-CZ" sz="2400" b="0" i="0" dirty="0">
                <a:solidFill>
                  <a:schemeClr val="bg1"/>
                </a:solidFill>
                <a:latin typeface="Calibri" panose="020F0502020204030204" pitchFamily="34" charset="0"/>
                <a:cs typeface="Arial" pitchFamily="34" charset="0"/>
              </a:rPr>
              <a:t>, popsáno vyšší riziko CML a neefektivita terapie, náchylnost k UC, vznik kortikorezistence……</a:t>
            </a:r>
            <a:endParaRPr lang="cs-CZ" i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40709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1"/>
          <p:cNvGrpSpPr/>
          <p:nvPr/>
        </p:nvGrpSpPr>
        <p:grpSpPr>
          <a:xfrm>
            <a:off x="452460" y="1001202"/>
            <a:ext cx="8528947" cy="1885086"/>
            <a:chOff x="451740" y="3364021"/>
            <a:chExt cx="8325818" cy="1885086"/>
          </a:xfrm>
        </p:grpSpPr>
        <p:sp>
          <p:nvSpPr>
            <p:cNvPr id="5" name="Text Box 3"/>
            <p:cNvSpPr txBox="1">
              <a:spLocks noChangeArrowheads="1"/>
            </p:cNvSpPr>
            <p:nvPr/>
          </p:nvSpPr>
          <p:spPr bwMode="auto">
            <a:xfrm>
              <a:off x="474933" y="3556336"/>
              <a:ext cx="8302625" cy="169277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algn="l">
                <a:defRPr/>
              </a:pPr>
              <a:r>
                <a:rPr lang="cs-CZ" sz="2200" b="0" i="0" dirty="0">
                  <a:solidFill>
                    <a:srgbClr val="66FFFF"/>
                  </a:solidFill>
                  <a:latin typeface="Calibri" panose="020F0502020204030204" pitchFamily="34" charset="0"/>
                  <a:cs typeface="Arial" charset="0"/>
                  <a:sym typeface="Wingdings" pitchFamily="2" charset="2"/>
                </a:rPr>
                <a:t>			          </a:t>
              </a:r>
              <a:r>
                <a:rPr lang="cs-CZ" sz="2200" b="0" i="0" dirty="0" err="1">
                  <a:solidFill>
                    <a:srgbClr val="66FFFF"/>
                  </a:solidFill>
                  <a:latin typeface="Calibri" panose="020F0502020204030204" pitchFamily="34" charset="0"/>
                  <a:cs typeface="Arial" charset="0"/>
                  <a:sym typeface="Wingdings" pitchFamily="2" charset="2"/>
                </a:rPr>
                <a:t>B</a:t>
              </a:r>
              <a:r>
                <a:rPr lang="cs-CZ" sz="2200" b="0" i="0" dirty="0" err="1">
                  <a:solidFill>
                    <a:schemeClr val="bg1"/>
                  </a:solidFill>
                  <a:latin typeface="Calibri" panose="020F0502020204030204" pitchFamily="34" charset="0"/>
                  <a:cs typeface="Arial" charset="0"/>
                  <a:sym typeface="Wingdings" pitchFamily="2" charset="2"/>
                </a:rPr>
                <a:t>reast</a:t>
              </a:r>
              <a:r>
                <a:rPr lang="cs-CZ" sz="2200" b="0" i="0" dirty="0">
                  <a:solidFill>
                    <a:schemeClr val="bg1"/>
                  </a:solidFill>
                  <a:latin typeface="Calibri" panose="020F0502020204030204" pitchFamily="34" charset="0"/>
                  <a:cs typeface="Arial" charset="0"/>
                  <a:sym typeface="Wingdings" pitchFamily="2" charset="2"/>
                </a:rPr>
                <a:t> </a:t>
              </a:r>
              <a:r>
                <a:rPr lang="cs-CZ" sz="2200" b="0" i="0" dirty="0" err="1">
                  <a:solidFill>
                    <a:srgbClr val="66FFFF"/>
                  </a:solidFill>
                  <a:latin typeface="Calibri" panose="020F0502020204030204" pitchFamily="34" charset="0"/>
                  <a:cs typeface="Arial" charset="0"/>
                  <a:sym typeface="Wingdings" pitchFamily="2" charset="2"/>
                </a:rPr>
                <a:t>C</a:t>
              </a:r>
              <a:r>
                <a:rPr lang="cs-CZ" sz="2200" b="0" i="0" dirty="0" err="1">
                  <a:solidFill>
                    <a:schemeClr val="bg1"/>
                  </a:solidFill>
                  <a:latin typeface="Calibri" panose="020F0502020204030204" pitchFamily="34" charset="0"/>
                  <a:cs typeface="Arial" charset="0"/>
                  <a:sym typeface="Wingdings" pitchFamily="2" charset="2"/>
                </a:rPr>
                <a:t>ancer</a:t>
              </a:r>
              <a:r>
                <a:rPr lang="cs-CZ" sz="2200" b="0" i="0" dirty="0">
                  <a:solidFill>
                    <a:schemeClr val="bg1"/>
                  </a:solidFill>
                  <a:latin typeface="Calibri" panose="020F0502020204030204" pitchFamily="34" charset="0"/>
                  <a:cs typeface="Arial" charset="0"/>
                  <a:sym typeface="Wingdings" pitchFamily="2" charset="2"/>
                </a:rPr>
                <a:t> </a:t>
              </a:r>
              <a:r>
                <a:rPr lang="cs-CZ" sz="2200" b="0" i="0" dirty="0" err="1">
                  <a:solidFill>
                    <a:srgbClr val="66FFFF"/>
                  </a:solidFill>
                  <a:latin typeface="Calibri" panose="020F0502020204030204" pitchFamily="34" charset="0"/>
                  <a:cs typeface="Arial" charset="0"/>
                  <a:sym typeface="Wingdings" pitchFamily="2" charset="2"/>
                </a:rPr>
                <a:t>R</a:t>
              </a:r>
              <a:r>
                <a:rPr lang="cs-CZ" sz="2200" b="0" i="0" dirty="0" err="1">
                  <a:solidFill>
                    <a:schemeClr val="bg1"/>
                  </a:solidFill>
                  <a:latin typeface="Calibri" panose="020F0502020204030204" pitchFamily="34" charset="0"/>
                  <a:cs typeface="Arial" charset="0"/>
                  <a:sym typeface="Wingdings" pitchFamily="2" charset="2"/>
                </a:rPr>
                <a:t>esistance</a:t>
              </a:r>
              <a:r>
                <a:rPr lang="cs-CZ" sz="2200" b="0" i="0" dirty="0">
                  <a:solidFill>
                    <a:schemeClr val="bg1"/>
                  </a:solidFill>
                  <a:latin typeface="Calibri" panose="020F0502020204030204" pitchFamily="34" charset="0"/>
                  <a:cs typeface="Arial" charset="0"/>
                  <a:sym typeface="Wingdings" pitchFamily="2" charset="2"/>
                </a:rPr>
                <a:t> </a:t>
              </a:r>
              <a:r>
                <a:rPr lang="cs-CZ" sz="2200" b="0" i="0" dirty="0">
                  <a:solidFill>
                    <a:srgbClr val="66FFFF"/>
                  </a:solidFill>
                  <a:latin typeface="Calibri" panose="020F0502020204030204" pitchFamily="34" charset="0"/>
                  <a:cs typeface="Arial" charset="0"/>
                  <a:sym typeface="Wingdings" pitchFamily="2" charset="2"/>
                </a:rPr>
                <a:t>P</a:t>
              </a:r>
              <a:r>
                <a:rPr lang="cs-CZ" sz="2200" b="0" i="0" dirty="0">
                  <a:solidFill>
                    <a:schemeClr val="bg1"/>
                  </a:solidFill>
                  <a:latin typeface="Calibri" panose="020F0502020204030204" pitchFamily="34" charset="0"/>
                  <a:cs typeface="Arial" charset="0"/>
                  <a:sym typeface="Wingdings" pitchFamily="2" charset="2"/>
                </a:rPr>
                <a:t>rotein.</a:t>
              </a:r>
            </a:p>
            <a:p>
              <a:pPr algn="l">
                <a:buFont typeface="Wingdings" pitchFamily="2" charset="2"/>
                <a:buNone/>
                <a:defRPr/>
              </a:pPr>
              <a:r>
                <a:rPr lang="cs-CZ" sz="2200" b="0" i="0" dirty="0">
                  <a:solidFill>
                    <a:schemeClr val="bg1"/>
                  </a:solidFill>
                  <a:latin typeface="Calibri" panose="020F0502020204030204" pitchFamily="34" charset="0"/>
                  <a:cs typeface="Arial" charset="0"/>
                  <a:sym typeface="Wingdings" pitchFamily="2" charset="2"/>
                </a:rPr>
                <a:t>Funguje jako </a:t>
              </a:r>
              <a:r>
                <a:rPr lang="cs-CZ" sz="2200" b="0" i="0" dirty="0" err="1">
                  <a:solidFill>
                    <a:schemeClr val="bg1"/>
                  </a:solidFill>
                  <a:latin typeface="Calibri" panose="020F0502020204030204" pitchFamily="34" charset="0"/>
                  <a:cs typeface="Arial" charset="0"/>
                  <a:sym typeface="Wingdings" pitchFamily="2" charset="2"/>
                </a:rPr>
                <a:t>effluxová</a:t>
              </a:r>
              <a:r>
                <a:rPr lang="cs-CZ" sz="2200" b="0" i="0" dirty="0">
                  <a:solidFill>
                    <a:schemeClr val="bg1"/>
                  </a:solidFill>
                  <a:latin typeface="Calibri" panose="020F0502020204030204" pitchFamily="34" charset="0"/>
                  <a:cs typeface="Arial" charset="0"/>
                  <a:sym typeface="Wingdings" pitchFamily="2" charset="2"/>
                </a:rPr>
                <a:t> pumpa ve tenkém střevě. </a:t>
              </a:r>
            </a:p>
            <a:p>
              <a:pPr algn="l">
                <a:buFont typeface="Wingdings" pitchFamily="2" charset="2"/>
                <a:buNone/>
                <a:defRPr/>
              </a:pPr>
              <a:r>
                <a:rPr lang="cs-CZ" sz="2200" b="0" i="0" dirty="0">
                  <a:solidFill>
                    <a:schemeClr val="bg1"/>
                  </a:solidFill>
                  <a:latin typeface="Calibri" panose="020F0502020204030204" pitchFamily="34" charset="0"/>
                  <a:cs typeface="Arial" charset="0"/>
                  <a:sym typeface="Wingdings" pitchFamily="2" charset="2"/>
                </a:rPr>
                <a:t>Nejběžnější SNP je </a:t>
              </a:r>
              <a:r>
                <a:rPr lang="cs-CZ" sz="2200" i="0" dirty="0">
                  <a:solidFill>
                    <a:schemeClr val="bg1"/>
                  </a:solidFill>
                  <a:latin typeface="Calibri" panose="020F0502020204030204" pitchFamily="34" charset="0"/>
                  <a:cs typeface="Arial" charset="0"/>
                  <a:sym typeface="Wingdings" pitchFamily="2" charset="2"/>
                </a:rPr>
                <a:t>C421A</a:t>
              </a:r>
              <a:r>
                <a:rPr lang="cs-CZ" sz="2200" i="0" dirty="0">
                  <a:solidFill>
                    <a:srgbClr val="00FFFF"/>
                  </a:solidFill>
                  <a:latin typeface="Calibri" panose="020F0502020204030204" pitchFamily="34" charset="0"/>
                  <a:cs typeface="Arial" charset="0"/>
                  <a:sym typeface="Wingdings" pitchFamily="2" charset="2"/>
                </a:rPr>
                <a:t> </a:t>
              </a:r>
              <a:r>
                <a:rPr lang="cs-CZ" sz="2000" b="0" i="0" dirty="0">
                  <a:solidFill>
                    <a:schemeClr val="bg1"/>
                  </a:solidFill>
                  <a:latin typeface="Calibri" panose="020F0502020204030204" pitchFamily="34" charset="0"/>
                  <a:cs typeface="Arial" charset="0"/>
                  <a:sym typeface="Wingdings" pitchFamily="2" charset="2"/>
                </a:rPr>
                <a:t>(u Asiatů výskyt až kolem 30 %)</a:t>
              </a:r>
              <a:endParaRPr lang="cs-CZ" sz="2000" i="0" dirty="0">
                <a:solidFill>
                  <a:srgbClr val="00FFFF"/>
                </a:solidFill>
                <a:latin typeface="Calibri" panose="020F0502020204030204" pitchFamily="34" charset="0"/>
                <a:cs typeface="Arial" charset="0"/>
                <a:sym typeface="Wingdings" pitchFamily="2" charset="2"/>
              </a:endParaRPr>
            </a:p>
            <a:p>
              <a:pPr algn="l">
                <a:buFont typeface="Wingdings" pitchFamily="2" charset="2"/>
                <a:buNone/>
                <a:defRPr/>
              </a:pPr>
              <a:r>
                <a:rPr lang="cs-CZ" sz="2200" b="0" i="0" dirty="0">
                  <a:solidFill>
                    <a:schemeClr val="bg1"/>
                  </a:solidFill>
                  <a:latin typeface="Calibri" panose="020F0502020204030204" pitchFamily="34" charset="0"/>
                  <a:cs typeface="Arial" charset="0"/>
                  <a:sym typeface="Wingdings" pitchFamily="2" charset="2"/>
                </a:rPr>
                <a:t>Nalezena byla jeho asociace s zvýšenou biologickou dostupností perorálně podávaného </a:t>
              </a:r>
              <a:r>
                <a:rPr lang="cs-CZ" sz="2200" i="0" dirty="0">
                  <a:solidFill>
                    <a:srgbClr val="00FFFF"/>
                  </a:solidFill>
                  <a:latin typeface="Calibri" panose="020F0502020204030204" pitchFamily="34" charset="0"/>
                  <a:cs typeface="Arial" charset="0"/>
                  <a:sym typeface="Wingdings" pitchFamily="2" charset="2"/>
                </a:rPr>
                <a:t>SUNITINIBU</a:t>
              </a:r>
              <a:r>
                <a:rPr lang="cs-CZ" sz="2200" b="0" i="0" dirty="0">
                  <a:solidFill>
                    <a:srgbClr val="00FFFF"/>
                  </a:solidFill>
                  <a:latin typeface="Calibri" panose="020F0502020204030204" pitchFamily="34" charset="0"/>
                  <a:cs typeface="Arial" charset="0"/>
                  <a:sym typeface="Wingdings" pitchFamily="2" charset="2"/>
                </a:rPr>
                <a:t> </a:t>
              </a:r>
              <a:r>
                <a:rPr lang="cs-CZ" sz="2200" b="0" i="0" dirty="0">
                  <a:solidFill>
                    <a:schemeClr val="bg1"/>
                  </a:solidFill>
                  <a:latin typeface="Calibri" panose="020F0502020204030204" pitchFamily="34" charset="0"/>
                  <a:cs typeface="Arial" charset="0"/>
                  <a:sym typeface="Wingdings" pitchFamily="2" charset="2"/>
                </a:rPr>
                <a:t>(a jiných TKI)  </a:t>
              </a:r>
              <a:r>
                <a:rPr lang="cs-CZ" sz="2200" i="0" dirty="0">
                  <a:solidFill>
                    <a:srgbClr val="FFFF00"/>
                  </a:solidFill>
                  <a:latin typeface="Calibri" panose="020F0502020204030204" pitchFamily="34" charset="0"/>
                  <a:cs typeface="Arial" charset="0"/>
                  <a:sym typeface="Wingdings" pitchFamily="2" charset="2"/>
                </a:rPr>
                <a:t>ZÁVAŽNÝ VÝSKYT NÚ</a:t>
              </a:r>
            </a:p>
          </p:txBody>
        </p:sp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451740" y="3364021"/>
              <a:ext cx="2995355" cy="430887"/>
            </a:xfrm>
            <a:prstGeom prst="rect">
              <a:avLst/>
            </a:prstGeom>
            <a:solidFill>
              <a:srgbClr val="000066"/>
            </a:solidFill>
            <a:ln w="9525" algn="ctr">
              <a:noFill/>
              <a:miter lim="800000"/>
              <a:headEnd/>
              <a:tailEnd/>
            </a:ln>
            <a:effectLst>
              <a:glow rad="139700">
                <a:schemeClr val="accent1">
                  <a:satMod val="175000"/>
                  <a:alpha val="40000"/>
                </a:schemeClr>
              </a:glow>
            </a:effectLst>
          </p:spPr>
          <p:txBody>
            <a:bodyPr wrap="square" lIns="0" tIns="0" rIns="0" bIns="0">
              <a:spAutoFit/>
            </a:bodyPr>
            <a:lstStyle/>
            <a:p>
              <a:pPr>
                <a:buFont typeface="Wingdings" pitchFamily="2" charset="2"/>
                <a:buNone/>
                <a:defRPr/>
              </a:pPr>
              <a:r>
                <a:rPr lang="cs-CZ" i="0" dirty="0">
                  <a:solidFill>
                    <a:srgbClr val="66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anose="020F0502020204030204" pitchFamily="34" charset="0"/>
                  <a:cs typeface="Arial" charset="0"/>
                  <a:sym typeface="Wingdings" pitchFamily="2" charset="2"/>
                </a:rPr>
                <a:t>BCRP (ABCG2)</a:t>
              </a:r>
              <a:endParaRPr lang="cs-CZ" i="0" dirty="0">
                <a:solidFill>
                  <a:srgbClr val="66FFFF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3" name="Skupina 2"/>
          <p:cNvGrpSpPr/>
          <p:nvPr/>
        </p:nvGrpSpPr>
        <p:grpSpPr>
          <a:xfrm>
            <a:off x="452460" y="3747700"/>
            <a:ext cx="8302625" cy="1993029"/>
            <a:chOff x="422243" y="4788953"/>
            <a:chExt cx="8302625" cy="1993029"/>
          </a:xfrm>
        </p:grpSpPr>
        <p:sp>
          <p:nvSpPr>
            <p:cNvPr id="4" name="Text Box 6"/>
            <p:cNvSpPr txBox="1">
              <a:spLocks noChangeArrowheads="1"/>
            </p:cNvSpPr>
            <p:nvPr/>
          </p:nvSpPr>
          <p:spPr bwMode="auto">
            <a:xfrm>
              <a:off x="485449" y="4788953"/>
              <a:ext cx="3373046" cy="430887"/>
            </a:xfrm>
            <a:prstGeom prst="rect">
              <a:avLst/>
            </a:prstGeom>
            <a:solidFill>
              <a:srgbClr val="000066"/>
            </a:solidFill>
            <a:ln w="9525" algn="ctr">
              <a:noFill/>
              <a:miter lim="800000"/>
              <a:headEnd/>
              <a:tailEnd/>
            </a:ln>
            <a:effectLst>
              <a:glow rad="139700">
                <a:schemeClr val="accent1">
                  <a:satMod val="175000"/>
                  <a:alpha val="40000"/>
                </a:schemeClr>
              </a:glow>
            </a:effectLst>
          </p:spPr>
          <p:txBody>
            <a:bodyPr wrap="square" lIns="0" tIns="0" rIns="0" bIns="0">
              <a:spAutoFit/>
            </a:bodyPr>
            <a:lstStyle/>
            <a:p>
              <a:pPr>
                <a:buFont typeface="Wingdings" pitchFamily="2" charset="2"/>
                <a:buNone/>
                <a:defRPr/>
              </a:pPr>
              <a:r>
                <a:rPr lang="cs-CZ" i="0" dirty="0">
                  <a:solidFill>
                    <a:srgbClr val="66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anose="020F0502020204030204" pitchFamily="34" charset="0"/>
                  <a:cs typeface="Arial" charset="0"/>
                  <a:sym typeface="Wingdings" pitchFamily="2" charset="2"/>
                </a:rPr>
                <a:t>OATP1B1  (SLCO1B1)</a:t>
              </a:r>
              <a:endParaRPr lang="cs-CZ" i="0" dirty="0">
                <a:solidFill>
                  <a:srgbClr val="66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8" name="Text Box 3"/>
            <p:cNvSpPr txBox="1">
              <a:spLocks noChangeArrowheads="1"/>
            </p:cNvSpPr>
            <p:nvPr/>
          </p:nvSpPr>
          <p:spPr bwMode="auto">
            <a:xfrm>
              <a:off x="422243" y="5089211"/>
              <a:ext cx="8302625" cy="169277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algn="l" defTabSz="627063">
                <a:tabLst>
                  <a:tab pos="2508250" algn="l"/>
                </a:tabLst>
                <a:defRPr/>
              </a:pPr>
              <a:r>
                <a:rPr lang="cs-CZ" sz="2200" b="0" i="0" dirty="0">
                  <a:solidFill>
                    <a:schemeClr val="bg1"/>
                  </a:solidFill>
                  <a:latin typeface="Calibri" panose="020F0502020204030204" pitchFamily="34" charset="0"/>
                  <a:cs typeface="Arial" charset="0"/>
                  <a:sym typeface="Wingdings" pitchFamily="2" charset="2"/>
                </a:rPr>
                <a:t> 	  	         </a:t>
              </a:r>
              <a:r>
                <a:rPr lang="cs-CZ" sz="2200" b="0" i="0" dirty="0" err="1">
                  <a:solidFill>
                    <a:srgbClr val="66FFFF"/>
                  </a:solidFill>
                  <a:latin typeface="Calibri" panose="020F0502020204030204" pitchFamily="34" charset="0"/>
                  <a:cs typeface="Arial" charset="0"/>
                  <a:sym typeface="Wingdings" pitchFamily="2" charset="2"/>
                </a:rPr>
                <a:t>O</a:t>
              </a:r>
              <a:r>
                <a:rPr lang="cs-CZ" sz="2200" b="0" i="0" dirty="0" err="1">
                  <a:solidFill>
                    <a:schemeClr val="bg1"/>
                  </a:solidFill>
                  <a:latin typeface="Calibri" panose="020F0502020204030204" pitchFamily="34" charset="0"/>
                  <a:cs typeface="Arial" charset="0"/>
                  <a:sym typeface="Wingdings" pitchFamily="2" charset="2"/>
                </a:rPr>
                <a:t>rganic</a:t>
              </a:r>
              <a:r>
                <a:rPr lang="cs-CZ" sz="2200" b="0" i="0" dirty="0">
                  <a:solidFill>
                    <a:schemeClr val="bg1"/>
                  </a:solidFill>
                  <a:latin typeface="Calibri" panose="020F0502020204030204" pitchFamily="34" charset="0"/>
                  <a:cs typeface="Arial" charset="0"/>
                  <a:sym typeface="Wingdings" pitchFamily="2" charset="2"/>
                </a:rPr>
                <a:t> </a:t>
              </a:r>
              <a:r>
                <a:rPr lang="cs-CZ" sz="2200" b="0" i="0" dirty="0">
                  <a:solidFill>
                    <a:srgbClr val="66FFFF"/>
                  </a:solidFill>
                  <a:latin typeface="Calibri" panose="020F0502020204030204" pitchFamily="34" charset="0"/>
                  <a:cs typeface="Arial" charset="0"/>
                  <a:sym typeface="Wingdings" pitchFamily="2" charset="2"/>
                </a:rPr>
                <a:t>A</a:t>
              </a:r>
              <a:r>
                <a:rPr lang="cs-CZ" sz="2200" b="0" i="0" dirty="0">
                  <a:solidFill>
                    <a:schemeClr val="bg1"/>
                  </a:solidFill>
                  <a:latin typeface="Calibri" panose="020F0502020204030204" pitchFamily="34" charset="0"/>
                  <a:cs typeface="Arial" charset="0"/>
                  <a:sym typeface="Wingdings" pitchFamily="2" charset="2"/>
                </a:rPr>
                <a:t>nion </a:t>
              </a:r>
              <a:r>
                <a:rPr lang="cs-CZ" sz="2200" b="0" i="0" dirty="0" err="1">
                  <a:solidFill>
                    <a:srgbClr val="66FFFF"/>
                  </a:solidFill>
                  <a:latin typeface="Calibri" panose="020F0502020204030204" pitchFamily="34" charset="0"/>
                  <a:cs typeface="Arial" charset="0"/>
                  <a:sym typeface="Wingdings" pitchFamily="2" charset="2"/>
                </a:rPr>
                <a:t>T</a:t>
              </a:r>
              <a:r>
                <a:rPr lang="cs-CZ" sz="2200" b="0" i="0" dirty="0" err="1">
                  <a:solidFill>
                    <a:schemeClr val="bg1"/>
                  </a:solidFill>
                  <a:latin typeface="Calibri" panose="020F0502020204030204" pitchFamily="34" charset="0"/>
                  <a:cs typeface="Arial" charset="0"/>
                  <a:sym typeface="Wingdings" pitchFamily="2" charset="2"/>
                </a:rPr>
                <a:t>ransporting</a:t>
              </a:r>
              <a:r>
                <a:rPr lang="cs-CZ" sz="2200" b="0" i="0" dirty="0">
                  <a:solidFill>
                    <a:schemeClr val="bg1"/>
                  </a:solidFill>
                  <a:latin typeface="Calibri" panose="020F0502020204030204" pitchFamily="34" charset="0"/>
                  <a:cs typeface="Arial" charset="0"/>
                  <a:sym typeface="Wingdings" pitchFamily="2" charset="2"/>
                </a:rPr>
                <a:t> </a:t>
              </a:r>
              <a:r>
                <a:rPr lang="cs-CZ" sz="2200" b="0" i="0" dirty="0">
                  <a:solidFill>
                    <a:srgbClr val="66FFFF"/>
                  </a:solidFill>
                  <a:latin typeface="Calibri" panose="020F0502020204030204" pitchFamily="34" charset="0"/>
                  <a:cs typeface="Arial" charset="0"/>
                  <a:sym typeface="Wingdings" pitchFamily="2" charset="2"/>
                </a:rPr>
                <a:t>P</a:t>
              </a:r>
              <a:r>
                <a:rPr lang="cs-CZ" sz="2200" b="0" i="0" dirty="0">
                  <a:solidFill>
                    <a:schemeClr val="bg1"/>
                  </a:solidFill>
                  <a:latin typeface="Calibri" panose="020F0502020204030204" pitchFamily="34" charset="0"/>
                  <a:cs typeface="Arial" charset="0"/>
                  <a:sym typeface="Wingdings" pitchFamily="2" charset="2"/>
                </a:rPr>
                <a:t>olypeptide</a:t>
              </a:r>
            </a:p>
            <a:p>
              <a:pPr algn="l">
                <a:defRPr/>
              </a:pPr>
              <a:r>
                <a:rPr lang="cs-CZ" sz="2200" b="0" i="0" dirty="0">
                  <a:solidFill>
                    <a:schemeClr val="bg1"/>
                  </a:solidFill>
                  <a:latin typeface="Calibri" panose="020F0502020204030204" pitchFamily="34" charset="0"/>
                  <a:cs typeface="Arial" charset="0"/>
                  <a:sym typeface="Wingdings" pitchFamily="2" charset="2"/>
                </a:rPr>
                <a:t>Transportér je na  </a:t>
              </a:r>
              <a:r>
                <a:rPr lang="cs-CZ" sz="2200" b="0" i="0" dirty="0" err="1">
                  <a:solidFill>
                    <a:schemeClr val="bg1"/>
                  </a:solidFill>
                  <a:latin typeface="Calibri" panose="020F0502020204030204" pitchFamily="34" charset="0"/>
                  <a:cs typeface="Arial" charset="0"/>
                  <a:sym typeface="Wingdings" pitchFamily="2" charset="2"/>
                </a:rPr>
                <a:t>bazolaterální</a:t>
              </a:r>
              <a:r>
                <a:rPr lang="cs-CZ" sz="2200" b="0" i="0" dirty="0">
                  <a:solidFill>
                    <a:schemeClr val="bg1"/>
                  </a:solidFill>
                  <a:latin typeface="Calibri" panose="020F0502020204030204" pitchFamily="34" charset="0"/>
                  <a:cs typeface="Arial" charset="0"/>
                  <a:sym typeface="Wingdings" pitchFamily="2" charset="2"/>
                </a:rPr>
                <a:t> membráně </a:t>
              </a:r>
              <a:r>
                <a:rPr lang="cs-CZ" sz="2200" b="0" i="0" dirty="0" err="1">
                  <a:solidFill>
                    <a:schemeClr val="bg1"/>
                  </a:solidFill>
                  <a:latin typeface="Calibri" panose="020F0502020204030204" pitchFamily="34" charset="0"/>
                  <a:cs typeface="Arial" charset="0"/>
                  <a:sym typeface="Wingdings" pitchFamily="2" charset="2"/>
                </a:rPr>
                <a:t>hepatocytů</a:t>
              </a:r>
              <a:r>
                <a:rPr lang="cs-CZ" sz="2200" b="0" i="0" dirty="0">
                  <a:solidFill>
                    <a:schemeClr val="bg1"/>
                  </a:solidFill>
                  <a:latin typeface="Calibri" panose="020F0502020204030204" pitchFamily="34" charset="0"/>
                  <a:cs typeface="Arial" charset="0"/>
                  <a:sym typeface="Wingdings" pitchFamily="2" charset="2"/>
                </a:rPr>
                <a:t> a podílí se na příjmu např. bilirubinu, </a:t>
              </a:r>
              <a:r>
                <a:rPr lang="cs-CZ" sz="2200" i="0" dirty="0">
                  <a:solidFill>
                    <a:schemeClr val="bg1"/>
                  </a:solidFill>
                  <a:latin typeface="Calibri" panose="020F0502020204030204" pitchFamily="34" charset="0"/>
                  <a:cs typeface="Arial" charset="0"/>
                  <a:sym typeface="Wingdings" pitchFamily="2" charset="2"/>
                </a:rPr>
                <a:t>STATINŮ, METOTREXÁTU </a:t>
              </a:r>
            </a:p>
            <a:p>
              <a:pPr algn="l">
                <a:defRPr/>
              </a:pPr>
              <a:r>
                <a:rPr lang="cs-CZ" sz="2200" b="0" i="0" dirty="0" err="1">
                  <a:solidFill>
                    <a:schemeClr val="bg1"/>
                  </a:solidFill>
                  <a:latin typeface="Calibri" panose="020F0502020204030204" pitchFamily="34" charset="0"/>
                  <a:cs typeface="Arial" charset="0"/>
                  <a:sym typeface="Wingdings" pitchFamily="2" charset="2"/>
                </a:rPr>
                <a:t>Haplotyp</a:t>
              </a:r>
              <a:r>
                <a:rPr lang="cs-CZ" sz="2200" b="0" i="0" dirty="0">
                  <a:solidFill>
                    <a:schemeClr val="bg1"/>
                  </a:solidFill>
                  <a:latin typeface="Calibri" panose="020F0502020204030204" pitchFamily="34" charset="0"/>
                  <a:cs typeface="Arial" charset="0"/>
                  <a:sym typeface="Wingdings" pitchFamily="2" charset="2"/>
                </a:rPr>
                <a:t> s variant. alelami *15, *16 a *17   zvyšuje AUC </a:t>
              </a:r>
              <a:r>
                <a:rPr lang="cs-CZ" sz="2200" b="0" i="0" dirty="0">
                  <a:solidFill>
                    <a:srgbClr val="00FFFF"/>
                  </a:solidFill>
                  <a:latin typeface="Calibri" panose="020F0502020204030204" pitchFamily="34" charset="0"/>
                  <a:cs typeface="Arial" charset="0"/>
                  <a:sym typeface="Wingdings" pitchFamily="2" charset="2"/>
                </a:rPr>
                <a:t>SIMVASTATINU</a:t>
              </a:r>
              <a:r>
                <a:rPr lang="cs-CZ" sz="2200" b="0" i="0" dirty="0">
                  <a:solidFill>
                    <a:schemeClr val="bg1"/>
                  </a:solidFill>
                  <a:latin typeface="Calibri" panose="020F0502020204030204" pitchFamily="34" charset="0"/>
                  <a:cs typeface="Arial" charset="0"/>
                  <a:sym typeface="Wingdings" pitchFamily="2" charset="2"/>
                </a:rPr>
                <a:t>  </a:t>
              </a:r>
              <a:r>
                <a:rPr lang="cs-CZ" sz="2200" i="0" dirty="0">
                  <a:solidFill>
                    <a:srgbClr val="FFFF00"/>
                  </a:solidFill>
                  <a:latin typeface="Calibri" panose="020F0502020204030204" pitchFamily="34" charset="0"/>
                  <a:cs typeface="Arial" charset="0"/>
                  <a:sym typeface="Wingdings" pitchFamily="2" charset="2"/>
                </a:rPr>
                <a:t>VYŠŠÍ RIZIKO SIMVASTATINEM INDUKOVANÁ MYOPATIE</a:t>
              </a:r>
            </a:p>
          </p:txBody>
        </p:sp>
      </p:grpSp>
      <p:sp>
        <p:nvSpPr>
          <p:cNvPr id="9" name="TextovéPole 8"/>
          <p:cNvSpPr txBox="1"/>
          <p:nvPr/>
        </p:nvSpPr>
        <p:spPr>
          <a:xfrm>
            <a:off x="418900" y="228442"/>
            <a:ext cx="57647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cs-CZ" sz="3200" i="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DALŠÍ PŘÍKLADY transportérů…</a:t>
            </a:r>
          </a:p>
        </p:txBody>
      </p:sp>
    </p:spTree>
    <p:extLst>
      <p:ext uri="{BB962C8B-B14F-4D97-AF65-F5344CB8AC3E}">
        <p14:creationId xmlns:p14="http://schemas.microsoft.com/office/powerpoint/2010/main" val="38970502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ovéPole 7"/>
          <p:cNvSpPr txBox="1"/>
          <p:nvPr/>
        </p:nvSpPr>
        <p:spPr>
          <a:xfrm>
            <a:off x="360527" y="378196"/>
            <a:ext cx="1684706" cy="584775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cs-CZ" sz="3200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VKORC1</a:t>
            </a:r>
          </a:p>
        </p:txBody>
      </p:sp>
      <p:sp>
        <p:nvSpPr>
          <p:cNvPr id="11" name="Obdélník 10"/>
          <p:cNvSpPr/>
          <p:nvPr/>
        </p:nvSpPr>
        <p:spPr>
          <a:xfrm>
            <a:off x="360527" y="1117488"/>
            <a:ext cx="8429991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cs-CZ" sz="2200" b="0" i="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gen kódující C1 podjednotku </a:t>
            </a:r>
            <a:r>
              <a:rPr lang="cs-CZ" sz="2200" b="0" i="0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transmembránového</a:t>
            </a:r>
            <a:r>
              <a:rPr lang="cs-CZ" sz="2200" b="0" i="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proteinu -  „vitamin K epoxid reduktáza“ -VKOR.  V genu  jsou známy dva polymorfismy vyskytující se v těsné vazbě.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lang="cs-CZ" sz="2200" b="0" i="0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cs-CZ" i="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C1173</a:t>
            </a:r>
            <a:r>
              <a:rPr lang="cs-CZ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cs-CZ" sz="2400" b="0" i="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cs-CZ" sz="2200" b="0" i="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(v intronu) 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cs-CZ" sz="2400" b="0" i="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i="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G1639</a:t>
            </a:r>
            <a:r>
              <a:rPr lang="cs-CZ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cs-CZ" i="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200" b="0" i="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(v promotoru)  </a:t>
            </a:r>
            <a:endParaRPr lang="cs-CZ" sz="2400" b="0" i="0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marL="342900" indent="-342900" algn="l" defTabSz="4445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ð"/>
            </a:pPr>
            <a:r>
              <a:rPr lang="cs-CZ" sz="2400" b="0" i="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homozygotní nositelé variantních alel </a:t>
            </a:r>
            <a:r>
              <a:rPr lang="cs-CZ" sz="2400" i="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AA </a:t>
            </a:r>
            <a:r>
              <a:rPr lang="cs-CZ" sz="2400" b="0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mají až 10,5 x </a:t>
            </a:r>
            <a:r>
              <a:rPr lang="cs-CZ" sz="2400" b="0" i="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vyšší </a:t>
            </a:r>
            <a:r>
              <a:rPr lang="cs-CZ" sz="2400" b="0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riziko předávkování </a:t>
            </a:r>
            <a:r>
              <a:rPr lang="cs-CZ" sz="2400" b="0" i="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warfarinem</a:t>
            </a:r>
            <a:r>
              <a:rPr lang="cs-CZ" sz="2400" b="0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l" defTabSz="444500" eaLnBrk="1" fontAlgn="auto" hangingPunct="1">
              <a:spcBef>
                <a:spcPts val="0"/>
              </a:spcBef>
              <a:spcAft>
                <a:spcPts val="0"/>
              </a:spcAft>
            </a:pPr>
            <a:endParaRPr lang="cs-CZ" sz="2400" b="0" i="0" dirty="0">
              <a:solidFill>
                <a:srgbClr val="66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 defTabSz="444500" eaLnBrk="1" fontAlgn="auto" hangingPunct="1">
              <a:spcBef>
                <a:spcPts val="0"/>
              </a:spcBef>
              <a:spcAft>
                <a:spcPts val="0"/>
              </a:spcAft>
            </a:pPr>
            <a:endParaRPr lang="cs-CZ" sz="2400" b="0" i="0" dirty="0">
              <a:solidFill>
                <a:srgbClr val="66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 defTabSz="4445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cs-CZ" i="0" dirty="0">
                <a:solidFill>
                  <a:srgbClr val="66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Efekt je ještě potencován přítomností variantních alel v genu pro CYP2C9 nebo lékovými interakcemi.</a:t>
            </a:r>
          </a:p>
        </p:txBody>
      </p:sp>
      <p:cxnSp>
        <p:nvCxnSpPr>
          <p:cNvPr id="4" name="Přímá spojnice se šipkou 3"/>
          <p:cNvCxnSpPr/>
          <p:nvPr/>
        </p:nvCxnSpPr>
        <p:spPr bwMode="auto">
          <a:xfrm>
            <a:off x="2675909" y="4159758"/>
            <a:ext cx="5507" cy="647021"/>
          </a:xfrm>
          <a:prstGeom prst="straightConnector1">
            <a:avLst/>
          </a:prstGeom>
          <a:noFill/>
          <a:ln w="76200" cap="flat" cmpd="sng" algn="ctr">
            <a:solidFill>
              <a:srgbClr val="00FFFF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5" name="TextovéPole 4"/>
          <p:cNvSpPr txBox="1"/>
          <p:nvPr/>
        </p:nvSpPr>
        <p:spPr>
          <a:xfrm>
            <a:off x="2890816" y="351302"/>
            <a:ext cx="416889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cs-CZ" sz="3200" i="0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Účinnost WARFARINU</a:t>
            </a:r>
            <a:endParaRPr lang="cs-CZ" sz="3200" i="0" dirty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50209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Skupina 7"/>
          <p:cNvGrpSpPr/>
          <p:nvPr/>
        </p:nvGrpSpPr>
        <p:grpSpPr>
          <a:xfrm>
            <a:off x="611182" y="485530"/>
            <a:ext cx="7686998" cy="3765398"/>
            <a:chOff x="587431" y="438029"/>
            <a:chExt cx="7686998" cy="3765398"/>
          </a:xfrm>
        </p:grpSpPr>
        <p:sp>
          <p:nvSpPr>
            <p:cNvPr id="4" name="Obdélník 3"/>
            <p:cNvSpPr/>
            <p:nvPr/>
          </p:nvSpPr>
          <p:spPr>
            <a:xfrm>
              <a:off x="587431" y="438029"/>
              <a:ext cx="7686998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l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kumimoji="0" lang="cs-CZ" sz="22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Iniciální dávka WARFARINU  podle  </a:t>
              </a:r>
              <a:r>
                <a:rPr kumimoji="0" lang="cs-CZ" sz="220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CYP2C9 a VKORC1 </a:t>
              </a:r>
              <a:r>
                <a:rPr lang="cs-CZ" sz="2200" i="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genotypů</a:t>
              </a:r>
              <a:r>
                <a:rPr kumimoji="0" lang="cs-CZ" sz="22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, doporučeno CPIC  a upraveno z FDA materiálů</a:t>
              </a:r>
            </a:p>
          </p:txBody>
        </p:sp>
        <p:pic>
          <p:nvPicPr>
            <p:cNvPr id="5" name="Obrázek 4"/>
            <p:cNvPicPr>
              <a:picLocks noChangeAspect="1"/>
            </p:cNvPicPr>
            <p:nvPr/>
          </p:nvPicPr>
          <p:blipFill rotWithShape="1">
            <a:blip r:embed="rId3"/>
            <a:srcRect l="32077" t="25689" r="45078" b="60401"/>
            <a:stretch/>
          </p:blipFill>
          <p:spPr>
            <a:xfrm>
              <a:off x="632278" y="1207470"/>
              <a:ext cx="7490046" cy="2565070"/>
            </a:xfrm>
            <a:prstGeom prst="rect">
              <a:avLst/>
            </a:prstGeom>
          </p:spPr>
        </p:pic>
        <p:sp>
          <p:nvSpPr>
            <p:cNvPr id="6" name="Obdélník 5"/>
            <p:cNvSpPr/>
            <p:nvPr/>
          </p:nvSpPr>
          <p:spPr>
            <a:xfrm>
              <a:off x="632278" y="3772540"/>
              <a:ext cx="7122309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22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Rozpětí jsou odvozena mnoha publikovaných klinických studií</a:t>
              </a:r>
            </a:p>
          </p:txBody>
        </p:sp>
      </p:grpSp>
      <p:sp>
        <p:nvSpPr>
          <p:cNvPr id="7" name="Obdélník 6"/>
          <p:cNvSpPr/>
          <p:nvPr/>
        </p:nvSpPr>
        <p:spPr>
          <a:xfrm>
            <a:off x="347665" y="4418032"/>
            <a:ext cx="8579165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Konsorcium pro zavádění </a:t>
            </a:r>
            <a:r>
              <a:rPr kumimoji="0" lang="cs-CZ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farmakogenetických</a:t>
            </a:r>
            <a:r>
              <a:rPr kumimoji="0" lang="cs-CZ" sz="2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poznatků do klinické praxe (CPIC -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Clinical Pharmacogenetics Implementation Consortium) </a:t>
            </a:r>
            <a:r>
              <a:rPr kumimoji="0" lang="cs-CZ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doporučuje používat tuto </a:t>
            </a:r>
            <a:r>
              <a:rPr kumimoji="0" lang="cs-CZ" sz="22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dávk</a:t>
            </a:r>
            <a:r>
              <a:rPr lang="cs-CZ" sz="2200" b="0" i="0" dirty="0">
                <a:solidFill>
                  <a:schemeClr val="bg1"/>
                </a:solidFill>
                <a:latin typeface="Calibri" panose="020F0502020204030204" pitchFamily="34" charset="0"/>
              </a:rPr>
              <a:t>ovací tabulku pokud nelze použít </a:t>
            </a:r>
            <a:r>
              <a:rPr lang="cs-CZ" sz="2200" b="0" i="0" dirty="0" err="1">
                <a:solidFill>
                  <a:schemeClr val="bg1"/>
                </a:solidFill>
                <a:latin typeface="Calibri" panose="020F0502020204030204" pitchFamily="34" charset="0"/>
              </a:rPr>
              <a:t>farmakogenetický</a:t>
            </a:r>
            <a:r>
              <a:rPr lang="cs-CZ" sz="2200" b="0" i="0" dirty="0">
                <a:solidFill>
                  <a:schemeClr val="bg1"/>
                </a:solidFill>
                <a:latin typeface="Calibri" panose="020F0502020204030204" pitchFamily="34" charset="0"/>
              </a:rPr>
              <a:t>  algoritmus </a:t>
            </a:r>
            <a:r>
              <a:rPr kumimoji="0" lang="cs-CZ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na stránkách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en-US" sz="2200" b="0" i="0" u="sng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hlinkClick r:id="rId4"/>
              </a:rPr>
              <a:t>http://www.warfarindosing.org</a:t>
            </a:r>
            <a:r>
              <a:rPr lang="cs-CZ" sz="2200" b="0" i="0" u="sng" dirty="0">
                <a:solidFill>
                  <a:srgbClr val="00FFFF"/>
                </a:solidFill>
                <a:latin typeface="Calibri" panose="020F0502020204030204" pitchFamily="34" charset="0"/>
              </a:rPr>
              <a:t>  </a:t>
            </a:r>
            <a:r>
              <a:rPr kumimoji="0" lang="cs-CZ" sz="2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Ten predikuje optimální dávku </a:t>
            </a:r>
            <a:r>
              <a:rPr kumimoji="0" lang="cs-CZ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warfarinu</a:t>
            </a:r>
            <a:r>
              <a:rPr kumimoji="0" lang="cs-CZ" sz="2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i s ohledem na další faktory. </a:t>
            </a:r>
          </a:p>
        </p:txBody>
      </p:sp>
    </p:spTree>
    <p:extLst>
      <p:ext uri="{BB962C8B-B14F-4D97-AF65-F5344CB8AC3E}">
        <p14:creationId xmlns:p14="http://schemas.microsoft.com/office/powerpoint/2010/main" val="30208412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327234" y="1919968"/>
            <a:ext cx="8484916" cy="892552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algn="l"/>
            <a:r>
              <a:rPr lang="cs-CZ" sz="3200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sym typeface="Wingdings" panose="05000000000000000000" pitchFamily="2" charset="2"/>
              </a:rPr>
              <a:t>ALOX-5 </a:t>
            </a:r>
            <a:r>
              <a:rPr lang="cs-CZ" b="0" i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sym typeface="Wingdings" panose="05000000000000000000" pitchFamily="2" charset="2"/>
              </a:rPr>
              <a:t>(</a:t>
            </a:r>
            <a:r>
              <a:rPr lang="cs-CZ" b="0" i="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sym typeface="Wingdings" panose="05000000000000000000" pitchFamily="2" charset="2"/>
              </a:rPr>
              <a:t>arachidonát</a:t>
            </a:r>
            <a:r>
              <a:rPr lang="cs-CZ" b="0" i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sym typeface="Wingdings" panose="05000000000000000000" pitchFamily="2" charset="2"/>
              </a:rPr>
              <a:t> 5 </a:t>
            </a:r>
            <a:r>
              <a:rPr lang="cs-CZ" b="0" i="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sym typeface="Wingdings" panose="05000000000000000000" pitchFamily="2" charset="2"/>
              </a:rPr>
              <a:t>lipoxygenáza</a:t>
            </a:r>
            <a:r>
              <a:rPr lang="cs-CZ" b="0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sym typeface="Wingdings" panose="05000000000000000000" pitchFamily="2" charset="2"/>
              </a:rPr>
              <a:t>) </a:t>
            </a:r>
            <a:r>
              <a:rPr lang="cs-CZ" sz="2000" b="0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sym typeface="Wingdings" panose="05000000000000000000" pitchFamily="2" charset="2"/>
              </a:rPr>
              <a:t>-</a:t>
            </a:r>
            <a:r>
              <a:rPr lang="cs-CZ" b="0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cs-CZ" sz="2000" b="0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sym typeface="Wingdings" panose="05000000000000000000" pitchFamily="2" charset="2"/>
              </a:rPr>
              <a:t>polymorfní úseky v promotor. oblasti</a:t>
            </a:r>
            <a:endParaRPr lang="cs-CZ" b="0" i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sym typeface="Wingdings" panose="05000000000000000000" pitchFamily="2" charset="2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357515" y="4289188"/>
            <a:ext cx="8509857" cy="584775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algn="l"/>
            <a:r>
              <a:rPr lang="cs-CZ" sz="3200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sym typeface="Wingdings" panose="05000000000000000000" pitchFamily="2" charset="2"/>
              </a:rPr>
              <a:t>ACE </a:t>
            </a:r>
            <a:r>
              <a:rPr lang="cs-CZ" b="0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sym typeface="Wingdings" panose="05000000000000000000" pitchFamily="2" charset="2"/>
              </a:rPr>
              <a:t>(</a:t>
            </a:r>
            <a:r>
              <a:rPr lang="cs-CZ" b="0" i="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sym typeface="Wingdings" panose="05000000000000000000" pitchFamily="2" charset="2"/>
              </a:rPr>
              <a:t>angiotenzin</a:t>
            </a:r>
            <a:r>
              <a:rPr lang="cs-CZ" b="0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sym typeface="Wingdings" panose="05000000000000000000" pitchFamily="2" charset="2"/>
              </a:rPr>
              <a:t> konvertující enzym) </a:t>
            </a:r>
            <a:r>
              <a:rPr lang="cs-CZ" sz="2000" b="0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sym typeface="Wingdings" panose="05000000000000000000" pitchFamily="2" charset="2"/>
              </a:rPr>
              <a:t>- delece/inzerce repetit. s.</a:t>
            </a:r>
            <a:endParaRPr lang="cs-CZ" i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sym typeface="Wingdings" panose="05000000000000000000" pitchFamily="2" charset="2"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2294164" y="54954"/>
            <a:ext cx="4498522" cy="1569660"/>
          </a:xfrm>
          <a:prstGeom prst="rect">
            <a:avLst/>
          </a:prstGeom>
          <a:solidFill>
            <a:srgbClr val="000066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Wingdings" panose="05000000000000000000" pitchFamily="2" charset="2"/>
              </a:rPr>
              <a:t>GENETICKY MODIFIKOVANÉ 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Wingdings" panose="05000000000000000000" pitchFamily="2" charset="2"/>
              </a:rPr>
              <a:t>CÍLOVÉ STRUKTURY LÉČIV   </a:t>
            </a:r>
          </a:p>
        </p:txBody>
      </p:sp>
      <p:sp>
        <p:nvSpPr>
          <p:cNvPr id="10" name="Obdélník 9"/>
          <p:cNvSpPr/>
          <p:nvPr/>
        </p:nvSpPr>
        <p:spPr>
          <a:xfrm>
            <a:off x="272013" y="2868886"/>
            <a:ext cx="859535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Arial" pitchFamily="34" charset="0"/>
              </a:rPr>
              <a:t>Polymorfismus v tomto enzymu  </a:t>
            </a:r>
            <a:r>
              <a:rPr lang="cs-CZ" sz="2400" b="0" i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Arial" pitchFamily="34" charset="0"/>
              </a:rPr>
              <a:t>se vyskytuje u pacientů s bronchiálním astmatem.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400" b="0" i="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Arial" pitchFamily="34" charset="0"/>
              </a:rPr>
              <a:t>Redukce </a:t>
            </a: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Arial" pitchFamily="34" charset="0"/>
              </a:rPr>
              <a:t>terapeutické odpovědi  na </a:t>
            </a:r>
            <a:r>
              <a:rPr kumimoji="0" lang="cs-CZ" sz="2400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Arial" pitchFamily="34" charset="0"/>
              </a:rPr>
              <a:t>ZILEUTON</a:t>
            </a:r>
            <a:r>
              <a:rPr lang="cs-CZ" sz="2400" b="0" i="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Arial" pitchFamily="34" charset="0"/>
              </a:rPr>
              <a:t> - </a:t>
            </a: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Arial" pitchFamily="34" charset="0"/>
              </a:rPr>
              <a:t>inhibitor ALOX-5.</a:t>
            </a:r>
          </a:p>
        </p:txBody>
      </p:sp>
      <p:sp>
        <p:nvSpPr>
          <p:cNvPr id="11" name="Obdélník 10"/>
          <p:cNvSpPr/>
          <p:nvPr/>
        </p:nvSpPr>
        <p:spPr>
          <a:xfrm>
            <a:off x="343091" y="5093936"/>
            <a:ext cx="84849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  <a:sym typeface="Wingdings" pitchFamily="2" charset="2"/>
              </a:rPr>
              <a:t>Jedinci se dvěma </a:t>
            </a:r>
            <a:r>
              <a:rPr kumimoji="0" lang="cs-CZ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  <a:sym typeface="Wingdings" pitchFamily="2" charset="2"/>
              </a:rPr>
              <a:t>delečními</a:t>
            </a: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  <a:sym typeface="Wingdings" pitchFamily="2" charset="2"/>
              </a:rPr>
              <a:t> alelami mají 2x vyšší hladinu ACE v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400" b="0" i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Arial" panose="020B0604020202020204" pitchFamily="34" charset="0"/>
                <a:sym typeface="Wingdings" pitchFamily="2" charset="2"/>
              </a:rPr>
              <a:t>p</a:t>
            </a:r>
            <a:r>
              <a:rPr kumimoji="0" lang="cs-CZ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  <a:sym typeface="Wingdings" pitchFamily="2" charset="2"/>
              </a:rPr>
              <a:t>lazmě</a:t>
            </a: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  <a:sym typeface="Wingdings" pitchFamily="2" charset="2"/>
              </a:rPr>
              <a:t> → predispozice k hypertenzi, špatná prognóza v případě srdečního selhání a </a:t>
            </a: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  <a:sym typeface="Wingdings" pitchFamily="2" charset="2"/>
              </a:rPr>
              <a:t>slabá terapeutická odpověď na </a:t>
            </a:r>
            <a:r>
              <a:rPr kumimoji="0" lang="cs-CZ" sz="2400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  <a:sym typeface="Wingdings" pitchFamily="2" charset="2"/>
              </a:rPr>
              <a:t>ACE inhibitory</a:t>
            </a: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  <a:sym typeface="Wingdings" pitchFamily="2" charset="2"/>
              </a:rPr>
              <a:t>. </a:t>
            </a:r>
            <a:endParaRPr kumimoji="0" lang="cs-CZ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439"/>
          <a:stretch/>
        </p:blipFill>
        <p:spPr>
          <a:xfrm>
            <a:off x="0" y="14325"/>
            <a:ext cx="2294164" cy="1523804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8" name="Picture 4" descr="08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92686" y="0"/>
            <a:ext cx="2351314" cy="1538129"/>
          </a:xfrm>
          <a:prstGeom prst="rect">
            <a:avLst/>
          </a:prstGeom>
          <a:noFill/>
          <a:effectLst>
            <a:outerShdw dist="125724" dir="2700000" algn="ctr" rotWithShape="0">
              <a:schemeClr val="tx2"/>
            </a:outerShdw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7368940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ovéPole 7"/>
          <p:cNvSpPr txBox="1"/>
          <p:nvPr/>
        </p:nvSpPr>
        <p:spPr>
          <a:xfrm>
            <a:off x="436377" y="1240812"/>
            <a:ext cx="840881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2400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sym typeface="Wingdings" panose="05000000000000000000" pitchFamily="2" charset="2"/>
              </a:rPr>
              <a:t>Glukóza - 6 - fosfát dehydrogenáza </a:t>
            </a:r>
            <a:r>
              <a:rPr lang="cs-CZ" sz="24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sym typeface="Wingdings" panose="05000000000000000000" pitchFamily="2" charset="2"/>
              </a:rPr>
              <a:t>katalyzuje  redukci NADP</a:t>
            </a:r>
            <a:r>
              <a:rPr lang="cs-CZ" sz="2400" b="0" i="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sym typeface="Wingdings" panose="05000000000000000000" pitchFamily="2" charset="2"/>
              </a:rPr>
              <a:t>+</a:t>
            </a:r>
            <a:r>
              <a:rPr lang="cs-CZ" sz="24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sym typeface="Wingdings" panose="05000000000000000000" pitchFamily="2" charset="2"/>
              </a:rPr>
              <a:t> na NADPH  ochrana buněk před oxidačním stresem, zvl. u erytrocytů. Pokud chybí hrozí hemolýza erytrocytů.</a:t>
            </a:r>
          </a:p>
          <a:p>
            <a:pPr algn="l"/>
            <a:endParaRPr lang="cs-CZ" sz="2400" i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sym typeface="Wingdings" panose="05000000000000000000" pitchFamily="2" charset="2"/>
            </a:endParaRPr>
          </a:p>
          <a:p>
            <a:pPr algn="l"/>
            <a:r>
              <a:rPr lang="cs-CZ" sz="2400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sym typeface="Wingdings" panose="05000000000000000000" pitchFamily="2" charset="2"/>
              </a:rPr>
              <a:t>V genu, který je  na chromozomu X  bylo identifikováno více než 180 variantních alel (90 % </a:t>
            </a:r>
            <a:r>
              <a:rPr lang="cs-CZ" sz="2400" i="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sym typeface="Wingdings" panose="05000000000000000000" pitchFamily="2" charset="2"/>
              </a:rPr>
              <a:t>SNPs</a:t>
            </a:r>
            <a:r>
              <a:rPr lang="cs-CZ" sz="2400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sym typeface="Wingdings" panose="05000000000000000000" pitchFamily="2" charset="2"/>
              </a:rPr>
              <a:t>). Výskyt </a:t>
            </a:r>
            <a:r>
              <a:rPr lang="cs-CZ" sz="2400" i="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sym typeface="Wingdings" panose="05000000000000000000" pitchFamily="2" charset="2"/>
              </a:rPr>
              <a:t>variatních</a:t>
            </a:r>
            <a:r>
              <a:rPr lang="cs-CZ" sz="2400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sym typeface="Wingdings" panose="05000000000000000000" pitchFamily="2" charset="2"/>
              </a:rPr>
              <a:t> alel zvl. v oblastech s výskytem malárie.</a:t>
            </a:r>
          </a:p>
          <a:p>
            <a:pPr algn="l"/>
            <a:endParaRPr lang="cs-CZ" sz="2400" b="0" i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sym typeface="Wingdings" panose="05000000000000000000" pitchFamily="2" charset="2"/>
            </a:endParaRPr>
          </a:p>
          <a:p>
            <a:pPr algn="l"/>
            <a:r>
              <a:rPr lang="cs-CZ" i="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sym typeface="Wingdings" panose="05000000000000000000" pitchFamily="2" charset="2"/>
              </a:rPr>
              <a:t>U jedinců s mut</a:t>
            </a:r>
            <a:r>
              <a:rPr lang="cs-CZ" b="0" i="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sym typeface="Wingdings" panose="05000000000000000000" pitchFamily="2" charset="2"/>
              </a:rPr>
              <a:t>a</a:t>
            </a:r>
            <a:r>
              <a:rPr lang="cs-CZ" i="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sym typeface="Wingdings" panose="05000000000000000000" pitchFamily="2" charset="2"/>
              </a:rPr>
              <a:t>cí</a:t>
            </a:r>
            <a:r>
              <a:rPr lang="cs-CZ" b="0" i="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sym typeface="Wingdings" panose="05000000000000000000" pitchFamily="2" charset="2"/>
              </a:rPr>
              <a:t> (</a:t>
            </a:r>
            <a:r>
              <a:rPr lang="cs-CZ" b="0" i="0" dirty="0" err="1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sym typeface="Wingdings" panose="05000000000000000000" pitchFamily="2" charset="2"/>
              </a:rPr>
              <a:t>hemizygotní</a:t>
            </a:r>
            <a:r>
              <a:rPr lang="cs-CZ" b="0" i="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sym typeface="Wingdings" panose="05000000000000000000" pitchFamily="2" charset="2"/>
              </a:rPr>
              <a:t> chlapci, homozygotní dívky) </a:t>
            </a:r>
            <a:r>
              <a:rPr lang="cs-CZ" i="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sym typeface="Wingdings" panose="05000000000000000000" pitchFamily="2" charset="2"/>
              </a:rPr>
              <a:t>je zvýšené riziko akutní hemolýzy  </a:t>
            </a:r>
            <a:r>
              <a:rPr lang="cs-CZ" i="0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sym typeface="Wingdings" panose="05000000000000000000" pitchFamily="2" charset="2"/>
              </a:rPr>
              <a:t>24-72 hodin po </a:t>
            </a:r>
            <a:r>
              <a:rPr lang="cs-CZ" i="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sym typeface="Wingdings" panose="05000000000000000000" pitchFamily="2" charset="2"/>
              </a:rPr>
              <a:t>podání léčiv: </a:t>
            </a:r>
            <a:r>
              <a:rPr lang="cs-CZ" sz="24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sym typeface="Wingdings" panose="05000000000000000000" pitchFamily="2" charset="2"/>
              </a:rPr>
              <a:t>acetylsalicylová </a:t>
            </a:r>
            <a:r>
              <a:rPr lang="cs-CZ" sz="2400" b="0" i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sym typeface="Wingdings" panose="05000000000000000000" pitchFamily="2" charset="2"/>
              </a:rPr>
              <a:t>kys</a:t>
            </a:r>
            <a:r>
              <a:rPr lang="cs-CZ" sz="24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sym typeface="Wingdings" panose="05000000000000000000" pitchFamily="2" charset="2"/>
              </a:rPr>
              <a:t>. ASA, nitrofurantoin, </a:t>
            </a:r>
            <a:r>
              <a:rPr lang="cs-CZ" sz="2400" b="0" i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sym typeface="Wingdings" panose="05000000000000000000" pitchFamily="2" charset="2"/>
              </a:rPr>
              <a:t>sulfametoxazol</a:t>
            </a:r>
            <a:r>
              <a:rPr lang="cs-CZ" sz="24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sym typeface="Wingdings" panose="05000000000000000000" pitchFamily="2" charset="2"/>
              </a:rPr>
              <a:t>, chloramfenikol, </a:t>
            </a:r>
            <a:r>
              <a:rPr lang="cs-CZ" sz="2400" b="0" i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sym typeface="Wingdings" panose="05000000000000000000" pitchFamily="2" charset="2"/>
              </a:rPr>
              <a:t>ciprofloxacin</a:t>
            </a:r>
            <a:r>
              <a:rPr lang="cs-CZ" sz="22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sym typeface="Wingdings" panose="05000000000000000000" pitchFamily="2" charset="2"/>
              </a:rPr>
              <a:t>,….</a:t>
            </a:r>
          </a:p>
        </p:txBody>
      </p:sp>
      <p:sp>
        <p:nvSpPr>
          <p:cNvPr id="4" name="Obdélník 3"/>
          <p:cNvSpPr/>
          <p:nvPr/>
        </p:nvSpPr>
        <p:spPr>
          <a:xfrm>
            <a:off x="539247" y="518877"/>
            <a:ext cx="2992099" cy="584775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algn="l"/>
            <a:r>
              <a:rPr lang="cs-CZ" sz="3200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sym typeface="Wingdings" panose="05000000000000000000" pitchFamily="2" charset="2"/>
              </a:rPr>
              <a:t> DEFICIT G6PD      </a:t>
            </a:r>
          </a:p>
        </p:txBody>
      </p:sp>
    </p:spTree>
    <p:extLst>
      <p:ext uri="{BB962C8B-B14F-4D97-AF65-F5344CB8AC3E}">
        <p14:creationId xmlns:p14="http://schemas.microsoft.com/office/powerpoint/2010/main" val="35327917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514246" y="1603979"/>
            <a:ext cx="8040687" cy="233910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l">
              <a:tabLst>
                <a:tab pos="449263" algn="l"/>
              </a:tabLst>
              <a:defRPr/>
            </a:pPr>
            <a:r>
              <a:rPr lang="cs-CZ" sz="3200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Arial" charset="0"/>
              </a:rPr>
              <a:t>FAMILIÁRNÍ HYPERCHOLESTEROLÉMIE</a:t>
            </a:r>
            <a:r>
              <a:rPr lang="cs-CZ" sz="3200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 </a:t>
            </a:r>
            <a:endParaRPr lang="cs-CZ" sz="3200" b="0" i="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anose="020F0502020204030204" pitchFamily="34" charset="0"/>
            </a:endParaRPr>
          </a:p>
          <a:p>
            <a:pPr marL="342900" indent="-342900" algn="l">
              <a:buFont typeface="Wingdings" panose="05000000000000000000" pitchFamily="2" charset="2"/>
              <a:buChar char="§"/>
              <a:tabLst>
                <a:tab pos="449263" algn="l"/>
              </a:tabLst>
              <a:defRPr/>
            </a:pPr>
            <a:r>
              <a:rPr lang="cs-CZ" sz="240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V genu pro LDL receptor bylo popsáno víc  než </a:t>
            </a:r>
            <a:r>
              <a:rPr lang="cs-CZ" sz="2400" i="0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680 mutací po celém genu.</a:t>
            </a:r>
            <a:r>
              <a:rPr lang="cs-CZ" sz="240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  </a:t>
            </a:r>
            <a:r>
              <a:rPr lang="cs-CZ" sz="24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Vedou ke zkrácení receptorového proteinu</a:t>
            </a:r>
            <a:r>
              <a:rPr lang="cs-CZ" sz="240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  </a:t>
            </a:r>
            <a:r>
              <a:rPr lang="cs-CZ" sz="24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nebo jeho úplnému chybění</a:t>
            </a:r>
          </a:p>
          <a:p>
            <a:pPr marL="342900" indent="-342900" algn="l">
              <a:buFont typeface="Wingdings" panose="05000000000000000000" pitchFamily="2" charset="2"/>
              <a:buChar char="§"/>
              <a:tabLst>
                <a:tab pos="449263" algn="l"/>
              </a:tabLst>
              <a:defRPr/>
            </a:pPr>
            <a:r>
              <a:rPr lang="cs-CZ" sz="240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SNP v genu </a:t>
            </a:r>
            <a:r>
              <a:rPr lang="cs-CZ" sz="24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kódujícím cholesterol-7-</a:t>
            </a:r>
            <a:r>
              <a:rPr lang="el-GR" sz="24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α</a:t>
            </a:r>
            <a:r>
              <a:rPr lang="cs-CZ" sz="24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-hydroxylázu </a:t>
            </a:r>
            <a:r>
              <a:rPr lang="cs-CZ" sz="24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sym typeface="Wingdings" panose="05000000000000000000" pitchFamily="2" charset="2"/>
              </a:rPr>
              <a:t> </a:t>
            </a:r>
            <a:r>
              <a:rPr lang="cs-CZ" sz="2400" i="0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sym typeface="Wingdings" panose="05000000000000000000" pitchFamily="2" charset="2"/>
              </a:rPr>
              <a:t>odchylky LDL částic.</a:t>
            </a:r>
            <a:endParaRPr lang="cs-CZ" sz="2400" i="0" dirty="0">
              <a:solidFill>
                <a:srgbClr val="00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514246" y="4181385"/>
            <a:ext cx="8231366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3200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sym typeface="Wingdings" panose="05000000000000000000" pitchFamily="2" charset="2"/>
              </a:rPr>
              <a:t>FAMILIÁRNÍ HYPERINZULINÉMIE</a:t>
            </a:r>
            <a:r>
              <a:rPr lang="cs-CZ" sz="3200" b="0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</a:t>
            </a:r>
          </a:p>
          <a:p>
            <a:pPr algn="l"/>
            <a:r>
              <a:rPr lang="cs-CZ" sz="2400" b="0" i="0" dirty="0">
                <a:solidFill>
                  <a:schemeClr val="bg1"/>
                </a:solidFill>
                <a:latin typeface="Calibri" panose="020F0502020204030204" pitchFamily="34" charset="0"/>
              </a:rPr>
              <a:t>Nalezeny mutace v  ATP-draslíkovém kanále, který je součástí </a:t>
            </a:r>
            <a:r>
              <a:rPr lang="cs-CZ" sz="2400" i="0" dirty="0">
                <a:solidFill>
                  <a:srgbClr val="66FFFF"/>
                </a:solidFill>
                <a:latin typeface="Calibri" panose="020F0502020204030204" pitchFamily="34" charset="0"/>
              </a:rPr>
              <a:t>receptoru pro </a:t>
            </a:r>
            <a:r>
              <a:rPr lang="cs-CZ" sz="2400" i="0" dirty="0" err="1">
                <a:solidFill>
                  <a:srgbClr val="66FFFF"/>
                </a:solidFill>
                <a:latin typeface="Calibri" panose="020F0502020204030204" pitchFamily="34" charset="0"/>
              </a:rPr>
              <a:t>sulfonylureu</a:t>
            </a:r>
            <a:r>
              <a:rPr lang="cs-CZ" sz="2400" i="0" dirty="0">
                <a:solidFill>
                  <a:srgbClr val="66FFFF"/>
                </a:solidFill>
                <a:latin typeface="Calibri" panose="020F0502020204030204" pitchFamily="34" charset="0"/>
              </a:rPr>
              <a:t> (SUR) </a:t>
            </a:r>
            <a:r>
              <a:rPr lang="cs-CZ" sz="2400" b="0" i="0" dirty="0">
                <a:solidFill>
                  <a:schemeClr val="bg1"/>
                </a:solidFill>
                <a:latin typeface="Calibri" panose="020F0502020204030204" pitchFamily="34" charset="0"/>
              </a:rPr>
              <a:t>– delece, substituce, alternativní sestřih – vznikají nefunkční formy receptoru </a:t>
            </a:r>
            <a:endParaRPr lang="cs-CZ" sz="2400" b="0" i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807878" y="311317"/>
            <a:ext cx="6903907" cy="861774"/>
          </a:xfrm>
          <a:prstGeom prst="rect">
            <a:avLst/>
          </a:prstGeom>
          <a:solidFill>
            <a:srgbClr val="000066"/>
          </a:solidFill>
          <a:ln w="952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  <a:tabLst>
                <a:tab pos="449263" algn="l"/>
              </a:tabLst>
              <a:defRPr/>
            </a:pPr>
            <a:r>
              <a:rPr lang="cs-CZ" sz="2800" b="1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ÚČINNOST FARMAKOTERAPIE MŮŽE BÝT KOMPLIKOVANÁ I V PŘÍPADECH </a:t>
            </a:r>
            <a:endParaRPr lang="cs-CZ" sz="2800" i="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16092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389728" y="3092926"/>
            <a:ext cx="2959980" cy="295465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l">
              <a:buClr>
                <a:schemeClr val="bg1"/>
              </a:buClr>
              <a:buFont typeface="Wingdings" pitchFamily="2" charset="2"/>
              <a:buNone/>
              <a:tabLst>
                <a:tab pos="261938" algn="l"/>
                <a:tab pos="363538" algn="l"/>
              </a:tabLst>
              <a:defRPr/>
            </a:pPr>
            <a:r>
              <a:rPr lang="cs-CZ" sz="2400" b="0" i="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Přítomnost obou variantních alel  </a:t>
            </a:r>
            <a:r>
              <a:rPr lang="cs-CZ" sz="2400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genu  ICAM-1 </a:t>
            </a:r>
            <a:r>
              <a:rPr lang="cs-CZ" sz="2400" i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(CD54) </a:t>
            </a:r>
            <a:r>
              <a:rPr lang="cs-CZ" sz="24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zvyšuje u </a:t>
            </a:r>
            <a:r>
              <a:rPr lang="cs-CZ" sz="2400" b="0" i="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svého nositele pravděpodobnost vzniku zánětlivých onemocnění (často autoimunitní etiologie)</a:t>
            </a:r>
            <a:endParaRPr lang="cs-CZ" sz="2400" b="0" i="0" dirty="0">
              <a:solidFill>
                <a:srgbClr val="66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anose="020F0502020204030204" pitchFamily="34" charset="0"/>
              <a:cs typeface="Calibri" panose="020F0502020204030204" pitchFamily="34" charset="0"/>
              <a:sym typeface="Wingdings" pitchFamily="2" charset="2"/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389728" y="1781635"/>
            <a:ext cx="8307394" cy="73866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l">
              <a:buClr>
                <a:schemeClr val="bg1"/>
              </a:buClr>
              <a:buFont typeface="Wingdings" pitchFamily="2" charset="2"/>
              <a:buNone/>
              <a:tabLst>
                <a:tab pos="261938" algn="l"/>
                <a:tab pos="363538" algn="l"/>
              </a:tabLst>
              <a:defRPr/>
            </a:pPr>
            <a:r>
              <a:rPr lang="cs-CZ" sz="2400" b="0" i="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Mutace v </a:t>
            </a:r>
            <a:r>
              <a:rPr lang="cs-CZ" sz="2400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genu NOD2 /CARD15 </a:t>
            </a:r>
            <a:r>
              <a:rPr lang="cs-CZ" sz="2400" b="0" i="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predisponují svého nositele k nespecifickým střevním zánětům IBD, zvl. </a:t>
            </a:r>
            <a:r>
              <a:rPr lang="cs-CZ" sz="2400" b="0" i="0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CROHNOVA CHOROBA</a:t>
            </a:r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439"/>
          <a:stretch/>
        </p:blipFill>
        <p:spPr>
          <a:xfrm>
            <a:off x="0" y="14325"/>
            <a:ext cx="2294164" cy="1523804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2" name="Picture 4" descr="08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92686" y="0"/>
            <a:ext cx="2351314" cy="1538129"/>
          </a:xfrm>
          <a:prstGeom prst="rect">
            <a:avLst/>
          </a:prstGeom>
          <a:noFill/>
          <a:effectLst>
            <a:outerShdw dist="125724" dir="2700000" algn="ctr" rotWithShape="0">
              <a:schemeClr val="tx2"/>
            </a:outerShdw>
            <a:softEdge rad="127000"/>
          </a:effectLst>
        </p:spPr>
      </p:pic>
      <p:pic>
        <p:nvPicPr>
          <p:cNvPr id="14" name="Obrázek 13"/>
          <p:cNvPicPr>
            <a:picLocks noChangeAspect="1"/>
          </p:cNvPicPr>
          <p:nvPr/>
        </p:nvPicPr>
        <p:blipFill rotWithShape="1">
          <a:blip r:embed="rId5"/>
          <a:srcRect l="32452" t="14811" r="9171" b="34210"/>
          <a:stretch/>
        </p:blipFill>
        <p:spPr>
          <a:xfrm>
            <a:off x="3469341" y="2719869"/>
            <a:ext cx="5535825" cy="3867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ovéPole 8"/>
          <p:cNvSpPr txBox="1"/>
          <p:nvPr/>
        </p:nvSpPr>
        <p:spPr>
          <a:xfrm>
            <a:off x="2294164" y="59716"/>
            <a:ext cx="4498522" cy="1433021"/>
          </a:xfrm>
          <a:prstGeom prst="rect">
            <a:avLst/>
          </a:prstGeom>
          <a:solidFill>
            <a:srgbClr val="000066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cs-CZ" sz="360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Polymorfismy asociované s rizikem výskytu patologií</a:t>
            </a:r>
            <a:endParaRPr lang="cs-CZ" sz="3200" i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465600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655130" y="390198"/>
            <a:ext cx="4139866" cy="584775"/>
          </a:xfrm>
          <a:prstGeom prst="rect">
            <a:avLst/>
          </a:prstGeom>
          <a:solidFill>
            <a:srgbClr val="000066"/>
          </a:solidFill>
          <a:ln>
            <a:solidFill>
              <a:srgbClr val="FFFF00"/>
            </a:solidFill>
          </a:ln>
          <a:effectLst/>
        </p:spPr>
        <p:txBody>
          <a:bodyPr wrap="square" rtlCol="0">
            <a:spAutoFit/>
          </a:bodyPr>
          <a:lstStyle/>
          <a:p>
            <a:pPr algn="l"/>
            <a:r>
              <a:rPr lang="cs-CZ" sz="3200" i="0" dirty="0">
                <a:solidFill>
                  <a:srgbClr val="FFFF00"/>
                </a:solidFill>
                <a:latin typeface="Calibri" panose="020F0502020204030204" pitchFamily="34" charset="0"/>
              </a:rPr>
              <a:t>„TROMBOFILNÍ“ GENY</a:t>
            </a: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655130" y="2852408"/>
            <a:ext cx="8101705" cy="215443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l">
              <a:defRPr/>
            </a:pPr>
            <a:r>
              <a:rPr lang="cs-CZ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Faktor V      </a:t>
            </a:r>
          </a:p>
          <a:p>
            <a:pPr algn="l">
              <a:defRPr/>
            </a:pPr>
            <a:r>
              <a:rPr lang="cs-CZ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Faktor II  (protrombin) </a:t>
            </a:r>
          </a:p>
          <a:p>
            <a:pPr algn="l">
              <a:defRPr/>
            </a:pPr>
            <a:r>
              <a:rPr lang="cs-CZ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Faktor XIII  </a:t>
            </a:r>
          </a:p>
          <a:p>
            <a:pPr algn="l">
              <a:defRPr/>
            </a:pPr>
            <a:r>
              <a:rPr lang="cs-CZ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Protein C  (PROC) =  přirozený antikoagulační faktor</a:t>
            </a:r>
          </a:p>
          <a:p>
            <a:pPr algn="l">
              <a:defRPr/>
            </a:pPr>
            <a:r>
              <a:rPr lang="cs-CZ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(MTHFR)</a:t>
            </a: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521147" y="5629471"/>
            <a:ext cx="8420091" cy="73866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l">
              <a:spcBef>
                <a:spcPts val="0"/>
              </a:spcBef>
              <a:defRPr/>
            </a:pPr>
            <a:r>
              <a:rPr lang="cs-CZ" sz="24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Studovány  z hlediska </a:t>
            </a:r>
            <a:r>
              <a:rPr lang="cs-CZ" sz="2400" b="0" i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trombofílií</a:t>
            </a:r>
            <a:r>
              <a:rPr lang="cs-CZ" sz="24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 jsou také polymorfismy v  dalších genech:  gen pro PAI-1 , receptor PROC, gen pro TNF-</a:t>
            </a:r>
            <a:r>
              <a:rPr lang="el-GR" sz="24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α</a:t>
            </a:r>
            <a:endParaRPr lang="cs-CZ" sz="2400" b="0" i="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521147" y="1082694"/>
            <a:ext cx="8235688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cs-CZ" sz="24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Jsou to geny, jejichž variantní alely </a:t>
            </a:r>
            <a:r>
              <a:rPr lang="cs-CZ" sz="2600" i="0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predisponují své nositele  k hluboké žilní trombóze (HŽT), </a:t>
            </a:r>
            <a:r>
              <a:rPr lang="cs-CZ" sz="2600" i="0" dirty="0" err="1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tromboembóliím</a:t>
            </a:r>
            <a:r>
              <a:rPr lang="cs-CZ" sz="24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 a jiným poruchám rovnováhy mezi </a:t>
            </a:r>
            <a:r>
              <a:rPr lang="cs-CZ" sz="2400" b="0" i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prokoagulačními</a:t>
            </a:r>
            <a:r>
              <a:rPr lang="cs-CZ" sz="24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 a antikoagulačními faktory.  </a:t>
            </a:r>
            <a:endParaRPr lang="cs-CZ" sz="2400" i="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42579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08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92686" y="0"/>
            <a:ext cx="2351314" cy="1538129"/>
          </a:xfrm>
          <a:prstGeom prst="rect">
            <a:avLst/>
          </a:prstGeom>
          <a:noFill/>
          <a:effectLst>
            <a:outerShdw dist="125724" dir="2700000" algn="ctr" rotWithShape="0">
              <a:schemeClr val="tx2"/>
            </a:outerShdw>
            <a:softEdge rad="127000"/>
          </a:effectLst>
        </p:spPr>
      </p:pic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439"/>
          <a:stretch/>
        </p:blipFill>
        <p:spPr>
          <a:xfrm>
            <a:off x="0" y="14325"/>
            <a:ext cx="2294164" cy="1523804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472281" y="1897063"/>
            <a:ext cx="8142287" cy="227754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cs-CZ" sz="4400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FARMAKOGENETIKA </a:t>
            </a:r>
            <a:endParaRPr lang="cs-CZ" i="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  <a:defRPr/>
            </a:pPr>
            <a:r>
              <a:rPr lang="cs-CZ" sz="600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endParaRPr lang="cs-CZ" sz="3200" i="0" dirty="0">
              <a:solidFill>
                <a:srgbClr val="66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  <a:defRPr/>
            </a:pPr>
            <a:r>
              <a:rPr lang="cs-CZ" sz="4400" i="0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FARMAKOGENOMIKA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262730" y="5594401"/>
            <a:ext cx="8561387" cy="584775"/>
          </a:xfrm>
          <a:prstGeom prst="rect">
            <a:avLst/>
          </a:prstGeom>
          <a:solidFill>
            <a:srgbClr val="000066"/>
          </a:solidFill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cs-CZ" sz="320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Oba pojmy jsou někdy zaměňovány….</a:t>
            </a:r>
          </a:p>
        </p:txBody>
      </p:sp>
      <p:sp>
        <p:nvSpPr>
          <p:cNvPr id="7" name="TextovéPole 1"/>
          <p:cNvSpPr txBox="1">
            <a:spLocks noChangeArrowheads="1"/>
          </p:cNvSpPr>
          <p:nvPr/>
        </p:nvSpPr>
        <p:spPr bwMode="auto">
          <a:xfrm>
            <a:off x="3359160" y="178792"/>
            <a:ext cx="2255815" cy="646331"/>
          </a:xfrm>
          <a:prstGeom prst="rect">
            <a:avLst/>
          </a:prstGeom>
          <a:solidFill>
            <a:srgbClr val="000066"/>
          </a:solidFill>
          <a:ln>
            <a:solidFill>
              <a:schemeClr val="bg1"/>
            </a:solidFill>
          </a:ln>
          <a:effectLst/>
        </p:spPr>
        <p:txBody>
          <a:bodyPr wrap="square">
            <a:spAutoFit/>
          </a:bodyPr>
          <a:lstStyle>
            <a:lvl1pPr eaLnBrk="0" hangingPunct="0">
              <a:defRPr sz="2800" b="1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 b="1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 b="1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 b="1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 b="1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3600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DEFINICE</a:t>
            </a:r>
          </a:p>
        </p:txBody>
      </p:sp>
    </p:spTree>
    <p:extLst>
      <p:ext uri="{BB962C8B-B14F-4D97-AF65-F5344CB8AC3E}">
        <p14:creationId xmlns:p14="http://schemas.microsoft.com/office/powerpoint/2010/main" val="292988707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5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6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4372" name="Text Box 4"/>
          <p:cNvSpPr txBox="1">
            <a:spLocks noChangeArrowheads="1"/>
          </p:cNvSpPr>
          <p:nvPr/>
        </p:nvSpPr>
        <p:spPr bwMode="auto">
          <a:xfrm>
            <a:off x="580025" y="979751"/>
            <a:ext cx="7969250" cy="184665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l">
              <a:defRPr/>
            </a:pPr>
            <a:r>
              <a:rPr lang="cs-CZ" sz="24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Podstatou je bodová mutace </a:t>
            </a:r>
            <a:r>
              <a:rPr lang="cs-CZ" sz="2400" i="0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G1691A </a:t>
            </a:r>
            <a:r>
              <a:rPr lang="cs-CZ" sz="2400" i="0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Arial" charset="0"/>
              </a:rPr>
              <a:t>→</a:t>
            </a:r>
            <a:r>
              <a:rPr lang="cs-CZ" sz="24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 záměna AK </a:t>
            </a:r>
            <a:r>
              <a:rPr lang="cs-CZ" sz="2400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Arg506Gln</a:t>
            </a:r>
            <a:r>
              <a:rPr lang="cs-CZ" sz="24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 ve štěpných resp. inaktivačních místech aktivovaného C proteinu (APCR)  </a:t>
            </a:r>
          </a:p>
          <a:p>
            <a:pPr algn="l">
              <a:defRPr/>
            </a:pPr>
            <a:r>
              <a:rPr lang="cs-CZ" sz="24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Změna tohoto štěpného místa </a:t>
            </a:r>
            <a:r>
              <a:rPr lang="cs-CZ" sz="24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sym typeface="Wingdings" panose="05000000000000000000" pitchFamily="2" charset="2"/>
              </a:rPr>
              <a:t> </a:t>
            </a:r>
            <a:r>
              <a:rPr lang="cs-CZ" sz="24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snížení degradace faktoru V a  VIII.  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2740298" y="306248"/>
            <a:ext cx="36487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i="0" dirty="0">
                <a:solidFill>
                  <a:srgbClr val="FFFF00"/>
                </a:solidFill>
                <a:latin typeface="Calibri" panose="020F0502020204030204" pitchFamily="34" charset="0"/>
              </a:rPr>
              <a:t>Leidenská mutace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475522" y="306248"/>
            <a:ext cx="1874767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l"/>
            <a:r>
              <a:rPr lang="cs-CZ" sz="3200" i="0" dirty="0">
                <a:solidFill>
                  <a:srgbClr val="FF66FF"/>
                </a:solidFill>
                <a:latin typeface="Calibri" panose="020F0502020204030204" pitchFamily="34" charset="0"/>
              </a:rPr>
              <a:t>FAKTOR V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580025" y="3410623"/>
            <a:ext cx="8181975" cy="30162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l">
              <a:defRPr/>
            </a:pPr>
            <a:r>
              <a:rPr lang="cs-CZ" i="0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Výskyt</a:t>
            </a:r>
            <a:r>
              <a:rPr lang="cs-CZ" sz="2400" i="0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 </a:t>
            </a:r>
          </a:p>
          <a:p>
            <a:pPr algn="l">
              <a:defRPr/>
            </a:pPr>
            <a:r>
              <a:rPr lang="cs-CZ" sz="24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5% Evropanů.  Nevyskytuje se mimo Evropu!</a:t>
            </a:r>
          </a:p>
          <a:p>
            <a:pPr algn="l">
              <a:defRPr/>
            </a:pPr>
            <a:r>
              <a:rPr lang="cs-CZ" sz="24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4-8x  zvýšené riziko vývoje žilní trombózy u heterozygotů </a:t>
            </a:r>
          </a:p>
          <a:p>
            <a:pPr algn="l">
              <a:defRPr/>
            </a:pPr>
            <a:r>
              <a:rPr lang="cs-CZ" sz="24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50-80x vyšší  riziko u homozygotů.</a:t>
            </a:r>
          </a:p>
          <a:p>
            <a:pPr algn="l">
              <a:defRPr/>
            </a:pPr>
            <a:r>
              <a:rPr lang="cs-CZ" sz="24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V kombinaci s užíváním hormonální antikoncepce riziko ještě mnohem vyšší. </a:t>
            </a:r>
          </a:p>
          <a:p>
            <a:pPr algn="l">
              <a:defRPr/>
            </a:pPr>
            <a:r>
              <a:rPr lang="cs-CZ" sz="2400" i="0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Mutace je asociována s rekurentními časnými potraty  (</a:t>
            </a:r>
            <a:r>
              <a:rPr lang="cs-CZ" sz="2400" i="0" dirty="0" err="1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Recurrent</a:t>
            </a:r>
            <a:r>
              <a:rPr lang="cs-CZ" sz="2400" i="0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cs-CZ" sz="2400" i="0" dirty="0" err="1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Pregnancy</a:t>
            </a:r>
            <a:r>
              <a:rPr lang="cs-CZ" sz="2400" i="0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cs-CZ" sz="2400" i="0" dirty="0" err="1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Loss</a:t>
            </a:r>
            <a:r>
              <a:rPr lang="cs-CZ" sz="2400" i="0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 – RPL)</a:t>
            </a:r>
            <a:endParaRPr lang="cs-CZ" sz="2400" b="0" i="0" dirty="0"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195373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7203" name="Text Box 3"/>
          <p:cNvSpPr txBox="1">
            <a:spLocks noChangeArrowheads="1"/>
          </p:cNvSpPr>
          <p:nvPr/>
        </p:nvSpPr>
        <p:spPr bwMode="auto">
          <a:xfrm>
            <a:off x="524090" y="359581"/>
            <a:ext cx="4870872" cy="49244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28398" dir="1593903" algn="ctr" rotWithShape="0">
              <a:schemeClr val="tx1"/>
            </a:outerShdw>
          </a:effectLst>
        </p:spPr>
        <p:txBody>
          <a:bodyPr wrap="square" lIns="0" tIns="0" rIns="0" bIns="0">
            <a:spAutoFit/>
          </a:bodyPr>
          <a:lstStyle/>
          <a:p>
            <a:pPr algn="l">
              <a:defRPr/>
            </a:pPr>
            <a:r>
              <a:rPr lang="cs-CZ" sz="3200" i="0" dirty="0">
                <a:solidFill>
                  <a:srgbClr val="FF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FAKTOR II- PROTROMBIN </a:t>
            </a:r>
          </a:p>
        </p:txBody>
      </p:sp>
      <p:sp>
        <p:nvSpPr>
          <p:cNvPr id="947204" name="Text Box 4"/>
          <p:cNvSpPr txBox="1">
            <a:spLocks noChangeArrowheads="1"/>
          </p:cNvSpPr>
          <p:nvPr/>
        </p:nvSpPr>
        <p:spPr bwMode="auto">
          <a:xfrm>
            <a:off x="524089" y="869500"/>
            <a:ext cx="8332678" cy="110799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l">
              <a:defRPr/>
            </a:pPr>
            <a:r>
              <a:rPr lang="cs-CZ" sz="24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Substituční mutace </a:t>
            </a:r>
            <a:r>
              <a:rPr lang="cs-CZ" sz="2400" i="0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G20210A</a:t>
            </a:r>
            <a:r>
              <a:rPr lang="cs-CZ" sz="2400" b="0" i="0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.</a:t>
            </a:r>
            <a:r>
              <a:rPr lang="cs-CZ" sz="2400" b="0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cs-CZ" sz="24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Přítomnost zvyšuje riziko rozvoje ŽT </a:t>
            </a:r>
            <a:r>
              <a:rPr lang="cs-CZ" sz="2400" i="0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Výskyt:</a:t>
            </a:r>
          </a:p>
          <a:p>
            <a:pPr algn="l">
              <a:defRPr/>
            </a:pPr>
            <a:r>
              <a:rPr lang="cs-CZ" sz="24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2% v </a:t>
            </a:r>
            <a:r>
              <a:rPr lang="cs-CZ" sz="2400" b="0" i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Kavkazské </a:t>
            </a:r>
            <a:r>
              <a:rPr lang="cs-CZ" sz="24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populaci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524089" y="4690461"/>
            <a:ext cx="2767751" cy="49244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l">
              <a:defRPr/>
            </a:pPr>
            <a:r>
              <a:rPr lang="cs-CZ" sz="3200" i="0" dirty="0">
                <a:solidFill>
                  <a:srgbClr val="FF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FAKTOR XIII </a:t>
            </a:r>
          </a:p>
        </p:txBody>
      </p:sp>
      <p:sp>
        <p:nvSpPr>
          <p:cNvPr id="2" name="Obdélník 1"/>
          <p:cNvSpPr/>
          <p:nvPr/>
        </p:nvSpPr>
        <p:spPr>
          <a:xfrm>
            <a:off x="432649" y="5182904"/>
            <a:ext cx="867373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cs-CZ" sz="24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Polymorfismus </a:t>
            </a:r>
            <a:r>
              <a:rPr lang="cs-CZ" sz="2400" i="0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V34L</a:t>
            </a:r>
            <a:r>
              <a:rPr lang="cs-CZ" sz="24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nalezen v kódujícím úseku genu pro podjednotku A faktoru XIII. </a:t>
            </a:r>
            <a:r>
              <a:rPr lang="cs-CZ" sz="2400" b="0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Variantní alele připisován protektivní efekt proti  HŽT.</a:t>
            </a:r>
          </a:p>
        </p:txBody>
      </p:sp>
      <p:sp>
        <p:nvSpPr>
          <p:cNvPr id="6" name="Obdélník 5"/>
          <p:cNvSpPr/>
          <p:nvPr/>
        </p:nvSpPr>
        <p:spPr>
          <a:xfrm>
            <a:off x="432649" y="2135914"/>
            <a:ext cx="8332529" cy="2062103"/>
          </a:xfrm>
          <a:prstGeom prst="rect">
            <a:avLst/>
          </a:prstGeom>
          <a:solidFill>
            <a:srgbClr val="000066"/>
          </a:solidFill>
          <a:ln>
            <a:solidFill>
              <a:srgbClr val="66FF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l"/>
            <a:r>
              <a:rPr lang="cs-CZ" sz="2400" b="0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Někdy stanovován </a:t>
            </a:r>
            <a:r>
              <a:rPr lang="cs-CZ" sz="2400" b="0" i="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haplotyp</a:t>
            </a:r>
            <a:r>
              <a:rPr lang="cs-CZ" sz="2400" b="0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 označením </a:t>
            </a:r>
            <a:r>
              <a:rPr lang="cs-CZ" i="0" dirty="0">
                <a:solidFill>
                  <a:srgbClr val="66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FV R2 </a:t>
            </a:r>
            <a:r>
              <a:rPr lang="cs-CZ" i="0" dirty="0" err="1">
                <a:solidFill>
                  <a:srgbClr val="66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haplotype</a:t>
            </a:r>
            <a:r>
              <a:rPr lang="cs-CZ" i="0" dirty="0">
                <a:solidFill>
                  <a:srgbClr val="66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(H1299R) </a:t>
            </a:r>
            <a:r>
              <a:rPr lang="cs-CZ" sz="2400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</a:t>
            </a:r>
            <a:r>
              <a:rPr lang="cs-CZ" sz="2400" i="0" dirty="0">
                <a:solidFill>
                  <a:srgbClr val="00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kombinace 4 mutací </a:t>
            </a:r>
            <a:r>
              <a:rPr lang="cs-CZ" sz="2400" b="0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(3 mutace  v genu pro FV, včetně Leidenské + 1 mutace v protrombinu).</a:t>
            </a:r>
            <a:r>
              <a:rPr lang="cs-CZ" sz="2400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b="0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Bylo zjištěno, že produkty genů v tomto </a:t>
            </a:r>
            <a:r>
              <a:rPr lang="cs-CZ" sz="2400" b="0" i="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haplotypu</a:t>
            </a:r>
            <a:r>
              <a:rPr lang="cs-CZ" sz="2400" b="0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ovlivňují </a:t>
            </a:r>
            <a:r>
              <a:rPr lang="cs-CZ" sz="2400" b="0" i="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protrombinázový</a:t>
            </a:r>
            <a:r>
              <a:rPr lang="cs-CZ" sz="2400" b="0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komplex.</a:t>
            </a:r>
            <a:endParaRPr lang="cs-CZ" sz="2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24255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9251" name="Text Box 3"/>
          <p:cNvSpPr txBox="1">
            <a:spLocks noChangeArrowheads="1"/>
          </p:cNvSpPr>
          <p:nvPr/>
        </p:nvSpPr>
        <p:spPr bwMode="auto">
          <a:xfrm>
            <a:off x="492068" y="490758"/>
            <a:ext cx="2641600" cy="49244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28398" dir="1593903" algn="ctr" rotWithShape="0">
              <a:schemeClr val="tx1"/>
            </a:outerShdw>
          </a:effectLst>
        </p:spPr>
        <p:txBody>
          <a:bodyPr lIns="0" tIns="0" rIns="0" bIns="0">
            <a:spAutoFit/>
          </a:bodyPr>
          <a:lstStyle/>
          <a:p>
            <a:pPr algn="l">
              <a:defRPr/>
            </a:pPr>
            <a:r>
              <a:rPr lang="cs-CZ" sz="3200" i="0" dirty="0">
                <a:solidFill>
                  <a:srgbClr val="FF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PROTEIN C</a:t>
            </a:r>
          </a:p>
        </p:txBody>
      </p:sp>
      <p:sp>
        <p:nvSpPr>
          <p:cNvPr id="949252" name="Text Box 4"/>
          <p:cNvSpPr txBox="1">
            <a:spLocks noChangeArrowheads="1"/>
          </p:cNvSpPr>
          <p:nvPr/>
        </p:nvSpPr>
        <p:spPr bwMode="auto">
          <a:xfrm>
            <a:off x="487940" y="983201"/>
            <a:ext cx="8370929" cy="221599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l">
              <a:defRPr/>
            </a:pPr>
            <a:r>
              <a:rPr lang="cs-CZ" sz="22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Systém proteinu C (PROC) a proteinu S (PROS) je jeden z nejdůležitějších mechanismů </a:t>
            </a:r>
            <a:r>
              <a:rPr lang="cs-CZ" sz="2200" b="0" i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down</a:t>
            </a:r>
            <a:r>
              <a:rPr lang="cs-CZ" sz="22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-regulace procesu krevního srážení. PROC se váže na komplex trombin-</a:t>
            </a:r>
            <a:r>
              <a:rPr lang="cs-CZ" sz="2200" b="0" i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trombomodulin</a:t>
            </a:r>
            <a:r>
              <a:rPr lang="cs-CZ" sz="22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cs-CZ" sz="22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sym typeface="Wingdings" panose="05000000000000000000" pitchFamily="2" charset="2"/>
              </a:rPr>
              <a:t>*</a:t>
            </a:r>
            <a:r>
              <a:rPr lang="cs-CZ" sz="220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APC.</a:t>
            </a:r>
          </a:p>
          <a:p>
            <a:pPr algn="l">
              <a:defRPr/>
            </a:pPr>
            <a:r>
              <a:rPr lang="cs-CZ" sz="220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APC  + PROS   →  proteolýza </a:t>
            </a:r>
            <a:r>
              <a:rPr lang="cs-CZ" sz="2200" i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Va</a:t>
            </a:r>
            <a:r>
              <a:rPr lang="cs-CZ" sz="220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  a  </a:t>
            </a:r>
            <a:r>
              <a:rPr lang="cs-CZ" sz="2200" i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VIIa</a:t>
            </a:r>
            <a:r>
              <a:rPr lang="cs-CZ" sz="22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.  </a:t>
            </a:r>
          </a:p>
          <a:p>
            <a:pPr algn="l">
              <a:defRPr/>
            </a:pPr>
            <a:r>
              <a:rPr lang="cs-CZ" sz="2600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Deficit PROC je rizikovým faktorem pro tromboflebitidu, hlubokou žilní trombózu a plicní </a:t>
            </a:r>
            <a:r>
              <a:rPr lang="cs-CZ" sz="2600" i="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tromboembolismus</a:t>
            </a:r>
            <a:r>
              <a:rPr lang="cs-CZ" sz="2600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. 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546479" y="3674226"/>
            <a:ext cx="8253850" cy="1600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l">
              <a:defRPr/>
            </a:pPr>
            <a:r>
              <a:rPr lang="cs-CZ" sz="2400" b="0" i="0" dirty="0">
                <a:solidFill>
                  <a:srgbClr val="66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V současnosti studovány  tři polymorfismy v promotoru genu pro protein C</a:t>
            </a:r>
            <a:r>
              <a:rPr lang="cs-CZ" sz="24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  </a:t>
            </a:r>
            <a:r>
              <a:rPr lang="cs-CZ" sz="3200" i="0" dirty="0">
                <a:solidFill>
                  <a:srgbClr val="66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-1654 C/T, -1641 A/G and -1476 A/T </a:t>
            </a:r>
          </a:p>
          <a:p>
            <a:pPr algn="l">
              <a:defRPr/>
            </a:pPr>
            <a:r>
              <a:rPr lang="cs-CZ" sz="2400" b="0" i="0" dirty="0">
                <a:solidFill>
                  <a:srgbClr val="66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u nichž byla nalezena korelace s </a:t>
            </a:r>
            <a:r>
              <a:rPr lang="cs-CZ" sz="2400" b="0" i="0" dirty="0" smtClean="0">
                <a:solidFill>
                  <a:srgbClr val="66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plazmatickou hladinou </a:t>
            </a:r>
            <a:r>
              <a:rPr lang="cs-CZ" sz="2400" b="0" i="0" dirty="0">
                <a:solidFill>
                  <a:srgbClr val="66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PROC  </a:t>
            </a:r>
            <a:r>
              <a:rPr lang="cs-CZ" sz="2400" b="0" i="0" dirty="0">
                <a:solidFill>
                  <a:srgbClr val="66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sym typeface="Wingdings" panose="05000000000000000000" pitchFamily="2" charset="2"/>
              </a:rPr>
              <a:t> riziko</a:t>
            </a:r>
            <a:r>
              <a:rPr lang="cs-CZ" sz="2400" b="0" i="0" dirty="0">
                <a:solidFill>
                  <a:srgbClr val="66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 rozvoje HŽT.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546479" y="5379263"/>
            <a:ext cx="8047997" cy="892552"/>
          </a:xfrm>
          <a:prstGeom prst="rect">
            <a:avLst/>
          </a:prstGeom>
          <a:solidFill>
            <a:srgbClr val="000066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/>
            <a:r>
              <a:rPr lang="cs-CZ" sz="2600" i="0" dirty="0">
                <a:solidFill>
                  <a:schemeClr val="bg1"/>
                </a:solidFill>
                <a:latin typeface="Calibri" panose="020F0502020204030204" pitchFamily="34" charset="0"/>
              </a:rPr>
              <a:t>Všechny tři polymorfismy se dědí  společně v </a:t>
            </a:r>
            <a:r>
              <a:rPr lang="cs-CZ" sz="2600" i="0" dirty="0" err="1">
                <a:solidFill>
                  <a:schemeClr val="bg1"/>
                </a:solidFill>
                <a:latin typeface="Calibri" panose="020F0502020204030204" pitchFamily="34" charset="0"/>
              </a:rPr>
              <a:t>haplotypu</a:t>
            </a:r>
            <a:r>
              <a:rPr lang="cs-CZ" sz="2600" i="0" dirty="0">
                <a:solidFill>
                  <a:schemeClr val="bg1"/>
                </a:solidFill>
                <a:latin typeface="Calibri" panose="020F0502020204030204" pitchFamily="34" charset="0"/>
              </a:rPr>
              <a:t>. </a:t>
            </a:r>
          </a:p>
          <a:p>
            <a:pPr algn="l"/>
            <a:r>
              <a:rPr lang="cs-CZ" sz="2600" i="0" dirty="0">
                <a:solidFill>
                  <a:schemeClr val="bg1"/>
                </a:solidFill>
                <a:latin typeface="Calibri" panose="020F0502020204030204" pitchFamily="34" charset="0"/>
              </a:rPr>
              <a:t>Některé z </a:t>
            </a:r>
            <a:r>
              <a:rPr lang="cs-CZ" sz="2600" i="0" dirty="0" err="1">
                <a:solidFill>
                  <a:schemeClr val="bg1"/>
                </a:solidFill>
                <a:latin typeface="Calibri" panose="020F0502020204030204" pitchFamily="34" charset="0"/>
              </a:rPr>
              <a:t>haplotypů</a:t>
            </a:r>
            <a:r>
              <a:rPr lang="cs-CZ" sz="2600" i="0" dirty="0">
                <a:solidFill>
                  <a:schemeClr val="bg1"/>
                </a:solidFill>
                <a:latin typeface="Calibri" panose="020F0502020204030204" pitchFamily="34" charset="0"/>
              </a:rPr>
              <a:t> jsou protektivní, jiné </a:t>
            </a:r>
            <a:r>
              <a:rPr lang="cs-CZ" sz="2600" i="0" dirty="0" err="1">
                <a:solidFill>
                  <a:schemeClr val="bg1"/>
                </a:solidFill>
                <a:latin typeface="Calibri" panose="020F0502020204030204" pitchFamily="34" charset="0"/>
              </a:rPr>
              <a:t>trombofilní</a:t>
            </a:r>
            <a:endParaRPr lang="cs-CZ" sz="2600" i="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058936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3"/>
          <a:srcRect l="20840" t="12776" r="20604" b="51740"/>
          <a:stretch/>
        </p:blipFill>
        <p:spPr>
          <a:xfrm>
            <a:off x="315878" y="644553"/>
            <a:ext cx="8184674" cy="3967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6573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3"/>
          <a:srcRect l="23668" t="14782" r="24970" b="7562"/>
          <a:stretch/>
        </p:blipFill>
        <p:spPr>
          <a:xfrm>
            <a:off x="4984056" y="413020"/>
            <a:ext cx="3977064" cy="4810490"/>
          </a:xfrm>
          <a:prstGeom prst="rect">
            <a:avLst/>
          </a:prstGeom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447300" y="413020"/>
            <a:ext cx="4536756" cy="33239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l">
              <a:buClr>
                <a:schemeClr val="bg1"/>
              </a:buClr>
              <a:tabLst>
                <a:tab pos="261938" algn="l"/>
                <a:tab pos="363538" algn="l"/>
              </a:tabLst>
              <a:defRPr/>
            </a:pPr>
            <a:r>
              <a:rPr lang="cs-CZ" sz="2400" b="0" i="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Určitá kombinace alel  genů kódujících  </a:t>
            </a:r>
            <a:r>
              <a:rPr lang="cs-CZ" sz="2400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HLA molekuly </a:t>
            </a:r>
            <a:r>
              <a:rPr lang="cs-CZ" sz="2400" i="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 </a:t>
            </a:r>
            <a:r>
              <a:rPr lang="cs-CZ" sz="2400" b="0" i="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predisponuje své nositele k výskytu  </a:t>
            </a:r>
            <a:r>
              <a:rPr lang="cs-CZ" sz="2400" i="0" dirty="0">
                <a:solidFill>
                  <a:srgbClr val="FF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CELIAKIE</a:t>
            </a:r>
            <a:r>
              <a:rPr lang="cs-CZ" sz="2400" i="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  </a:t>
            </a:r>
            <a:r>
              <a:rPr lang="cs-CZ" sz="2200" b="0" i="0" dirty="0">
                <a:solidFill>
                  <a:srgbClr val="FF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(HLA-DQ2, HLA-DQ8, DRB1)</a:t>
            </a:r>
            <a:r>
              <a:rPr lang="cs-CZ" sz="2400" b="0" i="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.</a:t>
            </a:r>
            <a:r>
              <a:rPr lang="cs-CZ" sz="2400" b="0" i="0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 </a:t>
            </a:r>
            <a:r>
              <a:rPr lang="cs-CZ" sz="2400" i="0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Jedinec může mít rizikový genotyp a po celý život neonemocnět. Je však prakticky vyloučeno, aby jedinec s </a:t>
            </a:r>
            <a:r>
              <a:rPr lang="cs-CZ" sz="2400" i="0" dirty="0" err="1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celiakií</a:t>
            </a:r>
            <a:r>
              <a:rPr lang="cs-CZ" sz="2400" i="0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  neměl rizikový genotyp</a:t>
            </a: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300018" y="4424796"/>
            <a:ext cx="4654324" cy="184665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l">
              <a:buClr>
                <a:schemeClr val="bg1"/>
              </a:buClr>
              <a:tabLst>
                <a:tab pos="261938" algn="l"/>
                <a:tab pos="363538" algn="l"/>
              </a:tabLst>
              <a:defRPr/>
            </a:pPr>
            <a:r>
              <a:rPr lang="cs-CZ" sz="2400" b="0" i="0" u="sng" dirty="0">
                <a:solidFill>
                  <a:schemeClr val="accent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Některé HLA </a:t>
            </a:r>
            <a:r>
              <a:rPr lang="cs-CZ" sz="2400" b="0" i="0" u="sng" dirty="0" err="1">
                <a:solidFill>
                  <a:schemeClr val="accent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haplotypy</a:t>
            </a:r>
            <a:r>
              <a:rPr lang="cs-CZ" sz="2400" b="0" i="0" u="sng" dirty="0">
                <a:solidFill>
                  <a:schemeClr val="accent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 asociovány s</a:t>
            </a:r>
            <a:r>
              <a:rPr lang="cs-CZ" sz="2400" b="0" i="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:</a:t>
            </a:r>
          </a:p>
          <a:p>
            <a:pPr marL="342900" indent="-342900" algn="l">
              <a:buClr>
                <a:schemeClr val="bg1"/>
              </a:buClr>
              <a:buFont typeface="Wingdings" panose="05000000000000000000" pitchFamily="2" charset="2"/>
              <a:buChar char="§"/>
              <a:tabLst>
                <a:tab pos="261938" algn="l"/>
                <a:tab pos="363538" algn="l"/>
              </a:tabLst>
              <a:defRPr/>
            </a:pPr>
            <a:r>
              <a:rPr lang="cs-CZ" sz="2400" b="0" i="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kožní hypersenzitivitou  nebo </a:t>
            </a:r>
          </a:p>
          <a:p>
            <a:pPr marL="342900" indent="-342900" algn="l">
              <a:buClr>
                <a:schemeClr val="bg1"/>
              </a:buClr>
              <a:buFont typeface="Wingdings" panose="05000000000000000000" pitchFamily="2" charset="2"/>
              <a:buChar char="§"/>
              <a:tabLst>
                <a:tab pos="261938" algn="l"/>
                <a:tab pos="363538" algn="l"/>
              </a:tabLst>
              <a:defRPr/>
            </a:pPr>
            <a:r>
              <a:rPr lang="cs-CZ" sz="2400" b="0" i="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léky indukovaným poškozením jater </a:t>
            </a:r>
          </a:p>
          <a:p>
            <a:pPr algn="l">
              <a:buClr>
                <a:schemeClr val="bg1"/>
              </a:buClr>
              <a:tabLst>
                <a:tab pos="261938" algn="l"/>
                <a:tab pos="363538" algn="l"/>
              </a:tabLst>
              <a:defRPr/>
            </a:pPr>
            <a:r>
              <a:rPr lang="cs-CZ" sz="2400" i="0" dirty="0" err="1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Allopurinol</a:t>
            </a:r>
            <a:r>
              <a:rPr lang="cs-CZ" sz="2400" i="0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, </a:t>
            </a:r>
            <a:r>
              <a:rPr lang="cs-CZ" sz="2400" i="0" dirty="0" err="1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karbamazepin</a:t>
            </a:r>
            <a:r>
              <a:rPr lang="cs-CZ" sz="2400" i="0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, </a:t>
            </a:r>
            <a:r>
              <a:rPr lang="cs-CZ" sz="2400" i="0" dirty="0" err="1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abacavir</a:t>
            </a:r>
            <a:r>
              <a:rPr lang="cs-CZ" sz="2400" i="0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 </a:t>
            </a:r>
            <a:endParaRPr lang="cs-CZ" sz="2200" i="0" dirty="0">
              <a:solidFill>
                <a:srgbClr val="00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anose="020F0502020204030204" pitchFamily="34" charset="0"/>
              <a:cs typeface="Calibri" panose="020F0502020204030204" pitchFamily="34" charset="0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1143638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777689" y="1841863"/>
            <a:ext cx="770855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320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Přítomnost genového polymorfismu pouze ukazuje na </a:t>
            </a:r>
            <a:r>
              <a:rPr lang="cs-CZ" sz="3200" i="0" dirty="0">
                <a:solidFill>
                  <a:srgbClr val="66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STATISTICKY VYŠŠÍ </a:t>
            </a:r>
            <a:r>
              <a:rPr lang="cs-CZ" sz="3200" i="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PRAVDĚPODOBNOST </a:t>
            </a:r>
            <a:r>
              <a:rPr lang="cs-CZ" sz="320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výskytu daného jevu </a:t>
            </a:r>
            <a:r>
              <a:rPr lang="cs-CZ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(patologie, závažného NÚ, neúčinnosti terapie)</a:t>
            </a:r>
            <a:r>
              <a:rPr lang="cs-CZ" sz="32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sz="320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který ovšem nemusí nastat.</a:t>
            </a:r>
          </a:p>
        </p:txBody>
      </p:sp>
    </p:spTree>
    <p:extLst>
      <p:ext uri="{BB962C8B-B14F-4D97-AF65-F5344CB8AC3E}">
        <p14:creationId xmlns:p14="http://schemas.microsoft.com/office/powerpoint/2010/main" val="2756867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627" name="Text Box 3"/>
          <p:cNvSpPr txBox="1">
            <a:spLocks noChangeArrowheads="1"/>
          </p:cNvSpPr>
          <p:nvPr/>
        </p:nvSpPr>
        <p:spPr bwMode="auto">
          <a:xfrm>
            <a:off x="198438" y="454814"/>
            <a:ext cx="8466137" cy="252376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eaLnBrk="0" hangingPunct="0">
              <a:spcBef>
                <a:spcPts val="0"/>
              </a:spcBef>
              <a:defRPr/>
            </a:pPr>
            <a:r>
              <a:rPr lang="cs-CZ" sz="3200" i="0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Některé genové polymorfismy se sdružují do bloků – </a:t>
            </a:r>
            <a:r>
              <a:rPr lang="cs-CZ" sz="3200" i="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haplotypů</a:t>
            </a:r>
            <a:r>
              <a:rPr lang="cs-CZ" sz="3200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cs-CZ" sz="320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které se dědí společně </a:t>
            </a:r>
            <a:r>
              <a:rPr lang="cs-CZ" sz="24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cs-CZ" sz="2400" b="0" i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en</a:t>
            </a:r>
            <a:r>
              <a:rPr lang="cs-CZ" sz="24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b="0" i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block</a:t>
            </a:r>
            <a:r>
              <a:rPr lang="cs-CZ" sz="24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  <a:p>
            <a:pPr eaLnBrk="0" hangingPunct="0">
              <a:spcBef>
                <a:spcPts val="0"/>
              </a:spcBef>
              <a:defRPr/>
            </a:pPr>
            <a:endParaRPr lang="cs-CZ" b="0" i="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0" hangingPunct="0">
              <a:spcBef>
                <a:spcPts val="0"/>
              </a:spcBef>
              <a:defRPr/>
            </a:pPr>
            <a:r>
              <a:rPr lang="cs-CZ" sz="24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K určení daného </a:t>
            </a:r>
            <a:r>
              <a:rPr lang="cs-CZ" sz="2400" b="0" i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haplotypu</a:t>
            </a:r>
            <a:r>
              <a:rPr lang="cs-CZ" sz="24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lze identifikovat jen několik „značek“.  Jako tyto značky mohou sloužit SNP (</a:t>
            </a:r>
            <a:r>
              <a:rPr lang="cs-CZ" sz="2400" b="0" i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jednonukleotidové</a:t>
            </a:r>
            <a:r>
              <a:rPr lang="cs-CZ" sz="24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polymorfismy).</a:t>
            </a: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449263" y="3439867"/>
            <a:ext cx="8215312" cy="20313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eaLnBrk="0" hangingPunct="0">
              <a:spcBef>
                <a:spcPts val="0"/>
              </a:spcBef>
              <a:tabLst>
                <a:tab pos="7272338" algn="l"/>
              </a:tabLst>
              <a:defRPr/>
            </a:pPr>
            <a:r>
              <a:rPr lang="cs-CZ" sz="3200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HAPLOTYPOVÉ MAPOVÁNÍ LIDSKÉHO GENOMU </a:t>
            </a:r>
          </a:p>
          <a:p>
            <a:pPr eaLnBrk="0" hangingPunct="0">
              <a:spcBef>
                <a:spcPts val="0"/>
              </a:spcBef>
              <a:tabLst>
                <a:tab pos="7272338" algn="l"/>
              </a:tabLst>
              <a:defRPr/>
            </a:pPr>
            <a:r>
              <a:rPr lang="cs-CZ" b="0" i="0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(Projekt </a:t>
            </a:r>
            <a:r>
              <a:rPr lang="cs-CZ" b="0" i="0" dirty="0" err="1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HapMap</a:t>
            </a:r>
            <a:r>
              <a:rPr lang="cs-CZ" b="0" i="0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). </a:t>
            </a:r>
          </a:p>
          <a:p>
            <a:pPr eaLnBrk="0" hangingPunct="0">
              <a:spcBef>
                <a:spcPts val="0"/>
              </a:spcBef>
              <a:tabLst>
                <a:tab pos="7272338" algn="l"/>
              </a:tabLst>
              <a:defRPr/>
            </a:pPr>
            <a:r>
              <a:rPr lang="cs-CZ" sz="24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Již dnes lze hodnotit pomocí tzv. SNP čipů  několik set tisíc SNP najednou. Problémem je interpretace a využití obrovského množství takto získaných dat</a:t>
            </a:r>
          </a:p>
        </p:txBody>
      </p:sp>
    </p:spTree>
    <p:extLst>
      <p:ext uri="{BB962C8B-B14F-4D97-AF65-F5344CB8AC3E}">
        <p14:creationId xmlns:p14="http://schemas.microsoft.com/office/powerpoint/2010/main" val="11816128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1113790" y="1982420"/>
            <a:ext cx="6944360" cy="2462213"/>
          </a:xfrm>
          <a:prstGeom prst="rect">
            <a:avLst/>
          </a:prstGeom>
          <a:solidFill>
            <a:srgbClr val="000066"/>
          </a:solidFill>
          <a:ln w="28575" algn="ctr">
            <a:solidFill>
              <a:srgbClr val="00FF00"/>
            </a:solidFill>
            <a:miter lim="800000"/>
            <a:headEnd/>
            <a:tailEnd/>
          </a:ln>
          <a:effectLst>
            <a:outerShdw dist="63500" dir="3187806" algn="ctr" rotWithShape="0">
              <a:schemeClr val="tx1"/>
            </a:outerShdw>
          </a:effectLst>
        </p:spPr>
        <p:txBody>
          <a:bodyPr wrap="square" lIns="0" tIns="0" rIns="0" bIns="0">
            <a:spAutoFit/>
          </a:bodyPr>
          <a:lstStyle/>
          <a:p>
            <a:pPr marL="536575" indent="-361950" algn="l" eaLnBrk="0" hangingPunct="0">
              <a:buFont typeface="Wingdings" pitchFamily="2" charset="2"/>
              <a:buNone/>
              <a:defRPr/>
            </a:pPr>
            <a:r>
              <a:rPr lang="cs-CZ" sz="4000" i="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4. Možnosti využití </a:t>
            </a:r>
            <a:r>
              <a:rPr lang="cs-CZ" sz="4000" i="0" dirty="0" err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farmakogenetiky</a:t>
            </a:r>
            <a:r>
              <a:rPr lang="cs-CZ" sz="4000" i="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cs-CZ" sz="4000" i="0" dirty="0" err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farmakogenomiky</a:t>
            </a:r>
            <a:r>
              <a:rPr lang="cs-CZ" sz="4000" i="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v klinické praxi, rizika a omezení</a:t>
            </a:r>
            <a:endParaRPr lang="cs-CZ" sz="4000" i="0" dirty="0">
              <a:solidFill>
                <a:srgbClr val="00FF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85316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1987" name="Picture 3" descr="Farmaci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876198" cy="1408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44802" dir="2272499" algn="ctr" rotWithShape="0">
              <a:schemeClr val="tx2">
                <a:alpha val="50000"/>
              </a:schemeClr>
            </a:outerShdw>
            <a:softEdge rad="127000"/>
          </a:effectLst>
        </p:spPr>
      </p:pic>
      <p:pic>
        <p:nvPicPr>
          <p:cNvPr id="9" name="Obrázek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439"/>
          <a:stretch/>
        </p:blipFill>
        <p:spPr>
          <a:xfrm>
            <a:off x="0" y="14325"/>
            <a:ext cx="2294164" cy="1523804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0" name="Picture 4" descr="08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92686" y="0"/>
            <a:ext cx="2351314" cy="1538129"/>
          </a:xfrm>
          <a:prstGeom prst="rect">
            <a:avLst/>
          </a:prstGeom>
          <a:noFill/>
          <a:effectLst>
            <a:outerShdw dist="125724" dir="2700000" algn="ctr" rotWithShape="0">
              <a:schemeClr val="tx2"/>
            </a:outerShdw>
            <a:softEdge rad="127000"/>
          </a:effectLst>
        </p:spPr>
      </p:pic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1280317" y="1865765"/>
            <a:ext cx="6526214" cy="553998"/>
          </a:xfrm>
          <a:prstGeom prst="rect">
            <a:avLst/>
          </a:prstGeom>
          <a:solidFill>
            <a:srgbClr val="000066"/>
          </a:solidFill>
          <a:ln w="9525" algn="ctr">
            <a:noFill/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square" lIns="0" tIns="0" rIns="0" bIns="0">
            <a:spAutoFit/>
          </a:bodyPr>
          <a:lstStyle/>
          <a:p>
            <a:pPr algn="ctr" eaLnBrk="0" hangingPunct="0">
              <a:buFont typeface="Wingdings" pitchFamily="2" charset="2"/>
              <a:buNone/>
              <a:tabLst>
                <a:tab pos="449263" algn="l"/>
              </a:tabLst>
              <a:defRPr/>
            </a:pPr>
            <a:r>
              <a:rPr lang="cs-CZ" sz="3600" i="0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1. PERSONALIZOVANÁ MEDICÍNA</a:t>
            </a: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649739" y="2747399"/>
            <a:ext cx="7967889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altLang="cs-CZ" sz="24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= </a:t>
            </a:r>
            <a:r>
              <a:rPr kumimoji="0" lang="cs-CZ" altLang="cs-CZ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multidisciplinární vědní obor, zabývající</a:t>
            </a:r>
            <a:r>
              <a:rPr kumimoji="0" lang="cs-CZ" altLang="cs-CZ" sz="2400" b="0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se </a:t>
            </a:r>
            <a:r>
              <a:rPr kumimoji="0" lang="cs-CZ" altLang="cs-CZ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optimalizací léčebných a diagnostických postupů u konkrétního pacienta s využitím moderních metod.</a:t>
            </a:r>
            <a:endParaRPr kumimoji="0" lang="cs-CZ" altLang="cs-CZ" sz="36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Obdélník 12"/>
          <p:cNvSpPr/>
          <p:nvPr/>
        </p:nvSpPr>
        <p:spPr>
          <a:xfrm>
            <a:off x="1540162" y="4447678"/>
            <a:ext cx="618704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800" b="1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SPRÁVNÁ </a:t>
            </a:r>
            <a:r>
              <a:rPr kumimoji="0" lang="cs-CZ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DIAGNÓZA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800" b="1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         SPRÁVNÁ </a:t>
            </a:r>
            <a:r>
              <a:rPr kumimoji="0" lang="cs-CZ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LÉČBA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i="0" dirty="0">
                <a:solidFill>
                  <a:srgbClr val="00FFFF"/>
                </a:solidFill>
                <a:latin typeface="Calibri" panose="020F0502020204030204" pitchFamily="34" charset="0"/>
              </a:rPr>
              <a:t>	    PRO SPRÁVNÉHO </a:t>
            </a:r>
            <a:r>
              <a:rPr lang="cs-CZ" i="0" dirty="0">
                <a:solidFill>
                  <a:srgbClr val="FFFF00"/>
                </a:solidFill>
                <a:latin typeface="Calibri" panose="020F0502020204030204" pitchFamily="34" charset="0"/>
              </a:rPr>
              <a:t>PACIENTA</a:t>
            </a:r>
          </a:p>
          <a:p>
            <a:pPr marL="0" marR="0" lvl="0" indent="0" algn="l" defTabSz="7207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800" b="1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		    VE SPRÁVNÉM </a:t>
            </a:r>
            <a:r>
              <a:rPr kumimoji="0" lang="cs-CZ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ČASE </a:t>
            </a:r>
          </a:p>
        </p:txBody>
      </p:sp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2294164" y="75126"/>
            <a:ext cx="4348683" cy="1477328"/>
          </a:xfrm>
          <a:prstGeom prst="rect">
            <a:avLst/>
          </a:prstGeom>
          <a:solidFill>
            <a:srgbClr val="000066"/>
          </a:solidFill>
          <a:ln w="952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>
                <a:tab pos="449263" algn="l"/>
              </a:tabLst>
              <a:defRPr/>
            </a:pPr>
            <a:r>
              <a:rPr kumimoji="0" lang="cs-CZ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KLINICKÉ MOŽNOSTI VYUŽITÍ FARMAKO</a:t>
            </a:r>
            <a:r>
              <a:rPr kumimoji="0" lang="cs-CZ" sz="3200" b="1" i="0" u="none" strike="noStrike" kern="1200" cap="none" spc="0" normalizeH="0" baseline="0" noProof="0" dirty="0">
                <a:ln>
                  <a:noFill/>
                </a:ln>
                <a:solidFill>
                  <a:srgbClr val="FF66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GENETIKY</a:t>
            </a:r>
            <a:r>
              <a:rPr kumimoji="0" lang="cs-CZ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endParaRPr kumimoji="0" lang="cs-CZ" sz="3200" b="1" i="0" u="none" strike="noStrike" kern="1200" cap="none" spc="0" normalizeH="0" baseline="0" noProof="0" dirty="0">
              <a:ln>
                <a:noFill/>
              </a:ln>
              <a:solidFill>
                <a:srgbClr val="00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387531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547515" y="566895"/>
            <a:ext cx="7967889" cy="553998"/>
          </a:xfrm>
          <a:prstGeom prst="rect">
            <a:avLst/>
          </a:prstGeom>
          <a:solidFill>
            <a:srgbClr val="000066"/>
          </a:solidFill>
          <a:ln w="9525" algn="ctr">
            <a:noFill/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square" lIns="0" tIns="0" rIns="0" bIns="0">
            <a:spAutoFit/>
          </a:bodyPr>
          <a:lstStyle/>
          <a:p>
            <a:pPr algn="ctr" eaLnBrk="0" hangingPunct="0">
              <a:buFont typeface="Wingdings" pitchFamily="2" charset="2"/>
              <a:buNone/>
              <a:tabLst>
                <a:tab pos="449263" algn="l"/>
              </a:tabLst>
              <a:defRPr/>
            </a:pPr>
            <a:r>
              <a:rPr lang="cs-CZ" sz="3600" i="0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2. INDIVIDUALIZACE  FARMAKOTERAPIE </a:t>
            </a:r>
          </a:p>
        </p:txBody>
      </p: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445290" y="1332001"/>
            <a:ext cx="8172337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kumimoji="0" lang="cs-CZ" altLang="cs-CZ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farmakoterapie  </a:t>
            </a:r>
            <a:r>
              <a:rPr kumimoji="0" lang="cs-CZ" altLang="cs-CZ" sz="240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„ušitá na míru“ </a:t>
            </a:r>
            <a:r>
              <a:rPr kumimoji="0" lang="cs-CZ" altLang="cs-CZ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pro</a:t>
            </a:r>
            <a:r>
              <a:rPr kumimoji="0" lang="cs-CZ" altLang="cs-CZ" sz="2400" b="0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konkrétního pacienta tak, aby byla </a:t>
            </a:r>
            <a:r>
              <a:rPr kumimoji="0" lang="cs-CZ" altLang="cs-CZ" sz="2400" i="0" u="none" strike="noStrike" cap="none" normalizeH="0" dirty="0">
                <a:ln>
                  <a:noFill/>
                </a:ln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NEJEFEKTIVNĚJŠÍ</a:t>
            </a:r>
            <a:r>
              <a:rPr kumimoji="0" lang="cs-CZ" altLang="cs-CZ" sz="2400" b="0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a měla </a:t>
            </a:r>
            <a:r>
              <a:rPr kumimoji="0" lang="cs-CZ" altLang="cs-CZ" sz="2400" i="0" u="none" strike="noStrike" cap="none" normalizeH="0" dirty="0">
                <a:ln>
                  <a:noFill/>
                </a:ln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NEJMÉNĚ </a:t>
            </a:r>
            <a:r>
              <a:rPr kumimoji="0" lang="cs-CZ" altLang="cs-CZ" sz="2400" i="0" u="none" strike="noStrike" cap="none" normalizeH="0" dirty="0" smtClean="0">
                <a:ln>
                  <a:noFill/>
                </a:ln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NÚ</a:t>
            </a:r>
            <a:endParaRPr lang="cs-CZ" altLang="cs-CZ" sz="2400" b="0" i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kumimoji="0" lang="cs-CZ" altLang="cs-CZ" sz="24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cs-CZ" altLang="cs-CZ" sz="2400" b="0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výběr </a:t>
            </a:r>
            <a:r>
              <a:rPr kumimoji="0" lang="cs-CZ" altLang="cs-CZ" sz="24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vhodné kombinace </a:t>
            </a:r>
            <a:r>
              <a:rPr kumimoji="0" lang="cs-CZ" altLang="cs-CZ" sz="2400" b="0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při </a:t>
            </a:r>
            <a:r>
              <a:rPr kumimoji="0" lang="cs-CZ" altLang="cs-CZ" sz="2400" b="0" i="0" u="none" strike="noStrike" cap="none" normalizeH="0" dirty="0">
                <a:ln>
                  <a:noFill/>
                </a:ln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maximálním snížení rizika lékových interakcí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kumimoji="0" lang="cs-CZ" altLang="cs-CZ" sz="24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úprava </a:t>
            </a:r>
            <a:r>
              <a:rPr kumimoji="0" lang="cs-CZ" altLang="cs-CZ" sz="2400" b="0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dávkování respektující genový polymorfismus</a:t>
            </a:r>
            <a:endParaRPr kumimoji="0" lang="cs-CZ" altLang="cs-CZ" sz="36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787462" y="4337384"/>
            <a:ext cx="8088881" cy="12926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173038" marR="0" lvl="0" indent="0" algn="l" defTabSz="2730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IDEÁLNÍ LÉČIVO:</a:t>
            </a:r>
          </a:p>
          <a:p>
            <a:pPr marL="630238" marR="0" lvl="0" indent="-457200" algn="l" defTabSz="2730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Efektivní</a:t>
            </a:r>
            <a:r>
              <a:rPr kumimoji="0" lang="cs-CZ" sz="2800" b="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léčba nebo prevence nemoci</a:t>
            </a:r>
            <a:endParaRPr kumimoji="0" lang="cs-CZ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630238" marR="0" lvl="0" indent="-457200" algn="l" defTabSz="2730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Minimální nežádoucí účinky </a:t>
            </a:r>
          </a:p>
        </p:txBody>
      </p:sp>
    </p:spTree>
    <p:extLst>
      <p:ext uri="{BB962C8B-B14F-4D97-AF65-F5344CB8AC3E}">
        <p14:creationId xmlns:p14="http://schemas.microsoft.com/office/powerpoint/2010/main" val="165975361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08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92686" y="0"/>
            <a:ext cx="2351314" cy="1538129"/>
          </a:xfrm>
          <a:prstGeom prst="rect">
            <a:avLst/>
          </a:prstGeom>
          <a:noFill/>
          <a:effectLst>
            <a:outerShdw dist="125724" dir="2700000" algn="ctr" rotWithShape="0">
              <a:schemeClr val="tx2"/>
            </a:outerShdw>
            <a:softEdge rad="127000"/>
          </a:effectLst>
        </p:spPr>
      </p:pic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439"/>
          <a:stretch/>
        </p:blipFill>
        <p:spPr>
          <a:xfrm>
            <a:off x="0" y="14325"/>
            <a:ext cx="2294164" cy="1523804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5" name="Text Box 12"/>
          <p:cNvSpPr txBox="1">
            <a:spLocks noChangeArrowheads="1"/>
          </p:cNvSpPr>
          <p:nvPr/>
        </p:nvSpPr>
        <p:spPr bwMode="auto">
          <a:xfrm>
            <a:off x="452438" y="3342432"/>
            <a:ext cx="8316912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l" defTabSz="179388">
              <a:defRPr/>
            </a:pPr>
            <a:r>
              <a:rPr lang="cs-CZ" sz="2200" b="0" i="0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200" b="0" dirty="0" err="1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Farmako</a:t>
            </a:r>
            <a:r>
              <a:rPr lang="cs-CZ" sz="2200" b="0" dirty="0" err="1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genetika</a:t>
            </a:r>
            <a:r>
              <a:rPr lang="cs-CZ" sz="2200" b="0" dirty="0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200" b="0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se zaměřuje na </a:t>
            </a:r>
            <a:r>
              <a:rPr lang="cs-CZ" sz="2200" b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variabilitu pacientů</a:t>
            </a:r>
            <a:endParaRPr lang="cs-CZ" sz="2200" b="0" dirty="0">
              <a:solidFill>
                <a:srgbClr val="66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 Box 14"/>
          <p:cNvSpPr txBox="1">
            <a:spLocks noChangeArrowheads="1"/>
          </p:cNvSpPr>
          <p:nvPr/>
        </p:nvSpPr>
        <p:spPr bwMode="auto">
          <a:xfrm>
            <a:off x="474663" y="5722189"/>
            <a:ext cx="8158162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marL="87313" indent="-87313" algn="l">
              <a:defRPr/>
            </a:pPr>
            <a:r>
              <a:rPr lang="cs-CZ" sz="2200" b="0" i="0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200" b="0" dirty="0" err="1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Farmako</a:t>
            </a:r>
            <a:r>
              <a:rPr lang="cs-CZ" sz="2200" b="0" dirty="0" err="1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genomika</a:t>
            </a:r>
            <a:r>
              <a:rPr lang="cs-CZ" sz="2200" b="0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 se zaměřuje na </a:t>
            </a:r>
            <a:r>
              <a:rPr lang="cs-CZ" sz="2200" b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variabilitu potenciálních léčiv</a:t>
            </a:r>
            <a:r>
              <a:rPr lang="cs-CZ" sz="2200" b="0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452438" y="2045607"/>
            <a:ext cx="8316912" cy="1169988"/>
          </a:xfrm>
          <a:prstGeom prst="rect">
            <a:avLst/>
          </a:prstGeom>
          <a:solidFill>
            <a:srgbClr val="000066"/>
          </a:solidFill>
          <a:ln w="952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>
            <a:spAutoFit/>
          </a:bodyPr>
          <a:lstStyle/>
          <a:p>
            <a:pPr marL="87313" algn="l">
              <a:defRPr/>
            </a:pPr>
            <a:r>
              <a:rPr lang="cs-CZ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FARMAKOGENETIKA</a:t>
            </a:r>
            <a:r>
              <a:rPr lang="cs-CZ" sz="2400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i="0" dirty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b="0" i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studuje rozdílné účinky léčiva u rozdílných pacientů </a:t>
            </a:r>
            <a:r>
              <a:rPr lang="cs-CZ" sz="2400" b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in </a:t>
            </a:r>
            <a:r>
              <a:rPr lang="cs-CZ" sz="2400" b="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vivo</a:t>
            </a:r>
            <a:r>
              <a:rPr lang="cs-CZ" sz="2400" b="0" i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, které jsou dány přítomností dědičných variant genů.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431120" y="4387623"/>
            <a:ext cx="8316912" cy="1169988"/>
          </a:xfrm>
          <a:prstGeom prst="rect">
            <a:avLst/>
          </a:prstGeom>
          <a:solidFill>
            <a:srgbClr val="000066"/>
          </a:solidFill>
          <a:ln w="952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>
            <a:spAutoFit/>
          </a:bodyPr>
          <a:lstStyle/>
          <a:p>
            <a:pPr marL="87313" algn="l">
              <a:defRPr/>
            </a:pPr>
            <a:r>
              <a:rPr lang="cs-CZ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FARMAKOGENOMIKA</a:t>
            </a:r>
            <a:r>
              <a:rPr lang="cs-CZ" i="0" dirty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b="0" i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studuje rozdílné účinky potenciálních léčiv </a:t>
            </a:r>
            <a:r>
              <a:rPr lang="cs-CZ" sz="2400" b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in </a:t>
            </a:r>
            <a:r>
              <a:rPr lang="cs-CZ" sz="2400" b="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vivo</a:t>
            </a:r>
            <a:r>
              <a:rPr lang="cs-CZ" sz="2400" b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b="0" i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 </a:t>
            </a:r>
            <a:r>
              <a:rPr lang="cs-CZ" sz="2400" b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in vitro </a:t>
            </a:r>
            <a:r>
              <a:rPr lang="cs-CZ" sz="2400" b="0" i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na genovou expresi jako celek. Hodnotí expresní profily. </a:t>
            </a:r>
          </a:p>
        </p:txBody>
      </p:sp>
      <p:sp>
        <p:nvSpPr>
          <p:cNvPr id="9" name="TextovéPole 1"/>
          <p:cNvSpPr txBox="1">
            <a:spLocks noChangeArrowheads="1"/>
          </p:cNvSpPr>
          <p:nvPr/>
        </p:nvSpPr>
        <p:spPr bwMode="auto">
          <a:xfrm>
            <a:off x="3359160" y="178792"/>
            <a:ext cx="2255815" cy="646331"/>
          </a:xfrm>
          <a:prstGeom prst="rect">
            <a:avLst/>
          </a:prstGeom>
          <a:solidFill>
            <a:srgbClr val="000066"/>
          </a:solidFill>
          <a:ln>
            <a:solidFill>
              <a:schemeClr val="bg1"/>
            </a:solidFill>
          </a:ln>
          <a:effectLst/>
        </p:spPr>
        <p:txBody>
          <a:bodyPr wrap="square">
            <a:spAutoFit/>
          </a:bodyPr>
          <a:lstStyle>
            <a:lvl1pPr eaLnBrk="0" hangingPunct="0">
              <a:defRPr sz="2800" b="1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 b="1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 b="1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 b="1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 b="1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3600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DEFINICE</a:t>
            </a:r>
          </a:p>
        </p:txBody>
      </p:sp>
    </p:spTree>
    <p:extLst>
      <p:ext uri="{BB962C8B-B14F-4D97-AF65-F5344CB8AC3E}">
        <p14:creationId xmlns:p14="http://schemas.microsoft.com/office/powerpoint/2010/main" val="178699145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 animBg="1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410966" y="353964"/>
            <a:ext cx="8436496" cy="615553"/>
          </a:xfrm>
          <a:prstGeom prst="rect">
            <a:avLst/>
          </a:prstGeom>
          <a:solidFill>
            <a:srgbClr val="000066"/>
          </a:solidFill>
          <a:ln w="9525" algn="ctr">
            <a:noFill/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square" lIns="0" tIns="0" rIns="0" bIns="0">
            <a:spAutoFit/>
          </a:bodyPr>
          <a:lstStyle/>
          <a:p>
            <a:pPr>
              <a:tabLst>
                <a:tab pos="449263" algn="l"/>
              </a:tabLst>
              <a:defRPr/>
            </a:pPr>
            <a:r>
              <a:rPr lang="cs-CZ" sz="3600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3. PREDISPOZICE K PATOLOGICKÝM STAVŮM</a:t>
            </a:r>
            <a:r>
              <a:rPr lang="cs-CZ" sz="4000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  </a:t>
            </a:r>
          </a:p>
        </p:txBody>
      </p:sp>
      <p:sp>
        <p:nvSpPr>
          <p:cNvPr id="2" name="Obdélník 1"/>
          <p:cNvSpPr/>
          <p:nvPr/>
        </p:nvSpPr>
        <p:spPr>
          <a:xfrm>
            <a:off x="1994893" y="1135776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 algn="l">
              <a:buFont typeface="Wingdings" panose="05000000000000000000" pitchFamily="2" charset="2"/>
              <a:buChar char="§"/>
              <a:tabLst>
                <a:tab pos="449263" algn="l"/>
              </a:tabLst>
              <a:defRPr/>
            </a:pPr>
            <a:r>
              <a:rPr lang="cs-CZ" b="0" i="0" dirty="0">
                <a:solidFill>
                  <a:srgbClr val="FFFF00"/>
                </a:solidFill>
                <a:latin typeface="Calibri" panose="020F0502020204030204" pitchFamily="34" charset="0"/>
              </a:rPr>
              <a:t>Upřesnění diagnózy  </a:t>
            </a:r>
          </a:p>
          <a:p>
            <a:pPr marL="457200" indent="-457200" algn="l">
              <a:buFont typeface="Wingdings" panose="05000000000000000000" pitchFamily="2" charset="2"/>
              <a:buChar char="§"/>
              <a:tabLst>
                <a:tab pos="449263" algn="l"/>
              </a:tabLst>
              <a:defRPr/>
            </a:pPr>
            <a:r>
              <a:rPr lang="cs-CZ" b="0" i="0" dirty="0">
                <a:solidFill>
                  <a:srgbClr val="FFFF00"/>
                </a:solidFill>
                <a:latin typeface="Calibri" panose="020F0502020204030204" pitchFamily="34" charset="0"/>
              </a:rPr>
              <a:t>Predikce rozvoje choroby </a:t>
            </a:r>
            <a:endParaRPr lang="cs-CZ" sz="3200" b="0" i="0" dirty="0">
              <a:solidFill>
                <a:srgbClr val="FFFF00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1039721" y="3700751"/>
            <a:ext cx="6926989" cy="86177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§"/>
              <a:tabLst>
                <a:tab pos="261938" algn="l"/>
                <a:tab pos="363538" algn="l"/>
              </a:tabLst>
              <a:defRPr/>
            </a:pPr>
            <a:r>
              <a:rPr kumimoji="0" lang="cs-CZ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Vyhnout se vysoce rizikové farmakoterapii</a:t>
            </a:r>
            <a:endParaRPr kumimoji="0" lang="cs-CZ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§"/>
              <a:tabLst>
                <a:tab pos="261938" algn="l"/>
                <a:tab pos="363538" algn="l"/>
              </a:tabLst>
              <a:defRPr/>
            </a:pPr>
            <a:r>
              <a:rPr kumimoji="0" lang="cs-CZ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Úprava životního stylu</a:t>
            </a:r>
          </a:p>
        </p:txBody>
      </p:sp>
      <p:sp>
        <p:nvSpPr>
          <p:cNvPr id="14" name="Šipka: dolů 13"/>
          <p:cNvSpPr/>
          <p:nvPr/>
        </p:nvSpPr>
        <p:spPr bwMode="auto">
          <a:xfrm>
            <a:off x="3760567" y="2217692"/>
            <a:ext cx="403761" cy="581891"/>
          </a:xfrm>
          <a:prstGeom prst="downArrow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800" b="1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5" name="Obdélník 14"/>
          <p:cNvSpPr/>
          <p:nvPr/>
        </p:nvSpPr>
        <p:spPr>
          <a:xfrm>
            <a:off x="1039721" y="2949717"/>
            <a:ext cx="6425381" cy="584775"/>
          </a:xfrm>
          <a:prstGeom prst="rect">
            <a:avLst/>
          </a:prstGeom>
          <a:solidFill>
            <a:srgbClr val="000066"/>
          </a:solidFill>
          <a:ln>
            <a:solidFill>
              <a:srgbClr val="00FFFF"/>
            </a:solidFill>
          </a:ln>
        </p:spPr>
        <p:txBody>
          <a:bodyPr wrap="square"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200" b="1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K čemu nám toto zjištění bude ? </a:t>
            </a:r>
            <a:endParaRPr kumimoji="0" lang="cs-CZ" sz="3600" b="1" i="0" u="none" strike="noStrike" kern="1200" cap="none" spc="0" normalizeH="0" baseline="0" noProof="0" dirty="0">
              <a:ln>
                <a:noFill/>
              </a:ln>
              <a:solidFill>
                <a:srgbClr val="00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3884497" y="5113625"/>
            <a:ext cx="4300133" cy="86177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FFFF"/>
              </a:buClr>
              <a:buSzTx/>
              <a:buFontTx/>
              <a:buNone/>
              <a:tabLst>
                <a:tab pos="261938" algn="l"/>
                <a:tab pos="363538" algn="l"/>
              </a:tabLst>
              <a:defRPr/>
            </a:pPr>
            <a:r>
              <a:rPr kumimoji="0" lang="cs-CZ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Wingdings" pitchFamily="2" charset="2"/>
              </a:rPr>
              <a:t>Oddálení nástupu choroby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FFFF"/>
              </a:buClr>
              <a:buSzTx/>
              <a:buFontTx/>
              <a:buNone/>
              <a:tabLst>
                <a:tab pos="261938" algn="l"/>
                <a:tab pos="363538" algn="l"/>
              </a:tabLst>
              <a:defRPr/>
            </a:pPr>
            <a:r>
              <a:rPr kumimoji="0" lang="cs-CZ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Wingdings" pitchFamily="2" charset="2"/>
              </a:rPr>
              <a:t>Zmírnění projevů nemoci</a:t>
            </a:r>
          </a:p>
        </p:txBody>
      </p:sp>
      <p:sp>
        <p:nvSpPr>
          <p:cNvPr id="17" name="Šipka ohnutá nahoru 2"/>
          <p:cNvSpPr/>
          <p:nvPr/>
        </p:nvSpPr>
        <p:spPr bwMode="auto">
          <a:xfrm rot="5400000">
            <a:off x="2671375" y="4724514"/>
            <a:ext cx="977945" cy="986486"/>
          </a:xfrm>
          <a:prstGeom prst="bentUpArrow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800" b="1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001564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 animBg="1"/>
      <p:bldP spid="15" grpId="0" animBg="1"/>
      <p:bldP spid="16" grpId="0"/>
      <p:bldP spid="17" grpId="0" animBg="1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Skupina 9"/>
          <p:cNvGrpSpPr/>
          <p:nvPr/>
        </p:nvGrpSpPr>
        <p:grpSpPr>
          <a:xfrm>
            <a:off x="321897" y="2957874"/>
            <a:ext cx="8587345" cy="2203194"/>
            <a:chOff x="369617" y="1721825"/>
            <a:chExt cx="8587345" cy="2203194"/>
          </a:xfrm>
        </p:grpSpPr>
        <p:sp>
          <p:nvSpPr>
            <p:cNvPr id="4" name="Obdélník 3"/>
            <p:cNvSpPr/>
            <p:nvPr/>
          </p:nvSpPr>
          <p:spPr>
            <a:xfrm>
              <a:off x="369617" y="1754195"/>
              <a:ext cx="8562110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Clinical Pharmacogenetics Implementation Consortium 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(CPIC) </a:t>
              </a:r>
              <a:endParaRPr kumimoji="0" lang="cs-CZ" sz="2800" b="0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5" name="Obdélník 4"/>
            <p:cNvSpPr/>
            <p:nvPr/>
          </p:nvSpPr>
          <p:spPr>
            <a:xfrm>
              <a:off x="449701" y="2708302"/>
              <a:ext cx="8262261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2400" b="1" i="0" u="sng" strike="noStrike" kern="1200" cap="none" spc="0" normalizeH="0" baseline="0" noProof="0" dirty="0">
                  <a:ln>
                    <a:noFill/>
                  </a:ln>
                  <a:solidFill>
                    <a:srgbClr val="00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CÍL :</a:t>
              </a:r>
              <a:r>
                <a:rPr kumimoji="0" lang="cs-CZ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 vytvořit volně dostupné, recenzně hodnocené </a:t>
              </a:r>
              <a:r>
                <a:rPr kumimoji="0" lang="cs-CZ" sz="2400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GUIDELINES PRO DÁVKOVÁNÍ LÉČIV </a:t>
              </a:r>
              <a:r>
                <a:rPr kumimoji="0" lang="cs-CZ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pro ty, kteří mají přístup k preventivnímu genetickému testování</a:t>
              </a:r>
              <a:endPara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8" name="Obdélník 7"/>
            <p:cNvSpPr/>
            <p:nvPr/>
          </p:nvSpPr>
          <p:spPr bwMode="auto">
            <a:xfrm>
              <a:off x="394851" y="1721825"/>
              <a:ext cx="8562111" cy="2203194"/>
            </a:xfrm>
            <a:prstGeom prst="rect">
              <a:avLst/>
            </a:prstGeom>
            <a:noFill/>
            <a:ln w="19050" cap="flat" cmpd="sng" algn="ctr">
              <a:solidFill>
                <a:srgbClr val="00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2800" b="1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  <p:grpSp>
        <p:nvGrpSpPr>
          <p:cNvPr id="11" name="Skupina 10"/>
          <p:cNvGrpSpPr/>
          <p:nvPr/>
        </p:nvGrpSpPr>
        <p:grpSpPr>
          <a:xfrm>
            <a:off x="321897" y="410395"/>
            <a:ext cx="8562111" cy="2227573"/>
            <a:chOff x="394851" y="4294352"/>
            <a:chExt cx="8562111" cy="2227573"/>
          </a:xfrm>
        </p:grpSpPr>
        <p:sp>
          <p:nvSpPr>
            <p:cNvPr id="6" name="Obdélník 5"/>
            <p:cNvSpPr/>
            <p:nvPr/>
          </p:nvSpPr>
          <p:spPr>
            <a:xfrm>
              <a:off x="449701" y="4294352"/>
              <a:ext cx="8262262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Pharmacogenetic and Pharmacogenomic Knowledge  Base  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(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PharmGKB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) </a:t>
              </a:r>
            </a:p>
          </p:txBody>
        </p:sp>
        <p:sp>
          <p:nvSpPr>
            <p:cNvPr id="7" name="Obdélník 6"/>
            <p:cNvSpPr/>
            <p:nvPr/>
          </p:nvSpPr>
          <p:spPr>
            <a:xfrm>
              <a:off x="449701" y="5248459"/>
              <a:ext cx="8262261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2400" b="1" i="0" u="sng" strike="noStrike" kern="1200" cap="none" spc="0" normalizeH="0" baseline="0" noProof="0" dirty="0">
                  <a:ln>
                    <a:noFill/>
                  </a:ln>
                  <a:solidFill>
                    <a:srgbClr val="00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CÍL:</a:t>
              </a:r>
              <a:r>
                <a:rPr kumimoji="0" lang="cs-CZ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 vytvořit dokonalý zdroj informaci o interakcích mezi </a:t>
              </a:r>
              <a:r>
                <a:rPr kumimoji="0" lang="cs-CZ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genetickou </a:t>
              </a:r>
              <a:r>
                <a:rPr kumimoji="0" lang="cs-CZ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variabilitou a lékovou odpovědí  </a:t>
              </a:r>
              <a:r>
                <a:rPr kumimoji="0" lang="cs-CZ" sz="2400" b="0" i="0" u="sng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www.pharmgkb.org</a:t>
              </a:r>
              <a:endParaRPr kumimoji="0" lang="en-US" sz="2400" b="0" i="0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9" name="Obdélník 8"/>
            <p:cNvSpPr/>
            <p:nvPr/>
          </p:nvSpPr>
          <p:spPr bwMode="auto">
            <a:xfrm>
              <a:off x="394851" y="4318731"/>
              <a:ext cx="8562111" cy="2203194"/>
            </a:xfrm>
            <a:prstGeom prst="rect">
              <a:avLst/>
            </a:prstGeom>
            <a:noFill/>
            <a:ln w="19050" cap="flat" cmpd="sng" algn="ctr">
              <a:solidFill>
                <a:srgbClr val="00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2800" b="1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  <p:sp>
        <p:nvSpPr>
          <p:cNvPr id="12" name="Obdélník 11"/>
          <p:cNvSpPr/>
          <p:nvPr/>
        </p:nvSpPr>
        <p:spPr>
          <a:xfrm>
            <a:off x="401981" y="5480974"/>
            <a:ext cx="856211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„CLINOMICS“  (Aplikovaná </a:t>
            </a:r>
            <a:r>
              <a:rPr kumimoji="0" lang="cs-CZ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klinomika</a:t>
            </a:r>
            <a:r>
              <a:rPr kumimoji="0" lang="cs-CZ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)  </a:t>
            </a: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studuje</a:t>
            </a: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 </a:t>
            </a:r>
            <a:r>
              <a:rPr kumimoji="0" lang="cs-CZ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genomická</a:t>
            </a: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data společně se souvisejícími daty klinickými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30693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1987" name="Picture 3" descr="Farmaci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876198" cy="1408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44802" dir="2272499" algn="ctr" rotWithShape="0">
              <a:schemeClr val="tx2">
                <a:alpha val="50000"/>
              </a:schemeClr>
            </a:outerShdw>
            <a:softEdge rad="127000"/>
          </a:effectLst>
        </p:spPr>
      </p:pic>
      <p:pic>
        <p:nvPicPr>
          <p:cNvPr id="9" name="Obrázek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439"/>
          <a:stretch/>
        </p:blipFill>
        <p:spPr>
          <a:xfrm>
            <a:off x="0" y="14325"/>
            <a:ext cx="2294164" cy="1523804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0" name="Picture 4" descr="08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92686" y="0"/>
            <a:ext cx="2351314" cy="1538129"/>
          </a:xfrm>
          <a:prstGeom prst="rect">
            <a:avLst/>
          </a:prstGeom>
          <a:noFill/>
          <a:effectLst>
            <a:outerShdw dist="125724" dir="2700000" algn="ctr" rotWithShape="0">
              <a:schemeClr val="tx2"/>
            </a:outerShdw>
            <a:softEdge rad="127000"/>
          </a:effectLst>
        </p:spPr>
      </p:pic>
      <p:sp>
        <p:nvSpPr>
          <p:cNvPr id="2" name="TextovéPole 1"/>
          <p:cNvSpPr txBox="1"/>
          <p:nvPr/>
        </p:nvSpPr>
        <p:spPr>
          <a:xfrm>
            <a:off x="2294163" y="116512"/>
            <a:ext cx="4559314" cy="1384995"/>
          </a:xfrm>
          <a:prstGeom prst="rect">
            <a:avLst/>
          </a:prstGeom>
          <a:solidFill>
            <a:srgbClr val="000066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cs-CZ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Genetické predispozice  nelze ani přeceňovat ani podceňovat !</a:t>
            </a:r>
          </a:p>
        </p:txBody>
      </p:sp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0" y="3953275"/>
            <a:ext cx="8737173" cy="9233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173038" marR="0" lvl="0" indent="0" algn="ctr" defTabSz="2730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200" b="0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cs-CZ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je výsledkem vzájemných interakcí mezi </a:t>
            </a:r>
          </a:p>
          <a:p>
            <a:pPr marL="173038" marR="0" lvl="0" indent="0" algn="ctr" defTabSz="2730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800" b="1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VNĚJŠÍMI FAKTORY  </a:t>
            </a:r>
            <a:r>
              <a:rPr kumimoji="0" lang="cs-CZ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+ </a:t>
            </a:r>
            <a:r>
              <a:rPr kumimoji="0" lang="cs-CZ" sz="2800" b="1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cs-CZ" sz="2800" b="1" i="0" u="none" strike="noStrike" kern="1200" cap="none" spc="0" normalizeH="0" baseline="0" noProof="0" dirty="0">
                <a:ln>
                  <a:noFill/>
                </a:ln>
                <a:solidFill>
                  <a:srgbClr val="FF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GENETICKÝMI FAKTORY</a:t>
            </a:r>
          </a:p>
        </p:txBody>
      </p:sp>
      <p:sp>
        <p:nvSpPr>
          <p:cNvPr id="14" name="Obdélník 13"/>
          <p:cNvSpPr/>
          <p:nvPr/>
        </p:nvSpPr>
        <p:spPr>
          <a:xfrm>
            <a:off x="0" y="2376370"/>
            <a:ext cx="851815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3038" marR="0" lvl="0" indent="0" algn="ctr" defTabSz="2730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INDIVIDUÁLNÍ RIZIKO </a:t>
            </a:r>
          </a:p>
          <a:p>
            <a:pPr marL="173038" marR="0" lvl="0" indent="0" algn="ctr" defTabSz="2730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KLINICKÝCH  KOMPLIKACÍ </a:t>
            </a:r>
          </a:p>
        </p:txBody>
      </p:sp>
    </p:spTree>
    <p:extLst>
      <p:ext uri="{BB962C8B-B14F-4D97-AF65-F5344CB8AC3E}">
        <p14:creationId xmlns:p14="http://schemas.microsoft.com/office/powerpoint/2010/main" val="18330684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ovéPole 11"/>
          <p:cNvSpPr txBox="1"/>
          <p:nvPr/>
        </p:nvSpPr>
        <p:spPr>
          <a:xfrm>
            <a:off x="4881280" y="3643352"/>
            <a:ext cx="399377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4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Epigenetické změny v DNA (metylace, acetylace)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4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Rozdílná inaktivace </a:t>
            </a:r>
            <a:r>
              <a:rPr kumimoji="0" lang="cs-CZ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chr</a:t>
            </a:r>
            <a:r>
              <a:rPr kumimoji="0" lang="cs-CZ" sz="24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 X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Posttranslační</a:t>
            </a:r>
            <a:r>
              <a:rPr kumimoji="0" lang="cs-CZ" sz="24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m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</a:t>
            </a:r>
            <a:r>
              <a:rPr kumimoji="0" lang="cs-CZ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difikace</a:t>
            </a:r>
            <a:r>
              <a:rPr kumimoji="0" lang="cs-CZ" sz="24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protein</a:t>
            </a:r>
            <a:r>
              <a:rPr kumimoji="0" lang="cs-CZ" sz="24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ů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(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alternativ</a:t>
            </a:r>
            <a:r>
              <a:rPr kumimoji="0" lang="cs-CZ" sz="24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ní sestřih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)</a:t>
            </a:r>
            <a:endParaRPr kumimoji="0" lang="cs-CZ" sz="2400" b="0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538952" y="850423"/>
            <a:ext cx="3403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4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Genotyp: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337289" y="265648"/>
            <a:ext cx="4028971" cy="584775"/>
          </a:xfrm>
          <a:prstGeom prst="rect">
            <a:avLst/>
          </a:prstGeom>
          <a:solidFill>
            <a:srgbClr val="000066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GENETICKÉ  FAKTORY</a:t>
            </a:r>
          </a:p>
        </p:txBody>
      </p:sp>
      <p:sp>
        <p:nvSpPr>
          <p:cNvPr id="14" name="TextovéPole 13"/>
          <p:cNvSpPr txBox="1"/>
          <p:nvPr/>
        </p:nvSpPr>
        <p:spPr>
          <a:xfrm>
            <a:off x="426965" y="2272058"/>
            <a:ext cx="4350144" cy="584775"/>
          </a:xfrm>
          <a:prstGeom prst="rect">
            <a:avLst/>
          </a:prstGeom>
          <a:solidFill>
            <a:srgbClr val="000066"/>
          </a:solidFill>
          <a:ln>
            <a:solidFill>
              <a:srgbClr val="66FFFF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200" b="1" i="0" u="none" strike="noStrike" kern="1200" cap="none" spc="0" normalizeH="0" baseline="0" noProof="0" dirty="0">
                <a:ln>
                  <a:noFill/>
                </a:ln>
                <a:solidFill>
                  <a:srgbClr val="66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NEGENETICKÉ FAKTORY</a:t>
            </a:r>
            <a:endParaRPr kumimoji="0" lang="cs-CZ" sz="2800" b="1" i="0" u="none" strike="noStrike" kern="1200" cap="none" spc="0" normalizeH="0" baseline="0" noProof="0" dirty="0">
              <a:ln>
                <a:noFill/>
              </a:ln>
              <a:solidFill>
                <a:srgbClr val="66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2240711" y="850423"/>
            <a:ext cx="663434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3038" marR="0" lvl="0" indent="0" algn="l" defTabSz="2730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geny kódující receptory , iontové kanály,  metabolické enzymy , transportéry….. </a:t>
            </a:r>
            <a:r>
              <a:rPr lang="cs-CZ" sz="2400" b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kumimoji="0" lang="cs-CZ" sz="24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další</a:t>
            </a:r>
          </a:p>
        </p:txBody>
      </p:sp>
      <p:sp>
        <p:nvSpPr>
          <p:cNvPr id="15" name="TextovéPole 14"/>
          <p:cNvSpPr txBox="1"/>
          <p:nvPr/>
        </p:nvSpPr>
        <p:spPr>
          <a:xfrm>
            <a:off x="537923" y="3020249"/>
            <a:ext cx="4128227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800" b="0" i="0" u="none" strike="noStrike" kern="1200" cap="none" spc="0" normalizeH="0" baseline="0" noProof="0" dirty="0">
                <a:ln>
                  <a:noFill/>
                </a:ln>
                <a:solidFill>
                  <a:srgbClr val="66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Faktory vnějšího prostředí</a:t>
            </a:r>
          </a:p>
        </p:txBody>
      </p:sp>
      <p:sp>
        <p:nvSpPr>
          <p:cNvPr id="3" name="Obdélník 2"/>
          <p:cNvSpPr/>
          <p:nvPr/>
        </p:nvSpPr>
        <p:spPr>
          <a:xfrm>
            <a:off x="537924" y="3643352"/>
            <a:ext cx="43501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4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NUTRIČNÍ FAKTORY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 </a:t>
            </a:r>
            <a:r>
              <a:rPr kumimoji="0" lang="cs-CZ" sz="24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životní styl (kouření, konzumace alkoholu, </a:t>
            </a:r>
            <a:r>
              <a:rPr kumimoji="0" lang="cs-CZ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sportov</a:t>
            </a:r>
            <a:r>
              <a:rPr lang="cs-CZ" sz="2400" b="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ní aktivity</a:t>
            </a:r>
            <a:r>
              <a:rPr kumimoji="0" lang="cs-CZ" sz="24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) pozitivní myšlení…</a:t>
            </a:r>
          </a:p>
        </p:txBody>
      </p:sp>
      <p:sp>
        <p:nvSpPr>
          <p:cNvPr id="4" name="Obdélník 3"/>
          <p:cNvSpPr/>
          <p:nvPr/>
        </p:nvSpPr>
        <p:spPr>
          <a:xfrm>
            <a:off x="537924" y="5267691"/>
            <a:ext cx="412822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4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DRUG-DRUG INTERAKCE (souběžně podaná léčiva)</a:t>
            </a:r>
          </a:p>
        </p:txBody>
      </p:sp>
      <p:sp>
        <p:nvSpPr>
          <p:cNvPr id="16" name="TextovéPole 15"/>
          <p:cNvSpPr txBox="1"/>
          <p:nvPr/>
        </p:nvSpPr>
        <p:spPr>
          <a:xfrm>
            <a:off x="5089731" y="2689245"/>
            <a:ext cx="3576876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800" b="0" i="0" u="none" strike="noStrike" kern="1200" cap="none" spc="0" normalizeH="0" baseline="0" noProof="0" dirty="0">
                <a:ln>
                  <a:noFill/>
                </a:ln>
                <a:solidFill>
                  <a:srgbClr val="66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Negenetické změny DNA, RNA, proteinů</a:t>
            </a:r>
          </a:p>
        </p:txBody>
      </p:sp>
      <p:sp>
        <p:nvSpPr>
          <p:cNvPr id="17" name="TextovéPole 16"/>
          <p:cNvSpPr txBox="1"/>
          <p:nvPr/>
        </p:nvSpPr>
        <p:spPr>
          <a:xfrm>
            <a:off x="4777108" y="339661"/>
            <a:ext cx="2632221" cy="430887"/>
          </a:xfrm>
          <a:prstGeom prst="rect">
            <a:avLst/>
          </a:prstGeom>
          <a:noFill/>
          <a:ln>
            <a:solidFill>
              <a:srgbClr val="FF66FF"/>
            </a:solidFill>
          </a:ln>
        </p:spPr>
        <p:txBody>
          <a:bodyPr wrap="square" rtlCol="0">
            <a:spAutoFit/>
          </a:bodyPr>
          <a:lstStyle/>
          <a:p>
            <a:r>
              <a:rPr lang="cs-CZ" sz="2200" b="0" i="0" dirty="0">
                <a:solidFill>
                  <a:srgbClr val="FF66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Vytvoří podmínky </a:t>
            </a:r>
          </a:p>
        </p:txBody>
      </p:sp>
      <p:sp>
        <p:nvSpPr>
          <p:cNvPr id="18" name="TextovéPole 17"/>
          <p:cNvSpPr txBox="1"/>
          <p:nvPr/>
        </p:nvSpPr>
        <p:spPr>
          <a:xfrm>
            <a:off x="5089731" y="2220030"/>
            <a:ext cx="3576876" cy="430887"/>
          </a:xfrm>
          <a:prstGeom prst="rect">
            <a:avLst/>
          </a:prstGeom>
          <a:noFill/>
          <a:ln>
            <a:solidFill>
              <a:srgbClr val="FF66FF"/>
            </a:solidFill>
          </a:ln>
        </p:spPr>
        <p:txBody>
          <a:bodyPr wrap="square" rtlCol="0">
            <a:spAutoFit/>
          </a:bodyPr>
          <a:lstStyle/>
          <a:p>
            <a:r>
              <a:rPr lang="cs-CZ" sz="2200" b="0" i="0" dirty="0">
                <a:solidFill>
                  <a:srgbClr val="FF66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Jsou spouštěčem patogeneze</a:t>
            </a:r>
          </a:p>
        </p:txBody>
      </p:sp>
    </p:spTree>
    <p:extLst>
      <p:ext uri="{BB962C8B-B14F-4D97-AF65-F5344CB8AC3E}">
        <p14:creationId xmlns:p14="http://schemas.microsoft.com/office/powerpoint/2010/main" val="79870376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1987" name="Picture 3" descr="Farmaci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876198" cy="1408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44802" dir="2272499" algn="ctr" rotWithShape="0">
              <a:schemeClr val="tx2">
                <a:alpha val="50000"/>
              </a:schemeClr>
            </a:outerShdw>
            <a:softEdge rad="127000"/>
          </a:effectLst>
        </p:spPr>
      </p:pic>
      <p:sp>
        <p:nvSpPr>
          <p:cNvPr id="8" name="TextovéPole 7"/>
          <p:cNvSpPr txBox="1"/>
          <p:nvPr/>
        </p:nvSpPr>
        <p:spPr>
          <a:xfrm>
            <a:off x="2294164" y="92873"/>
            <a:ext cx="4498522" cy="120032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FARMAKOGENETICKÝ  VÝZKUM</a:t>
            </a: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439"/>
          <a:stretch/>
        </p:blipFill>
        <p:spPr>
          <a:xfrm>
            <a:off x="0" y="14325"/>
            <a:ext cx="2294164" cy="1523804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0" name="Picture 4" descr="08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92686" y="0"/>
            <a:ext cx="2351314" cy="1538129"/>
          </a:xfrm>
          <a:prstGeom prst="rect">
            <a:avLst/>
          </a:prstGeom>
          <a:noFill/>
          <a:effectLst>
            <a:outerShdw dist="125724" dir="2700000" algn="ctr" rotWithShape="0">
              <a:schemeClr val="tx2"/>
            </a:outerShdw>
            <a:softEdge rad="127000"/>
          </a:effectLst>
        </p:spPr>
      </p:pic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587466" y="1581122"/>
            <a:ext cx="8309205" cy="1415772"/>
          </a:xfrm>
          <a:prstGeom prst="rect">
            <a:avLst/>
          </a:prstGeom>
          <a:solidFill>
            <a:srgbClr val="000066"/>
          </a:solidFill>
          <a:ln w="2857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>
            <a:spAutoFit/>
          </a:bodyPr>
          <a:lstStyle/>
          <a:p>
            <a:pPr marL="174625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b="0" i="0" u="sng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CÍL</a:t>
            </a:r>
            <a:r>
              <a:rPr kumimoji="0" lang="cs-CZ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: </a:t>
            </a:r>
          </a:p>
          <a:p>
            <a:pPr marL="174625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20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Hledání statisticky významných asociací mezi vyjádřením fenotypu a  genotypem</a:t>
            </a:r>
          </a:p>
        </p:txBody>
      </p:sp>
      <p:sp>
        <p:nvSpPr>
          <p:cNvPr id="14" name="TextovéPole 13"/>
          <p:cNvSpPr txBox="1"/>
          <p:nvPr/>
        </p:nvSpPr>
        <p:spPr>
          <a:xfrm>
            <a:off x="587466" y="3142757"/>
            <a:ext cx="822700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800" b="0" i="0" u="sng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NÁSTROJE: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800" b="1" i="0" u="none" strike="noStrike" kern="1200" cap="none" spc="0" normalizeH="0" baseline="0" noProof="0" dirty="0">
                <a:ln>
                  <a:noFill/>
                </a:ln>
                <a:solidFill>
                  <a:srgbClr val="66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ASOCIAČNÍ STUDIE S KANDIDÁTNÍMI GENY</a:t>
            </a:r>
          </a:p>
          <a:p>
            <a:pPr marL="342900" marR="0" lvl="0" indent="-68263" algn="l" defTabSz="4508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66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	Case-</a:t>
            </a:r>
            <a:r>
              <a:rPr kumimoji="0" lang="cs-CZ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66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control</a:t>
            </a: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66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studie  - </a:t>
            </a: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porovnání výskytu určité alely (genotypu) mezi zdravými a nemocnými lidmi</a:t>
            </a:r>
          </a:p>
          <a:p>
            <a:pPr marL="342900" marR="0" lvl="0" indent="-68263" algn="l" defTabSz="4508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66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	Familiární asociační studie- </a:t>
            </a: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zaměření se na kandidátní gen nebo </a:t>
            </a:r>
            <a:r>
              <a:rPr kumimoji="0" lang="cs-CZ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lokus</a:t>
            </a:r>
            <a:r>
              <a:rPr lang="cs-CZ" sz="2400" b="0" i="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který je u „postižených“  jedinců častěji sdílený</a:t>
            </a:r>
            <a:endParaRPr kumimoji="0" lang="cs-CZ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800" b="0" i="0" u="sng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METODY: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Genome-</a:t>
            </a:r>
            <a:r>
              <a:rPr kumimoji="0" lang="cs-CZ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Wide</a:t>
            </a: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-</a:t>
            </a:r>
            <a:r>
              <a:rPr kumimoji="0" lang="cs-CZ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Human</a:t>
            </a: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SNP </a:t>
            </a:r>
            <a:r>
              <a:rPr kumimoji="0" lang="cs-CZ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array</a:t>
            </a:r>
            <a:r>
              <a:rPr lang="cs-CZ" sz="2000" b="0" i="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(chipy),  </a:t>
            </a: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PCR metody, HRM analýza…..</a:t>
            </a:r>
          </a:p>
        </p:txBody>
      </p:sp>
    </p:spTree>
    <p:extLst>
      <p:ext uri="{BB962C8B-B14F-4D97-AF65-F5344CB8AC3E}">
        <p14:creationId xmlns:p14="http://schemas.microsoft.com/office/powerpoint/2010/main" val="25581701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08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92686" y="0"/>
            <a:ext cx="2351314" cy="1538129"/>
          </a:xfrm>
          <a:prstGeom prst="rect">
            <a:avLst/>
          </a:prstGeom>
          <a:noFill/>
          <a:effectLst>
            <a:outerShdw dist="125724" dir="2700000" algn="ctr" rotWithShape="0">
              <a:schemeClr val="tx2"/>
            </a:outerShdw>
            <a:softEdge rad="127000"/>
          </a:effectLst>
        </p:spPr>
      </p:pic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439"/>
          <a:stretch/>
        </p:blipFill>
        <p:spPr>
          <a:xfrm>
            <a:off x="0" y="14325"/>
            <a:ext cx="2294164" cy="1523804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340081" y="2081039"/>
            <a:ext cx="8447964" cy="12926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355600" indent="-355600" algn="l" defTabSz="363538">
              <a:spcBef>
                <a:spcPct val="20000"/>
              </a:spcBef>
              <a:buFont typeface="Wingdings" pitchFamily="2" charset="2"/>
              <a:buNone/>
            </a:pPr>
            <a:r>
              <a:rPr lang="cs-CZ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	Nutnost </a:t>
            </a:r>
            <a:r>
              <a:rPr lang="cs-CZ" i="0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NAJÍT A IDENTIFIKOVAT </a:t>
            </a:r>
            <a:r>
              <a:rPr lang="cs-CZ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významné genové polymorfismy a nutnost </a:t>
            </a:r>
            <a:r>
              <a:rPr lang="cs-CZ" i="0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STATISTICKY POTVRDIT </a:t>
            </a:r>
            <a:r>
              <a:rPr lang="cs-CZ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spojitost mezi polymorfismem v genu a jeho  projevem 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545821" y="3916611"/>
            <a:ext cx="844796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cs-CZ" sz="24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Zdlouhavost 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cs-CZ" sz="24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Existence populačních rozdílů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cs-CZ" sz="24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Při malé frekvenci výskytu alely  je problematické najít dostatečný počet  subjektů (pacientů) s daným polymorfismem do klinické studie</a:t>
            </a: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2288596" y="176992"/>
            <a:ext cx="4583875" cy="1477328"/>
          </a:xfrm>
          <a:prstGeom prst="rect">
            <a:avLst/>
          </a:prstGeom>
          <a:solidFill>
            <a:srgbClr val="000066"/>
          </a:solidFill>
          <a:ln w="28575" algn="ctr">
            <a:solidFill>
              <a:schemeClr val="bg1"/>
            </a:solidFill>
            <a:miter lim="800000"/>
            <a:headEnd/>
            <a:tailEnd/>
          </a:ln>
          <a:effectLst>
            <a:outerShdw dist="63500" dir="3187806" algn="ctr" rotWithShape="0">
              <a:schemeClr val="tx1"/>
            </a:outerShdw>
          </a:effectLst>
        </p:spPr>
        <p:txBody>
          <a:bodyPr wrap="square" lIns="0" tIns="0" rIns="0" bIns="0">
            <a:spAutoFit/>
          </a:bodyPr>
          <a:lstStyle/>
          <a:p>
            <a:pPr marL="174625" marR="0" lvl="0" indent="0" defTabSz="711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cs-CZ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KOMPLIKACE </a:t>
            </a:r>
            <a:r>
              <a:rPr kumimoji="0" lang="cs-CZ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FARMAKOGENETICKÉHO VÝZKUMU</a:t>
            </a:r>
          </a:p>
        </p:txBody>
      </p:sp>
    </p:spTree>
    <p:extLst>
      <p:ext uri="{BB962C8B-B14F-4D97-AF65-F5344CB8AC3E}">
        <p14:creationId xmlns:p14="http://schemas.microsoft.com/office/powerpoint/2010/main" val="9563571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282579" y="1793862"/>
            <a:ext cx="8595907" cy="3533275"/>
          </a:xfrm>
          <a:prstGeom prst="rect">
            <a:avLst/>
          </a:prstGeom>
          <a:solidFill>
            <a:schemeClr val="accent2">
              <a:lumMod val="50000"/>
            </a:schemeClr>
          </a:solidFill>
          <a:ln w="952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>
            <a:spAutoFit/>
          </a:bodyPr>
          <a:lstStyle/>
          <a:p>
            <a:pPr marL="82550" marR="0" lvl="0" indent="0" algn="l" defTabSz="188913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l"/>
              </a:tabLst>
              <a:defRPr/>
            </a:pPr>
            <a:r>
              <a:rPr kumimoji="0" lang="cs-CZ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POLYGENNOST SLEDOVANÝCH FENOTYPOVÝCH PROJEVŮ</a:t>
            </a:r>
            <a:endParaRPr kumimoji="0" lang="cs-CZ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82550" marR="0" lvl="0" indent="0" algn="l" defTabSz="188913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l"/>
              </a:tabLst>
              <a:defRPr/>
            </a:pP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Sledovaný fenotyp je ovlivněn mnoha geny  + vnějšími faktory</a:t>
            </a:r>
          </a:p>
          <a:p>
            <a:pPr marL="82550" marR="0" lvl="0" indent="0" algn="l" defTabSz="188913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l"/>
              </a:tabLst>
              <a:defRPr/>
            </a:pPr>
            <a:r>
              <a:rPr kumimoji="0" lang="cs-CZ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KOMPLEXNOST LIDSKÉHO GENOMU</a:t>
            </a:r>
          </a:p>
          <a:p>
            <a:pPr marL="82550" lvl="0" algn="l" defTabSz="188913">
              <a:spcBef>
                <a:spcPct val="20000"/>
              </a:spcBef>
              <a:tabLst>
                <a:tab pos="449263" algn="l"/>
              </a:tabLst>
            </a:pPr>
            <a:r>
              <a:rPr lang="en-US" sz="2400" b="0" i="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Variabilní</a:t>
            </a:r>
            <a:r>
              <a:rPr lang="en-US" sz="2400" b="0" i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en-US" sz="2400" b="0" i="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je</a:t>
            </a:r>
            <a:r>
              <a:rPr lang="en-US" sz="2400" b="0" i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en-US" sz="2400" b="0" i="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nejen</a:t>
            </a:r>
            <a:r>
              <a:rPr lang="en-US" sz="2400" b="0" i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 ODPOVĚĎ PACIENTA NA LÉČIVO, ale </a:t>
            </a:r>
            <a:r>
              <a:rPr lang="en-US" sz="2400" b="0" i="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i</a:t>
            </a:r>
            <a:r>
              <a:rPr lang="en-US" sz="2400" b="0" i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en-US" sz="2400" b="0" i="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jeho</a:t>
            </a:r>
            <a:r>
              <a:rPr lang="en-US" sz="2400" b="0" i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  VNÍMAVOST NA VNĚJŠÍ FAKTOR  (</a:t>
            </a:r>
            <a:r>
              <a:rPr lang="en-US" sz="2400" b="0" i="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opět</a:t>
            </a:r>
            <a:r>
              <a:rPr lang="en-US" sz="2400" b="0" i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en-US" sz="2400" b="0" i="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daná</a:t>
            </a:r>
            <a:r>
              <a:rPr lang="en-US" sz="2400" b="0" i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en-US" sz="2400" b="0" i="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také</a:t>
            </a:r>
            <a:r>
              <a:rPr lang="en-US" sz="2400" b="0" i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en-US" sz="2400" b="0" i="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geneticky</a:t>
            </a:r>
            <a:r>
              <a:rPr lang="en-US" sz="2400" b="0" i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)</a:t>
            </a:r>
          </a:p>
          <a:p>
            <a:pPr marL="82550" marR="0" lvl="0" indent="0" algn="l" defTabSz="188913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l"/>
              </a:tabLst>
              <a:defRPr/>
            </a:pPr>
            <a:r>
              <a:rPr kumimoji="0" lang="cs-CZ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HAPLOTYPOVÁ DĚDIČNOST</a:t>
            </a:r>
          </a:p>
          <a:p>
            <a:pPr marL="82550" marR="0" lvl="0" indent="0" algn="l" defTabSz="188913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l"/>
              </a:tabLst>
              <a:defRPr/>
            </a:pPr>
            <a:r>
              <a:rPr kumimoji="0" lang="cs-CZ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Haplotyp</a:t>
            </a: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je skupina genů, které jsou  vždy děděny společně od jednoho z rodičů</a:t>
            </a:r>
            <a:endParaRPr kumimoji="0" lang="cs-CZ" sz="2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282579" y="343190"/>
            <a:ext cx="8595906" cy="984885"/>
          </a:xfrm>
          <a:prstGeom prst="rect">
            <a:avLst/>
          </a:prstGeom>
          <a:solidFill>
            <a:srgbClr val="000066"/>
          </a:solidFill>
          <a:ln w="28575" algn="ctr">
            <a:solidFill>
              <a:schemeClr val="bg1"/>
            </a:solidFill>
            <a:miter lim="800000"/>
            <a:headEnd/>
            <a:tailEnd/>
          </a:ln>
          <a:effectLst>
            <a:outerShdw dist="63500" dir="3187806" algn="ctr" rotWithShape="0">
              <a:schemeClr val="tx1"/>
            </a:outerShdw>
          </a:effectLst>
        </p:spPr>
        <p:txBody>
          <a:bodyPr wrap="square" lIns="0" tIns="0" rIns="0" bIns="0">
            <a:spAutoFit/>
          </a:bodyPr>
          <a:lstStyle/>
          <a:p>
            <a:pPr marR="0" lvl="0" algn="ctr" defTabSz="711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cs-CZ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RIZIKA A OMEZENÍ FARMAKOGENETICKÉHO VÝZKUMU</a:t>
            </a:r>
          </a:p>
        </p:txBody>
      </p:sp>
      <p:sp>
        <p:nvSpPr>
          <p:cNvPr id="2" name="Obdélník 1"/>
          <p:cNvSpPr/>
          <p:nvPr/>
        </p:nvSpPr>
        <p:spPr>
          <a:xfrm>
            <a:off x="282579" y="5975925"/>
            <a:ext cx="8766810" cy="461665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l" defTabSz="188913">
              <a:spcBef>
                <a:spcPct val="20000"/>
              </a:spcBef>
              <a:tabLst>
                <a:tab pos="449263" algn="l"/>
              </a:tabLst>
              <a:defRPr/>
            </a:pPr>
            <a:r>
              <a:rPr lang="cs-CZ" sz="24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Některé genetické faktory jsou na sobě NEZÁVISLÉ, jiné jsou ZÁVISLÉ</a:t>
            </a:r>
          </a:p>
        </p:txBody>
      </p:sp>
    </p:spTree>
    <p:extLst>
      <p:ext uri="{BB962C8B-B14F-4D97-AF65-F5344CB8AC3E}">
        <p14:creationId xmlns:p14="http://schemas.microsoft.com/office/powerpoint/2010/main" val="35092236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439"/>
          <a:stretch/>
        </p:blipFill>
        <p:spPr>
          <a:xfrm>
            <a:off x="0" y="14325"/>
            <a:ext cx="2294164" cy="1523804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0" name="Picture 4" descr="08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92686" y="0"/>
            <a:ext cx="2351314" cy="1538129"/>
          </a:xfrm>
          <a:prstGeom prst="rect">
            <a:avLst/>
          </a:prstGeom>
          <a:noFill/>
          <a:effectLst>
            <a:outerShdw dist="125724" dir="2700000" algn="ctr" rotWithShape="0">
              <a:schemeClr val="tx2"/>
            </a:outerShdw>
            <a:softEdge rad="127000"/>
          </a:effectLst>
        </p:spPr>
      </p:pic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276225" y="1671479"/>
            <a:ext cx="8724900" cy="538609"/>
          </a:xfrm>
          <a:prstGeom prst="rect">
            <a:avLst/>
          </a:prstGeom>
          <a:solidFill>
            <a:srgbClr val="000066"/>
          </a:solidFill>
          <a:ln w="9525" algn="ctr">
            <a:noFill/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l"/>
              </a:tabLst>
              <a:defRPr/>
            </a:pPr>
            <a:r>
              <a:rPr kumimoji="0" lang="cs-CZ" sz="35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1. FARMACEUTICKÝ VÝZKUM A VÝVOJ</a:t>
            </a:r>
          </a:p>
        </p:txBody>
      </p:sp>
      <p:sp>
        <p:nvSpPr>
          <p:cNvPr id="11" name="Obdélník 10"/>
          <p:cNvSpPr/>
          <p:nvPr/>
        </p:nvSpPr>
        <p:spPr>
          <a:xfrm>
            <a:off x="276226" y="3921045"/>
            <a:ext cx="5095516" cy="1169551"/>
          </a:xfrm>
          <a:prstGeom prst="rect">
            <a:avLst/>
          </a:prstGeom>
          <a:solidFill>
            <a:srgbClr val="000066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IDENTIFIKACE GENŮ  tzv.  „DRUG TARGETS</a:t>
            </a: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“</a:t>
            </a: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cs-CZ" sz="2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spojených s efektivitou léčiva </a:t>
            </a:r>
            <a:r>
              <a:rPr kumimoji="0" lang="cs-CZ" sz="2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Wingdings" panose="05000000000000000000" pitchFamily="2" charset="2"/>
              </a:rPr>
              <a:t> </a:t>
            </a:r>
            <a:r>
              <a:rPr kumimoji="0" lang="cs-CZ" sz="2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léčiva s novým mechanismem účinku</a:t>
            </a:r>
          </a:p>
        </p:txBody>
      </p:sp>
      <p:sp>
        <p:nvSpPr>
          <p:cNvPr id="3" name="Šipka: ohnutá 2"/>
          <p:cNvSpPr/>
          <p:nvPr/>
        </p:nvSpPr>
        <p:spPr bwMode="auto">
          <a:xfrm rot="10800000">
            <a:off x="4694662" y="2372299"/>
            <a:ext cx="766534" cy="812357"/>
          </a:xfrm>
          <a:prstGeom prst="bentArrow">
            <a:avLst>
              <a:gd name="adj1" fmla="val 25000"/>
              <a:gd name="adj2" fmla="val 25000"/>
              <a:gd name="adj3" fmla="val 44285"/>
              <a:gd name="adj4" fmla="val 43750"/>
            </a:avLst>
          </a:prstGeom>
          <a:solidFill>
            <a:srgbClr val="00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800" b="1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3" name="Obdélník 12"/>
          <p:cNvSpPr/>
          <p:nvPr/>
        </p:nvSpPr>
        <p:spPr>
          <a:xfrm>
            <a:off x="276225" y="2595728"/>
            <a:ext cx="4418437" cy="1138773"/>
          </a:xfrm>
          <a:prstGeom prst="rect">
            <a:avLst/>
          </a:prstGeom>
          <a:solidFill>
            <a:srgbClr val="000066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PREDIKCE </a:t>
            </a: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cs-CZ" sz="2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účinnosti/toxicity  potenciálních léčiv  na základě změn v profilu genové exprese</a:t>
            </a:r>
          </a:p>
        </p:txBody>
      </p:sp>
      <p:sp>
        <p:nvSpPr>
          <p:cNvPr id="14" name="Obdélník 13"/>
          <p:cNvSpPr/>
          <p:nvPr/>
        </p:nvSpPr>
        <p:spPr>
          <a:xfrm>
            <a:off x="323974" y="5283585"/>
            <a:ext cx="5047767" cy="1200329"/>
          </a:xfrm>
          <a:prstGeom prst="rect">
            <a:avLst/>
          </a:prstGeom>
          <a:solidFill>
            <a:srgbClr val="000066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Nalezení </a:t>
            </a: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NOVÝCH GENŮ SPJATÝCH S PATOGENEZÍ </a:t>
            </a:r>
            <a:r>
              <a:rPr lang="cs-CZ" sz="2400" b="0" i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určité nemoci </a:t>
            </a: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Wingdings" panose="05000000000000000000" pitchFamily="2" charset="2"/>
              </a:rPr>
              <a:t> </a:t>
            </a: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nové možnosti kauzální terapie</a:t>
            </a:r>
          </a:p>
        </p:txBody>
      </p:sp>
      <p:sp>
        <p:nvSpPr>
          <p:cNvPr id="15" name="Obdélník 14"/>
          <p:cNvSpPr/>
          <p:nvPr/>
        </p:nvSpPr>
        <p:spPr>
          <a:xfrm>
            <a:off x="5733639" y="3366633"/>
            <a:ext cx="3206762" cy="1477328"/>
          </a:xfrm>
          <a:prstGeom prst="rect">
            <a:avLst/>
          </a:prstGeom>
          <a:solidFill>
            <a:srgbClr val="000066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80% </a:t>
            </a:r>
            <a:r>
              <a:rPr lang="cs-CZ" sz="2200" b="0" i="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léčiv, které vstupují do VÝVOJOVÝCH fází </a:t>
            </a:r>
            <a:r>
              <a:rPr lang="cs-CZ" sz="2200" i="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SELHÁVÁ A NEDOJDE AŽ DO FÁZE PRODEJE</a:t>
            </a:r>
            <a:r>
              <a:rPr kumimoji="0" lang="cs-CZ" sz="240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 </a:t>
            </a:r>
          </a:p>
        </p:txBody>
      </p:sp>
      <p:sp>
        <p:nvSpPr>
          <p:cNvPr id="20" name="Šipka: dolů 19"/>
          <p:cNvSpPr/>
          <p:nvPr/>
        </p:nvSpPr>
        <p:spPr bwMode="auto">
          <a:xfrm>
            <a:off x="7055893" y="2343437"/>
            <a:ext cx="459064" cy="1023195"/>
          </a:xfrm>
          <a:prstGeom prst="downArrow">
            <a:avLst>
              <a:gd name="adj1" fmla="val 50000"/>
              <a:gd name="adj2" fmla="val 76034"/>
            </a:avLst>
          </a:prstGeom>
          <a:solidFill>
            <a:srgbClr val="00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800" b="1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2294164" y="75126"/>
            <a:ext cx="4348683" cy="1477328"/>
          </a:xfrm>
          <a:prstGeom prst="rect">
            <a:avLst/>
          </a:prstGeom>
          <a:solidFill>
            <a:srgbClr val="000066"/>
          </a:solidFill>
          <a:ln w="952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>
                <a:tab pos="449263" algn="l"/>
              </a:tabLst>
              <a:defRPr/>
            </a:pPr>
            <a:r>
              <a:rPr kumimoji="0" lang="cs-CZ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KLINICKÉ MOŽNOSTI VYUŽITÍ FARMAKO</a:t>
            </a:r>
            <a:r>
              <a:rPr kumimoji="0" lang="cs-CZ" sz="3200" b="1" i="0" u="none" strike="noStrike" kern="1200" cap="none" spc="0" normalizeH="0" baseline="0" noProof="0" dirty="0">
                <a:ln>
                  <a:noFill/>
                </a:ln>
                <a:solidFill>
                  <a:srgbClr val="00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GENOMIKY</a:t>
            </a:r>
            <a:r>
              <a:rPr kumimoji="0" lang="cs-CZ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endParaRPr kumimoji="0" lang="cs-CZ" sz="3200" b="1" i="0" u="none" strike="noStrike" kern="1200" cap="none" spc="0" normalizeH="0" baseline="0" noProof="0" dirty="0">
              <a:ln>
                <a:noFill/>
              </a:ln>
              <a:solidFill>
                <a:srgbClr val="00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842267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3" grpId="0" animBg="1"/>
      <p:bldP spid="13" grpId="0" animBg="1"/>
      <p:bldP spid="14" grpId="0" animBg="1"/>
      <p:bldP spid="15" grpId="0" animBg="1"/>
      <p:bldP spid="20" grpId="0" animBg="1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606690" y="2517107"/>
            <a:ext cx="7567152" cy="1815882"/>
          </a:xfrm>
          <a:prstGeom prst="rect">
            <a:avLst/>
          </a:prstGeom>
          <a:solidFill>
            <a:srgbClr val="000066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446088" marR="0" lvl="0" indent="-4460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cs-CZ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 </a:t>
            </a:r>
            <a:r>
              <a:rPr kumimoji="0" lang="cs-CZ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vyšší účinností</a:t>
            </a:r>
          </a:p>
          <a:p>
            <a:pPr marL="446088" marR="0" lvl="0" indent="-4460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cs-CZ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 </a:t>
            </a:r>
            <a:r>
              <a:rPr kumimoji="0" lang="cs-CZ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nižšími nežádoucími účinky</a:t>
            </a:r>
          </a:p>
          <a:p>
            <a:pPr marL="446088" marR="0" lvl="0" indent="-4460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cs-CZ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 </a:t>
            </a:r>
            <a:r>
              <a:rPr lang="cs-CZ" b="0" i="0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ohledem na konkrétní genové polymorfismy</a:t>
            </a:r>
            <a:endParaRPr kumimoji="0" lang="cs-CZ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446088" marR="0" lvl="0" indent="-4460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cs-CZ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PRO </a:t>
            </a:r>
            <a:r>
              <a:rPr lang="cs-CZ" b="0" i="0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cílenou a kauzální terapii  (genovou terapii)</a:t>
            </a:r>
            <a:endParaRPr kumimoji="0" lang="cs-CZ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606691" y="1300460"/>
            <a:ext cx="1612402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b="1" i="0" u="sng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CÍL: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606690" y="1878006"/>
            <a:ext cx="4444811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Vyrábět léčiva </a:t>
            </a:r>
            <a:r>
              <a:rPr kumimoji="0" lang="cs-CZ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:</a:t>
            </a:r>
            <a:r>
              <a:rPr kumimoji="0" lang="cs-CZ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3" name="Obdélník 2"/>
          <p:cNvSpPr/>
          <p:nvPr/>
        </p:nvSpPr>
        <p:spPr>
          <a:xfrm>
            <a:off x="758284" y="5170762"/>
            <a:ext cx="75939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b="0" i="0" dirty="0" err="1">
                <a:solidFill>
                  <a:srgbClr val="00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Farmakogenomika</a:t>
            </a:r>
            <a:r>
              <a:rPr lang="cs-CZ" b="0" i="0" dirty="0">
                <a:solidFill>
                  <a:srgbClr val="00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může přispět k tomu, aby </a:t>
            </a:r>
            <a:r>
              <a:rPr lang="cs-CZ" i="0" dirty="0">
                <a:solidFill>
                  <a:srgbClr val="00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PROCES VÝROBY LÉČIV BYL „CHYTŘEJŠÍ“</a:t>
            </a:r>
            <a:endParaRPr kumimoji="0" lang="cs-CZ" sz="2800" i="0" u="none" strike="noStrike" kern="1200" cap="none" spc="0" normalizeH="0" baseline="0" noProof="0" dirty="0">
              <a:ln>
                <a:noFill/>
              </a:ln>
              <a:solidFill>
                <a:srgbClr val="00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92824" y="434606"/>
            <a:ext cx="8724900" cy="538609"/>
          </a:xfrm>
          <a:prstGeom prst="rect">
            <a:avLst/>
          </a:prstGeom>
          <a:solidFill>
            <a:srgbClr val="000066"/>
          </a:solidFill>
          <a:ln w="9525" algn="ctr">
            <a:noFill/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l"/>
              </a:tabLst>
              <a:defRPr/>
            </a:pPr>
            <a:r>
              <a:rPr kumimoji="0" lang="cs-CZ" sz="35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1. FARMACEUTICKÝ VÝZKUM A VÝVOJ</a:t>
            </a:r>
          </a:p>
        </p:txBody>
      </p:sp>
    </p:spTree>
    <p:extLst>
      <p:ext uri="{BB962C8B-B14F-4D97-AF65-F5344CB8AC3E}">
        <p14:creationId xmlns:p14="http://schemas.microsoft.com/office/powerpoint/2010/main" val="1221604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220271" y="292366"/>
            <a:ext cx="8633361" cy="1107996"/>
          </a:xfrm>
          <a:prstGeom prst="rect">
            <a:avLst/>
          </a:prstGeom>
          <a:solidFill>
            <a:srgbClr val="000066"/>
          </a:solidFill>
          <a:ln w="9525" algn="ctr">
            <a:noFill/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l"/>
              </a:tabLst>
              <a:defRPr/>
            </a:pPr>
            <a:r>
              <a:rPr kumimoji="0" lang="cs-CZ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2. Nezbytnost mít na zřeteli genetickou diverzitu subjektů klinických hodnocení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481000" y="2118436"/>
            <a:ext cx="8111901" cy="1815882"/>
          </a:xfrm>
          <a:prstGeom prst="rect">
            <a:avLst/>
          </a:prstGeom>
          <a:solidFill>
            <a:srgbClr val="000066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b="0" i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 kvalitní léčivo může být odmítnuto z důvodu nízké účinnosti a vysokého procenta NÚ v </a:t>
            </a:r>
            <a:r>
              <a:rPr lang="cs-CZ" b="0" i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případě</a:t>
            </a:r>
            <a:r>
              <a:rPr lang="cs-CZ" b="0" i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, že se ve studii náhodně sejde více jedinců určitého variantního genotypu. </a:t>
            </a:r>
            <a:endParaRPr kumimoji="0" lang="cs-CZ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3131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9"/>
          <p:cNvSpPr txBox="1">
            <a:spLocks noChangeArrowheads="1"/>
          </p:cNvSpPr>
          <p:nvPr/>
        </p:nvSpPr>
        <p:spPr bwMode="auto">
          <a:xfrm>
            <a:off x="816970" y="2380959"/>
            <a:ext cx="7783334" cy="1846659"/>
          </a:xfrm>
          <a:prstGeom prst="rect">
            <a:avLst/>
          </a:prstGeom>
          <a:solidFill>
            <a:srgbClr val="000066"/>
          </a:solidFill>
          <a:ln w="28575" algn="ctr">
            <a:solidFill>
              <a:srgbClr val="FF66FF"/>
            </a:solidFill>
            <a:miter lim="800000"/>
            <a:headEnd/>
            <a:tailEnd/>
          </a:ln>
          <a:effectLst>
            <a:glow rad="177800">
              <a:srgbClr val="FF66FF">
                <a:alpha val="96000"/>
              </a:srgbClr>
            </a:glow>
            <a:outerShdw dist="63500" dir="3187806" algn="ctr" rotWithShape="0">
              <a:schemeClr val="tx1"/>
            </a:outerShdw>
          </a:effectLst>
        </p:spPr>
        <p:txBody>
          <a:bodyPr wrap="square" lIns="0" tIns="0" rIns="0" bIns="0">
            <a:spAutoFit/>
          </a:bodyPr>
          <a:lstStyle/>
          <a:p>
            <a:pPr marL="536575" indent="-361950" algn="l" eaLnBrk="0" hangingPunct="0">
              <a:buFont typeface="Wingdings" pitchFamily="2" charset="2"/>
              <a:buNone/>
              <a:tabLst>
                <a:tab pos="6365875" algn="l"/>
              </a:tabLst>
              <a:defRPr/>
            </a:pPr>
            <a:r>
              <a:rPr lang="cs-CZ" sz="4000" i="0" dirty="0">
                <a:solidFill>
                  <a:srgbClr val="FF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2. Molekulárně biologická podstata genového   polymorfismu  a následky mutací</a:t>
            </a:r>
            <a:endParaRPr lang="cs-CZ" sz="4000" i="0" dirty="0">
              <a:solidFill>
                <a:srgbClr val="FF66FF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06102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322829" y="431088"/>
            <a:ext cx="8535421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200" b="1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Spolupráce p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ersonaliz</a:t>
            </a:r>
            <a:r>
              <a:rPr kumimoji="0" lang="cs-CZ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ované</a:t>
            </a:r>
            <a:r>
              <a:rPr kumimoji="0" lang="cs-CZ" sz="3200" b="1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cs-CZ" sz="3200" b="1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medicíny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cs-CZ" sz="3200" b="1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 farmaceutického průmyslu 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– specificky cílená léčiva </a:t>
            </a:r>
            <a:endParaRPr kumimoji="0" lang="cs-CZ" sz="2400" b="0" i="0" u="none" strike="noStrike" kern="1200" cap="none" spc="0" normalizeH="0" baseline="0" noProof="0" dirty="0">
              <a:ln>
                <a:noFill/>
              </a:ln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HERCEPTIN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: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léčba </a:t>
            </a:r>
            <a:r>
              <a:rPr lang="cs-CZ" sz="2400" b="0" i="0" dirty="0">
                <a:solidFill>
                  <a:srgbClr val="FFFFFF"/>
                </a:solidFill>
                <a:latin typeface="Calibri" panose="020F050202020403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HER2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po</a:t>
            </a:r>
            <a:r>
              <a:rPr kumimoji="0" lang="cs-CZ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zitivních</a:t>
            </a: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metastatických </a:t>
            </a:r>
            <a:r>
              <a:rPr kumimoji="0" lang="cs-CZ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nůdorů</a:t>
            </a: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prsu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endParaRPr kumimoji="0" lang="cs-CZ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GLEEVEC: </a:t>
            </a: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léčba pacientů s Filadelfským chromozomem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–</a:t>
            </a: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pozitivní chronická myeloidní </a:t>
            </a:r>
            <a:r>
              <a:rPr kumimoji="0" lang="cs-CZ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leuk</a:t>
            </a:r>
            <a:r>
              <a:rPr lang="cs-CZ" sz="2400" b="0" i="0" dirty="0" err="1">
                <a:solidFill>
                  <a:srgbClr val="FFFFFF"/>
                </a:solidFill>
                <a:latin typeface="Calibri" panose="020F0502020204030204" pitchFamily="34" charset="0"/>
              </a:rPr>
              <a:t>émie</a:t>
            </a:r>
            <a:r>
              <a:rPr lang="cs-CZ" sz="2400" b="0" i="0" dirty="0">
                <a:solidFill>
                  <a:srgbClr val="FFFFFF"/>
                </a:solidFill>
                <a:latin typeface="Calibri" panose="020F0502020204030204" pitchFamily="34" charset="0"/>
              </a:rPr>
              <a:t> </a:t>
            </a:r>
            <a:endParaRPr kumimoji="0" lang="cs-CZ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ERLOTINIB: </a:t>
            </a: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léčba nemalobuněčného karcinomu plic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Nejefektivnější v případě, že nádory jsou pozitivní na  receptory pro epidermální růstový faktor</a:t>
            </a:r>
          </a:p>
          <a:p>
            <a:pPr marL="342900" indent="-342900" algn="l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i="0" dirty="0">
                <a:solidFill>
                  <a:srgbClr val="FFFF00"/>
                </a:solidFill>
                <a:latin typeface="Calibri" panose="020F0502020204030204" pitchFamily="34" charset="0"/>
              </a:rPr>
              <a:t>ILOPERIDON</a:t>
            </a:r>
            <a:r>
              <a:rPr lang="cs-CZ" i="0" dirty="0">
                <a:solidFill>
                  <a:srgbClr val="FFFF00"/>
                </a:solidFill>
                <a:latin typeface="Calibri" panose="020F0502020204030204" pitchFamily="34" charset="0"/>
              </a:rPr>
              <a:t>: </a:t>
            </a:r>
            <a:r>
              <a:rPr lang="cs-CZ" sz="2400" b="0" i="0" dirty="0">
                <a:solidFill>
                  <a:srgbClr val="FFFFFF"/>
                </a:solidFill>
                <a:latin typeface="Calibri" panose="020F0502020204030204" pitchFamily="34" charset="0"/>
              </a:rPr>
              <a:t>Léčba schizofrenie.</a:t>
            </a:r>
            <a:r>
              <a:rPr lang="en-US" sz="2400" b="0" i="0" dirty="0">
                <a:solidFill>
                  <a:srgbClr val="FFFFFF"/>
                </a:solidFill>
                <a:latin typeface="Calibri" panose="020F0502020204030204" pitchFamily="34" charset="0"/>
              </a:rPr>
              <a:t> </a:t>
            </a:r>
            <a:r>
              <a:rPr lang="cs-CZ" sz="2400" b="0" i="0" dirty="0">
                <a:solidFill>
                  <a:srgbClr val="FFFFFF"/>
                </a:solidFill>
                <a:latin typeface="Calibri" panose="020F0502020204030204" pitchFamily="34" charset="0"/>
              </a:rPr>
              <a:t>Společnost identifikovala genetický marker, který predikuje dobrou odpověď na léčivo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MARAVIROC</a:t>
            </a:r>
            <a:r>
              <a:rPr kumimoji="0" lang="cs-CZ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:  </a:t>
            </a: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léčba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HIV</a:t>
            </a: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.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endParaRPr kumimoji="0" lang="cs-CZ" sz="2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05609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4979" name="Text Box 3"/>
          <p:cNvSpPr txBox="1">
            <a:spLocks noChangeArrowheads="1"/>
          </p:cNvSpPr>
          <p:nvPr/>
        </p:nvSpPr>
        <p:spPr bwMode="auto">
          <a:xfrm>
            <a:off x="501205" y="1182288"/>
            <a:ext cx="8170862" cy="123110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l">
              <a:defRPr/>
            </a:pPr>
            <a:r>
              <a:rPr lang="cs-CZ" sz="3200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CCR5</a:t>
            </a:r>
            <a:r>
              <a:rPr lang="cs-CZ" sz="2400" b="0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  </a:t>
            </a:r>
            <a:r>
              <a:rPr lang="cs-CZ" sz="24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je </a:t>
            </a:r>
            <a:r>
              <a:rPr lang="cs-CZ" sz="2400" b="0" i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chemokinový</a:t>
            </a:r>
            <a:r>
              <a:rPr lang="cs-CZ" sz="24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 receptor, především na membráně buněk imunitního systému. </a:t>
            </a:r>
            <a:r>
              <a:rPr lang="cs-CZ" sz="22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Mj. zprostředkovává vstup HIV-1 virů do buněk </a:t>
            </a:r>
            <a:r>
              <a:rPr lang="cs-CZ" sz="2200" b="0" i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Th</a:t>
            </a:r>
            <a:r>
              <a:rPr lang="cs-CZ" sz="22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cs-CZ" sz="2200" b="0" i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lymofocytů</a:t>
            </a:r>
            <a:r>
              <a:rPr lang="cs-CZ" sz="22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. </a:t>
            </a:r>
          </a:p>
        </p:txBody>
      </p:sp>
      <p:sp>
        <p:nvSpPr>
          <p:cNvPr id="894980" name="Text Box 4"/>
          <p:cNvSpPr txBox="1">
            <a:spLocks noChangeArrowheads="1"/>
          </p:cNvSpPr>
          <p:nvPr/>
        </p:nvSpPr>
        <p:spPr bwMode="auto">
          <a:xfrm>
            <a:off x="3265714" y="2189839"/>
            <a:ext cx="5564778" cy="104644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28398" dir="1593903" algn="ctr" rotWithShape="0">
              <a:schemeClr val="tx1"/>
            </a:outerShdw>
          </a:effectLst>
        </p:spPr>
        <p:txBody>
          <a:bodyPr wrap="square" lIns="0" tIns="0" rIns="0" bIns="0">
            <a:spAutoFit/>
          </a:bodyPr>
          <a:lstStyle/>
          <a:p>
            <a:pPr marL="92075" algn="l">
              <a:defRPr/>
            </a:pPr>
            <a:r>
              <a:rPr lang="cs-CZ" sz="2200" b="0" i="0" dirty="0">
                <a:solidFill>
                  <a:schemeClr val="bg1"/>
                </a:solidFill>
                <a:latin typeface="Calibri" panose="020F0502020204030204" pitchFamily="34" charset="0"/>
              </a:rPr>
              <a:t>V genu identifikována </a:t>
            </a:r>
            <a:r>
              <a:rPr lang="cs-CZ" sz="2400" i="0" dirty="0">
                <a:solidFill>
                  <a:srgbClr val="66FFFF"/>
                </a:solidFill>
                <a:latin typeface="Calibri" panose="020F0502020204030204" pitchFamily="34" charset="0"/>
              </a:rPr>
              <a:t>delece 32bp dlouhá </a:t>
            </a:r>
            <a:r>
              <a:rPr lang="cs-CZ" sz="2200" b="0" i="0" dirty="0">
                <a:solidFill>
                  <a:schemeClr val="bg1"/>
                </a:solidFill>
                <a:latin typeface="Calibri" panose="020F0502020204030204" pitchFamily="34" charset="0"/>
              </a:rPr>
              <a:t>(</a:t>
            </a:r>
            <a:r>
              <a:rPr lang="cs-CZ" sz="2200" b="0" i="0" dirty="0">
                <a:solidFill>
                  <a:schemeClr val="bg1"/>
                </a:solidFill>
                <a:latin typeface="Calibri" panose="020F0502020204030204" pitchFamily="34" charset="0"/>
                <a:cs typeface="Arial" charset="0"/>
              </a:rPr>
              <a:t>∆32 alela) </a:t>
            </a:r>
            <a:r>
              <a:rPr lang="cs-CZ" sz="2200" b="0" i="0" dirty="0">
                <a:solidFill>
                  <a:schemeClr val="bg1"/>
                </a:solidFill>
                <a:latin typeface="Calibri" panose="020F0502020204030204" pitchFamily="34" charset="0"/>
                <a:cs typeface="Arial" charset="0"/>
                <a:sym typeface="Wingdings" pitchFamily="2" charset="2"/>
              </a:rPr>
              <a:t> chybný receptorový protein  nedostatek receptorů </a:t>
            </a:r>
            <a:endParaRPr lang="cs-CZ" sz="2200" b="0" i="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894981" name="Text Box 5"/>
          <p:cNvSpPr txBox="1">
            <a:spLocks noChangeArrowheads="1"/>
          </p:cNvSpPr>
          <p:nvPr/>
        </p:nvSpPr>
        <p:spPr bwMode="auto">
          <a:xfrm>
            <a:off x="4395414" y="3637338"/>
            <a:ext cx="4558937" cy="1107996"/>
          </a:xfrm>
          <a:prstGeom prst="rect">
            <a:avLst/>
          </a:prstGeom>
          <a:solidFill>
            <a:srgbClr val="000066"/>
          </a:solidFill>
          <a:ln w="952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>
            <a:spAutoFit/>
          </a:bodyPr>
          <a:lstStyle/>
          <a:p>
            <a:pPr marL="92075" algn="l">
              <a:defRPr/>
            </a:pPr>
            <a:r>
              <a:rPr lang="cs-CZ" sz="2400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Homozygotní nositelé této alely </a:t>
            </a:r>
            <a:r>
              <a:rPr lang="cs-CZ" sz="24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jsou přirozeně rezistentní vůči infekci kmenem </a:t>
            </a:r>
            <a:r>
              <a:rPr lang="cs-CZ" sz="2400" i="0" dirty="0" smtClean="0">
                <a:solidFill>
                  <a:srgbClr val="66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HIV-1</a:t>
            </a:r>
            <a:endParaRPr lang="cs-CZ" sz="2400" b="0" i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404949" y="205489"/>
            <a:ext cx="8267118" cy="861774"/>
          </a:xfrm>
          <a:prstGeom prst="rect">
            <a:avLst/>
          </a:prstGeom>
          <a:solidFill>
            <a:srgbClr val="000066"/>
          </a:solidFill>
          <a:ln w="9525" algn="ctr">
            <a:solidFill>
              <a:srgbClr val="66FFFF"/>
            </a:solidFill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>
              <a:buFont typeface="Wingdings" pitchFamily="2" charset="2"/>
              <a:buNone/>
              <a:tabLst>
                <a:tab pos="449263" algn="l"/>
              </a:tabLst>
              <a:defRPr/>
            </a:pPr>
            <a:r>
              <a:rPr lang="cs-CZ" i="0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Využití znalostí genových polymorfismů ve farmakoterapii při hledání nových léčiv</a:t>
            </a:r>
            <a:endParaRPr lang="cs-CZ" b="0" i="0" dirty="0">
              <a:solidFill>
                <a:srgbClr val="66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6" name="Šipka dolů 5"/>
          <p:cNvSpPr/>
          <p:nvPr/>
        </p:nvSpPr>
        <p:spPr bwMode="auto">
          <a:xfrm>
            <a:off x="6882930" y="2914030"/>
            <a:ext cx="574290" cy="621940"/>
          </a:xfrm>
          <a:prstGeom prst="downArrow">
            <a:avLst/>
          </a:prstGeom>
          <a:solidFill>
            <a:srgbClr val="66FFFF"/>
          </a:solidFill>
          <a:ln w="9525" cap="flat" cmpd="sng" algn="ctr">
            <a:solidFill>
              <a:srgbClr val="66FFFF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1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Ohnutá šipka 2"/>
          <p:cNvSpPr/>
          <p:nvPr/>
        </p:nvSpPr>
        <p:spPr bwMode="auto">
          <a:xfrm rot="10800000">
            <a:off x="6087290" y="4874326"/>
            <a:ext cx="1369929" cy="1461160"/>
          </a:xfrm>
          <a:prstGeom prst="bentArrow">
            <a:avLst/>
          </a:prstGeom>
          <a:solidFill>
            <a:srgbClr val="66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1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3265714" y="5604906"/>
            <a:ext cx="2770995" cy="800219"/>
          </a:xfrm>
          <a:prstGeom prst="rect">
            <a:avLst/>
          </a:prstGeom>
          <a:solidFill>
            <a:srgbClr val="000066"/>
          </a:solidFill>
          <a:ln w="952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>
            <a:spAutoFit/>
          </a:bodyPr>
          <a:lstStyle/>
          <a:p>
            <a:pPr marL="92075">
              <a:defRPr/>
            </a:pPr>
            <a:r>
              <a:rPr lang="cs-CZ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MARAVIROC</a:t>
            </a:r>
            <a:r>
              <a:rPr lang="cs-CZ" sz="2400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 </a:t>
            </a:r>
            <a:r>
              <a:rPr lang="cs-CZ" sz="24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(</a:t>
            </a:r>
            <a:r>
              <a:rPr lang="cs-CZ" sz="2400" b="0" i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antiretrovirotikum</a:t>
            </a:r>
            <a:r>
              <a:rPr lang="cs-CZ" sz="24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)</a:t>
            </a:r>
          </a:p>
        </p:txBody>
      </p:sp>
      <p:sp>
        <p:nvSpPr>
          <p:cNvPr id="10" name="Ohnutá šipka 9"/>
          <p:cNvSpPr/>
          <p:nvPr/>
        </p:nvSpPr>
        <p:spPr bwMode="auto">
          <a:xfrm rot="16200000">
            <a:off x="1883559" y="4951867"/>
            <a:ext cx="1409117" cy="1254034"/>
          </a:xfrm>
          <a:prstGeom prst="bentArrow">
            <a:avLst/>
          </a:prstGeom>
          <a:solidFill>
            <a:srgbClr val="66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1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404949" y="3914337"/>
            <a:ext cx="3718098" cy="830997"/>
          </a:xfrm>
          <a:prstGeom prst="rect">
            <a:avLst/>
          </a:prstGeom>
          <a:solidFill>
            <a:srgbClr val="000066"/>
          </a:solidFill>
          <a:ln>
            <a:solidFill>
              <a:srgbClr val="66FFFF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cs-CZ" sz="2400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Před zahájením léčby nutno provést </a:t>
            </a:r>
            <a:r>
              <a:rPr lang="cs-CZ" sz="2400" i="0" dirty="0">
                <a:solidFill>
                  <a:srgbClr val="66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TEST TROPISMU! </a:t>
            </a:r>
          </a:p>
        </p:txBody>
      </p:sp>
    </p:spTree>
    <p:extLst>
      <p:ext uri="{BB962C8B-B14F-4D97-AF65-F5344CB8AC3E}">
        <p14:creationId xmlns:p14="http://schemas.microsoft.com/office/powerpoint/2010/main" val="76403210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4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94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4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894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4980" grpId="0"/>
      <p:bldP spid="894981" grpId="0" animBg="1"/>
      <p:bldP spid="6" grpId="0" animBg="1"/>
      <p:bldP spid="3" grpId="0" animBg="1"/>
      <p:bldP spid="9" grpId="0" animBg="1"/>
      <p:bldP spid="10" grpId="0" animBg="1"/>
      <p:bldP spid="4" grpId="0" animBg="1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ovéPole 6"/>
          <p:cNvSpPr txBox="1"/>
          <p:nvPr/>
        </p:nvSpPr>
        <p:spPr>
          <a:xfrm>
            <a:off x="530199" y="1022277"/>
            <a:ext cx="741201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i="0" dirty="0">
                <a:solidFill>
                  <a:srgbClr val="66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M-</a:t>
            </a:r>
            <a:r>
              <a:rPr lang="cs-CZ" i="0" dirty="0" err="1">
                <a:solidFill>
                  <a:srgbClr val="66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tropní</a:t>
            </a:r>
            <a:r>
              <a:rPr lang="cs-CZ" i="0" dirty="0">
                <a:solidFill>
                  <a:srgbClr val="66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kmeny HIV-1 </a:t>
            </a:r>
            <a:r>
              <a:rPr lang="cs-CZ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(virus R5)  </a:t>
            </a:r>
            <a:endParaRPr lang="cs-CZ" sz="2400" i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  <a:p>
            <a:pPr algn="l"/>
            <a:r>
              <a:rPr lang="cs-CZ" sz="240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        	vstupují  přes CCR5 receptory</a:t>
            </a:r>
          </a:p>
          <a:p>
            <a:pPr algn="l"/>
            <a:endParaRPr lang="cs-CZ" sz="2400" i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  <a:p>
            <a:pPr algn="l"/>
            <a:r>
              <a:rPr lang="cs-CZ" i="0" dirty="0">
                <a:solidFill>
                  <a:srgbClr val="66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T-</a:t>
            </a:r>
            <a:r>
              <a:rPr lang="cs-CZ" i="0" dirty="0" err="1">
                <a:solidFill>
                  <a:srgbClr val="66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tropní</a:t>
            </a:r>
            <a:r>
              <a:rPr lang="cs-CZ" i="0" dirty="0">
                <a:solidFill>
                  <a:srgbClr val="66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kmeny HIV-1 </a:t>
            </a:r>
            <a:r>
              <a:rPr lang="cs-CZ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(virus X4)   </a:t>
            </a:r>
            <a:endParaRPr lang="cs-CZ" sz="2400" i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  <a:p>
            <a:pPr algn="l"/>
            <a:r>
              <a:rPr lang="cs-CZ" sz="240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	 vstupují přes CXCR4 receptory</a:t>
            </a:r>
          </a:p>
        </p:txBody>
      </p:sp>
      <p:sp>
        <p:nvSpPr>
          <p:cNvPr id="8" name="Obdélník 7"/>
          <p:cNvSpPr/>
          <p:nvPr/>
        </p:nvSpPr>
        <p:spPr>
          <a:xfrm>
            <a:off x="907953" y="3722225"/>
            <a:ext cx="7530653" cy="1446550"/>
          </a:xfrm>
          <a:prstGeom prst="rect">
            <a:avLst/>
          </a:prstGeom>
          <a:solidFill>
            <a:srgbClr val="000066"/>
          </a:solidFill>
          <a:ln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algn="l"/>
            <a:r>
              <a:rPr lang="cs-CZ" sz="3200" i="0" dirty="0">
                <a:solidFill>
                  <a:srgbClr val="FFFF00"/>
                </a:solidFill>
                <a:latin typeface="Calibri" panose="020F0502020204030204" pitchFamily="34" charset="0"/>
              </a:rPr>
              <a:t>MARAVIROC</a:t>
            </a:r>
            <a:r>
              <a:rPr lang="cs-CZ" b="0" i="0" dirty="0">
                <a:solidFill>
                  <a:schemeClr val="bg1"/>
                </a:solidFill>
                <a:latin typeface="Calibri" panose="020F0502020204030204" pitchFamily="34" charset="0"/>
              </a:rPr>
              <a:t> (</a:t>
            </a:r>
            <a:r>
              <a:rPr lang="cs-CZ" b="0" i="0" dirty="0" err="1">
                <a:solidFill>
                  <a:schemeClr val="bg1"/>
                </a:solidFill>
                <a:latin typeface="Calibri" panose="020F0502020204030204" pitchFamily="34" charset="0"/>
              </a:rPr>
              <a:t>Celsentri</a:t>
            </a:r>
            <a:r>
              <a:rPr lang="cs-CZ" b="0" i="0" dirty="0">
                <a:solidFill>
                  <a:schemeClr val="bg1"/>
                </a:solidFill>
                <a:latin typeface="Calibri" panose="020F0502020204030204" pitchFamily="34" charset="0"/>
              </a:rPr>
              <a:t>) je indikován k léčbě pacientů infikovaných </a:t>
            </a:r>
          </a:p>
          <a:p>
            <a:pPr algn="l"/>
            <a:r>
              <a:rPr lang="cs-CZ" i="0" dirty="0">
                <a:solidFill>
                  <a:srgbClr val="FFFF00"/>
                </a:solidFill>
                <a:latin typeface="Calibri" panose="020F0502020204030204" pitchFamily="34" charset="0"/>
              </a:rPr>
              <a:t>jen prokazatelným CCR5-tropním </a:t>
            </a:r>
            <a:r>
              <a:rPr lang="cs-CZ" i="0" dirty="0" smtClean="0">
                <a:solidFill>
                  <a:srgbClr val="FFFF00"/>
                </a:solidFill>
                <a:latin typeface="Calibri" panose="020F0502020204030204" pitchFamily="34" charset="0"/>
              </a:rPr>
              <a:t>HIV-1 kmenem  </a:t>
            </a:r>
            <a:endParaRPr lang="cs-CZ" b="0" i="0" dirty="0">
              <a:solidFill>
                <a:srgbClr val="66FFFF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36358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ovéPole 7"/>
          <p:cNvSpPr txBox="1"/>
          <p:nvPr/>
        </p:nvSpPr>
        <p:spPr>
          <a:xfrm>
            <a:off x="960888" y="2562083"/>
            <a:ext cx="71650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5400" i="0" dirty="0"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Děkuji vám za pozornost</a:t>
            </a:r>
          </a:p>
        </p:txBody>
      </p:sp>
      <p:pic>
        <p:nvPicPr>
          <p:cNvPr id="7" name="Picture 4" descr="08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92686" y="0"/>
            <a:ext cx="2351314" cy="1538129"/>
          </a:xfrm>
          <a:prstGeom prst="rect">
            <a:avLst/>
          </a:prstGeom>
          <a:noFill/>
          <a:effectLst>
            <a:outerShdw dist="125724" dir="2700000" algn="ctr" rotWithShape="0">
              <a:schemeClr val="tx2"/>
            </a:outerShdw>
            <a:softEdge rad="127000"/>
          </a:effectLst>
        </p:spPr>
      </p:pic>
      <p:sp>
        <p:nvSpPr>
          <p:cNvPr id="9" name="TextovéPole 8"/>
          <p:cNvSpPr txBox="1"/>
          <p:nvPr/>
        </p:nvSpPr>
        <p:spPr>
          <a:xfrm>
            <a:off x="2294164" y="92873"/>
            <a:ext cx="4498522" cy="58204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cs-CZ" sz="320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FARMAKOLOGIE – I  </a:t>
            </a:r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439"/>
          <a:stretch/>
        </p:blipFill>
        <p:spPr>
          <a:xfrm>
            <a:off x="0" y="14325"/>
            <a:ext cx="2294164" cy="1523804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6" name="Obdélník 5"/>
          <p:cNvSpPr/>
          <p:nvPr/>
        </p:nvSpPr>
        <p:spPr>
          <a:xfrm>
            <a:off x="714805" y="5508515"/>
            <a:ext cx="76572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0" i="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http://farmakogenomika.cz/index.php?kapitola=uvod</a:t>
            </a:r>
          </a:p>
        </p:txBody>
      </p:sp>
    </p:spTree>
    <p:extLst>
      <p:ext uri="{BB962C8B-B14F-4D97-AF65-F5344CB8AC3E}">
        <p14:creationId xmlns:p14="http://schemas.microsoft.com/office/powerpoint/2010/main" val="6996474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28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28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28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28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28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28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7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28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28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18933</TotalTime>
  <Words>4502</Words>
  <Application>Microsoft Office PowerPoint</Application>
  <PresentationFormat>Předvádění na obrazovce (4:3)</PresentationFormat>
  <Paragraphs>727</Paragraphs>
  <Slides>93</Slides>
  <Notes>74</Notes>
  <HiddenSlides>0</HiddenSlides>
  <MMClips>0</MMClips>
  <ScaleCrop>false</ScaleCrop>
  <HeadingPairs>
    <vt:vector size="8" baseType="variant">
      <vt:variant>
        <vt:lpstr>Použitá písma</vt:lpstr>
      </vt:variant>
      <vt:variant>
        <vt:i4>4</vt:i4>
      </vt:variant>
      <vt:variant>
        <vt:lpstr>Motiv</vt:lpstr>
      </vt:variant>
      <vt:variant>
        <vt:i4>4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93</vt:i4>
      </vt:variant>
    </vt:vector>
  </HeadingPairs>
  <TitlesOfParts>
    <vt:vector size="102" baseType="lpstr">
      <vt:lpstr>Arial</vt:lpstr>
      <vt:lpstr>Calibri</vt:lpstr>
      <vt:lpstr>Times New Roman</vt:lpstr>
      <vt:lpstr>Wingdings</vt:lpstr>
      <vt:lpstr>Default Design</vt:lpstr>
      <vt:lpstr>1_Default Design</vt:lpstr>
      <vt:lpstr>6_Default Design</vt:lpstr>
      <vt:lpstr>7_Default Design</vt:lpstr>
      <vt:lpstr>Graf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Průměrná denní dávka warfarinu   u jednotlivých genotypů CYP2C9 pro dosažení cílového INR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VUVeL Brno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Sassari</dc:title>
  <dc:creator>Milan Bartoš</dc:creator>
  <cp:lastModifiedBy>Ladislava Bartošová</cp:lastModifiedBy>
  <cp:revision>1954</cp:revision>
  <cp:lastPrinted>2001-03-03T14:50:50Z</cp:lastPrinted>
  <dcterms:created xsi:type="dcterms:W3CDTF">2000-11-03T09:58:02Z</dcterms:created>
  <dcterms:modified xsi:type="dcterms:W3CDTF">2017-03-28T14:05:55Z</dcterms:modified>
</cp:coreProperties>
</file>