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24" r:id="rId3"/>
    <p:sldId id="363" r:id="rId4"/>
    <p:sldId id="260" r:id="rId5"/>
    <p:sldId id="336" r:id="rId6"/>
    <p:sldId id="257" r:id="rId7"/>
    <p:sldId id="364" r:id="rId8"/>
    <p:sldId id="317" r:id="rId9"/>
    <p:sldId id="393" r:id="rId10"/>
    <p:sldId id="307" r:id="rId11"/>
    <p:sldId id="396" r:id="rId12"/>
    <p:sldId id="394" r:id="rId13"/>
    <p:sldId id="395" r:id="rId14"/>
    <p:sldId id="397" r:id="rId15"/>
    <p:sldId id="399" r:id="rId16"/>
    <p:sldId id="400" r:id="rId17"/>
    <p:sldId id="401" r:id="rId18"/>
    <p:sldId id="402" r:id="rId19"/>
    <p:sldId id="403" r:id="rId20"/>
    <p:sldId id="404" r:id="rId21"/>
    <p:sldId id="351" r:id="rId22"/>
    <p:sldId id="405" r:id="rId23"/>
    <p:sldId id="406" r:id="rId24"/>
    <p:sldId id="426" r:id="rId25"/>
    <p:sldId id="408" r:id="rId26"/>
    <p:sldId id="410" r:id="rId27"/>
    <p:sldId id="411" r:id="rId28"/>
    <p:sldId id="425" r:id="rId29"/>
    <p:sldId id="414" r:id="rId30"/>
    <p:sldId id="412" r:id="rId31"/>
    <p:sldId id="413" r:id="rId32"/>
    <p:sldId id="415" r:id="rId33"/>
    <p:sldId id="417" r:id="rId34"/>
    <p:sldId id="416" r:id="rId35"/>
    <p:sldId id="418" r:id="rId36"/>
    <p:sldId id="419" r:id="rId37"/>
    <p:sldId id="420" r:id="rId38"/>
    <p:sldId id="421" r:id="rId39"/>
    <p:sldId id="422" r:id="rId40"/>
    <p:sldId id="423" r:id="rId4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BE600"/>
    <a:srgbClr val="008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0913" autoAdjust="0"/>
  </p:normalViewPr>
  <p:slideViewPr>
    <p:cSldViewPr>
      <p:cViewPr varScale="1">
        <p:scale>
          <a:sx n="74" d="100"/>
          <a:sy n="74" d="100"/>
        </p:scale>
        <p:origin x="177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01"/>
    </p:cViewPr>
  </p:sorterViewPr>
  <p:notesViewPr>
    <p:cSldViewPr>
      <p:cViewPr varScale="1">
        <p:scale>
          <a:sx n="69" d="100"/>
          <a:sy n="69" d="100"/>
        </p:scale>
        <p:origin x="299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6E4680-6475-402B-A819-2F972848A559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353A2F-BF04-4A78-93E7-FC71CA1117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6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MqnfrzpK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panese_languag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540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426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Nutlin</a:t>
            </a:r>
            <a:r>
              <a:rPr lang="cs-CZ" b="1" baseline="0" dirty="0"/>
              <a:t> rita prima</a:t>
            </a:r>
            <a:r>
              <a:rPr lang="cs-CZ" baseline="0" dirty="0"/>
              <a:t> jsou male molekuly, vazou se do aktivniho mista pro ubi u mdm2 (</a:t>
            </a:r>
            <a:r>
              <a:rPr lang="cs-CZ" b="1" baseline="0" dirty="0"/>
              <a:t>nutlin</a:t>
            </a:r>
            <a:r>
              <a:rPr lang="cs-CZ" baseline="0" dirty="0"/>
              <a:t>, </a:t>
            </a:r>
            <a:r>
              <a:rPr lang="cs-CZ" b="1" baseline="0" dirty="0"/>
              <a:t>rita</a:t>
            </a:r>
            <a:r>
              <a:rPr lang="cs-CZ" baseline="0" dirty="0"/>
              <a:t> na akceptorove místo u p53), nebo nejakym zpusobem podporují stabilitu p53 (</a:t>
            </a:r>
            <a:r>
              <a:rPr lang="cs-CZ" b="1" baseline="0" dirty="0"/>
              <a:t>prima</a:t>
            </a:r>
            <a:r>
              <a:rPr lang="cs-CZ" baseline="0" dirty="0"/>
              <a:t>).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730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7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434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169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73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18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809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https://www.youtube.com/watch?v=4DMqnfrzpKg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353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β1, β2, and β5 have been classified as </a:t>
            </a:r>
            <a:r>
              <a:rPr lang="en-US" dirty="0" err="1"/>
              <a:t>caspase</a:t>
            </a:r>
            <a:r>
              <a:rPr lang="en-US" dirty="0"/>
              <a:t>-like, trypsin-like, and chymotrypsin-like for cleavage after acidic, basic, and hydrophobic amino acids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</a:t>
            </a:r>
            <a:r>
              <a:rPr lang="cs-CZ" dirty="0">
                <a:sym typeface="Wingdings" panose="05000000000000000000" pitchFamily="2" charset="2"/>
              </a:rPr>
              <a:t>ova </a:t>
            </a:r>
            <a:r>
              <a:rPr lang="en-US" dirty="0"/>
              <a:t>β1</a:t>
            </a:r>
            <a:r>
              <a:rPr lang="cs-CZ" dirty="0"/>
              <a:t>i</a:t>
            </a:r>
            <a:r>
              <a:rPr lang="cs-CZ" dirty="0">
                <a:sym typeface="Wingdings" panose="05000000000000000000" pitchFamily="2" charset="2"/>
              </a:rPr>
              <a:t> nestepi za acidic ale taky za hydrophylic -&gt; na</a:t>
            </a:r>
            <a:r>
              <a:rPr lang="cs-CZ" baseline="0" dirty="0">
                <a:sym typeface="Wingdings" panose="05000000000000000000" pitchFamily="2" charset="2"/>
              </a:rPr>
              <a:t> C konci pro prezentaci pro T bunky je třeba hydrofobni int.</a:t>
            </a:r>
            <a:br>
              <a:rPr lang="cs-CZ" baseline="0" dirty="0">
                <a:sym typeface="Wingdings" panose="05000000000000000000" pitchFamily="2" charset="2"/>
              </a:rPr>
            </a:br>
            <a:br>
              <a:rPr lang="cs-CZ" baseline="0" dirty="0">
                <a:sym typeface="Wingdings" panose="05000000000000000000" pitchFamily="2" charset="2"/>
              </a:rPr>
            </a:br>
            <a:r>
              <a:rPr lang="cs-CZ" baseline="0" dirty="0">
                <a:sym typeface="Wingdings" panose="05000000000000000000" pitchFamily="2" charset="2"/>
              </a:rPr>
              <a:t>NK – </a:t>
            </a:r>
            <a:r>
              <a:rPr lang="cs-CZ" baseline="0" dirty="0" err="1">
                <a:sym typeface="Wingdings" panose="05000000000000000000" pitchFamily="2" charset="2"/>
              </a:rPr>
              <a:t>ihibuji</a:t>
            </a:r>
            <a:r>
              <a:rPr lang="cs-CZ" baseline="0" dirty="0">
                <a:sym typeface="Wingdings" panose="05000000000000000000" pitchFamily="2" charset="2"/>
              </a:rPr>
              <a:t> se vazbou na MHC – když není, tak degradace </a:t>
            </a:r>
            <a:r>
              <a:rPr lang="cs-CZ" baseline="0" dirty="0" err="1">
                <a:sym typeface="Wingdings" panose="05000000000000000000" pitchFamily="2" charset="2"/>
              </a:rPr>
              <a:t>bunky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105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503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34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97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8721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602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629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name GINS is an acronym created from the first letters of the </a:t>
            </a:r>
            <a:r>
              <a:rPr lang="en-US" dirty="0">
                <a:hlinkClick r:id="rId3" tooltip="Japanese language"/>
              </a:rPr>
              <a:t>Japanese</a:t>
            </a:r>
            <a:r>
              <a:rPr lang="en-US" dirty="0"/>
              <a:t> numbers 5-1-2-3 (</a:t>
            </a:r>
            <a:r>
              <a:rPr lang="en-US" i="1" dirty="0"/>
              <a:t>go-</a:t>
            </a:r>
            <a:r>
              <a:rPr lang="en-US" i="1" dirty="0" err="1"/>
              <a:t>ichi</a:t>
            </a:r>
            <a:r>
              <a:rPr lang="en-US" i="1" dirty="0"/>
              <a:t>-</a:t>
            </a:r>
            <a:r>
              <a:rPr lang="en-US" i="1" dirty="0" err="1"/>
              <a:t>ni</a:t>
            </a:r>
            <a:r>
              <a:rPr lang="en-US" i="1" dirty="0"/>
              <a:t>-san</a:t>
            </a:r>
            <a:r>
              <a:rPr lang="en-US" dirty="0"/>
              <a:t>) in a reference to the 4 protein subunits of the complex: Slf5, Psf1, Psf2, and Psf3.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6206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hypothesized function of the dots is as a 'nuclear dump' or 'storage depot'.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861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426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8728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51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452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608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08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4877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71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Zajímavost: UbL40</a:t>
            </a:r>
            <a:r>
              <a:rPr lang="cs-CZ" baseline="0" dirty="0"/>
              <a:t> u rýže – akumulace </a:t>
            </a:r>
            <a:r>
              <a:rPr lang="cs-CZ" baseline="0" dirty="0" err="1"/>
              <a:t>mRNA</a:t>
            </a:r>
            <a:r>
              <a:rPr lang="cs-CZ" baseline="0" dirty="0"/>
              <a:t> „</a:t>
            </a:r>
            <a:r>
              <a:rPr lang="en-US" dirty="0"/>
              <a:t>defective pollen production and male sterility</a:t>
            </a:r>
            <a:r>
              <a:rPr lang="cs-CZ" dirty="0"/>
              <a:t>“</a:t>
            </a:r>
          </a:p>
          <a:p>
            <a:r>
              <a:rPr lang="cs-CZ" dirty="0"/>
              <a:t>S27</a:t>
            </a:r>
            <a:r>
              <a:rPr lang="cs-CZ" baseline="0" dirty="0"/>
              <a:t> – 40S </a:t>
            </a:r>
            <a:r>
              <a:rPr lang="cs-CZ" baseline="0" dirty="0" err="1"/>
              <a:t>subunit</a:t>
            </a:r>
            <a:r>
              <a:rPr lang="cs-CZ" baseline="0" dirty="0"/>
              <a:t> </a:t>
            </a:r>
            <a:r>
              <a:rPr lang="cs-CZ" baseline="0" dirty="0" err="1"/>
              <a:t>ribosomu</a:t>
            </a:r>
            <a:endParaRPr lang="cs-CZ" baseline="0" dirty="0"/>
          </a:p>
          <a:p>
            <a:r>
              <a:rPr lang="cs-CZ" baseline="0" dirty="0"/>
              <a:t>L40 – 60S sub.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81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4EAD1A-2C73-48CA-BB4E-2946FEC4E0BE}" type="slidenum">
              <a:rPr lang="cs-CZ" altLang="cs-CZ" smtClean="0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7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E1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ubikvitin aktivujici</a:t>
            </a:r>
          </a:p>
          <a:p>
            <a:r>
              <a:rPr lang="cs-CZ" b="1" dirty="0"/>
              <a:t>E2 ubikvitin konjugujici / prenasejici</a:t>
            </a:r>
          </a:p>
          <a:p>
            <a:r>
              <a:rPr lang="cs-CZ" b="1" dirty="0"/>
              <a:t>E3 ubikvitin ligujici / ligasa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415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6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E1E06E-334D-4D56-BD62-A327ED241FA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Koncove proteiny = specificky konecny substrat ubikvitinace</a:t>
            </a:r>
          </a:p>
        </p:txBody>
      </p:sp>
    </p:spTree>
    <p:extLst>
      <p:ext uri="{BB962C8B-B14F-4D97-AF65-F5344CB8AC3E}">
        <p14:creationId xmlns:p14="http://schemas.microsoft.com/office/powerpoint/2010/main" val="393573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3A2F-BF04-4A78-93E7-FC71CA11174B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546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C10E-1361-4A09-A5A1-5E34D1CEBD11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5AAC-D90D-44A3-837A-073AFFC2F8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7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0B80-D4E4-48D3-B1E5-A18FC9290968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8256-0B71-4FC1-B04A-22DEE0BE82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290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7981-4C18-4F13-B0F2-9A32E10FE0E1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A630-1E70-4BBE-A45A-879BC80CA2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88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2F19-6E9E-43E6-A0ED-7941C0D0AD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4564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1E77-37D2-4025-B258-23F677233E07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16BF-D7BE-4A8E-B607-8970A47474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56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9F8B-A3DC-41B3-8D7F-7724FC3F6FEE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2559-A1BC-4FAD-8B3C-D315659FB8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92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B24E-DB23-42A0-BB92-A4C8C3D2ED20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76A8-0FF0-4396-80CF-F4BED1A2D3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63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1B2D-2F53-4B99-9F5B-A28817D0C01A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A327-C0B6-41A2-B50D-EE4E67CA3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583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CF7B-08DC-4F76-8691-18F9182484E0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CA87-B5B4-4F59-8BEF-7890B283E1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369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F77E-02D6-4DAA-82CF-151DF8F824AF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1345-3DC7-434A-A0C1-59CC1ED412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94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2B3C-AB34-4D13-A9A8-50AED7A104E8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CD48-5D82-4239-922D-EB1D1BF7AC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943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449-736A-438B-A7E7-D3732FCCFE03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4397-9DAE-4F6E-9857-4B4912C1DA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95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1B602-B2DE-4CB1-890B-81D4C027421C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BB0957-9DE6-4E2F-B59B-7E9FEC87E5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db101.rcsb.org/motm/166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MqnfrzpK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0872" y="5445224"/>
            <a:ext cx="2232247" cy="5761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Marek Adamus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2708920"/>
            <a:ext cx="8229600" cy="86409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Ubikvitony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5480736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>
                <a:latin typeface="+mn-lt"/>
                <a:cs typeface="+mn-cs"/>
              </a:rPr>
              <a:t>30.3.2017</a:t>
            </a:r>
            <a:endParaRPr lang="cs-CZ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507413" cy="273630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E3 </a:t>
            </a:r>
            <a:r>
              <a:rPr lang="cs-CZ" altLang="cs-CZ" dirty="0" err="1"/>
              <a:t>ubikvitin</a:t>
            </a:r>
            <a:r>
              <a:rPr lang="cs-CZ" altLang="cs-CZ" dirty="0"/>
              <a:t> </a:t>
            </a:r>
            <a:r>
              <a:rPr lang="cs-CZ" altLang="cs-CZ" dirty="0" err="1"/>
              <a:t>ligasy</a:t>
            </a:r>
            <a:r>
              <a:rPr lang="cs-CZ" altLang="cs-CZ" dirty="0"/>
              <a:t> specificky </a:t>
            </a:r>
            <a:r>
              <a:rPr lang="cs-CZ" altLang="cs-CZ" dirty="0" err="1"/>
              <a:t>rozeznávájí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koncové proteiny</a:t>
            </a:r>
            <a:endParaRPr lang="sk-SK" altLang="cs-CZ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vazebná místa pro </a:t>
            </a:r>
            <a:r>
              <a:rPr lang="cs-CZ" altLang="cs-CZ" dirty="0">
                <a:solidFill>
                  <a:srgbClr val="C00000"/>
                </a:solidFill>
              </a:rPr>
              <a:t>E2</a:t>
            </a:r>
            <a:r>
              <a:rPr lang="cs-CZ" altLang="cs-CZ" dirty="0"/>
              <a:t> a </a:t>
            </a:r>
            <a:r>
              <a:rPr lang="cs-CZ" altLang="cs-CZ" dirty="0">
                <a:solidFill>
                  <a:srgbClr val="C00000"/>
                </a:solidFill>
              </a:rPr>
              <a:t>protein</a:t>
            </a:r>
            <a:endParaRPr lang="sk-SK" altLang="cs-CZ" dirty="0">
              <a:solidFill>
                <a:srgbClr val="C0000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u="sng" dirty="0"/>
              <a:t>2 hlavní třídy: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RING (</a:t>
            </a:r>
            <a:r>
              <a:rPr lang="cs-CZ" altLang="cs-CZ" dirty="0" err="1">
                <a:solidFill>
                  <a:srgbClr val="C00000"/>
                </a:solidFill>
              </a:rPr>
              <a:t>R</a:t>
            </a:r>
            <a:r>
              <a:rPr lang="cs-CZ" altLang="cs-CZ" dirty="0" err="1"/>
              <a:t>eally</a:t>
            </a:r>
            <a:r>
              <a:rPr lang="cs-CZ" altLang="cs-CZ" dirty="0"/>
              <a:t> </a:t>
            </a:r>
            <a:r>
              <a:rPr lang="cs-CZ" altLang="cs-CZ" dirty="0" err="1">
                <a:solidFill>
                  <a:srgbClr val="C00000"/>
                </a:solidFill>
              </a:rPr>
              <a:t>I</a:t>
            </a:r>
            <a:r>
              <a:rPr lang="cs-CZ" altLang="cs-CZ" dirty="0" err="1"/>
              <a:t>nteresting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ew </a:t>
            </a:r>
            <a:r>
              <a:rPr lang="cs-CZ" altLang="cs-CZ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ene) E3 </a:t>
            </a:r>
            <a:r>
              <a:rPr lang="cs-CZ" altLang="cs-CZ" dirty="0" err="1"/>
              <a:t>ligasy</a:t>
            </a:r>
            <a:r>
              <a:rPr lang="en-US" altLang="cs-CZ" dirty="0"/>
              <a:t> (</a:t>
            </a:r>
            <a:r>
              <a:rPr lang="cs-CZ" altLang="cs-CZ" dirty="0"/>
              <a:t>až </a:t>
            </a:r>
            <a:r>
              <a:rPr lang="en-US" altLang="cs-CZ" dirty="0"/>
              <a:t>95%)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HECT (</a:t>
            </a:r>
            <a:r>
              <a:rPr lang="cs-CZ" altLang="cs-CZ" dirty="0" err="1">
                <a:solidFill>
                  <a:srgbClr val="C00000"/>
                </a:solidFill>
              </a:rPr>
              <a:t>H</a:t>
            </a:r>
            <a:r>
              <a:rPr lang="cs-CZ" altLang="cs-CZ" dirty="0" err="1"/>
              <a:t>omologous</a:t>
            </a:r>
            <a:r>
              <a:rPr lang="cs-CZ" altLang="cs-CZ" dirty="0"/>
              <a:t> to </a:t>
            </a:r>
            <a:r>
              <a:rPr lang="cs-CZ" altLang="cs-CZ" dirty="0">
                <a:solidFill>
                  <a:srgbClr val="C00000"/>
                </a:solidFill>
              </a:rPr>
              <a:t>E</a:t>
            </a:r>
            <a:r>
              <a:rPr lang="cs-CZ" altLang="cs-CZ" dirty="0"/>
              <a:t>6-AP </a:t>
            </a:r>
            <a:r>
              <a:rPr lang="cs-CZ" altLang="cs-CZ" dirty="0" err="1">
                <a:solidFill>
                  <a:srgbClr val="C00000"/>
                </a:solidFill>
              </a:rPr>
              <a:t>C</a:t>
            </a:r>
            <a:r>
              <a:rPr lang="cs-CZ" altLang="cs-CZ" dirty="0" err="1"/>
              <a:t>arboxy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T</a:t>
            </a:r>
            <a:r>
              <a:rPr lang="cs-CZ" altLang="cs-CZ" dirty="0"/>
              <a:t>erminus) E3 </a:t>
            </a:r>
            <a:r>
              <a:rPr lang="cs-CZ" altLang="cs-CZ" dirty="0" err="1"/>
              <a:t>ligasy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Konjugace Ubikvitinu – E3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51" y="4099881"/>
            <a:ext cx="1994214" cy="228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657" y="4092124"/>
            <a:ext cx="2115041" cy="231425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18177" y="6205361"/>
            <a:ext cx="3127188" cy="4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 eaLnBrk="1" hangingPunct="1">
              <a:lnSpc>
                <a:spcPct val="14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E2-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Ub</a:t>
            </a:r>
            <a:r>
              <a:rPr lang="cs-CZ" altLang="cs-CZ" sz="1800" dirty="0">
                <a:cs typeface="Times New Roman" panose="02020603050405020304" pitchFamily="18" charset="0"/>
              </a:rPr>
              <a:t> → E3-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Ub</a:t>
            </a:r>
            <a:r>
              <a:rPr lang="cs-CZ" altLang="cs-CZ" sz="1800" dirty="0">
                <a:cs typeface="Times New Roman" panose="02020603050405020304" pitchFamily="18" charset="0"/>
              </a:rPr>
              <a:t> → Protein-</a:t>
            </a:r>
            <a:r>
              <a:rPr lang="cs-CZ" altLang="cs-CZ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Ub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76056" y="6233235"/>
            <a:ext cx="2239059" cy="4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 eaLnBrk="1" hangingPunct="1">
              <a:lnSpc>
                <a:spcPct val="14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E2-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Ub</a:t>
            </a:r>
            <a:r>
              <a:rPr lang="cs-CZ" altLang="cs-CZ" sz="1800" dirty="0">
                <a:cs typeface="Times New Roman" panose="02020603050405020304" pitchFamily="18" charset="0"/>
              </a:rPr>
              <a:t> → Protein-</a:t>
            </a:r>
            <a:r>
              <a:rPr lang="cs-CZ" altLang="cs-CZ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Ub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526299" y="6359874"/>
            <a:ext cx="14716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latin typeface="+mn-lt"/>
                <a:cs typeface="+mn-cs"/>
              </a:rPr>
              <a:t>Rotin &amp; Kumar, 2009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RING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4784"/>
            <a:ext cx="8379268" cy="4263449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868144" y="6410726"/>
            <a:ext cx="304359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Deshaies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</a:t>
            </a:r>
            <a:r>
              <a:rPr lang="cs-CZ" altLang="cs-CZ" sz="1200" dirty="0">
                <a:latin typeface="+mn-lt"/>
                <a:cs typeface="+mn-cs"/>
              </a:rPr>
              <a:t>., </a:t>
            </a:r>
            <a:r>
              <a:rPr lang="cs-CZ" sz="1200" i="1" dirty="0" err="1">
                <a:latin typeface="+mn-lt"/>
                <a:cs typeface="+mn-cs"/>
              </a:rPr>
              <a:t>An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Rev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of</a:t>
            </a:r>
            <a:r>
              <a:rPr lang="cs-CZ" sz="1200" i="1" dirty="0">
                <a:latin typeface="+mn-lt"/>
                <a:cs typeface="+mn-cs"/>
              </a:rPr>
              <a:t> </a:t>
            </a:r>
            <a:r>
              <a:rPr lang="cs-CZ" sz="1200" i="1" dirty="0" err="1">
                <a:latin typeface="+mn-lt"/>
                <a:cs typeface="+mn-cs"/>
              </a:rPr>
              <a:t>Biochemistry</a:t>
            </a:r>
            <a:r>
              <a:rPr lang="cs-CZ" sz="1200" dirty="0">
                <a:latin typeface="+mn-lt"/>
                <a:cs typeface="+mn-cs"/>
              </a:rPr>
              <a:t>, 2009</a:t>
            </a:r>
            <a:endParaRPr lang="cs-CZ" altLang="cs-CZ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8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411760" y="4966701"/>
            <a:ext cx="6275040" cy="16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solidFill>
                  <a:srgbClr val="C00000"/>
                </a:solidFill>
              </a:rPr>
              <a:t>složené </a:t>
            </a:r>
            <a:r>
              <a:rPr lang="sk-SK" sz="2000" dirty="0"/>
              <a:t>RING E3 ligasy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tvořené několika </a:t>
            </a:r>
            <a:r>
              <a:rPr lang="sk-SK" sz="1800" dirty="0">
                <a:solidFill>
                  <a:srgbClr val="C00000"/>
                </a:solidFill>
              </a:rPr>
              <a:t>modulárními</a:t>
            </a:r>
            <a:r>
              <a:rPr lang="sk-SK" sz="1800" dirty="0"/>
              <a:t> podjednotkami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tzv. </a:t>
            </a:r>
            <a:r>
              <a:rPr lang="sk-SK" sz="1800" dirty="0">
                <a:solidFill>
                  <a:srgbClr val="C00000"/>
                </a:solidFill>
              </a:rPr>
              <a:t>cullin</a:t>
            </a:r>
            <a:r>
              <a:rPr lang="sk-SK" sz="1800" dirty="0"/>
              <a:t>-RING E3 – RING box protein (RBX1 a 2) + </a:t>
            </a:r>
            <a:r>
              <a:rPr lang="sk-SK" sz="1800" dirty="0">
                <a:solidFill>
                  <a:srgbClr val="C00000"/>
                </a:solidFill>
              </a:rPr>
              <a:t>Cullin</a:t>
            </a:r>
            <a:r>
              <a:rPr lang="sk-SK" sz="1800" dirty="0"/>
              <a:t> + substrát rozeznávající proteiny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RING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126854" y="3212976"/>
            <a:ext cx="304359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Deshaies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</a:t>
            </a:r>
            <a:r>
              <a:rPr lang="cs-CZ" altLang="cs-CZ" sz="1200" dirty="0">
                <a:latin typeface="+mn-lt"/>
                <a:cs typeface="+mn-cs"/>
              </a:rPr>
              <a:t>., </a:t>
            </a:r>
            <a:r>
              <a:rPr lang="cs-CZ" sz="1200" i="1" dirty="0" err="1">
                <a:latin typeface="+mn-lt"/>
                <a:cs typeface="+mn-cs"/>
              </a:rPr>
              <a:t>An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Rev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of</a:t>
            </a:r>
            <a:r>
              <a:rPr lang="cs-CZ" sz="1200" i="1" dirty="0">
                <a:latin typeface="+mn-lt"/>
                <a:cs typeface="+mn-cs"/>
              </a:rPr>
              <a:t> </a:t>
            </a:r>
            <a:r>
              <a:rPr lang="cs-CZ" sz="1200" i="1" dirty="0" err="1">
                <a:latin typeface="+mn-lt"/>
                <a:cs typeface="+mn-cs"/>
              </a:rPr>
              <a:t>Biochemistry</a:t>
            </a:r>
            <a:r>
              <a:rPr lang="cs-CZ" sz="1200" dirty="0">
                <a:latin typeface="+mn-lt"/>
                <a:cs typeface="+mn-cs"/>
              </a:rPr>
              <a:t>, 2009</a:t>
            </a:r>
            <a:endParaRPr lang="cs-CZ" altLang="cs-CZ" sz="1200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442" y="1341193"/>
            <a:ext cx="2716070" cy="205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72"/>
          <a:stretch/>
        </p:blipFill>
        <p:spPr>
          <a:xfrm rot="2273826">
            <a:off x="4550677" y="1296698"/>
            <a:ext cx="2035663" cy="19262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756" y="1387378"/>
            <a:ext cx="4447619" cy="15647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obsahují </a:t>
            </a:r>
            <a:r>
              <a:rPr lang="sk-SK" sz="2000" b="1" dirty="0">
                <a:solidFill>
                  <a:srgbClr val="C00000"/>
                </a:solidFill>
              </a:rPr>
              <a:t>RING</a:t>
            </a:r>
            <a:r>
              <a:rPr lang="sk-SK" sz="2000" dirty="0"/>
              <a:t> ( RING finger) doménu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6 – 7 </a:t>
            </a:r>
            <a:r>
              <a:rPr lang="sk-SK" sz="1800" b="1" dirty="0">
                <a:solidFill>
                  <a:srgbClr val="C00000"/>
                </a:solidFill>
              </a:rPr>
              <a:t>Cys</a:t>
            </a:r>
            <a:r>
              <a:rPr lang="sk-SK" sz="1800" dirty="0"/>
              <a:t> a 1 – 2 </a:t>
            </a:r>
            <a:r>
              <a:rPr lang="sk-SK" sz="1800" b="1" dirty="0">
                <a:solidFill>
                  <a:srgbClr val="C00000"/>
                </a:solidFill>
              </a:rPr>
              <a:t>His</a:t>
            </a:r>
            <a:r>
              <a:rPr lang="sk-SK" sz="1800" dirty="0"/>
              <a:t> koordinuje 2 </a:t>
            </a:r>
            <a:r>
              <a:rPr lang="sk-SK" sz="1800" b="1" dirty="0">
                <a:solidFill>
                  <a:srgbClr val="C00000"/>
                </a:solidFill>
              </a:rPr>
              <a:t>Zn</a:t>
            </a:r>
            <a:r>
              <a:rPr lang="sk-SK" sz="1800" b="1" baseline="30000" dirty="0">
                <a:solidFill>
                  <a:srgbClr val="C00000"/>
                </a:solidFill>
              </a:rPr>
              <a:t>2+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RING doména se váže s E2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9512" y="3343977"/>
            <a:ext cx="321172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000" b="1" dirty="0"/>
              <a:t>2 velké podskupiny: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78728" y="3792571"/>
            <a:ext cx="6009696" cy="16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solidFill>
                  <a:srgbClr val="C00000"/>
                </a:solidFill>
              </a:rPr>
              <a:t>jednoduché</a:t>
            </a:r>
            <a:r>
              <a:rPr lang="sk-SK" sz="2000" dirty="0"/>
              <a:t> RING E3 ligasy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RING doména a substrát vazebná doména se nachází na stejném polypetidu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18" t="80043"/>
          <a:stretch/>
        </p:blipFill>
        <p:spPr>
          <a:xfrm>
            <a:off x="4598417" y="1044864"/>
            <a:ext cx="2029012" cy="576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013176"/>
            <a:ext cx="1775062" cy="1817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43" y="3717032"/>
            <a:ext cx="1240277" cy="1380308"/>
          </a:xfrm>
          <a:prstGeom prst="rect">
            <a:avLst/>
          </a:prstGeom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17191" y="6448379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err="1"/>
              <a:t>Nalepa</a:t>
            </a:r>
            <a:r>
              <a:rPr lang="en-US" altLang="cs-CZ" sz="1200" dirty="0"/>
              <a:t> </a:t>
            </a:r>
            <a:r>
              <a:rPr lang="en-US" altLang="cs-CZ" sz="1200" i="1" dirty="0"/>
              <a:t>et al.</a:t>
            </a:r>
            <a:r>
              <a:rPr lang="en-US" altLang="cs-CZ" sz="1200" dirty="0"/>
              <a:t>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Reviews</a:t>
            </a:r>
            <a:r>
              <a:rPr lang="cs-CZ" altLang="cs-CZ" sz="1200" dirty="0"/>
              <a:t>, </a:t>
            </a:r>
            <a:r>
              <a:rPr lang="en-US" altLang="cs-CZ" sz="1200" dirty="0"/>
              <a:t>200</a:t>
            </a:r>
            <a:r>
              <a:rPr lang="cs-CZ" altLang="cs-CZ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830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Jednoduché RING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17646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b="1" dirty="0"/>
              <a:t>p53 (TP53) </a:t>
            </a:r>
            <a:r>
              <a:rPr lang="cs-CZ" dirty="0"/>
              <a:t>– „strážce genomu“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odpověď buňky na stres – zastavení buněčného cyklu, indukce </a:t>
            </a:r>
            <a:r>
              <a:rPr lang="cs-CZ" dirty="0" err="1"/>
              <a:t>apoptosy</a:t>
            </a: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přes 50 % známých typů rakovin má defekt ve funkci p53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</a:rPr>
              <a:t>MDM2</a:t>
            </a:r>
            <a:r>
              <a:rPr lang="cs-CZ" b="1" dirty="0"/>
              <a:t> </a:t>
            </a:r>
            <a:r>
              <a:rPr lang="cs-CZ" dirty="0"/>
              <a:t>(Mouse Double </a:t>
            </a:r>
            <a:r>
              <a:rPr lang="cs-CZ" dirty="0" err="1"/>
              <a:t>Minute</a:t>
            </a:r>
            <a:r>
              <a:rPr lang="cs-CZ" dirty="0"/>
              <a:t> 2 homolog) – </a:t>
            </a:r>
            <a:r>
              <a:rPr lang="cs-CZ" b="1" dirty="0">
                <a:solidFill>
                  <a:srgbClr val="C00000"/>
                </a:solidFill>
              </a:rPr>
              <a:t>E3 </a:t>
            </a:r>
            <a:r>
              <a:rPr lang="cs-CZ" b="1" dirty="0" err="1">
                <a:solidFill>
                  <a:srgbClr val="C00000"/>
                </a:solidFill>
              </a:rPr>
              <a:t>ligasa</a:t>
            </a:r>
            <a:endParaRPr lang="cs-CZ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hlavní regulační prvek </a:t>
            </a:r>
            <a:r>
              <a:rPr lang="cs-CZ" dirty="0">
                <a:solidFill>
                  <a:srgbClr val="C00000"/>
                </a:solidFill>
              </a:rPr>
              <a:t>stresové odpovědi</a:t>
            </a:r>
            <a:r>
              <a:rPr lang="cs-CZ" dirty="0"/>
              <a:t> </a:t>
            </a:r>
            <a:r>
              <a:rPr lang="cs-CZ" dirty="0" err="1"/>
              <a:t>mediované</a:t>
            </a:r>
            <a:r>
              <a:rPr lang="cs-CZ" dirty="0"/>
              <a:t> p53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</a:rPr>
              <a:t>p53</a:t>
            </a:r>
            <a:r>
              <a:rPr lang="cs-CZ" dirty="0"/>
              <a:t> indukuje expresi </a:t>
            </a:r>
            <a:r>
              <a:rPr lang="cs-CZ" dirty="0">
                <a:solidFill>
                  <a:srgbClr val="C00000"/>
                </a:solidFill>
              </a:rPr>
              <a:t>MDM2</a:t>
            </a:r>
            <a:r>
              <a:rPr lang="cs-CZ" dirty="0"/>
              <a:t> → </a:t>
            </a:r>
            <a:r>
              <a:rPr lang="cs-CZ" dirty="0">
                <a:solidFill>
                  <a:srgbClr val="C00000"/>
                </a:solidFill>
              </a:rPr>
              <a:t>MDM2</a:t>
            </a:r>
            <a:r>
              <a:rPr lang="cs-CZ" dirty="0"/>
              <a:t> inhibuje expresi </a:t>
            </a:r>
            <a:r>
              <a:rPr lang="cs-CZ" dirty="0">
                <a:solidFill>
                  <a:srgbClr val="C00000"/>
                </a:solidFill>
              </a:rPr>
              <a:t>p53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fyzické nasednutí na DNA a inhibice transkripce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podpora transportu p53 z jádra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C00000"/>
                </a:solidFill>
              </a:rPr>
              <a:t>ubikvitinace</a:t>
            </a:r>
            <a:r>
              <a:rPr lang="cs-CZ" dirty="0"/>
              <a:t> p53 – indukce degradace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Deaktivace MDM2 – cílená léčba aktivací p53 a následně </a:t>
            </a:r>
            <a:r>
              <a:rPr lang="cs-CZ" dirty="0" err="1"/>
              <a:t>apoptosy</a:t>
            </a: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/>
              <a:t>Nutlin</a:t>
            </a:r>
            <a:r>
              <a:rPr lang="cs-CZ" dirty="0"/>
              <a:t>, RITA, PRIMA-1 (II. fáze klinických testů – 2012)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124468"/>
            <a:ext cx="3780420" cy="170518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732240" y="6543041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err="1"/>
              <a:t>Nalepa</a:t>
            </a:r>
            <a:r>
              <a:rPr lang="en-US" altLang="cs-CZ" sz="1200" dirty="0"/>
              <a:t> </a:t>
            </a:r>
            <a:r>
              <a:rPr lang="en-US" altLang="cs-CZ" sz="1200" i="1" dirty="0"/>
              <a:t>et al.</a:t>
            </a:r>
            <a:r>
              <a:rPr lang="en-US" altLang="cs-CZ" sz="1200" dirty="0"/>
              <a:t>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Reviews</a:t>
            </a:r>
            <a:r>
              <a:rPr lang="cs-CZ" altLang="cs-CZ" sz="1200" dirty="0"/>
              <a:t>, </a:t>
            </a:r>
            <a:r>
              <a:rPr lang="en-US" altLang="cs-CZ" sz="1200" dirty="0"/>
              <a:t>200</a:t>
            </a:r>
            <a:r>
              <a:rPr lang="cs-CZ" altLang="cs-CZ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2714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Cullin-RING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804" y="1340768"/>
            <a:ext cx="81186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E3 ubikvitin ligasovy komplex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solidFill>
                  <a:srgbClr val="C00000"/>
                </a:solidFill>
              </a:rPr>
              <a:t>Culliny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hydrofóbní proteiny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tvoří lešení pro další podjednotky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je známo 7 cullin proteinů u člověka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solidFill>
                  <a:srgbClr val="C00000"/>
                </a:solidFill>
              </a:rPr>
              <a:t>RING box protein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1800" dirty="0"/>
              <a:t>RBX1 a RBX2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substrát specifické proteiny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4"/>
          <a:stretch/>
        </p:blipFill>
        <p:spPr bwMode="auto">
          <a:xfrm>
            <a:off x="5014392" y="1305499"/>
            <a:ext cx="36724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60" y="3312856"/>
            <a:ext cx="4880269" cy="331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391" y="4221088"/>
            <a:ext cx="2231330" cy="228445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0152" y="6505544"/>
            <a:ext cx="304359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Deshaies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</a:t>
            </a:r>
            <a:r>
              <a:rPr lang="cs-CZ" altLang="cs-CZ" sz="1200" dirty="0">
                <a:latin typeface="+mn-lt"/>
                <a:cs typeface="+mn-cs"/>
              </a:rPr>
              <a:t>., </a:t>
            </a:r>
            <a:r>
              <a:rPr lang="cs-CZ" sz="1200" i="1" dirty="0" err="1">
                <a:latin typeface="+mn-lt"/>
                <a:cs typeface="+mn-cs"/>
              </a:rPr>
              <a:t>An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Rev</a:t>
            </a:r>
            <a:r>
              <a:rPr lang="cs-CZ" sz="1200" i="1" dirty="0">
                <a:latin typeface="+mn-lt"/>
                <a:cs typeface="+mn-cs"/>
              </a:rPr>
              <a:t>. </a:t>
            </a:r>
            <a:r>
              <a:rPr lang="cs-CZ" sz="1200" i="1" dirty="0" err="1">
                <a:latin typeface="+mn-lt"/>
                <a:cs typeface="+mn-cs"/>
              </a:rPr>
              <a:t>of</a:t>
            </a:r>
            <a:r>
              <a:rPr lang="cs-CZ" sz="1200" i="1" dirty="0">
                <a:latin typeface="+mn-lt"/>
                <a:cs typeface="+mn-cs"/>
              </a:rPr>
              <a:t> </a:t>
            </a:r>
            <a:r>
              <a:rPr lang="cs-CZ" sz="1200" i="1" dirty="0" err="1">
                <a:latin typeface="+mn-lt"/>
                <a:cs typeface="+mn-cs"/>
              </a:rPr>
              <a:t>Biochemistry</a:t>
            </a:r>
            <a:r>
              <a:rPr lang="cs-CZ" sz="1200" dirty="0">
                <a:latin typeface="+mn-lt"/>
                <a:cs typeface="+mn-cs"/>
              </a:rPr>
              <a:t>, 2009</a:t>
            </a:r>
            <a:endParaRPr lang="cs-CZ" altLang="cs-CZ" sz="1200" dirty="0">
              <a:latin typeface="+mn-lt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282861" y="6505543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err="1"/>
              <a:t>Nalepa</a:t>
            </a:r>
            <a:r>
              <a:rPr lang="en-US" altLang="cs-CZ" sz="1200" dirty="0"/>
              <a:t> </a:t>
            </a:r>
            <a:r>
              <a:rPr lang="en-US" altLang="cs-CZ" sz="1200" i="1" dirty="0"/>
              <a:t>et al.</a:t>
            </a:r>
            <a:r>
              <a:rPr lang="en-US" altLang="cs-CZ" sz="1200" dirty="0"/>
              <a:t>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Reviews</a:t>
            </a:r>
            <a:r>
              <a:rPr lang="cs-CZ" altLang="cs-CZ" sz="1200" dirty="0"/>
              <a:t>, </a:t>
            </a:r>
            <a:r>
              <a:rPr lang="en-US" altLang="cs-CZ" sz="1200" dirty="0"/>
              <a:t>200</a:t>
            </a:r>
            <a:r>
              <a:rPr lang="cs-CZ" altLang="cs-CZ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28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Cullin-RING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</a:rPr>
              <a:t>APC/C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Anaphase</a:t>
            </a:r>
            <a:r>
              <a:rPr lang="cs-CZ" dirty="0"/>
              <a:t>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/</a:t>
            </a:r>
            <a:r>
              <a:rPr lang="cs-CZ" dirty="0" err="1"/>
              <a:t>Cyclosome</a:t>
            </a:r>
            <a:r>
              <a:rPr lang="cs-CZ" dirty="0"/>
              <a:t>) – </a:t>
            </a:r>
            <a:r>
              <a:rPr lang="cs-CZ" b="1" dirty="0">
                <a:solidFill>
                  <a:srgbClr val="C00000"/>
                </a:solidFill>
              </a:rPr>
              <a:t>E3 </a:t>
            </a:r>
            <a:r>
              <a:rPr lang="cs-CZ" b="1" dirty="0" err="1">
                <a:solidFill>
                  <a:srgbClr val="C00000"/>
                </a:solidFill>
              </a:rPr>
              <a:t>ligasa</a:t>
            </a:r>
            <a:endParaRPr lang="cs-CZ" b="1" dirty="0">
              <a:solidFill>
                <a:srgbClr val="C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</a:rPr>
              <a:t>komplex </a:t>
            </a:r>
            <a:r>
              <a:rPr lang="cs-CZ" dirty="0"/>
              <a:t>složený z (asi) 12 podjednotek a několika </a:t>
            </a:r>
            <a:r>
              <a:rPr lang="cs-CZ" dirty="0" err="1"/>
              <a:t>koaktivátorů</a:t>
            </a:r>
            <a:r>
              <a:rPr lang="cs-CZ" dirty="0"/>
              <a:t> – </a:t>
            </a:r>
            <a:r>
              <a:rPr lang="cs-CZ" dirty="0">
                <a:solidFill>
                  <a:srgbClr val="C00000"/>
                </a:solidFill>
              </a:rPr>
              <a:t>1,5 </a:t>
            </a:r>
            <a:r>
              <a:rPr lang="cs-CZ" dirty="0" err="1">
                <a:solidFill>
                  <a:srgbClr val="C00000"/>
                </a:solidFill>
              </a:rPr>
              <a:t>MDa</a:t>
            </a:r>
            <a:r>
              <a:rPr lang="cs-CZ" dirty="0"/>
              <a:t>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/>
              <a:t>obsahuje </a:t>
            </a:r>
            <a:r>
              <a:rPr lang="cs-CZ" dirty="0" err="1">
                <a:solidFill>
                  <a:srgbClr val="C00000"/>
                </a:solidFill>
              </a:rPr>
              <a:t>cullin</a:t>
            </a:r>
            <a:r>
              <a:rPr lang="cs-CZ" dirty="0"/>
              <a:t> podjednotku (Apc2) a </a:t>
            </a:r>
            <a:r>
              <a:rPr lang="cs-CZ" dirty="0">
                <a:solidFill>
                  <a:srgbClr val="C00000"/>
                </a:solidFill>
              </a:rPr>
              <a:t>RING </a:t>
            </a:r>
            <a:r>
              <a:rPr lang="cs-CZ" dirty="0"/>
              <a:t>podjednotku (Apc11)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/>
              <a:t>pro vazbu substrátu nezbytné </a:t>
            </a:r>
            <a:r>
              <a:rPr lang="cs-CZ" dirty="0" err="1"/>
              <a:t>koaktivátory</a:t>
            </a:r>
            <a:r>
              <a:rPr lang="cs-CZ" dirty="0"/>
              <a:t> Cdc20 a Cdh1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</a:rPr>
              <a:t>nezbytný</a:t>
            </a:r>
            <a:r>
              <a:rPr lang="cs-CZ" dirty="0"/>
              <a:t> pro správný průběh </a:t>
            </a:r>
            <a:r>
              <a:rPr lang="cs-CZ" dirty="0">
                <a:solidFill>
                  <a:srgbClr val="C00000"/>
                </a:solidFill>
              </a:rPr>
              <a:t>buněčného cyklu</a:t>
            </a:r>
            <a:r>
              <a:rPr lang="cs-CZ" dirty="0"/>
              <a:t>, rozdělení sesterských chromatid v anafázi…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ubikvitinace</a:t>
            </a:r>
            <a:r>
              <a:rPr lang="cs-CZ" dirty="0"/>
              <a:t> </a:t>
            </a:r>
            <a:r>
              <a:rPr lang="cs-CZ" dirty="0" err="1">
                <a:solidFill>
                  <a:srgbClr val="C00000"/>
                </a:solidFill>
              </a:rPr>
              <a:t>securinu</a:t>
            </a:r>
            <a:r>
              <a:rPr lang="cs-CZ" dirty="0"/>
              <a:t> → aktivace </a:t>
            </a:r>
            <a:r>
              <a:rPr lang="cs-CZ" dirty="0" err="1">
                <a:solidFill>
                  <a:srgbClr val="C00000"/>
                </a:solidFill>
              </a:rPr>
              <a:t>separasy</a:t>
            </a:r>
            <a:r>
              <a:rPr lang="cs-CZ" dirty="0"/>
              <a:t> → štěpení </a:t>
            </a:r>
            <a:r>
              <a:rPr lang="cs-CZ" dirty="0" err="1">
                <a:solidFill>
                  <a:srgbClr val="C00000"/>
                </a:solidFill>
              </a:rPr>
              <a:t>kohezinu</a:t>
            </a:r>
            <a:r>
              <a:rPr lang="cs-CZ" dirty="0"/>
              <a:t> → rozdělení sesterských chromatid k opačným pólům buňky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149080"/>
            <a:ext cx="864096" cy="2522801"/>
          </a:xfrm>
          <a:prstGeom prst="rect">
            <a:avLst/>
          </a:prstGeom>
        </p:spPr>
      </p:pic>
      <p:pic>
        <p:nvPicPr>
          <p:cNvPr id="74754" name="Picture 2" descr="The anaphase promoting complex/cyclosome: a machine designed to destro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3494" y="3977557"/>
            <a:ext cx="4392488" cy="26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4422156"/>
            <a:ext cx="33131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1720" y="6428909"/>
            <a:ext cx="18790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 err="1">
                <a:latin typeface="Arial" panose="020B0604020202020204" pitchFamily="34" charset="0"/>
              </a:rPr>
              <a:t>Peters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i="1" dirty="0" err="1">
                <a:latin typeface="Arial" panose="020B0604020202020204" pitchFamily="34" charset="0"/>
              </a:rPr>
              <a:t>Nature</a:t>
            </a:r>
            <a:r>
              <a:rPr lang="cs-CZ" altLang="cs-CZ" sz="1000" i="1" dirty="0">
                <a:latin typeface="Arial" panose="020B0604020202020204" pitchFamily="34" charset="0"/>
              </a:rPr>
              <a:t> </a:t>
            </a:r>
            <a:r>
              <a:rPr lang="cs-CZ" altLang="cs-CZ" sz="1000" i="1" dirty="0" err="1">
                <a:latin typeface="Arial" panose="020B0604020202020204" pitchFamily="34" charset="0"/>
              </a:rPr>
              <a:t>Reviews</a:t>
            </a:r>
            <a:r>
              <a:rPr lang="cs-CZ" altLang="cs-CZ" sz="1000" dirty="0">
                <a:latin typeface="Arial" panose="020B0604020202020204" pitchFamily="34" charset="0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23851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U-Box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2808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strukturní motiv </a:t>
            </a:r>
            <a:r>
              <a:rPr lang="cs-CZ" altLang="cs-CZ" dirty="0">
                <a:solidFill>
                  <a:srgbClr val="C00000"/>
                </a:solidFill>
              </a:rPr>
              <a:t>podobný RING </a:t>
            </a:r>
            <a:r>
              <a:rPr lang="cs-CZ" altLang="cs-CZ" dirty="0"/>
              <a:t>schopný </a:t>
            </a:r>
            <a:r>
              <a:rPr lang="cs-CZ" altLang="cs-CZ" dirty="0">
                <a:solidFill>
                  <a:srgbClr val="C00000"/>
                </a:solidFill>
              </a:rPr>
              <a:t>vázat E2 </a:t>
            </a:r>
            <a:r>
              <a:rPr lang="cs-CZ" altLang="cs-CZ" dirty="0" err="1"/>
              <a:t>ligasy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konformace založena na </a:t>
            </a:r>
            <a:r>
              <a:rPr lang="cs-CZ" altLang="cs-CZ" dirty="0">
                <a:solidFill>
                  <a:srgbClr val="C00000"/>
                </a:solidFill>
              </a:rPr>
              <a:t>vodíkových můstcích</a:t>
            </a:r>
            <a:r>
              <a:rPr lang="cs-CZ" altLang="cs-CZ" dirty="0"/>
              <a:t>, neváže Zn</a:t>
            </a:r>
            <a:r>
              <a:rPr lang="cs-CZ" altLang="cs-CZ" baseline="30000" dirty="0"/>
              <a:t>2+</a:t>
            </a:r>
            <a:endParaRPr lang="cs-CZ" altLang="cs-CZ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</a:rPr>
              <a:t>CHIP</a:t>
            </a:r>
            <a:r>
              <a:rPr lang="cs-CZ" altLang="cs-CZ" dirty="0"/>
              <a:t> </a:t>
            </a:r>
            <a:r>
              <a:rPr lang="cs-CZ" altLang="cs-CZ" sz="1400" dirty="0"/>
              <a:t>(</a:t>
            </a:r>
            <a:r>
              <a:rPr lang="en-US" altLang="cs-CZ" sz="1400" dirty="0"/>
              <a:t>C terminus of HSC70-Interacting Protein</a:t>
            </a:r>
            <a:r>
              <a:rPr lang="cs-CZ" altLang="cs-CZ" sz="1400" dirty="0"/>
              <a:t>) </a:t>
            </a:r>
            <a:r>
              <a:rPr lang="cs-CZ" altLang="cs-CZ" sz="2000" dirty="0"/>
              <a:t>/ STUB1 </a:t>
            </a:r>
            <a:r>
              <a:rPr lang="en-US" altLang="cs-CZ" sz="1400" dirty="0"/>
              <a:t>(STIP1 homology and U-Box containing protein 1)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rozeznává HSP70 a HSC70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 err="1"/>
              <a:t>ubikvitinuje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nesprávně složené</a:t>
            </a:r>
            <a:r>
              <a:rPr lang="cs-CZ" altLang="cs-CZ" dirty="0"/>
              <a:t> proteiny → degradace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asociace s </a:t>
            </a:r>
            <a:r>
              <a:rPr lang="cs-CZ" altLang="cs-CZ" dirty="0" err="1"/>
              <a:t>parkinem</a:t>
            </a:r>
            <a:r>
              <a:rPr lang="cs-CZ" altLang="cs-CZ" dirty="0"/>
              <a:t> – podporuje jeho </a:t>
            </a:r>
            <a:r>
              <a:rPr lang="cs-CZ" altLang="cs-CZ" dirty="0" err="1"/>
              <a:t>ubikvitinační</a:t>
            </a:r>
            <a:r>
              <a:rPr lang="cs-CZ" altLang="cs-CZ" dirty="0"/>
              <a:t> aktivitu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disfunkce CHIP spojená s </a:t>
            </a:r>
            <a:r>
              <a:rPr lang="cs-CZ" altLang="cs-CZ" dirty="0">
                <a:solidFill>
                  <a:srgbClr val="C00000"/>
                </a:solidFill>
              </a:rPr>
              <a:t>ataxií</a:t>
            </a:r>
            <a:r>
              <a:rPr lang="cs-CZ" altLang="cs-CZ" dirty="0"/>
              <a:t> – porucha koordinace pohybů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sp>
        <p:nvSpPr>
          <p:cNvPr id="6" name="Rectangle 5"/>
          <p:cNvSpPr/>
          <p:nvPr/>
        </p:nvSpPr>
        <p:spPr>
          <a:xfrm>
            <a:off x="0" y="4725144"/>
            <a:ext cx="4644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Cystická Fibróza – degradace nesprávně složeného CFTR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CFTR – chloridový ABC transportér (česky: </a:t>
            </a:r>
            <a:r>
              <a:rPr lang="cs-CZ" sz="1600" dirty="0" err="1"/>
              <a:t>transmembránový</a:t>
            </a:r>
            <a:r>
              <a:rPr lang="cs-CZ" sz="1600" dirty="0"/>
              <a:t> regulátor vodivosti </a:t>
            </a:r>
            <a:r>
              <a:rPr lang="cs-CZ" sz="1600" dirty="0">
                <a:sym typeface="Wingdings" panose="05000000000000000000" pitchFamily="2" charset="2"/>
              </a:rPr>
              <a:t> )</a:t>
            </a:r>
            <a:endParaRPr lang="cs-CZ" altLang="cs-CZ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37040"/>
            <a:ext cx="2232248" cy="2488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4958" y="480208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U-box (zelená)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RING (fialová)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08204" y="6521148"/>
            <a:ext cx="274703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Ohi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al.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i="1" dirty="0" err="1">
                <a:latin typeface="+mn-lt"/>
                <a:cs typeface="+mn-cs"/>
              </a:rPr>
              <a:t>Nature</a:t>
            </a:r>
            <a:r>
              <a:rPr lang="cs-CZ" altLang="cs-CZ" sz="1200" i="1" dirty="0">
                <a:latin typeface="+mn-lt"/>
                <a:cs typeface="+mn-cs"/>
              </a:rPr>
              <a:t> </a:t>
            </a:r>
            <a:r>
              <a:rPr lang="cs-CZ" altLang="cs-CZ" sz="1200" i="1" dirty="0" err="1">
                <a:latin typeface="+mn-lt"/>
                <a:cs typeface="+mn-cs"/>
              </a:rPr>
              <a:t>Structure</a:t>
            </a:r>
            <a:r>
              <a:rPr lang="cs-CZ" altLang="cs-CZ" sz="1200" i="1" dirty="0">
                <a:latin typeface="+mn-lt"/>
                <a:cs typeface="+mn-cs"/>
              </a:rPr>
              <a:t> Biology</a:t>
            </a:r>
            <a:r>
              <a:rPr lang="cs-CZ" altLang="cs-CZ" sz="1200" dirty="0">
                <a:latin typeface="+mn-lt"/>
                <a:cs typeface="+mn-cs"/>
              </a:rPr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68614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61553"/>
            <a:ext cx="4858457" cy="25453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HECT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07858"/>
            <a:ext cx="8686800" cy="2808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</a:rPr>
              <a:t>HECT</a:t>
            </a:r>
            <a:r>
              <a:rPr lang="cs-CZ" altLang="cs-CZ" dirty="0"/>
              <a:t> (</a:t>
            </a:r>
            <a:r>
              <a:rPr lang="cs-CZ" altLang="cs-CZ" dirty="0" err="1">
                <a:solidFill>
                  <a:srgbClr val="C00000"/>
                </a:solidFill>
              </a:rPr>
              <a:t>H</a:t>
            </a:r>
            <a:r>
              <a:rPr lang="cs-CZ" altLang="cs-CZ" dirty="0" err="1"/>
              <a:t>omologous</a:t>
            </a:r>
            <a:r>
              <a:rPr lang="cs-CZ" altLang="cs-CZ" dirty="0"/>
              <a:t> to </a:t>
            </a:r>
            <a:r>
              <a:rPr lang="cs-CZ" altLang="cs-CZ" dirty="0">
                <a:solidFill>
                  <a:srgbClr val="C00000"/>
                </a:solidFill>
              </a:rPr>
              <a:t>E</a:t>
            </a:r>
            <a:r>
              <a:rPr lang="cs-CZ" altLang="cs-CZ" dirty="0"/>
              <a:t>6-AP </a:t>
            </a:r>
            <a:r>
              <a:rPr lang="cs-CZ" altLang="cs-CZ" dirty="0" err="1">
                <a:solidFill>
                  <a:srgbClr val="C00000"/>
                </a:solidFill>
              </a:rPr>
              <a:t>C</a:t>
            </a:r>
            <a:r>
              <a:rPr lang="cs-CZ" altLang="cs-CZ" dirty="0" err="1"/>
              <a:t>arboxy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T</a:t>
            </a:r>
            <a:r>
              <a:rPr lang="cs-CZ" altLang="cs-CZ" dirty="0"/>
              <a:t>erminus)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zhruba </a:t>
            </a:r>
            <a:r>
              <a:rPr lang="cs-CZ" altLang="cs-CZ" dirty="0">
                <a:solidFill>
                  <a:srgbClr val="C00000"/>
                </a:solidFill>
              </a:rPr>
              <a:t>28</a:t>
            </a:r>
            <a:r>
              <a:rPr lang="cs-CZ" altLang="cs-CZ" dirty="0"/>
              <a:t> HECT E3 u člověka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HECT doména se skládá ze 350 aminokyselin  u </a:t>
            </a:r>
            <a:r>
              <a:rPr lang="cs-CZ" altLang="cs-CZ" i="1" dirty="0"/>
              <a:t>C-</a:t>
            </a:r>
            <a:r>
              <a:rPr lang="cs-CZ" altLang="cs-CZ" dirty="0"/>
              <a:t>konce </a:t>
            </a:r>
            <a:r>
              <a:rPr lang="cs-CZ" altLang="cs-CZ" dirty="0" err="1"/>
              <a:t>prot</a:t>
            </a:r>
            <a:r>
              <a:rPr lang="cs-CZ" altLang="cs-CZ" dirty="0"/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obsahuje katalytický </a:t>
            </a:r>
            <a:r>
              <a:rPr lang="cs-CZ" altLang="cs-CZ" dirty="0" err="1"/>
              <a:t>Cys</a:t>
            </a:r>
            <a:r>
              <a:rPr lang="cs-CZ" altLang="cs-CZ" dirty="0"/>
              <a:t> → vazba </a:t>
            </a:r>
            <a:r>
              <a:rPr lang="cs-CZ" altLang="cs-CZ" dirty="0" err="1"/>
              <a:t>ubikvitinu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92080" y="3356992"/>
            <a:ext cx="4124313" cy="3280065"/>
            <a:chOff x="3275856" y="3741610"/>
            <a:chExt cx="4113134" cy="32103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3741610"/>
              <a:ext cx="3343449" cy="303540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076056" y="4181860"/>
              <a:ext cx="504056" cy="1112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28184" y="4774253"/>
              <a:ext cx="0" cy="4850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85355" y="5988169"/>
              <a:ext cx="20417" cy="379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81444" y="4435699"/>
              <a:ext cx="1270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E2 </a:t>
              </a:r>
              <a:r>
                <a:rPr lang="cs-CZ" sz="1600" b="1" dirty="0" err="1"/>
                <a:t>ligasa</a:t>
              </a:r>
              <a:endParaRPr lang="cs-CZ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8750" y="3889284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HECT s kat. </a:t>
              </a:r>
              <a:r>
                <a:rPr lang="cs-CZ" sz="1600" b="1" dirty="0" err="1"/>
                <a:t>Cys</a:t>
              </a:r>
              <a:endParaRPr lang="cs-CZ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65185" y="6367194"/>
              <a:ext cx="1018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ohybová doména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806" y="1463242"/>
            <a:ext cx="1349341" cy="1543691"/>
          </a:xfrm>
          <a:prstGeom prst="rect">
            <a:avLst/>
          </a:prstGeom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488473" y="6493650"/>
            <a:ext cx="14716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latin typeface="+mn-lt"/>
                <a:cs typeface="+mn-cs"/>
              </a:rPr>
              <a:t>Rotin &amp; Kumar, 2009</a:t>
            </a:r>
          </a:p>
        </p:txBody>
      </p:sp>
    </p:spTree>
    <p:extLst>
      <p:ext uri="{BB962C8B-B14F-4D97-AF65-F5344CB8AC3E}">
        <p14:creationId xmlns:p14="http://schemas.microsoft.com/office/powerpoint/2010/main" val="97891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HECT E3 Ligasy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643192" cy="194421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</a:rPr>
              <a:t>E6-AP </a:t>
            </a:r>
            <a:r>
              <a:rPr lang="cs-CZ" altLang="cs-CZ" dirty="0" err="1"/>
              <a:t>ubikvitin</a:t>
            </a:r>
            <a:r>
              <a:rPr lang="cs-CZ" altLang="cs-CZ" dirty="0"/>
              <a:t> </a:t>
            </a:r>
            <a:r>
              <a:rPr lang="cs-CZ" altLang="cs-CZ" dirty="0" err="1"/>
              <a:t>ligasa</a:t>
            </a:r>
            <a:endParaRPr lang="cs-CZ" altLang="cs-CZ" b="1" dirty="0">
              <a:solidFill>
                <a:srgbClr val="C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</a:rPr>
              <a:t>rakovina děložního čípku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HPV (</a:t>
            </a:r>
            <a:r>
              <a:rPr lang="cs-CZ" altLang="cs-CZ" dirty="0" err="1"/>
              <a:t>Human</a:t>
            </a:r>
            <a:r>
              <a:rPr lang="cs-CZ" altLang="cs-CZ" dirty="0"/>
              <a:t> </a:t>
            </a:r>
            <a:r>
              <a:rPr lang="cs-CZ" altLang="cs-CZ" dirty="0" err="1"/>
              <a:t>PapillomaVirus</a:t>
            </a:r>
            <a:r>
              <a:rPr lang="cs-CZ" altLang="cs-CZ" dirty="0"/>
              <a:t>) nese gen pro protein </a:t>
            </a:r>
            <a:r>
              <a:rPr lang="cs-CZ" altLang="cs-CZ" dirty="0">
                <a:solidFill>
                  <a:srgbClr val="C00000"/>
                </a:solidFill>
              </a:rPr>
              <a:t>E6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</a:rPr>
              <a:t>E6</a:t>
            </a:r>
            <a:r>
              <a:rPr lang="cs-CZ" altLang="cs-CZ" dirty="0"/>
              <a:t> je exprimován v hostitelské buňce a </a:t>
            </a:r>
            <a:r>
              <a:rPr lang="cs-CZ" altLang="cs-CZ" dirty="0">
                <a:solidFill>
                  <a:srgbClr val="C00000"/>
                </a:solidFill>
              </a:rPr>
              <a:t>váže se na E6-AP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E6-AP </a:t>
            </a:r>
            <a:r>
              <a:rPr lang="cs-CZ" altLang="cs-CZ" dirty="0" err="1">
                <a:solidFill>
                  <a:srgbClr val="C00000"/>
                </a:solidFill>
              </a:rPr>
              <a:t>ubikvitinuje</a:t>
            </a:r>
            <a:r>
              <a:rPr lang="cs-CZ" altLang="cs-CZ" dirty="0">
                <a:solidFill>
                  <a:srgbClr val="C00000"/>
                </a:solidFill>
              </a:rPr>
              <a:t> p53 </a:t>
            </a:r>
            <a:r>
              <a:rPr lang="cs-CZ" altLang="cs-CZ" dirty="0"/>
              <a:t>a napomáhá vzniku rakoviny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sp>
        <p:nvSpPr>
          <p:cNvPr id="6" name="Rectangle 5"/>
          <p:cNvSpPr/>
          <p:nvPr/>
        </p:nvSpPr>
        <p:spPr>
          <a:xfrm>
            <a:off x="621904" y="3501008"/>
            <a:ext cx="60383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400" dirty="0" err="1">
                <a:solidFill>
                  <a:srgbClr val="C00000"/>
                </a:solidFill>
                <a:latin typeface="+mn-lt"/>
              </a:rPr>
              <a:t>Angelmanův</a:t>
            </a:r>
            <a:r>
              <a:rPr lang="cs-CZ" altLang="cs-CZ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2400" dirty="0">
                <a:solidFill>
                  <a:srgbClr val="C00000"/>
                </a:solidFill>
                <a:latin typeface="+mn-lt"/>
              </a:rPr>
              <a:t>syndrom</a:t>
            </a:r>
            <a:endParaRPr lang="cs-CZ" altLang="cs-CZ" sz="2000" dirty="0">
              <a:solidFill>
                <a:srgbClr val="C00000"/>
              </a:solidFill>
              <a:latin typeface="+mn-lt"/>
            </a:endParaRP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exprese E6-AP není rovnocenná – varianta genu zděděná po linii otce je umlčována</a:t>
            </a:r>
          </a:p>
          <a:p>
            <a:pPr marL="800100" lvl="1" indent="-3429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  <a:latin typeface="+mn-lt"/>
              </a:rPr>
              <a:t>v mozku </a:t>
            </a:r>
            <a:r>
              <a:rPr lang="cs-CZ" altLang="cs-CZ" sz="2000" dirty="0">
                <a:latin typeface="+mn-lt"/>
              </a:rPr>
              <a:t>je exprimována převážně </a:t>
            </a:r>
            <a:r>
              <a:rPr lang="cs-CZ" altLang="cs-CZ" sz="2000" dirty="0">
                <a:solidFill>
                  <a:srgbClr val="C00000"/>
                </a:solidFill>
                <a:latin typeface="+mn-lt"/>
              </a:rPr>
              <a:t>matčina</a:t>
            </a:r>
            <a:r>
              <a:rPr lang="cs-CZ" altLang="cs-CZ" sz="2000" dirty="0">
                <a:latin typeface="+mn-lt"/>
              </a:rPr>
              <a:t> alela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mutace genu vedoucí k nefunkčnímu proteinu </a:t>
            </a:r>
          </a:p>
          <a:p>
            <a:pPr marL="809625" lvl="1" eaLnBrk="1" hangingPunct="1"/>
            <a:r>
              <a:rPr lang="cs-CZ" altLang="cs-CZ" sz="2000" dirty="0">
                <a:latin typeface="+mn-lt"/>
              </a:rPr>
              <a:t>→ syndrom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poruchy vývoje intelektu, epileptické záchvaty, záchvaty smíchu</a:t>
            </a:r>
          </a:p>
        </p:txBody>
      </p:sp>
      <p:pic>
        <p:nvPicPr>
          <p:cNvPr id="75780" name="Picture 4" descr="https://upload.wikimedia.org/wikipedia/commons/thumb/2/24/Giovanni_Francesco_Caroto_001.jpg/800px-Giovanni_Francesco_Caroto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9896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8144" y="6338649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n-lt"/>
              </a:rPr>
              <a:t>Giovanni Francesco Caroto (1480 – 1555 </a:t>
            </a:r>
            <a:r>
              <a:rPr lang="cs-CZ" sz="1200" dirty="0">
                <a:latin typeface="+mn-lt"/>
              </a:rPr>
              <a:t>/</a:t>
            </a:r>
            <a:r>
              <a:rPr lang="it-IT" sz="1200" dirty="0">
                <a:latin typeface="+mn-lt"/>
              </a:rPr>
              <a:t>1558) 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39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Varianty Ubikvitinací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97489" cy="45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28083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u="sng" dirty="0" err="1">
                <a:solidFill>
                  <a:srgbClr val="C00000"/>
                </a:solidFill>
              </a:rPr>
              <a:t>poly</a:t>
            </a:r>
            <a:r>
              <a:rPr lang="cs-CZ" altLang="cs-CZ" dirty="0" err="1">
                <a:solidFill>
                  <a:srgbClr val="C00000"/>
                </a:solidFill>
              </a:rPr>
              <a:t>ubikvitinové</a:t>
            </a:r>
            <a:r>
              <a:rPr lang="cs-CZ" altLang="cs-CZ" dirty="0"/>
              <a:t> řetězce – </a:t>
            </a:r>
            <a:r>
              <a:rPr lang="cs-CZ" altLang="cs-CZ" dirty="0">
                <a:solidFill>
                  <a:srgbClr val="C00000"/>
                </a:solidFill>
              </a:rPr>
              <a:t>běžnější</a:t>
            </a:r>
            <a:r>
              <a:rPr lang="cs-CZ" altLang="cs-CZ" dirty="0"/>
              <a:t> oproti </a:t>
            </a:r>
            <a:r>
              <a:rPr lang="cs-CZ" altLang="cs-CZ" u="sng" dirty="0" err="1"/>
              <a:t>mono</a:t>
            </a:r>
            <a:r>
              <a:rPr lang="cs-CZ" altLang="cs-CZ" dirty="0" err="1"/>
              <a:t>ubikvitinacím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 err="1"/>
              <a:t>ubikvitin</a:t>
            </a:r>
            <a:r>
              <a:rPr lang="cs-CZ" altLang="cs-CZ" dirty="0"/>
              <a:t> – 7 </a:t>
            </a:r>
            <a:r>
              <a:rPr lang="cs-CZ" altLang="cs-CZ" dirty="0" err="1"/>
              <a:t>lysinů</a:t>
            </a:r>
            <a:r>
              <a:rPr lang="cs-CZ" altLang="cs-CZ" dirty="0"/>
              <a:t> a </a:t>
            </a:r>
            <a:r>
              <a:rPr lang="cs-CZ" altLang="cs-CZ" i="1" dirty="0"/>
              <a:t>C-</a:t>
            </a:r>
            <a:r>
              <a:rPr lang="cs-CZ" altLang="cs-CZ" dirty="0"/>
              <a:t>konec pro připojení dalšího </a:t>
            </a:r>
            <a:r>
              <a:rPr lang="cs-CZ" altLang="cs-CZ" dirty="0" err="1"/>
              <a:t>ubikvitinu</a:t>
            </a:r>
            <a:endParaRPr lang="cs-CZ" altLang="cs-CZ" dirty="0"/>
          </a:p>
        </p:txBody>
      </p:sp>
      <p:sp>
        <p:nvSpPr>
          <p:cNvPr id="7" name="Oval 6"/>
          <p:cNvSpPr/>
          <p:nvPr/>
        </p:nvSpPr>
        <p:spPr>
          <a:xfrm>
            <a:off x="6300192" y="3545847"/>
            <a:ext cx="1656184" cy="4592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3419872" y="6282151"/>
            <a:ext cx="1656184" cy="4592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868144" y="5157192"/>
            <a:ext cx="1806117" cy="562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47977" y="6421043"/>
            <a:ext cx="332065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Komander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i="1" dirty="0" err="1">
                <a:latin typeface="+mn-lt"/>
                <a:cs typeface="+mn-cs"/>
              </a:rPr>
              <a:t>Biochemical</a:t>
            </a:r>
            <a:r>
              <a:rPr lang="cs-CZ" altLang="cs-CZ" sz="1200" i="1" dirty="0">
                <a:latin typeface="+mn-lt"/>
                <a:cs typeface="+mn-cs"/>
              </a:rPr>
              <a:t> Society </a:t>
            </a:r>
            <a:r>
              <a:rPr lang="cs-CZ" altLang="cs-CZ" sz="1200" i="1" dirty="0" err="1">
                <a:latin typeface="+mn-lt"/>
                <a:cs typeface="+mn-cs"/>
              </a:rPr>
              <a:t>Transactions</a:t>
            </a:r>
            <a:r>
              <a:rPr lang="cs-CZ" altLang="cs-CZ" sz="1200" i="1" dirty="0">
                <a:latin typeface="+mn-lt"/>
                <a:cs typeface="+mn-cs"/>
              </a:rPr>
              <a:t>,</a:t>
            </a:r>
            <a:r>
              <a:rPr lang="cs-CZ" altLang="cs-CZ" sz="1200" dirty="0">
                <a:latin typeface="+mn-lt"/>
                <a:cs typeface="+mn-cs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9791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67051" y="3027605"/>
            <a:ext cx="3233402" cy="44273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482"/>
            <a:ext cx="8229600" cy="7202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Opakování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412776"/>
            <a:ext cx="8435280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C00000"/>
                </a:solidFill>
              </a:rPr>
              <a:t>dědičnost: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autosomální vs. gonosolmání, dominantní vs. recesivní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564904"/>
            <a:ext cx="84352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C00000"/>
                </a:solidFill>
              </a:rPr>
              <a:t>struktury proteinů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7030A0"/>
                </a:solidFill>
              </a:rPr>
              <a:t>α-šroubovice / α-helix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0000CC"/>
                </a:solidFill>
              </a:rPr>
              <a:t>β-skládaný list / β-sheet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fold – prostorové uspořádání, motiv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0961"/>
            <a:ext cx="4716016" cy="2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Varianty Ubikvitinací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43" b="1079"/>
          <a:stretch/>
        </p:blipFill>
        <p:spPr>
          <a:xfrm>
            <a:off x="2339752" y="1098030"/>
            <a:ext cx="4187977" cy="5704314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876256" y="6525344"/>
            <a:ext cx="12190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Komander</a:t>
            </a:r>
            <a:r>
              <a:rPr lang="cs-CZ" altLang="cs-CZ" sz="1200" i="1" dirty="0">
                <a:latin typeface="+mn-lt"/>
                <a:cs typeface="+mn-cs"/>
              </a:rPr>
              <a:t>,</a:t>
            </a:r>
            <a:r>
              <a:rPr lang="cs-CZ" altLang="cs-CZ" sz="1200" dirty="0">
                <a:latin typeface="+mn-lt"/>
                <a:cs typeface="+mn-cs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80227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5843026" cy="53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436096" y="6536377"/>
            <a:ext cx="35343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latin typeface="+mn-lt"/>
                <a:cs typeface="+mn-cs"/>
              </a:rPr>
              <a:t>Husnjak &amp; </a:t>
            </a:r>
            <a:r>
              <a:rPr lang="cs-CZ" altLang="cs-CZ" sz="1200" dirty="0" err="1">
                <a:latin typeface="+mn-lt"/>
                <a:cs typeface="+mn-cs"/>
              </a:rPr>
              <a:t>Dikic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i="1" dirty="0" err="1">
                <a:latin typeface="+mn-lt"/>
                <a:cs typeface="+mn-cs"/>
              </a:rPr>
              <a:t>Annual</a:t>
            </a:r>
            <a:r>
              <a:rPr lang="cs-CZ" altLang="cs-CZ" sz="1200" i="1" dirty="0">
                <a:latin typeface="+mn-lt"/>
                <a:cs typeface="+mn-cs"/>
              </a:rPr>
              <a:t> </a:t>
            </a:r>
            <a:r>
              <a:rPr lang="cs-CZ" altLang="cs-CZ" sz="1200" i="1" dirty="0" err="1">
                <a:latin typeface="+mn-lt"/>
                <a:cs typeface="+mn-cs"/>
              </a:rPr>
              <a:t>Review</a:t>
            </a:r>
            <a:r>
              <a:rPr lang="cs-CZ" altLang="cs-CZ" sz="1200" i="1" dirty="0">
                <a:latin typeface="+mn-lt"/>
                <a:cs typeface="+mn-cs"/>
              </a:rPr>
              <a:t> </a:t>
            </a:r>
            <a:r>
              <a:rPr lang="cs-CZ" altLang="cs-CZ" sz="1200" i="1" dirty="0" err="1">
                <a:latin typeface="+mn-lt"/>
                <a:cs typeface="+mn-cs"/>
              </a:rPr>
              <a:t>of</a:t>
            </a:r>
            <a:r>
              <a:rPr lang="cs-CZ" altLang="cs-CZ" sz="1200" i="1" dirty="0">
                <a:latin typeface="+mn-lt"/>
                <a:cs typeface="+mn-cs"/>
              </a:rPr>
              <a:t> </a:t>
            </a:r>
            <a:r>
              <a:rPr lang="cs-CZ" altLang="cs-CZ" sz="1200" i="1" dirty="0" err="1">
                <a:latin typeface="+mn-lt"/>
                <a:cs typeface="+mn-cs"/>
              </a:rPr>
              <a:t>Biochemistry</a:t>
            </a:r>
            <a:r>
              <a:rPr lang="cs-CZ" altLang="cs-CZ" sz="1200" dirty="0">
                <a:latin typeface="+mn-lt"/>
                <a:cs typeface="+mn-cs"/>
              </a:rPr>
              <a:t>, 2012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Varianty Ubikvitinací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3384376" cy="5040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Uzavřená konformace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4653136"/>
            <a:ext cx="33843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Otevřená konformace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Důsledek Připojení Ubikvitinu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643192" cy="41764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připojení </a:t>
            </a:r>
            <a:r>
              <a:rPr lang="cs-CZ" altLang="cs-CZ" dirty="0" err="1"/>
              <a:t>ubikvitinu</a:t>
            </a:r>
            <a:r>
              <a:rPr lang="cs-CZ" altLang="cs-CZ" dirty="0"/>
              <a:t> přes </a:t>
            </a:r>
            <a:r>
              <a:rPr lang="cs-CZ" altLang="cs-CZ" dirty="0">
                <a:solidFill>
                  <a:srgbClr val="C00000"/>
                </a:solidFill>
              </a:rPr>
              <a:t>flexibilní </a:t>
            </a:r>
            <a:r>
              <a:rPr lang="cs-CZ" altLang="cs-CZ" i="1" dirty="0">
                <a:solidFill>
                  <a:srgbClr val="C00000"/>
                </a:solidFill>
              </a:rPr>
              <a:t>C-</a:t>
            </a:r>
            <a:r>
              <a:rPr lang="cs-CZ" altLang="cs-CZ" dirty="0">
                <a:solidFill>
                  <a:srgbClr val="C00000"/>
                </a:solidFill>
              </a:rPr>
              <a:t>konec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neovlivňuje (většinou) konjugovaný protein přímo </a:t>
            </a:r>
          </a:p>
          <a:p>
            <a:pPr marL="0" indent="361950" eaLnBrk="1" hangingPunct="1">
              <a:buNone/>
            </a:pPr>
            <a:r>
              <a:rPr lang="cs-CZ" altLang="cs-CZ" dirty="0"/>
              <a:t>→ slouží jako </a:t>
            </a:r>
            <a:r>
              <a:rPr lang="cs-CZ" altLang="cs-CZ" dirty="0">
                <a:solidFill>
                  <a:srgbClr val="C00000"/>
                </a:solidFill>
              </a:rPr>
              <a:t>povrch</a:t>
            </a:r>
            <a:r>
              <a:rPr lang="cs-CZ" altLang="cs-CZ" dirty="0"/>
              <a:t> pro protein-proteinové </a:t>
            </a:r>
            <a:r>
              <a:rPr lang="cs-CZ" altLang="cs-CZ" dirty="0">
                <a:solidFill>
                  <a:srgbClr val="C00000"/>
                </a:solidFill>
              </a:rPr>
              <a:t>interakce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 interakční partner obsahuje </a:t>
            </a:r>
            <a:r>
              <a:rPr lang="cs-CZ" altLang="cs-CZ" dirty="0">
                <a:solidFill>
                  <a:srgbClr val="C00000"/>
                </a:solidFill>
              </a:rPr>
              <a:t>UBD</a:t>
            </a:r>
            <a:r>
              <a:rPr lang="cs-CZ" altLang="cs-CZ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Ubiquitin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Binding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Domain</a:t>
            </a:r>
            <a:r>
              <a:rPr lang="cs-CZ" altLang="cs-CZ" sz="1800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je známo 20 rodin s rozdílnou topologií UBD místa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 err="1"/>
              <a:t>ubikvitin</a:t>
            </a:r>
            <a:r>
              <a:rPr lang="cs-CZ" altLang="cs-CZ" dirty="0"/>
              <a:t> obsahuje </a:t>
            </a:r>
            <a:r>
              <a:rPr lang="cs-CZ" altLang="cs-CZ" dirty="0">
                <a:solidFill>
                  <a:srgbClr val="C00000"/>
                </a:solidFill>
              </a:rPr>
              <a:t>hydrofobní místo </a:t>
            </a:r>
            <a:r>
              <a:rPr lang="cs-CZ" altLang="cs-CZ" dirty="0"/>
              <a:t>kolem </a:t>
            </a:r>
            <a:r>
              <a:rPr lang="cs-CZ" altLang="cs-CZ" i="1" dirty="0"/>
              <a:t>Ile</a:t>
            </a:r>
            <a:r>
              <a:rPr lang="cs-CZ" altLang="cs-CZ" dirty="0"/>
              <a:t>46 → </a:t>
            </a:r>
            <a:r>
              <a:rPr lang="cs-CZ" altLang="cs-CZ" dirty="0">
                <a:solidFill>
                  <a:srgbClr val="C00000"/>
                </a:solidFill>
              </a:rPr>
              <a:t>vazebné místo</a:t>
            </a:r>
            <a:r>
              <a:rPr lang="cs-CZ" altLang="cs-CZ" dirty="0"/>
              <a:t> pro UBD </a:t>
            </a:r>
            <a:r>
              <a:rPr lang="cs-CZ" altLang="cs-CZ" sz="1600" dirty="0"/>
              <a:t>(zvažováno i </a:t>
            </a:r>
            <a:r>
              <a:rPr lang="cs-CZ" altLang="cs-CZ" sz="1600" i="1" dirty="0"/>
              <a:t>Ile</a:t>
            </a:r>
            <a:r>
              <a:rPr lang="cs-CZ" altLang="cs-CZ" sz="1600" dirty="0"/>
              <a:t>36, </a:t>
            </a:r>
            <a:r>
              <a:rPr lang="cs-CZ" altLang="cs-CZ" sz="1600" i="1" dirty="0"/>
              <a:t>Leu</a:t>
            </a:r>
            <a:r>
              <a:rPr lang="cs-CZ" altLang="cs-CZ" sz="1600" dirty="0"/>
              <a:t>8, </a:t>
            </a:r>
            <a:r>
              <a:rPr lang="cs-CZ" altLang="cs-CZ" sz="1600" i="1" dirty="0"/>
              <a:t>Val</a:t>
            </a:r>
            <a:r>
              <a:rPr lang="cs-CZ" altLang="cs-CZ" sz="1600" dirty="0"/>
              <a:t>70)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06294"/>
            <a:ext cx="6552728" cy="2131018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948264" y="6438725"/>
            <a:ext cx="189058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Bishop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al.</a:t>
            </a:r>
            <a:r>
              <a:rPr lang="cs-CZ" altLang="cs-CZ" sz="1200" dirty="0">
                <a:latin typeface="+mn-lt"/>
                <a:cs typeface="+mn-cs"/>
              </a:rPr>
              <a:t>, EMBO J, 2010</a:t>
            </a:r>
          </a:p>
        </p:txBody>
      </p:sp>
    </p:spTree>
    <p:extLst>
      <p:ext uri="{BB962C8B-B14F-4D97-AF65-F5344CB8AC3E}">
        <p14:creationId xmlns:p14="http://schemas.microsoft.com/office/powerpoint/2010/main" val="86159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Degradace Proteinů v 26S Proteasomu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80920" cy="23042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velký (2 </a:t>
            </a:r>
            <a:r>
              <a:rPr lang="cs-CZ" altLang="cs-CZ" sz="2000" dirty="0" err="1"/>
              <a:t>MDa</a:t>
            </a:r>
            <a:r>
              <a:rPr lang="cs-CZ" altLang="cs-CZ" sz="2000" dirty="0"/>
              <a:t>) </a:t>
            </a:r>
            <a:r>
              <a:rPr lang="cs-CZ" altLang="cs-CZ" sz="2000" dirty="0" err="1">
                <a:solidFill>
                  <a:srgbClr val="C00000"/>
                </a:solidFill>
              </a:rPr>
              <a:t>multiproteinový</a:t>
            </a:r>
            <a:r>
              <a:rPr lang="cs-CZ" altLang="cs-CZ" sz="2000" dirty="0">
                <a:solidFill>
                  <a:srgbClr val="C00000"/>
                </a:solidFill>
              </a:rPr>
              <a:t> komplex </a:t>
            </a:r>
            <a:r>
              <a:rPr lang="cs-CZ" altLang="cs-CZ" sz="2000" dirty="0"/>
              <a:t>– až 60 podjednotek)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hlavní dráha pro </a:t>
            </a:r>
            <a:r>
              <a:rPr lang="cs-CZ" altLang="cs-CZ" sz="2000" dirty="0">
                <a:solidFill>
                  <a:srgbClr val="C00000"/>
                </a:solidFill>
              </a:rPr>
              <a:t>specifickou</a:t>
            </a:r>
            <a:r>
              <a:rPr lang="cs-CZ" altLang="cs-CZ" sz="2000" dirty="0"/>
              <a:t> degradaci proteinů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odstranění proteinů konjugovaných s </a:t>
            </a:r>
            <a:r>
              <a:rPr lang="cs-CZ" altLang="cs-CZ" sz="2000" dirty="0">
                <a:solidFill>
                  <a:srgbClr val="C00000"/>
                </a:solidFill>
              </a:rPr>
              <a:t>Lys48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ubikvitinovým</a:t>
            </a:r>
            <a:r>
              <a:rPr lang="cs-CZ" altLang="cs-CZ" sz="2000" dirty="0"/>
              <a:t> řetězcem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rozeznáván je řetězec </a:t>
            </a:r>
            <a:r>
              <a:rPr lang="cs-CZ" altLang="cs-CZ" sz="2000" dirty="0">
                <a:solidFill>
                  <a:srgbClr val="C00000"/>
                </a:solidFill>
              </a:rPr>
              <a:t>4 a více </a:t>
            </a:r>
            <a:r>
              <a:rPr lang="cs-CZ" altLang="cs-CZ" sz="2000" dirty="0" err="1">
                <a:solidFill>
                  <a:srgbClr val="C00000"/>
                </a:solidFill>
              </a:rPr>
              <a:t>ubikvitinů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/>
              <a:t>skládá ze 2 </a:t>
            </a:r>
            <a:r>
              <a:rPr lang="cs-CZ" altLang="cs-CZ" sz="2000" b="1" dirty="0" err="1"/>
              <a:t>subkomplexů</a:t>
            </a:r>
            <a:r>
              <a:rPr lang="cs-CZ" altLang="cs-CZ" sz="2000" b="1" dirty="0"/>
              <a:t>: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7864" y="3374678"/>
            <a:ext cx="2741822" cy="2934642"/>
            <a:chOff x="3571969" y="3645024"/>
            <a:chExt cx="2741822" cy="29346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6338" y="3645024"/>
              <a:ext cx="1691364" cy="2934642"/>
            </a:xfrm>
            <a:prstGeom prst="rect">
              <a:avLst/>
            </a:prstGeom>
          </p:spPr>
        </p:pic>
        <p:sp>
          <p:nvSpPr>
            <p:cNvPr id="7" name="Left Brace 6"/>
            <p:cNvSpPr/>
            <p:nvPr/>
          </p:nvSpPr>
          <p:spPr>
            <a:xfrm>
              <a:off x="4139952" y="4869160"/>
              <a:ext cx="161606" cy="79208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Left Brace 7"/>
            <p:cNvSpPr/>
            <p:nvPr/>
          </p:nvSpPr>
          <p:spPr>
            <a:xfrm flipH="1">
              <a:off x="5292080" y="3717032"/>
              <a:ext cx="144016" cy="78324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Left Brace 8"/>
            <p:cNvSpPr/>
            <p:nvPr/>
          </p:nvSpPr>
          <p:spPr>
            <a:xfrm flipH="1">
              <a:off x="5525694" y="5589240"/>
              <a:ext cx="144016" cy="78324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1969" y="5095927"/>
              <a:ext cx="668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20S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36096" y="3939377"/>
              <a:ext cx="668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19S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5054" y="5811585"/>
              <a:ext cx="668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19S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3573016"/>
            <a:ext cx="320012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eaLnBrk="1" hangingPunct="1">
              <a:buNone/>
            </a:pPr>
            <a:r>
              <a:rPr lang="cs-CZ" altLang="cs-CZ" sz="1800" b="1" dirty="0"/>
              <a:t>20S centrální </a:t>
            </a:r>
            <a:r>
              <a:rPr lang="cs-CZ" altLang="cs-CZ" sz="1800" b="1" dirty="0" err="1"/>
              <a:t>subkomplex</a:t>
            </a:r>
            <a:endParaRPr lang="cs-CZ" altLang="cs-CZ" sz="18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tvar soudku s katalytickým místem uvnitř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Tvořen 4 kroužky ze 7 podjednotek v uspořádání </a:t>
            </a:r>
            <a:r>
              <a:rPr lang="el-GR" sz="1800" dirty="0"/>
              <a:t>α</a:t>
            </a:r>
            <a:r>
              <a:rPr lang="el-GR" sz="1800" baseline="-25000" dirty="0"/>
              <a:t>7</a:t>
            </a:r>
            <a:r>
              <a:rPr lang="el-GR" sz="1800" dirty="0"/>
              <a:t>β</a:t>
            </a:r>
            <a:r>
              <a:rPr lang="el-GR" sz="1800" baseline="-25000" dirty="0"/>
              <a:t>7</a:t>
            </a:r>
            <a:r>
              <a:rPr lang="el-GR" sz="1800" dirty="0"/>
              <a:t>β</a:t>
            </a:r>
            <a:r>
              <a:rPr lang="el-GR" sz="1800" baseline="-25000" dirty="0"/>
              <a:t>7</a:t>
            </a:r>
            <a:r>
              <a:rPr lang="el-GR" sz="1800" dirty="0"/>
              <a:t>α</a:t>
            </a:r>
            <a:r>
              <a:rPr lang="el-GR" sz="1800" baseline="-25000" dirty="0"/>
              <a:t>7</a:t>
            </a:r>
            <a:endParaRPr lang="cs-CZ" sz="1800" baseline="-25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proteolytické pouze </a:t>
            </a:r>
            <a:r>
              <a:rPr lang="el-GR" sz="1800" dirty="0"/>
              <a:t>β</a:t>
            </a:r>
            <a:r>
              <a:rPr lang="cs-CZ" sz="1800" dirty="0"/>
              <a:t>1,2 a 5</a:t>
            </a:r>
            <a:endParaRPr lang="cs-CZ" altLang="cs-CZ" sz="18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868144" y="3501008"/>
            <a:ext cx="32001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eaLnBrk="1" hangingPunct="1">
              <a:buNone/>
            </a:pPr>
            <a:r>
              <a:rPr lang="cs-CZ" altLang="cs-CZ" sz="1800" b="1" dirty="0"/>
              <a:t>19S regulační </a:t>
            </a:r>
            <a:r>
              <a:rPr lang="cs-CZ" altLang="cs-CZ" sz="1800" b="1" dirty="0" err="1"/>
              <a:t>subkomplex</a:t>
            </a:r>
            <a:endParaRPr lang="cs-CZ" altLang="cs-CZ" sz="18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skládá se z nejméně 18 podjednotek, které tvoří víko a základnu (bázi)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báze – </a:t>
            </a:r>
            <a:r>
              <a:rPr lang="cs-CZ" altLang="cs-CZ" sz="1800" dirty="0" err="1"/>
              <a:t>hexamer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ATPáz</a:t>
            </a:r>
            <a:r>
              <a:rPr lang="cs-CZ" altLang="cs-CZ" sz="1800" dirty="0"/>
              <a:t> → rozmotávání 3D struktury peptidu za spotřeby  ATP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víko – váže a odštěpuje </a:t>
            </a:r>
            <a:r>
              <a:rPr lang="cs-CZ" altLang="cs-CZ" sz="1800" dirty="0" err="1"/>
              <a:t>ubikvitin</a:t>
            </a:r>
            <a:r>
              <a:rPr lang="cs-CZ" altLang="cs-CZ" sz="1800" dirty="0"/>
              <a:t> z proteinu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18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915847" y="6473257"/>
            <a:ext cx="172579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Lasker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al., PNAS</a:t>
            </a:r>
            <a:r>
              <a:rPr lang="cs-CZ" altLang="cs-CZ" sz="1200" dirty="0">
                <a:latin typeface="+mn-lt"/>
                <a:cs typeface="+mn-cs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44264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5" y="1420953"/>
            <a:ext cx="2542031" cy="5122846"/>
          </a:xfrm>
          <a:prstGeom prst="rect">
            <a:avLst/>
          </a:prstGeom>
        </p:spPr>
      </p:pic>
      <p:sp>
        <p:nvSpPr>
          <p:cNvPr id="5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1187624" y="6598935"/>
            <a:ext cx="235910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latin typeface="+mn-lt"/>
                <a:cs typeface="+mn-cs"/>
              </a:rPr>
              <a:t>http://pdb101.rcsb.org/motm/166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2610130" y="1511777"/>
            <a:ext cx="144016" cy="7832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754146" y="1734122"/>
            <a:ext cx="66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víko</a:t>
            </a:r>
          </a:p>
        </p:txBody>
      </p:sp>
      <p:sp>
        <p:nvSpPr>
          <p:cNvPr id="8" name="Left Brace 7"/>
          <p:cNvSpPr/>
          <p:nvPr/>
        </p:nvSpPr>
        <p:spPr>
          <a:xfrm flipH="1">
            <a:off x="2754146" y="2389971"/>
            <a:ext cx="144016" cy="7832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2898162" y="2612316"/>
            <a:ext cx="66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</a:rPr>
              <a:t>báze</a:t>
            </a:r>
          </a:p>
        </p:txBody>
      </p:sp>
      <p:sp>
        <p:nvSpPr>
          <p:cNvPr id="10" name="Left Brace 9"/>
          <p:cNvSpPr/>
          <p:nvPr/>
        </p:nvSpPr>
        <p:spPr>
          <a:xfrm flipH="1">
            <a:off x="2817327" y="3277460"/>
            <a:ext cx="161670" cy="2470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2978057" y="3231732"/>
            <a:ext cx="116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E2AC00"/>
                </a:solidFill>
              </a:rPr>
              <a:t>α</a:t>
            </a:r>
            <a:r>
              <a:rPr lang="cs-CZ" sz="1600" b="1" dirty="0">
                <a:solidFill>
                  <a:srgbClr val="E2AC00"/>
                </a:solidFill>
              </a:rPr>
              <a:t> kroužek</a:t>
            </a:r>
          </a:p>
        </p:txBody>
      </p:sp>
      <p:sp>
        <p:nvSpPr>
          <p:cNvPr id="12" name="Left Brace 11"/>
          <p:cNvSpPr/>
          <p:nvPr/>
        </p:nvSpPr>
        <p:spPr>
          <a:xfrm flipH="1">
            <a:off x="2824276" y="3712856"/>
            <a:ext cx="195856" cy="53904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978057" y="3813099"/>
            <a:ext cx="116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β</a:t>
            </a:r>
            <a:r>
              <a:rPr lang="cs-CZ" sz="1600" b="1" dirty="0">
                <a:solidFill>
                  <a:srgbClr val="C00000"/>
                </a:solidFill>
              </a:rPr>
              <a:t> kroužky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777388" y="6522314"/>
            <a:ext cx="367498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latin typeface="+mn-lt"/>
                <a:cs typeface="+mn-cs"/>
              </a:rPr>
              <a:t>http://www.bostonbiochem.com/products/proteasome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16" y="1636351"/>
            <a:ext cx="3238500" cy="466725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Architektura 26S Proteasomu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110861" y="3356992"/>
            <a:ext cx="153525" cy="135998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68238" y="3908924"/>
            <a:ext cx="63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20S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780422" y="1932325"/>
            <a:ext cx="153525" cy="135998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237799" y="2484257"/>
            <a:ext cx="63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19S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683568" y="4821262"/>
            <a:ext cx="139262" cy="16320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30026" y="5468021"/>
            <a:ext cx="57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19S</a:t>
            </a:r>
          </a:p>
        </p:txBody>
      </p:sp>
      <p:sp>
        <p:nvSpPr>
          <p:cNvPr id="25" name="Left Brace 24"/>
          <p:cNvSpPr/>
          <p:nvPr/>
        </p:nvSpPr>
        <p:spPr>
          <a:xfrm flipH="1">
            <a:off x="3037405" y="4440194"/>
            <a:ext cx="161670" cy="2470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Box 25"/>
          <p:cNvSpPr txBox="1"/>
          <p:nvPr/>
        </p:nvSpPr>
        <p:spPr>
          <a:xfrm>
            <a:off x="3198135" y="4394466"/>
            <a:ext cx="116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E2AC00"/>
                </a:solidFill>
              </a:rPr>
              <a:t>α</a:t>
            </a:r>
            <a:r>
              <a:rPr lang="cs-CZ" sz="1600" b="1" dirty="0">
                <a:solidFill>
                  <a:srgbClr val="E2AC00"/>
                </a:solidFill>
              </a:rPr>
              <a:t> kroužek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7693" y="5013176"/>
            <a:ext cx="66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</a:rPr>
              <a:t>báze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1386493" y="4821262"/>
            <a:ext cx="179873" cy="72480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Left Brace 28"/>
          <p:cNvSpPr/>
          <p:nvPr/>
        </p:nvSpPr>
        <p:spPr>
          <a:xfrm flipH="1">
            <a:off x="3477281" y="5237920"/>
            <a:ext cx="144016" cy="7832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Box 29"/>
          <p:cNvSpPr txBox="1"/>
          <p:nvPr/>
        </p:nvSpPr>
        <p:spPr>
          <a:xfrm>
            <a:off x="3621297" y="5460265"/>
            <a:ext cx="66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víko</a:t>
            </a:r>
          </a:p>
        </p:txBody>
      </p:sp>
    </p:spTree>
    <p:extLst>
      <p:ext uri="{BB962C8B-B14F-4D97-AF65-F5344CB8AC3E}">
        <p14:creationId xmlns:p14="http://schemas.microsoft.com/office/powerpoint/2010/main" val="114928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Průběh Degradace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7848872" cy="374441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/>
              <a:t>protein určený k degradaci je označen </a:t>
            </a:r>
            <a:r>
              <a:rPr lang="cs-CZ" altLang="cs-CZ" sz="1800" dirty="0">
                <a:solidFill>
                  <a:srgbClr val="C00000"/>
                </a:solidFill>
              </a:rPr>
              <a:t>K48</a:t>
            </a:r>
            <a:r>
              <a:rPr lang="cs-CZ" altLang="cs-CZ" sz="1800" dirty="0"/>
              <a:t> typem </a:t>
            </a:r>
            <a:r>
              <a:rPr lang="cs-CZ" altLang="cs-CZ" sz="1800" dirty="0" err="1"/>
              <a:t>ubikvitinace</a:t>
            </a:r>
            <a:endParaRPr lang="cs-CZ" altLang="cs-CZ" sz="1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 err="1"/>
              <a:t>ubikvitinový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C00000"/>
                </a:solidFill>
              </a:rPr>
              <a:t>K48</a:t>
            </a:r>
            <a:r>
              <a:rPr lang="cs-CZ" altLang="cs-CZ" sz="1800" dirty="0"/>
              <a:t> řetězec je rozeznán </a:t>
            </a:r>
            <a:r>
              <a:rPr lang="cs-CZ" altLang="cs-CZ" sz="1800" dirty="0" err="1">
                <a:solidFill>
                  <a:srgbClr val="C00000"/>
                </a:solidFill>
              </a:rPr>
              <a:t>proteasomem</a:t>
            </a:r>
            <a:r>
              <a:rPr lang="cs-CZ" altLang="cs-CZ" sz="1800" dirty="0">
                <a:solidFill>
                  <a:srgbClr val="C00000"/>
                </a:solidFill>
              </a:rPr>
              <a:t> 26S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jsou rozeznávány řetězce o délce </a:t>
            </a:r>
            <a:r>
              <a:rPr lang="cs-CZ" altLang="cs-CZ" sz="1800" dirty="0">
                <a:solidFill>
                  <a:srgbClr val="C00000"/>
                </a:solidFill>
              </a:rPr>
              <a:t>4 a více </a:t>
            </a:r>
            <a:r>
              <a:rPr lang="cs-CZ" altLang="cs-CZ" sz="1800" dirty="0" err="1"/>
              <a:t>ubikvitinů</a:t>
            </a:r>
            <a:endParaRPr lang="cs-CZ" altLang="cs-CZ" sz="1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/>
              <a:t> </a:t>
            </a:r>
            <a:r>
              <a:rPr lang="cs-CZ" altLang="cs-CZ" sz="1800" dirty="0" err="1">
                <a:solidFill>
                  <a:srgbClr val="C00000"/>
                </a:solidFill>
              </a:rPr>
              <a:t>ATPasy</a:t>
            </a:r>
            <a:r>
              <a:rPr lang="cs-CZ" altLang="cs-CZ" sz="1800" dirty="0"/>
              <a:t> v 19S podjednotce postupně </a:t>
            </a:r>
            <a:r>
              <a:rPr lang="cs-CZ" altLang="cs-CZ" sz="1800" dirty="0">
                <a:solidFill>
                  <a:srgbClr val="C00000"/>
                </a:solidFill>
              </a:rPr>
              <a:t>rozruší prostorové uspořádání </a:t>
            </a:r>
            <a:r>
              <a:rPr lang="cs-CZ" altLang="cs-CZ" sz="1800" dirty="0"/>
              <a:t>proteinu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/>
              <a:t>(částečně) linearizovaný protein </a:t>
            </a:r>
            <a:r>
              <a:rPr lang="cs-CZ" altLang="cs-CZ" sz="1800" dirty="0">
                <a:solidFill>
                  <a:srgbClr val="C00000"/>
                </a:solidFill>
              </a:rPr>
              <a:t>vstupuje do 20S</a:t>
            </a:r>
            <a:r>
              <a:rPr lang="cs-CZ" altLang="cs-CZ" sz="1800" dirty="0"/>
              <a:t> podjednotky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/>
              <a:t>celkem 6 míst s proteolytickou aktivitou </a:t>
            </a:r>
            <a:r>
              <a:rPr lang="cs-CZ" altLang="cs-CZ" sz="1800" dirty="0">
                <a:solidFill>
                  <a:srgbClr val="C00000"/>
                </a:solidFill>
              </a:rPr>
              <a:t>štěpí protein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specifické štěpení za hydrofobní, kyselou a bazickou aminokyselinou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v aktivním místě obsahují </a:t>
            </a:r>
            <a:r>
              <a:rPr lang="cs-CZ" altLang="cs-CZ" sz="1800" dirty="0" err="1"/>
              <a:t>Thr</a:t>
            </a:r>
            <a:r>
              <a:rPr lang="cs-CZ" altLang="cs-CZ" sz="1800" dirty="0"/>
              <a:t> (nukleofilní atak)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altLang="cs-CZ" sz="1800" dirty="0">
                <a:solidFill>
                  <a:srgbClr val="C00000"/>
                </a:solidFill>
              </a:rPr>
              <a:t>vznikají</a:t>
            </a:r>
            <a:r>
              <a:rPr lang="cs-CZ" altLang="cs-CZ" sz="1800" dirty="0"/>
              <a:t> nejčastěji 7-9 aminokyselin dlouhé </a:t>
            </a:r>
            <a:r>
              <a:rPr lang="cs-CZ" altLang="cs-CZ" sz="1800" dirty="0">
                <a:solidFill>
                  <a:srgbClr val="C00000"/>
                </a:solidFill>
              </a:rPr>
              <a:t>peptidy</a:t>
            </a:r>
            <a:r>
              <a:rPr lang="cs-CZ" altLang="cs-CZ" sz="1800" dirty="0"/>
              <a:t>, které jsou po uvolnění dále štěpeny v cytosolu na jednotlivé </a:t>
            </a:r>
            <a:r>
              <a:rPr lang="cs-CZ" altLang="cs-CZ" sz="1800" dirty="0">
                <a:solidFill>
                  <a:srgbClr val="C00000"/>
                </a:solidFill>
              </a:rPr>
              <a:t>aminokyseliny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1800" dirty="0" err="1"/>
              <a:t>ubikvitin</a:t>
            </a:r>
            <a:r>
              <a:rPr lang="cs-CZ" altLang="cs-CZ" sz="1800" dirty="0"/>
              <a:t> je před vstupem do 20S </a:t>
            </a:r>
            <a:r>
              <a:rPr lang="cs-CZ" altLang="cs-CZ" sz="1800" dirty="0">
                <a:solidFill>
                  <a:srgbClr val="C00000"/>
                </a:solidFill>
              </a:rPr>
              <a:t>odštěpován a recyklován</a:t>
            </a:r>
          </a:p>
          <a:p>
            <a:pPr marL="400050" lvl="1" indent="0" eaLnBrk="1" hangingPunct="1">
              <a:buNone/>
            </a:pPr>
            <a:endParaRPr lang="cs-CZ" altLang="cs-CZ" sz="1800" dirty="0"/>
          </a:p>
          <a:p>
            <a:pPr marL="457200" indent="-457200" eaLnBrk="1" hangingPunct="1">
              <a:buFont typeface="+mj-lt"/>
              <a:buAutoNum type="arabicPeriod"/>
            </a:pPr>
            <a:endParaRPr lang="cs-CZ" altLang="cs-CZ" sz="1800" dirty="0"/>
          </a:p>
        </p:txBody>
      </p:sp>
      <p:sp>
        <p:nvSpPr>
          <p:cNvPr id="8" name="Action Button: Movie 7">
            <a:hlinkClick r:id="rId3" highlightClick="1"/>
          </p:cNvPr>
          <p:cNvSpPr/>
          <p:nvPr/>
        </p:nvSpPr>
        <p:spPr>
          <a:xfrm>
            <a:off x="8021005" y="5539286"/>
            <a:ext cx="720080" cy="504056"/>
          </a:xfrm>
          <a:prstGeom prst="actionButtonMovi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769253"/>
            <a:ext cx="6041293" cy="20441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6566097"/>
            <a:ext cx="2854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Bhattacharyya</a:t>
            </a:r>
            <a:r>
              <a:rPr lang="cs-CZ" sz="1200" dirty="0">
                <a:latin typeface="+mn-lt"/>
              </a:rPr>
              <a:t> </a:t>
            </a:r>
            <a:r>
              <a:rPr lang="cs-CZ" sz="1200" i="1" dirty="0">
                <a:latin typeface="+mn-lt"/>
              </a:rPr>
              <a:t>et al., </a:t>
            </a:r>
            <a:r>
              <a:rPr lang="cs-CZ" sz="1200" i="1" dirty="0" err="1">
                <a:latin typeface="+mn-lt"/>
              </a:rPr>
              <a:t>Nature</a:t>
            </a:r>
            <a:r>
              <a:rPr lang="cs-CZ" sz="1200" i="1" dirty="0">
                <a:latin typeface="+mn-lt"/>
              </a:rPr>
              <a:t> </a:t>
            </a:r>
            <a:r>
              <a:rPr lang="cs-CZ" sz="1200" i="1" dirty="0" err="1">
                <a:latin typeface="+mn-lt"/>
              </a:rPr>
              <a:t>Reviews</a:t>
            </a:r>
            <a:r>
              <a:rPr lang="cs-CZ" sz="1200" i="1" dirty="0">
                <a:latin typeface="+mn-lt"/>
              </a:rPr>
              <a:t>, </a:t>
            </a:r>
            <a:r>
              <a:rPr lang="cs-CZ" sz="1200" dirty="0">
                <a:latin typeface="+mn-lt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3039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Imunoproteasom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80920" cy="187220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speciální typ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proteasomu</a:t>
            </a:r>
            <a:r>
              <a:rPr lang="cs-CZ" altLang="cs-CZ" sz="2000" dirty="0"/>
              <a:t> – odlišný typ proteolytických 20S </a:t>
            </a:r>
            <a:r>
              <a:rPr lang="el-GR" altLang="cs-CZ" sz="2000" dirty="0"/>
              <a:t>β</a:t>
            </a:r>
            <a:r>
              <a:rPr lang="cs-CZ" altLang="cs-CZ" sz="2000" dirty="0"/>
              <a:t> podjednotek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výsledkem štěpení jsou delší </a:t>
            </a:r>
            <a:r>
              <a:rPr lang="cs-CZ" altLang="cs-CZ" sz="2000" dirty="0">
                <a:solidFill>
                  <a:srgbClr val="C00000"/>
                </a:solidFill>
              </a:rPr>
              <a:t>peptidy</a:t>
            </a:r>
            <a:r>
              <a:rPr lang="cs-CZ" altLang="cs-CZ" sz="2000" dirty="0"/>
              <a:t> vhodné pro imunitní odpověď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peptidy jsou prezentovány na povrchu buňky vázané v rámci MHC třídy I (major </a:t>
            </a:r>
            <a:r>
              <a:rPr lang="cs-CZ" altLang="cs-CZ" sz="2000" dirty="0" err="1"/>
              <a:t>histocompatibility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complex</a:t>
            </a:r>
            <a:r>
              <a:rPr lang="cs-CZ" altLang="cs-CZ" sz="2000" dirty="0"/>
              <a:t>)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MHC I jsou rozeznávány cytotoxickými T-lymfocyty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8035" y="5528797"/>
            <a:ext cx="312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Miller </a:t>
            </a:r>
            <a:r>
              <a:rPr lang="cs-CZ" sz="1200" i="1" dirty="0">
                <a:latin typeface="+mn-lt"/>
              </a:rPr>
              <a:t>et al., </a:t>
            </a:r>
            <a:r>
              <a:rPr lang="cs-CZ" sz="1200" i="1" dirty="0" err="1">
                <a:latin typeface="+mn-lt"/>
              </a:rPr>
              <a:t>Current</a:t>
            </a:r>
            <a:r>
              <a:rPr lang="cs-CZ" sz="1200" i="1" dirty="0">
                <a:latin typeface="+mn-lt"/>
              </a:rPr>
              <a:t> </a:t>
            </a:r>
            <a:r>
              <a:rPr lang="cs-CZ" sz="1200" i="1" dirty="0" err="1">
                <a:latin typeface="+mn-lt"/>
              </a:rPr>
              <a:t>Cancer</a:t>
            </a:r>
            <a:r>
              <a:rPr lang="cs-CZ" sz="1200" i="1" dirty="0">
                <a:latin typeface="+mn-lt"/>
              </a:rPr>
              <a:t> </a:t>
            </a:r>
            <a:r>
              <a:rPr lang="cs-CZ" sz="1200" i="1" dirty="0" err="1">
                <a:latin typeface="+mn-lt"/>
              </a:rPr>
              <a:t>Drug</a:t>
            </a:r>
            <a:r>
              <a:rPr lang="cs-CZ" sz="1200" i="1" dirty="0">
                <a:latin typeface="+mn-lt"/>
              </a:rPr>
              <a:t> </a:t>
            </a:r>
            <a:r>
              <a:rPr lang="cs-CZ" sz="1200" i="1" dirty="0" err="1">
                <a:latin typeface="+mn-lt"/>
              </a:rPr>
              <a:t>Targets</a:t>
            </a:r>
            <a:r>
              <a:rPr lang="cs-CZ" sz="1200" dirty="0">
                <a:latin typeface="+mn-lt"/>
              </a:rPr>
              <a:t>, 2016</a:t>
            </a:r>
          </a:p>
        </p:txBody>
      </p:sp>
      <p:pic>
        <p:nvPicPr>
          <p:cNvPr id="73730" name="Picture 2" descr="http://www.eurekaselect.com/images/graphical-abstract/ccdt/14/6/0005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20" y="3068960"/>
            <a:ext cx="5715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5893907"/>
            <a:ext cx="8280920" cy="7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11S podjednotka – vazba místo 19S podjednotky (víko)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navození konformační změny</a:t>
            </a:r>
          </a:p>
        </p:txBody>
      </p:sp>
    </p:spTree>
    <p:extLst>
      <p:ext uri="{BB962C8B-B14F-4D97-AF65-F5344CB8AC3E}">
        <p14:creationId xmlns:p14="http://schemas.microsoft.com/office/powerpoint/2010/main" val="394859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Nemoci Spojené s Proteasomem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928992" cy="48245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Parkinsonova choroba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cs-CZ" altLang="cs-CZ" dirty="0">
                <a:solidFill>
                  <a:srgbClr val="C00000"/>
                </a:solidFill>
              </a:rPr>
              <a:t>juvenilní typ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autosomálně recesivní forma Parkinsonovy choroby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mutace v genu PARK2 vede k neaktivní formě </a:t>
            </a:r>
            <a:r>
              <a:rPr lang="cs-CZ" altLang="cs-CZ" dirty="0" err="1"/>
              <a:t>parkinu</a:t>
            </a:r>
            <a:r>
              <a:rPr lang="cs-CZ" altLang="cs-CZ" dirty="0"/>
              <a:t> (součást E3) → nedochází k degradaci cílových substrátů </a:t>
            </a:r>
            <a:r>
              <a:rPr lang="cs-CZ" altLang="cs-CZ" dirty="0" err="1"/>
              <a:t>proteasomem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kumulace těchto proteinů vede k </a:t>
            </a:r>
            <a:r>
              <a:rPr lang="cs-CZ" altLang="cs-CZ" dirty="0" err="1"/>
              <a:t>apoptóze</a:t>
            </a:r>
            <a:r>
              <a:rPr lang="cs-CZ" altLang="cs-CZ" dirty="0"/>
              <a:t> neuronů syntetizujících dopamin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cs-CZ" altLang="cs-CZ" dirty="0">
                <a:solidFill>
                  <a:srgbClr val="C00000"/>
                </a:solidFill>
              </a:rPr>
              <a:t>spojená s </a:t>
            </a:r>
            <a:r>
              <a:rPr lang="cs-CZ" altLang="cs-CZ" dirty="0" err="1">
                <a:solidFill>
                  <a:srgbClr val="C00000"/>
                </a:solidFill>
              </a:rPr>
              <a:t>Lewyho</a:t>
            </a:r>
            <a:r>
              <a:rPr lang="cs-CZ" altLang="cs-CZ" dirty="0">
                <a:solidFill>
                  <a:srgbClr val="C00000"/>
                </a:solidFill>
              </a:rPr>
              <a:t> tělísky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autosomálně dominantní forma PC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mutace / multiplikace genu </a:t>
            </a:r>
            <a:r>
              <a:rPr lang="cs-CZ" altLang="cs-CZ" i="1" dirty="0"/>
              <a:t>SNCA</a:t>
            </a:r>
            <a:r>
              <a:rPr lang="cs-CZ" altLang="cs-CZ" dirty="0"/>
              <a:t> pro </a:t>
            </a:r>
            <a:r>
              <a:rPr lang="el-GR" dirty="0"/>
              <a:t>α-</a:t>
            </a:r>
            <a:r>
              <a:rPr lang="cs-CZ" dirty="0" err="1"/>
              <a:t>synuclein</a:t>
            </a:r>
            <a:r>
              <a:rPr lang="cs-CZ" dirty="0"/>
              <a:t> </a:t>
            </a:r>
            <a:r>
              <a:rPr lang="cs-CZ" altLang="cs-CZ" dirty="0"/>
              <a:t>→ nesprávná degradace / zvýšená koncentrace vede k inhibici 26S </a:t>
            </a:r>
            <a:r>
              <a:rPr lang="cs-CZ" altLang="cs-CZ" dirty="0" err="1"/>
              <a:t>proteasomu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dirty="0" err="1"/>
              <a:t>Lewyho</a:t>
            </a:r>
            <a:r>
              <a:rPr lang="cs-CZ" dirty="0"/>
              <a:t> tělíska – shluky konjugovaného </a:t>
            </a:r>
            <a:r>
              <a:rPr lang="el-GR" dirty="0"/>
              <a:t>α-</a:t>
            </a:r>
            <a:r>
              <a:rPr lang="cs-CZ" dirty="0" err="1"/>
              <a:t>synucleinu</a:t>
            </a:r>
            <a:r>
              <a:rPr lang="cs-CZ" dirty="0"/>
              <a:t> uvnitř neuronů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dirty="0" err="1"/>
              <a:t>Lewy</a:t>
            </a:r>
            <a:r>
              <a:rPr lang="cs-CZ" dirty="0"/>
              <a:t> Body </a:t>
            </a:r>
            <a:r>
              <a:rPr lang="cs-CZ" dirty="0" err="1"/>
              <a:t>Dementia</a:t>
            </a:r>
            <a:endParaRPr lang="cs-CZ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dirty="0"/>
              <a:t>podobné PC, postiženy jsou neurony produkující acetylcholin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9919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908720"/>
            <a:ext cx="5688632" cy="58426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Přehled K48 Ubikvitinace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263560" y="1169170"/>
            <a:ext cx="2940288" cy="24758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1800" dirty="0"/>
              <a:t>degradace proteinů pomocí konjugace s </a:t>
            </a:r>
            <a:r>
              <a:rPr lang="cs-CZ" altLang="cs-CZ" sz="1800" dirty="0" err="1"/>
              <a:t>ubikvitinem</a:t>
            </a:r>
            <a:r>
              <a:rPr lang="cs-CZ" altLang="cs-CZ" sz="1800" dirty="0"/>
              <a:t> u člověka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6474420"/>
            <a:ext cx="1548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KEGG </a:t>
            </a:r>
            <a:r>
              <a:rPr lang="cs-CZ" sz="1200" dirty="0" err="1">
                <a:latin typeface="+mn-lt"/>
              </a:rPr>
              <a:t>pathways</a:t>
            </a:r>
            <a:r>
              <a:rPr lang="cs-CZ" sz="1200" dirty="0">
                <a:latin typeface="+mn-lt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62026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80673"/>
            <a:ext cx="2304256" cy="380030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Ubikvitinace K63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284881"/>
            <a:ext cx="4680520" cy="172819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000" dirty="0"/>
              <a:t>nevedou nutně k degradaci proteinu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</a:rPr>
              <a:t>NF-</a:t>
            </a:r>
            <a:r>
              <a:rPr lang="el-GR" b="1" dirty="0">
                <a:solidFill>
                  <a:srgbClr val="C00000"/>
                </a:solidFill>
              </a:rPr>
              <a:t>κ</a:t>
            </a:r>
            <a:r>
              <a:rPr lang="cs-CZ" b="1" dirty="0">
                <a:solidFill>
                  <a:srgbClr val="C00000"/>
                </a:solidFill>
              </a:rPr>
              <a:t>B</a:t>
            </a:r>
            <a:r>
              <a:rPr lang="cs-CZ" dirty="0"/>
              <a:t> (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kappa-B)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1800" dirty="0"/>
              <a:t>regulace odpovědi na buněčný stres, podíl na produkci imunoglobulinů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1800" dirty="0"/>
              <a:t>velmi konzervovaná signalizační dráha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9992" y="1335273"/>
            <a:ext cx="4824536" cy="490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FF0000"/>
                </a:solidFill>
              </a:rPr>
              <a:t>NF-</a:t>
            </a:r>
            <a:r>
              <a:rPr lang="el-GR" sz="1800" b="1" dirty="0">
                <a:solidFill>
                  <a:srgbClr val="FF0000"/>
                </a:solidFill>
              </a:rPr>
              <a:t>κ</a:t>
            </a:r>
            <a:r>
              <a:rPr lang="cs-CZ" sz="1800" b="1" dirty="0">
                <a:solidFill>
                  <a:srgbClr val="FF0000"/>
                </a:solidFill>
              </a:rPr>
              <a:t>B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se </a:t>
            </a:r>
            <a:r>
              <a:rPr lang="cs-CZ" sz="1800" dirty="0" err="1"/>
              <a:t>zkládá</a:t>
            </a:r>
            <a:r>
              <a:rPr lang="cs-CZ" sz="1800" dirty="0"/>
              <a:t> z podjednotek p50, p65 a inhibiční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dirty="0"/>
              <a:t>I</a:t>
            </a:r>
            <a:r>
              <a:rPr lang="el-GR" sz="1800" dirty="0"/>
              <a:t>κ</a:t>
            </a:r>
            <a:r>
              <a:rPr lang="cs-CZ" sz="1800" dirty="0"/>
              <a:t>B </a:t>
            </a:r>
            <a:r>
              <a:rPr lang="cs-CZ" sz="1800" dirty="0" err="1"/>
              <a:t>kinasa</a:t>
            </a:r>
            <a:r>
              <a:rPr lang="cs-CZ" sz="1800" dirty="0"/>
              <a:t> (</a:t>
            </a:r>
            <a:r>
              <a:rPr lang="cs-CZ" sz="1800" b="1" dirty="0">
                <a:solidFill>
                  <a:srgbClr val="0070C0"/>
                </a:solidFill>
              </a:rPr>
              <a:t>IKK</a:t>
            </a:r>
            <a:r>
              <a:rPr lang="cs-CZ" sz="1800" dirty="0"/>
              <a:t>) je </a:t>
            </a:r>
            <a:r>
              <a:rPr lang="cs-CZ" sz="1800" b="1" dirty="0" err="1">
                <a:solidFill>
                  <a:schemeClr val="accent2">
                    <a:lumMod val="75000"/>
                  </a:schemeClr>
                </a:solidFill>
              </a:rPr>
              <a:t>ubikvitinována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</a:rPr>
              <a:t>K63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800" dirty="0"/>
              <a:t>řetězcem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dirty="0"/>
              <a:t>na </a:t>
            </a:r>
            <a:r>
              <a:rPr lang="cs-CZ" sz="1800" dirty="0" err="1"/>
              <a:t>ubikvitin</a:t>
            </a:r>
            <a:r>
              <a:rPr lang="cs-CZ" sz="1800" dirty="0"/>
              <a:t> nasedá </a:t>
            </a:r>
            <a:r>
              <a:rPr lang="cs-CZ" sz="1800" dirty="0" err="1"/>
              <a:t>kinasa</a:t>
            </a:r>
            <a:r>
              <a:rPr lang="cs-CZ" sz="1800" dirty="0"/>
              <a:t> a </a:t>
            </a:r>
            <a:r>
              <a:rPr lang="cs-CZ" sz="1800" b="1" dirty="0" err="1">
                <a:solidFill>
                  <a:srgbClr val="008000"/>
                </a:solidFill>
              </a:rPr>
              <a:t>fosforyluje</a:t>
            </a:r>
            <a:r>
              <a:rPr lang="cs-CZ" sz="1800" dirty="0"/>
              <a:t> </a:t>
            </a:r>
            <a:r>
              <a:rPr lang="el-GR" sz="1800" b="1" dirty="0">
                <a:solidFill>
                  <a:srgbClr val="0070C0"/>
                </a:solidFill>
              </a:rPr>
              <a:t>β</a:t>
            </a:r>
            <a:r>
              <a:rPr lang="cs-CZ" sz="1800" dirty="0"/>
              <a:t> podjednotku </a:t>
            </a:r>
            <a:r>
              <a:rPr lang="cs-CZ" sz="1800" b="1" dirty="0">
                <a:solidFill>
                  <a:srgbClr val="0070C0"/>
                </a:solidFill>
              </a:rPr>
              <a:t>IKK</a:t>
            </a:r>
            <a:r>
              <a:rPr lang="cs-CZ" sz="1800" dirty="0"/>
              <a:t> 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b="1" dirty="0" err="1">
                <a:solidFill>
                  <a:srgbClr val="008000"/>
                </a:solidFill>
              </a:rPr>
              <a:t>fosforylovaná</a:t>
            </a:r>
            <a:r>
              <a:rPr lang="cs-CZ" sz="1800" dirty="0"/>
              <a:t> </a:t>
            </a:r>
            <a:r>
              <a:rPr lang="el-GR" sz="1800" b="1" dirty="0">
                <a:solidFill>
                  <a:srgbClr val="0070C0"/>
                </a:solidFill>
              </a:rPr>
              <a:t>β</a:t>
            </a:r>
            <a:r>
              <a:rPr lang="cs-CZ" sz="1800" b="1" dirty="0">
                <a:solidFill>
                  <a:srgbClr val="0070C0"/>
                </a:solidFill>
              </a:rPr>
              <a:t> IKK </a:t>
            </a:r>
            <a:r>
              <a:rPr lang="cs-CZ" sz="1800" dirty="0"/>
              <a:t>je </a:t>
            </a:r>
            <a:r>
              <a:rPr lang="cs-CZ" sz="1800" b="1" dirty="0" err="1"/>
              <a:t>monoubikvitována</a:t>
            </a:r>
            <a:r>
              <a:rPr lang="cs-CZ" sz="1800" dirty="0"/>
              <a:t> 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dirty="0"/>
              <a:t>tím dochází k aktivaci </a:t>
            </a:r>
            <a:r>
              <a:rPr lang="cs-CZ" sz="1800" b="1" dirty="0">
                <a:solidFill>
                  <a:srgbClr val="0070C0"/>
                </a:solidFill>
              </a:rPr>
              <a:t>IKK</a:t>
            </a:r>
            <a:r>
              <a:rPr lang="cs-CZ" sz="1800" dirty="0"/>
              <a:t> a </a:t>
            </a:r>
            <a:r>
              <a:rPr lang="cs-CZ" sz="1800" b="1" dirty="0">
                <a:solidFill>
                  <a:srgbClr val="008000"/>
                </a:solidFill>
              </a:rPr>
              <a:t>fosforylaci</a:t>
            </a:r>
            <a:r>
              <a:rPr lang="cs-CZ" sz="1800" dirty="0"/>
              <a:t>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cs-CZ" sz="1800" dirty="0"/>
              <a:t> 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b="1" dirty="0" err="1">
                <a:solidFill>
                  <a:srgbClr val="008000"/>
                </a:solidFill>
              </a:rPr>
              <a:t>fosforylovaná</a:t>
            </a:r>
            <a:r>
              <a:rPr lang="cs-CZ" sz="1800" b="1" dirty="0">
                <a:solidFill>
                  <a:srgbClr val="008000"/>
                </a:solidFill>
              </a:rPr>
              <a:t>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cs-CZ" sz="1800" dirty="0"/>
              <a:t> je </a:t>
            </a:r>
            <a:r>
              <a:rPr lang="cs-CZ" sz="1800" b="1" dirty="0" err="1">
                <a:solidFill>
                  <a:srgbClr val="7030A0"/>
                </a:solidFill>
              </a:rPr>
              <a:t>ubikvitinována</a:t>
            </a:r>
            <a:r>
              <a:rPr lang="cs-CZ" sz="1800" b="1" dirty="0">
                <a:solidFill>
                  <a:srgbClr val="7030A0"/>
                </a:solidFill>
              </a:rPr>
              <a:t> </a:t>
            </a:r>
            <a:r>
              <a:rPr lang="cs-CZ" sz="1800" b="1" u="sng" dirty="0">
                <a:solidFill>
                  <a:srgbClr val="7030A0"/>
                </a:solidFill>
              </a:rPr>
              <a:t>K48</a:t>
            </a:r>
            <a:r>
              <a:rPr lang="cs-CZ" sz="1800" dirty="0"/>
              <a:t> řetězcem a degradována v </a:t>
            </a:r>
            <a:r>
              <a:rPr lang="cs-CZ" sz="1800" dirty="0" err="1"/>
              <a:t>proteasomu</a:t>
            </a:r>
            <a:endParaRPr lang="cs-CZ" sz="1800" dirty="0"/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b="1" dirty="0">
                <a:solidFill>
                  <a:srgbClr val="FF0000"/>
                </a:solidFill>
              </a:rPr>
              <a:t>NF-</a:t>
            </a:r>
            <a:r>
              <a:rPr lang="el-GR" sz="1800" b="1" dirty="0">
                <a:solidFill>
                  <a:srgbClr val="FF0000"/>
                </a:solidFill>
              </a:rPr>
              <a:t>κ</a:t>
            </a:r>
            <a:r>
              <a:rPr lang="cs-CZ" sz="1800" b="1" dirty="0">
                <a:solidFill>
                  <a:srgbClr val="FF0000"/>
                </a:solidFill>
              </a:rPr>
              <a:t>B</a:t>
            </a:r>
            <a:r>
              <a:rPr lang="cs-CZ" sz="1800" dirty="0"/>
              <a:t> se váže na promotory pro RNA </a:t>
            </a:r>
            <a:r>
              <a:rPr lang="cs-CZ" sz="1800" dirty="0" err="1"/>
              <a:t>polymerasu</a:t>
            </a:r>
            <a:r>
              <a:rPr lang="cs-CZ" sz="1800" dirty="0"/>
              <a:t> a pomáhá indukovat transkripci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κ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cs-CZ" sz="1800" dirty="0"/>
              <a:t> je rovněž indukována, což vede k následné inhibici </a:t>
            </a:r>
            <a:r>
              <a:rPr lang="cs-CZ" sz="1800" b="1" dirty="0">
                <a:solidFill>
                  <a:srgbClr val="FF0000"/>
                </a:solidFill>
              </a:rPr>
              <a:t>NF-</a:t>
            </a:r>
            <a:r>
              <a:rPr lang="el-GR" sz="1800" b="1" dirty="0">
                <a:solidFill>
                  <a:srgbClr val="FF0000"/>
                </a:solidFill>
              </a:rPr>
              <a:t>κ</a:t>
            </a:r>
            <a:r>
              <a:rPr lang="cs-CZ" sz="1800" b="1" dirty="0">
                <a:solidFill>
                  <a:srgbClr val="FF0000"/>
                </a:solidFill>
              </a:rPr>
              <a:t>B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i="1" dirty="0"/>
              <a:t>zajímavost:</a:t>
            </a:r>
            <a:r>
              <a:rPr lang="cs-CZ" sz="1800" dirty="0"/>
              <a:t> HIV nese ve své sekvenci místa pro nasedání NF-</a:t>
            </a:r>
            <a:r>
              <a:rPr lang="el-GR" sz="1800" dirty="0"/>
              <a:t>κ</a:t>
            </a:r>
            <a:r>
              <a:rPr lang="cs-CZ" sz="1800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9992" y="1335273"/>
            <a:ext cx="4644008" cy="5118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25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32482"/>
            <a:ext cx="8229600" cy="7202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Post-translační Modifikace Proteinů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2776"/>
            <a:ext cx="8435280" cy="20162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i="1" dirty="0"/>
              <a:t>(jen)</a:t>
            </a:r>
            <a:r>
              <a:rPr lang="sk-SK" dirty="0"/>
              <a:t> </a:t>
            </a:r>
            <a:r>
              <a:rPr lang="sk-SK" dirty="0">
                <a:solidFill>
                  <a:srgbClr val="C00000"/>
                </a:solidFill>
              </a:rPr>
              <a:t>eukaryotické</a:t>
            </a:r>
            <a:r>
              <a:rPr lang="sk-SK" dirty="0"/>
              <a:t> buňky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mnohonásobné zvýšení variability proteinů a jejich komplexů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stabilizace, transport, lokalizace, aktivace...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fosforylace, glykosylace, acetylace, </a:t>
            </a:r>
            <a:r>
              <a:rPr lang="sk-SK" dirty="0">
                <a:solidFill>
                  <a:srgbClr val="C00000"/>
                </a:solidFill>
              </a:rPr>
              <a:t>ubikvitinace</a:t>
            </a:r>
            <a:r>
              <a:rPr lang="sk-SK" dirty="0"/>
              <a:t>...</a:t>
            </a:r>
          </a:p>
        </p:txBody>
      </p:sp>
      <p:pic>
        <p:nvPicPr>
          <p:cNvPr id="8197" name="Picture 5" descr="Proteome-Complexity-Figure-65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475705" cy="34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SUMO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568952" cy="295232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rgbClr val="C00000"/>
                </a:solidFill>
              </a:rPr>
              <a:t>small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ubiquitin-like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modifier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malý protein (12 </a:t>
            </a:r>
            <a:r>
              <a:rPr lang="cs-CZ" altLang="cs-CZ" sz="2000" dirty="0" err="1"/>
              <a:t>kDa</a:t>
            </a:r>
            <a:r>
              <a:rPr lang="cs-CZ" altLang="cs-CZ" sz="2000" dirty="0"/>
              <a:t>, 100 aminokyselin), u člověka </a:t>
            </a:r>
            <a:r>
              <a:rPr lang="cs-CZ" altLang="cs-CZ" sz="2000" dirty="0">
                <a:solidFill>
                  <a:srgbClr val="C00000"/>
                </a:solidFill>
              </a:rPr>
              <a:t>4 varianty </a:t>
            </a:r>
            <a:r>
              <a:rPr lang="cs-CZ" altLang="cs-CZ" sz="2000" dirty="0"/>
              <a:t>– SUMO-1,2,3,4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SUMO-1 </a:t>
            </a:r>
            <a:r>
              <a:rPr lang="cs-CZ" altLang="cs-CZ" sz="2000" dirty="0">
                <a:solidFill>
                  <a:srgbClr val="C00000"/>
                </a:solidFill>
              </a:rPr>
              <a:t>netvoří řetězce </a:t>
            </a:r>
            <a:r>
              <a:rPr lang="cs-CZ" altLang="cs-CZ" sz="2000" dirty="0"/>
              <a:t>a konjuguje s proteiny za </a:t>
            </a:r>
            <a:r>
              <a:rPr lang="cs-CZ" altLang="cs-CZ" sz="2000" dirty="0">
                <a:solidFill>
                  <a:srgbClr val="C00000"/>
                </a:solidFill>
              </a:rPr>
              <a:t>fyziologických</a:t>
            </a:r>
            <a:r>
              <a:rPr lang="cs-CZ" altLang="cs-CZ" sz="2000" dirty="0"/>
              <a:t> podmínek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SUMO-2,3 konjuguje za </a:t>
            </a:r>
            <a:r>
              <a:rPr lang="cs-CZ" altLang="cs-CZ" sz="2000" dirty="0">
                <a:solidFill>
                  <a:srgbClr val="C00000"/>
                </a:solidFill>
              </a:rPr>
              <a:t>stresových</a:t>
            </a:r>
            <a:r>
              <a:rPr lang="cs-CZ" altLang="cs-CZ" sz="2000" dirty="0"/>
              <a:t> podmínek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SUMO-2,3 sekvenčně podobné, SUMO-4 téměř výhradně v ledvinách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průběh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sumoylace</a:t>
            </a:r>
            <a:r>
              <a:rPr lang="cs-CZ" altLang="cs-CZ" sz="2000" dirty="0"/>
              <a:t> je </a:t>
            </a:r>
            <a:r>
              <a:rPr lang="cs-CZ" altLang="cs-CZ" sz="2000" dirty="0">
                <a:solidFill>
                  <a:srgbClr val="C00000"/>
                </a:solidFill>
              </a:rPr>
              <a:t>podobný </a:t>
            </a:r>
            <a:r>
              <a:rPr lang="cs-CZ" altLang="cs-CZ" sz="2000" dirty="0" err="1">
                <a:solidFill>
                  <a:srgbClr val="C00000"/>
                </a:solidFill>
              </a:rPr>
              <a:t>ubikvitinaci</a:t>
            </a:r>
            <a:r>
              <a:rPr lang="cs-CZ" altLang="cs-CZ" sz="2000" dirty="0"/>
              <a:t> (E1 → E2 → E3 → protein)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872208" cy="31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" y="3403372"/>
            <a:ext cx="5462654" cy="3194978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6386844"/>
            <a:ext cx="272882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Wilkinson</a:t>
            </a:r>
            <a:r>
              <a:rPr lang="cs-CZ" altLang="cs-CZ" sz="1200" dirty="0">
                <a:latin typeface="+mn-lt"/>
                <a:cs typeface="+mn-cs"/>
              </a:rPr>
              <a:t> &amp; </a:t>
            </a:r>
            <a:r>
              <a:rPr lang="cs-CZ" altLang="cs-CZ" sz="1200" dirty="0" err="1">
                <a:latin typeface="+mn-lt"/>
                <a:cs typeface="+mn-cs"/>
              </a:rPr>
              <a:t>Henley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i="1" dirty="0" err="1">
                <a:latin typeface="+mn-lt"/>
                <a:cs typeface="+mn-cs"/>
              </a:rPr>
              <a:t>Biochemical</a:t>
            </a:r>
            <a:r>
              <a:rPr lang="cs-CZ" altLang="cs-CZ" sz="1200" i="1" dirty="0">
                <a:latin typeface="+mn-lt"/>
                <a:cs typeface="+mn-cs"/>
              </a:rPr>
              <a:t> J.</a:t>
            </a:r>
            <a:r>
              <a:rPr lang="cs-CZ" altLang="cs-CZ" sz="1200" dirty="0">
                <a:latin typeface="+mn-lt"/>
                <a:cs typeface="+mn-cs"/>
              </a:rPr>
              <a:t>, 2010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36096" y="6499716"/>
            <a:ext cx="31290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400" dirty="0">
                <a:latin typeface="+mn-lt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0989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SUMO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568952" cy="51320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konsenzuální sekvence pro SUMO-2,3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2322317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ψ</a:t>
            </a:r>
            <a:r>
              <a:rPr lang="cs-CZ" sz="28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cs-CZ" sz="2800" b="1" spc="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cs-CZ" sz="2800" b="1" spc="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cs-CZ" sz="2800" b="1" spc="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/E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84296" y="2835518"/>
            <a:ext cx="303199" cy="308075"/>
          </a:xfrm>
          <a:custGeom>
            <a:avLst/>
            <a:gdLst>
              <a:gd name="T0" fmla="*/ 2147483646 w 191"/>
              <a:gd name="T1" fmla="*/ 0 h 194"/>
              <a:gd name="T2" fmla="*/ 0 w 191"/>
              <a:gd name="T3" fmla="*/ 2147483646 h 194"/>
              <a:gd name="T4" fmla="*/ 0 60000 65536"/>
              <a:gd name="T5" fmla="*/ 0 60000 65536"/>
              <a:gd name="T6" fmla="*/ 0 w 191"/>
              <a:gd name="T7" fmla="*/ 0 h 194"/>
              <a:gd name="T8" fmla="*/ 191 w 19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1" h="194">
                <a:moveTo>
                  <a:pt x="191" y="0"/>
                </a:moveTo>
                <a:lnTo>
                  <a:pt x="0" y="194"/>
                </a:ln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99592" y="3114906"/>
            <a:ext cx="3168352" cy="8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000" b="1" dirty="0" err="1">
                <a:solidFill>
                  <a:srgbClr val="FF0000"/>
                </a:solidFill>
              </a:rPr>
              <a:t>hydrofóbní</a:t>
            </a:r>
            <a:r>
              <a:rPr lang="cs-CZ" altLang="cs-CZ" sz="2000" b="1" dirty="0">
                <a:solidFill>
                  <a:srgbClr val="FF0000"/>
                </a:solidFill>
              </a:rPr>
              <a:t> aminokyselina (</a:t>
            </a:r>
            <a:r>
              <a:rPr lang="cs-CZ" altLang="cs-CZ" sz="2000" b="1" u="sng" dirty="0">
                <a:solidFill>
                  <a:srgbClr val="FF0000"/>
                </a:solidFill>
              </a:rPr>
              <a:t>Val</a:t>
            </a:r>
            <a:r>
              <a:rPr lang="cs-CZ" altLang="cs-CZ" sz="2000" b="1" dirty="0">
                <a:solidFill>
                  <a:srgbClr val="FF0000"/>
                </a:solidFill>
              </a:rPr>
              <a:t>, </a:t>
            </a:r>
            <a:r>
              <a:rPr lang="cs-CZ" altLang="cs-CZ" sz="2000" b="1" u="sng" dirty="0">
                <a:solidFill>
                  <a:srgbClr val="FF0000"/>
                </a:solidFill>
              </a:rPr>
              <a:t>Leu</a:t>
            </a:r>
            <a:r>
              <a:rPr lang="cs-CZ" altLang="cs-CZ" sz="2000" b="1" dirty="0">
                <a:solidFill>
                  <a:srgbClr val="FF0000"/>
                </a:solidFill>
              </a:rPr>
              <a:t>, </a:t>
            </a:r>
            <a:r>
              <a:rPr lang="cs-CZ" altLang="cs-CZ" sz="2000" b="1" u="sng" dirty="0" err="1">
                <a:solidFill>
                  <a:srgbClr val="FF0000"/>
                </a:solidFill>
              </a:rPr>
              <a:t>Ile</a:t>
            </a:r>
            <a:r>
              <a:rPr lang="cs-CZ" altLang="cs-CZ" sz="2000" b="1" dirty="0">
                <a:solidFill>
                  <a:srgbClr val="FF0000"/>
                </a:solidFill>
              </a:rPr>
              <a:t> ,</a:t>
            </a:r>
            <a:r>
              <a:rPr lang="cs-CZ" altLang="cs-CZ" sz="2000" dirty="0" err="1">
                <a:solidFill>
                  <a:srgbClr val="FF0000"/>
                </a:solidFill>
              </a:rPr>
              <a:t>Phe</a:t>
            </a:r>
            <a:r>
              <a:rPr lang="cs-CZ" altLang="cs-CZ" sz="2000" dirty="0">
                <a:solidFill>
                  <a:srgbClr val="FF0000"/>
                </a:solidFill>
              </a:rPr>
              <a:t>, </a:t>
            </a:r>
            <a:r>
              <a:rPr lang="cs-CZ" altLang="cs-CZ" sz="2000" dirty="0" err="1">
                <a:solidFill>
                  <a:srgbClr val="FF0000"/>
                </a:solidFill>
              </a:rPr>
              <a:t>Tyr</a:t>
            </a:r>
            <a:r>
              <a:rPr lang="cs-CZ" altLang="cs-CZ" sz="2000" dirty="0">
                <a:solidFill>
                  <a:srgbClr val="FF0000"/>
                </a:solidFill>
              </a:rPr>
              <a:t>, Trp</a:t>
            </a:r>
            <a:r>
              <a:rPr lang="cs-CZ" altLang="cs-CZ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00184" y="2958837"/>
            <a:ext cx="1440160" cy="36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SUMO lysin</a:t>
            </a: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 flipH="1">
            <a:off x="4166751" y="2804276"/>
            <a:ext cx="45719" cy="208656"/>
          </a:xfrm>
          <a:custGeom>
            <a:avLst/>
            <a:gdLst>
              <a:gd name="T0" fmla="*/ 2147483646 w 191"/>
              <a:gd name="T1" fmla="*/ 0 h 194"/>
              <a:gd name="T2" fmla="*/ 0 w 191"/>
              <a:gd name="T3" fmla="*/ 2147483646 h 194"/>
              <a:gd name="T4" fmla="*/ 0 60000 65536"/>
              <a:gd name="T5" fmla="*/ 0 60000 65536"/>
              <a:gd name="T6" fmla="*/ 0 w 191"/>
              <a:gd name="T7" fmla="*/ 0 h 194"/>
              <a:gd name="T8" fmla="*/ 191 w 19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1" h="194">
                <a:moveTo>
                  <a:pt x="191" y="0"/>
                </a:moveTo>
                <a:lnTo>
                  <a:pt x="0" y="194"/>
                </a:lnTo>
              </a:path>
            </a:pathLst>
          </a:custGeom>
          <a:ln>
            <a:solidFill>
              <a:srgbClr val="0070C0"/>
            </a:solidFill>
            <a:headEnd type="non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53986" y="1718467"/>
            <a:ext cx="2592288" cy="36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000" b="1" dirty="0"/>
              <a:t>jakákoli aminokyselina</a:t>
            </a: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 flipH="1" flipV="1">
            <a:off x="4382265" y="2052948"/>
            <a:ext cx="45719" cy="297412"/>
          </a:xfrm>
          <a:custGeom>
            <a:avLst/>
            <a:gdLst>
              <a:gd name="T0" fmla="*/ 2147483646 w 191"/>
              <a:gd name="T1" fmla="*/ 0 h 194"/>
              <a:gd name="T2" fmla="*/ 0 w 191"/>
              <a:gd name="T3" fmla="*/ 2147483646 h 194"/>
              <a:gd name="T4" fmla="*/ 0 60000 65536"/>
              <a:gd name="T5" fmla="*/ 0 60000 65536"/>
              <a:gd name="T6" fmla="*/ 0 w 191"/>
              <a:gd name="T7" fmla="*/ 0 h 194"/>
              <a:gd name="T8" fmla="*/ 191 w 19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1" h="194">
                <a:moveTo>
                  <a:pt x="191" y="0"/>
                </a:moveTo>
                <a:lnTo>
                  <a:pt x="0" y="19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240344" y="2137561"/>
            <a:ext cx="3665881" cy="36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000" b="1" dirty="0" err="1">
                <a:solidFill>
                  <a:srgbClr val="008000"/>
                </a:solidFill>
              </a:rPr>
              <a:t>asparagová</a:t>
            </a:r>
            <a:r>
              <a:rPr lang="cs-CZ" altLang="cs-CZ" sz="2000" b="1" dirty="0">
                <a:solidFill>
                  <a:srgbClr val="008000"/>
                </a:solidFill>
              </a:rPr>
              <a:t> / </a:t>
            </a:r>
            <a:r>
              <a:rPr lang="cs-CZ" altLang="cs-CZ" sz="2000" b="1" dirty="0" err="1">
                <a:solidFill>
                  <a:srgbClr val="008000"/>
                </a:solidFill>
              </a:rPr>
              <a:t>glutamová</a:t>
            </a:r>
            <a:r>
              <a:rPr lang="cs-CZ" altLang="cs-CZ" sz="2000" b="1" dirty="0">
                <a:solidFill>
                  <a:srgbClr val="008000"/>
                </a:solidFill>
              </a:rPr>
              <a:t> kyselina</a:t>
            </a: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 flipH="1" flipV="1">
            <a:off x="5130518" y="2507073"/>
            <a:ext cx="241153" cy="109742"/>
          </a:xfrm>
          <a:custGeom>
            <a:avLst/>
            <a:gdLst>
              <a:gd name="T0" fmla="*/ 2147483646 w 191"/>
              <a:gd name="T1" fmla="*/ 0 h 194"/>
              <a:gd name="T2" fmla="*/ 0 w 191"/>
              <a:gd name="T3" fmla="*/ 2147483646 h 194"/>
              <a:gd name="T4" fmla="*/ 0 60000 65536"/>
              <a:gd name="T5" fmla="*/ 0 60000 65536"/>
              <a:gd name="T6" fmla="*/ 0 w 191"/>
              <a:gd name="T7" fmla="*/ 0 h 194"/>
              <a:gd name="T8" fmla="*/ 191 w 19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1" h="194">
                <a:moveTo>
                  <a:pt x="191" y="0"/>
                </a:moveTo>
                <a:lnTo>
                  <a:pt x="0" y="194"/>
                </a:lnTo>
              </a:path>
            </a:pathLst>
          </a:custGeom>
          <a:ln>
            <a:solidFill>
              <a:srgbClr val="008000"/>
            </a:solidFill>
            <a:headEnd type="non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72872" y="4133922"/>
            <a:ext cx="8568952" cy="21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SUMO interaguje se SIM (SUMO-</a:t>
            </a:r>
            <a:r>
              <a:rPr lang="cs-CZ" altLang="cs-CZ" dirty="0" err="1"/>
              <a:t>interacting</a:t>
            </a:r>
            <a:r>
              <a:rPr lang="cs-CZ" altLang="cs-CZ" dirty="0"/>
              <a:t> </a:t>
            </a:r>
            <a:r>
              <a:rPr lang="cs-CZ" altLang="cs-CZ" dirty="0" err="1"/>
              <a:t>motif</a:t>
            </a:r>
            <a:r>
              <a:rPr lang="cs-CZ" altLang="cs-CZ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SIM je méně konzervovaný – 3-4 hydrofobní aminokyseliny následuje blízká, záporně nabitá oblast (</a:t>
            </a:r>
            <a:r>
              <a:rPr lang="cs-CZ" altLang="cs-CZ" dirty="0" err="1"/>
              <a:t>Asp</a:t>
            </a:r>
            <a:r>
              <a:rPr lang="cs-CZ" altLang="cs-CZ" dirty="0"/>
              <a:t>, </a:t>
            </a:r>
            <a:r>
              <a:rPr lang="cs-CZ" altLang="cs-CZ" dirty="0" err="1"/>
              <a:t>Glu</a:t>
            </a:r>
            <a:r>
              <a:rPr lang="cs-CZ" altLang="cs-CZ" dirty="0"/>
              <a:t>; </a:t>
            </a:r>
            <a:r>
              <a:rPr lang="cs-CZ" altLang="cs-CZ" dirty="0" err="1"/>
              <a:t>fosforylovaný</a:t>
            </a:r>
            <a:r>
              <a:rPr lang="cs-CZ" altLang="cs-CZ" dirty="0"/>
              <a:t> Ser, </a:t>
            </a:r>
            <a:r>
              <a:rPr lang="cs-CZ" altLang="cs-CZ" dirty="0" err="1"/>
              <a:t>Thr</a:t>
            </a:r>
            <a:r>
              <a:rPr lang="cs-CZ" altLang="cs-CZ" dirty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SUMO může stericky bránit interakci, působit jako interakční povrch, působit jako induktor interakce</a:t>
            </a:r>
          </a:p>
        </p:txBody>
      </p:sp>
    </p:spTree>
    <p:extLst>
      <p:ext uri="{BB962C8B-B14F-4D97-AF65-F5344CB8AC3E}">
        <p14:creationId xmlns:p14="http://schemas.microsoft.com/office/powerpoint/2010/main" val="122478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Sumoylace Komplexu MCM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532440" cy="270914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70C0"/>
                </a:solidFill>
              </a:rPr>
              <a:t>MCM</a:t>
            </a:r>
            <a:r>
              <a:rPr lang="cs-CZ" altLang="cs-CZ" sz="2000" dirty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minichromosome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maintenance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complex</a:t>
            </a:r>
            <a:r>
              <a:rPr lang="cs-CZ" altLang="cs-CZ" sz="1600" dirty="0"/>
              <a:t>) </a:t>
            </a:r>
            <a:r>
              <a:rPr lang="cs-CZ" altLang="cs-CZ" dirty="0"/>
              <a:t>- podjednotky Mcm2-7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800" dirty="0"/>
              <a:t> součástí </a:t>
            </a:r>
            <a:r>
              <a:rPr lang="cs-CZ" altLang="cs-CZ" sz="1800" dirty="0" err="1"/>
              <a:t>helikasového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podkomplexu</a:t>
            </a:r>
            <a:r>
              <a:rPr lang="cs-CZ" altLang="cs-CZ" sz="1800" dirty="0"/>
              <a:t>, který je součástí </a:t>
            </a:r>
            <a:r>
              <a:rPr lang="cs-CZ" altLang="cs-CZ" sz="1800" dirty="0" err="1"/>
              <a:t>replisomu</a:t>
            </a:r>
            <a:endParaRPr lang="cs-CZ" altLang="cs-CZ" sz="18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0070C0"/>
                </a:solidFill>
              </a:rPr>
              <a:t>MCM</a:t>
            </a:r>
            <a:r>
              <a:rPr lang="cs-CZ" altLang="cs-CZ" sz="2000" dirty="0"/>
              <a:t> nasedá na </a:t>
            </a:r>
            <a:r>
              <a:rPr lang="cs-CZ" altLang="cs-CZ" sz="2000" b="1" dirty="0"/>
              <a:t>DNA</a:t>
            </a:r>
            <a:r>
              <a:rPr lang="cs-CZ" altLang="cs-CZ" sz="2000" dirty="0"/>
              <a:t> (na „počátek replikace“) → dochází k </a:t>
            </a:r>
            <a:r>
              <a:rPr lang="cs-CZ" altLang="cs-CZ" sz="2000" b="1" dirty="0">
                <a:solidFill>
                  <a:srgbClr val="008000"/>
                </a:solidFill>
              </a:rPr>
              <a:t>fosforylaci</a:t>
            </a:r>
            <a:r>
              <a:rPr lang="cs-CZ" altLang="cs-CZ" sz="2000" dirty="0"/>
              <a:t> Mcm4 → vazba dalších 2 </a:t>
            </a:r>
            <a:r>
              <a:rPr lang="cs-CZ" altLang="cs-CZ" sz="2000" dirty="0" err="1"/>
              <a:t>kofaktorů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EBE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Cdc45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GINS</a:t>
            </a:r>
            <a:r>
              <a:rPr lang="cs-CZ" altLang="cs-CZ" sz="2000" dirty="0"/>
              <a:t> a vznik CMG </a:t>
            </a:r>
            <a:r>
              <a:rPr lang="cs-CZ" altLang="cs-CZ" sz="2000" dirty="0" err="1"/>
              <a:t>replisomové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helikasy</a:t>
            </a: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po nasednutí DNA může být </a:t>
            </a:r>
            <a:r>
              <a:rPr lang="cs-CZ" altLang="cs-CZ" sz="2000" b="1" dirty="0">
                <a:solidFill>
                  <a:srgbClr val="0070C0"/>
                </a:solidFill>
              </a:rPr>
              <a:t>MCM</a:t>
            </a:r>
            <a:r>
              <a:rPr lang="cs-CZ" altLang="cs-CZ" sz="2000" dirty="0"/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sumoylován</a:t>
            </a:r>
            <a:r>
              <a:rPr lang="cs-CZ" altLang="cs-CZ" sz="2000" dirty="0"/>
              <a:t> → nedochází k </a:t>
            </a:r>
            <a:r>
              <a:rPr lang="cs-CZ" altLang="cs-CZ" sz="2000" b="1" dirty="0">
                <a:solidFill>
                  <a:srgbClr val="008000"/>
                </a:solidFill>
              </a:rPr>
              <a:t>fosforylaci</a:t>
            </a:r>
            <a:r>
              <a:rPr lang="cs-CZ" altLang="cs-CZ" sz="2000" dirty="0"/>
              <a:t> → ochrana před předčasným rozplétáním </a:t>
            </a:r>
            <a:r>
              <a:rPr lang="cs-CZ" altLang="cs-CZ" sz="2000" b="1" dirty="0"/>
              <a:t>DNA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rgbClr val="C00000"/>
                </a:solidFill>
              </a:rPr>
              <a:t>desumoylací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0070C0"/>
                </a:solidFill>
              </a:rPr>
              <a:t>MCM</a:t>
            </a:r>
            <a:r>
              <a:rPr lang="cs-CZ" altLang="cs-CZ" sz="2000" dirty="0"/>
              <a:t> může dojít k </a:t>
            </a:r>
            <a:r>
              <a:rPr lang="cs-CZ" altLang="cs-CZ" sz="2000" b="1" dirty="0">
                <a:solidFill>
                  <a:srgbClr val="008000"/>
                </a:solidFill>
              </a:rPr>
              <a:t>fosforylaci</a:t>
            </a:r>
            <a:r>
              <a:rPr lang="cs-CZ" altLang="cs-CZ" sz="2000" dirty="0"/>
              <a:t> a sestavení </a:t>
            </a:r>
            <a:r>
              <a:rPr lang="cs-CZ" altLang="cs-CZ" sz="2000" b="1" dirty="0"/>
              <a:t>CMG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91680" y="4254296"/>
            <a:ext cx="7650319" cy="2603704"/>
            <a:chOff x="586408" y="4275521"/>
            <a:chExt cx="7650319" cy="26037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6387"/>
            <a:stretch/>
          </p:blipFill>
          <p:spPr>
            <a:xfrm rot="10800000">
              <a:off x="586408" y="5602140"/>
              <a:ext cx="7650319" cy="12558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974291">
              <a:off x="1494377" y="5822723"/>
              <a:ext cx="1400355" cy="9723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3579" y="5473529"/>
              <a:ext cx="1292508" cy="945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7193" y="5357064"/>
              <a:ext cx="1331364" cy="9516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82" r="478"/>
            <a:stretch/>
          </p:blipFill>
          <p:spPr>
            <a:xfrm rot="1685950">
              <a:off x="5748858" y="5602859"/>
              <a:ext cx="1447486" cy="1276366"/>
            </a:xfrm>
            <a:prstGeom prst="rect">
              <a:avLst/>
            </a:prstGeom>
          </p:spPr>
        </p:pic>
        <p:sp>
          <p:nvSpPr>
            <p:cNvPr id="13" name="Curved Up Arrow 12"/>
            <p:cNvSpPr/>
            <p:nvPr/>
          </p:nvSpPr>
          <p:spPr>
            <a:xfrm rot="20710522" flipV="1">
              <a:off x="2039899" y="5185456"/>
              <a:ext cx="1261413" cy="343216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186642" flipV="1">
              <a:off x="3735505" y="4844444"/>
              <a:ext cx="2639006" cy="639041"/>
            </a:xfrm>
            <a:prstGeom prst="curvedUpArrow">
              <a:avLst/>
            </a:prstGeom>
            <a:gradFill>
              <a:gsLst>
                <a:gs pos="0">
                  <a:srgbClr val="C00000"/>
                </a:gs>
                <a:gs pos="31000">
                  <a:srgbClr val="C00000"/>
                </a:gs>
                <a:gs pos="100000">
                  <a:srgbClr val="C00000"/>
                </a:gs>
              </a:gsLst>
            </a:gradFill>
            <a:ln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5" name="Curved Up Arrow 14"/>
            <p:cNvSpPr/>
            <p:nvPr/>
          </p:nvSpPr>
          <p:spPr>
            <a:xfrm rot="21010782" flipV="1">
              <a:off x="2041972" y="4936979"/>
              <a:ext cx="2626669" cy="518657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6" name="Curved Up Arrow 15"/>
            <p:cNvSpPr/>
            <p:nvPr/>
          </p:nvSpPr>
          <p:spPr>
            <a:xfrm rot="1033242">
              <a:off x="4970492" y="6423633"/>
              <a:ext cx="1075225" cy="327518"/>
            </a:xfrm>
            <a:prstGeom prst="curvedUpArrow">
              <a:avLst/>
            </a:prstGeom>
            <a:gradFill>
              <a:gsLst>
                <a:gs pos="0">
                  <a:srgbClr val="008000"/>
                </a:gs>
                <a:gs pos="80000">
                  <a:srgbClr val="008000"/>
                </a:gs>
                <a:gs pos="100000">
                  <a:srgbClr val="008000"/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 rot="879124">
              <a:off x="4397241" y="4275521"/>
              <a:ext cx="1718653" cy="1213170"/>
            </a:xfrm>
            <a:prstGeom prst="mathMultiply">
              <a:avLst>
                <a:gd name="adj1" fmla="val 1336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1462" y="5096102"/>
            <a:ext cx="1304658" cy="1470065"/>
            <a:chOff x="395536" y="2996952"/>
            <a:chExt cx="1304658" cy="14700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2996952"/>
              <a:ext cx="585453" cy="1383133"/>
            </a:xfrm>
            <a:prstGeom prst="rect">
              <a:avLst/>
            </a:prstGeom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053068" y="2996952"/>
              <a:ext cx="593432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1400" b="1" dirty="0">
                  <a:latin typeface="+mn-lt"/>
                  <a:cs typeface="+mn-cs"/>
                </a:rPr>
                <a:t>MCM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054352" y="3355183"/>
              <a:ext cx="550151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1400" b="1" dirty="0">
                  <a:latin typeface="+mn-lt"/>
                  <a:cs typeface="+mn-cs"/>
                </a:rPr>
                <a:t>GINS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044772" y="3746600"/>
              <a:ext cx="63350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1400" b="1" dirty="0">
                  <a:latin typeface="+mn-lt"/>
                  <a:cs typeface="+mn-cs"/>
                </a:rPr>
                <a:t>Cdc45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034627" y="3991637"/>
              <a:ext cx="66556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1400" b="1" dirty="0">
                  <a:latin typeface="+mn-lt"/>
                  <a:cs typeface="+mn-cs"/>
                </a:rPr>
                <a:t>SUMO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043608" y="4159240"/>
              <a:ext cx="607154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cs-CZ" sz="1400" b="1" dirty="0">
                  <a:latin typeface="+mn-lt"/>
                  <a:cs typeface="+mn-cs"/>
                </a:rPr>
                <a:t>fosfát</a:t>
              </a: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940375" y="4555099"/>
            <a:ext cx="362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>
                <a:latin typeface="+mn-lt"/>
                <a:cs typeface="+mn-cs"/>
              </a:rPr>
              <a:t>1.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45257" y="6426221"/>
            <a:ext cx="362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008000"/>
                </a:solidFill>
                <a:latin typeface="+mn-lt"/>
                <a:cs typeface="+mn-cs"/>
              </a:rPr>
              <a:t>2.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276251" y="4231995"/>
            <a:ext cx="362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strike="sngStrike" dirty="0">
                <a:solidFill>
                  <a:srgbClr val="FF0000"/>
                </a:solidFill>
                <a:latin typeface="+mn-lt"/>
                <a:cs typeface="+mn-cs"/>
              </a:rPr>
              <a:t>2.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544558" y="5292710"/>
            <a:ext cx="65594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>
                <a:latin typeface="+mn-lt"/>
                <a:cs typeface="+mn-cs"/>
              </a:rPr>
              <a:t>CMG</a:t>
            </a:r>
          </a:p>
        </p:txBody>
      </p:sp>
    </p:spTree>
    <p:extLst>
      <p:ext uri="{BB962C8B-B14F-4D97-AF65-F5344CB8AC3E}">
        <p14:creationId xmlns:p14="http://schemas.microsoft.com/office/powerpoint/2010/main" val="3173317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4795614"/>
            <a:ext cx="5476875" cy="201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Sumoylace PML jaderných tělísek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 bwMode="auto">
          <a:xfrm>
            <a:off x="443072" y="1169170"/>
            <a:ext cx="8593424" cy="46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C00000"/>
                </a:solidFill>
              </a:rPr>
              <a:t>jaderná tělíska </a:t>
            </a:r>
            <a:r>
              <a:rPr lang="cs-CZ" altLang="cs-CZ" sz="2000" dirty="0"/>
              <a:t>– malé kruhovité útvary v jádře buněk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důležité pro regulaci transkripce, senescence, virové odpovědi, reakce na stres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C00000"/>
                </a:solidFill>
              </a:rPr>
              <a:t>PML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promyelocytic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leukemia</a:t>
            </a:r>
            <a:r>
              <a:rPr lang="cs-CZ" altLang="cs-CZ" sz="2000" dirty="0"/>
              <a:t>) protein – obsahuje </a:t>
            </a:r>
            <a:r>
              <a:rPr lang="cs-CZ" altLang="cs-CZ" sz="2000" dirty="0">
                <a:solidFill>
                  <a:srgbClr val="C00000"/>
                </a:solidFill>
              </a:rPr>
              <a:t>SIM</a:t>
            </a:r>
            <a:r>
              <a:rPr lang="cs-CZ" altLang="cs-CZ" sz="2000" dirty="0"/>
              <a:t> motiv a </a:t>
            </a:r>
            <a:r>
              <a:rPr lang="cs-CZ" altLang="cs-CZ" sz="2000" dirty="0">
                <a:solidFill>
                  <a:srgbClr val="C00000"/>
                </a:solidFill>
              </a:rPr>
              <a:t>SUMO</a:t>
            </a:r>
            <a:r>
              <a:rPr lang="cs-CZ" altLang="cs-CZ" sz="2000" dirty="0"/>
              <a:t> lysiny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PML protein tvoří </a:t>
            </a:r>
            <a:r>
              <a:rPr lang="cs-CZ" altLang="cs-CZ" sz="2000" dirty="0" err="1"/>
              <a:t>homodimer</a:t>
            </a:r>
            <a:r>
              <a:rPr lang="cs-CZ" altLang="cs-CZ" sz="2000" dirty="0"/>
              <a:t>, který </a:t>
            </a:r>
            <a:r>
              <a:rPr lang="cs-CZ" altLang="cs-CZ" sz="2000" dirty="0">
                <a:solidFill>
                  <a:srgbClr val="C00000"/>
                </a:solidFill>
              </a:rPr>
              <a:t>agreguje </a:t>
            </a:r>
            <a:r>
              <a:rPr lang="cs-CZ" altLang="cs-CZ" sz="2000" dirty="0" err="1">
                <a:solidFill>
                  <a:srgbClr val="C00000"/>
                </a:solidFill>
              </a:rPr>
              <a:t>sumoylací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a interakcí se SIM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tato síť následně skrze SIM interaguje s další řadou proteinů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akutní </a:t>
            </a:r>
            <a:r>
              <a:rPr lang="cs-CZ" altLang="cs-CZ" sz="2000" dirty="0" err="1">
                <a:solidFill>
                  <a:srgbClr val="C00000"/>
                </a:solidFill>
              </a:rPr>
              <a:t>promyeloidní</a:t>
            </a:r>
            <a:r>
              <a:rPr lang="cs-CZ" altLang="cs-CZ" sz="2000" dirty="0">
                <a:solidFill>
                  <a:srgbClr val="C00000"/>
                </a:solidFill>
              </a:rPr>
              <a:t> leukémie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zapříčiněna z 98 % fúzí PML-RARA (</a:t>
            </a:r>
            <a:r>
              <a:rPr lang="cs-CZ" altLang="cs-CZ" sz="1600" dirty="0" err="1"/>
              <a:t>retinoic</a:t>
            </a:r>
            <a:r>
              <a:rPr lang="cs-CZ" altLang="cs-CZ" sz="1600" dirty="0"/>
              <a:t> acid receptor </a:t>
            </a:r>
            <a:r>
              <a:rPr lang="cs-CZ" altLang="cs-CZ" sz="1600" dirty="0" err="1"/>
              <a:t>alpha</a:t>
            </a:r>
            <a:r>
              <a:rPr lang="cs-CZ" altLang="cs-CZ" sz="1600" dirty="0"/>
              <a:t>)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léčba As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 – arsen indukuje tvorbu disulfidických můstků a </a:t>
            </a:r>
            <a:r>
              <a:rPr lang="cs-CZ" altLang="cs-CZ" sz="1600" dirty="0" err="1"/>
              <a:t>zesíťování</a:t>
            </a:r>
            <a:r>
              <a:rPr lang="cs-CZ" altLang="cs-CZ" sz="1600" dirty="0"/>
              <a:t> PML-RARA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SUMO dependentní </a:t>
            </a:r>
            <a:r>
              <a:rPr lang="cs-CZ" altLang="cs-CZ" sz="1600" dirty="0" err="1"/>
              <a:t>ubikvitin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ligasa</a:t>
            </a:r>
            <a:r>
              <a:rPr lang="cs-CZ" altLang="cs-CZ" sz="1600" dirty="0"/>
              <a:t> rozezná </a:t>
            </a:r>
            <a:r>
              <a:rPr lang="cs-CZ" altLang="cs-CZ" sz="1600" dirty="0" err="1"/>
              <a:t>sumoylace</a:t>
            </a:r>
            <a:r>
              <a:rPr lang="cs-CZ" altLang="cs-CZ" sz="1600" dirty="0"/>
              <a:t> jako signál k degradaci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dochází k </a:t>
            </a:r>
            <a:r>
              <a:rPr lang="cs-CZ" altLang="cs-CZ" sz="1600" dirty="0" err="1"/>
              <a:t>ubikvitinaci</a:t>
            </a:r>
            <a:r>
              <a:rPr lang="cs-CZ" altLang="cs-CZ" sz="1600" dirty="0"/>
              <a:t> a degradaci </a:t>
            </a:r>
            <a:r>
              <a:rPr lang="cs-CZ" altLang="cs-CZ" sz="1600" dirty="0" err="1"/>
              <a:t>proteasomem</a:t>
            </a:r>
            <a:endParaRPr lang="cs-CZ" altLang="cs-CZ" sz="16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" y="6386844"/>
            <a:ext cx="270259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latin typeface="+mn-lt"/>
                <a:cs typeface="+mn-cs"/>
              </a:rPr>
              <a:t>Matunis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i="1" dirty="0">
                <a:latin typeface="+mn-lt"/>
                <a:cs typeface="+mn-cs"/>
              </a:rPr>
              <a:t>et al</a:t>
            </a:r>
            <a:r>
              <a:rPr lang="cs-CZ" altLang="cs-CZ" sz="1200" dirty="0">
                <a:latin typeface="+mn-lt"/>
                <a:cs typeface="+mn-cs"/>
              </a:rPr>
              <a:t>., </a:t>
            </a:r>
            <a:r>
              <a:rPr lang="cs-CZ" altLang="cs-CZ" sz="1200" i="1" dirty="0" err="1">
                <a:latin typeface="+mn-lt"/>
                <a:cs typeface="+mn-cs"/>
              </a:rPr>
              <a:t>Developmental</a:t>
            </a:r>
            <a:r>
              <a:rPr lang="cs-CZ" altLang="cs-CZ" sz="1200" i="1" dirty="0">
                <a:latin typeface="+mn-lt"/>
                <a:cs typeface="+mn-cs"/>
              </a:rPr>
              <a:t> Cell</a:t>
            </a:r>
            <a:r>
              <a:rPr lang="cs-CZ" altLang="cs-CZ" sz="1200" dirty="0">
                <a:latin typeface="+mn-lt"/>
                <a:cs typeface="+mn-cs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260174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443072" y="1169170"/>
            <a:ext cx="8507288" cy="12779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proteiny mohou být modifikovány SUMO nebo </a:t>
            </a:r>
            <a:r>
              <a:rPr lang="cs-CZ" altLang="cs-CZ" sz="2000" dirty="0" err="1"/>
              <a:t>ubikvitinem</a:t>
            </a:r>
            <a:r>
              <a:rPr lang="cs-CZ" altLang="cs-CZ" sz="2000" dirty="0"/>
              <a:t>, případně obojím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připojení SUMO a </a:t>
            </a:r>
            <a:r>
              <a:rPr lang="cs-CZ" altLang="cs-CZ" sz="2000" dirty="0" err="1"/>
              <a:t>ubikvitinu</a:t>
            </a:r>
            <a:r>
              <a:rPr lang="cs-CZ" altLang="cs-CZ" sz="2000" dirty="0"/>
              <a:t> mívá odlišný efekt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SUMO může s </a:t>
            </a:r>
            <a:r>
              <a:rPr lang="cs-CZ" altLang="cs-CZ" sz="2000" dirty="0" err="1"/>
              <a:t>ubikvitinem</a:t>
            </a:r>
            <a:r>
              <a:rPr lang="cs-CZ" altLang="cs-CZ" sz="2000" dirty="0"/>
              <a:t> soutěžit o </a:t>
            </a:r>
            <a:r>
              <a:rPr lang="cs-CZ" altLang="cs-CZ" sz="2000" dirty="0" err="1"/>
              <a:t>Lys</a:t>
            </a:r>
            <a:endParaRPr lang="cs-CZ" altLang="cs-CZ" sz="2000" dirty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170312" cy="41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Srovnání SUMO a Ubikvitinu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536" y="3234657"/>
            <a:ext cx="8324672" cy="3485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unded Rectangle 8"/>
          <p:cNvSpPr/>
          <p:nvPr/>
        </p:nvSpPr>
        <p:spPr>
          <a:xfrm>
            <a:off x="395536" y="3584537"/>
            <a:ext cx="8324672" cy="3485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ounded Rectangle 9"/>
          <p:cNvSpPr/>
          <p:nvPr/>
        </p:nvSpPr>
        <p:spPr>
          <a:xfrm>
            <a:off x="395536" y="2885457"/>
            <a:ext cx="8324672" cy="3485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unded Rectangle 7"/>
          <p:cNvSpPr/>
          <p:nvPr/>
        </p:nvSpPr>
        <p:spPr>
          <a:xfrm>
            <a:off x="395536" y="4182146"/>
            <a:ext cx="8324672" cy="3485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514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NEDD8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443072" y="1169170"/>
            <a:ext cx="8507288" cy="27638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C00000"/>
                </a:solidFill>
              </a:rPr>
              <a:t>NEDD8 </a:t>
            </a:r>
            <a:r>
              <a:rPr lang="cs-CZ" altLang="cs-CZ" sz="1600" dirty="0"/>
              <a:t>(</a:t>
            </a:r>
            <a:r>
              <a:rPr lang="en-US" sz="1600" dirty="0"/>
              <a:t>Neural precursor cell expressed, developmentally down-regulated 8</a:t>
            </a:r>
            <a:r>
              <a:rPr lang="cs-CZ" sz="1600" dirty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81 aminokyselin, 9 </a:t>
            </a:r>
            <a:r>
              <a:rPr lang="cs-CZ" altLang="cs-CZ" sz="2000" dirty="0" err="1"/>
              <a:t>kDa</a:t>
            </a:r>
            <a:r>
              <a:rPr lang="cs-CZ" altLang="cs-CZ" sz="2000" dirty="0"/>
              <a:t>, </a:t>
            </a:r>
            <a:r>
              <a:rPr lang="cs-CZ" altLang="cs-CZ" sz="2000" dirty="0">
                <a:solidFill>
                  <a:srgbClr val="C00000"/>
                </a:solidFill>
              </a:rPr>
              <a:t>60 %</a:t>
            </a:r>
            <a:r>
              <a:rPr lang="cs-CZ" altLang="cs-CZ" sz="2000" dirty="0"/>
              <a:t> sekvenční </a:t>
            </a:r>
            <a:r>
              <a:rPr lang="cs-CZ" altLang="cs-CZ" sz="2000" dirty="0">
                <a:solidFill>
                  <a:srgbClr val="C00000"/>
                </a:solidFill>
              </a:rPr>
              <a:t>podobnost s </a:t>
            </a:r>
            <a:r>
              <a:rPr lang="cs-CZ" altLang="cs-CZ" sz="2000" dirty="0" err="1">
                <a:solidFill>
                  <a:srgbClr val="C00000"/>
                </a:solidFill>
              </a:rPr>
              <a:t>ubikvitinem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nezbytný pro většinu </a:t>
            </a:r>
            <a:r>
              <a:rPr lang="cs-CZ" altLang="cs-CZ" sz="2000" dirty="0" err="1">
                <a:solidFill>
                  <a:srgbClr val="C00000"/>
                </a:solidFill>
              </a:rPr>
              <a:t>cullin</a:t>
            </a:r>
            <a:r>
              <a:rPr lang="cs-CZ" altLang="cs-CZ" sz="2000" dirty="0"/>
              <a:t> RING E3 </a:t>
            </a:r>
            <a:r>
              <a:rPr lang="cs-CZ" altLang="cs-CZ" sz="2000" dirty="0" err="1"/>
              <a:t>ligas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váže se na </a:t>
            </a:r>
            <a:r>
              <a:rPr lang="cs-CZ" altLang="cs-CZ" sz="2000" dirty="0" err="1">
                <a:solidFill>
                  <a:srgbClr val="C00000"/>
                </a:solidFill>
              </a:rPr>
              <a:t>cullinové</a:t>
            </a:r>
            <a:r>
              <a:rPr lang="cs-CZ" altLang="cs-CZ" sz="2000" dirty="0">
                <a:solidFill>
                  <a:srgbClr val="C00000"/>
                </a:solidFill>
              </a:rPr>
              <a:t> jádro</a:t>
            </a:r>
            <a:r>
              <a:rPr lang="cs-CZ" altLang="cs-CZ" sz="2000" dirty="0"/>
              <a:t>, čímž umožní interakci s E2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 err="1"/>
              <a:t>neddylace</a:t>
            </a:r>
            <a:r>
              <a:rPr lang="cs-CZ" altLang="cs-CZ" sz="2000" dirty="0"/>
              <a:t> probíhá téměř analogicky k </a:t>
            </a:r>
            <a:r>
              <a:rPr lang="cs-CZ" altLang="cs-CZ" sz="2000" dirty="0" err="1"/>
              <a:t>ubikvitinaci</a:t>
            </a:r>
            <a:r>
              <a:rPr lang="cs-CZ" altLang="cs-CZ" sz="2000" dirty="0"/>
              <a:t> – před konjugací dochází k </a:t>
            </a:r>
            <a:r>
              <a:rPr lang="cs-CZ" altLang="cs-CZ" sz="2000" dirty="0">
                <a:solidFill>
                  <a:srgbClr val="C00000"/>
                </a:solidFill>
              </a:rPr>
              <a:t>maturaci NEDD8 </a:t>
            </a:r>
            <a:r>
              <a:rPr lang="cs-CZ" altLang="cs-CZ" sz="2000" dirty="0"/>
              <a:t>odštěpením 5 aminokyselin od </a:t>
            </a:r>
            <a:r>
              <a:rPr lang="cs-CZ" altLang="cs-CZ" sz="2000" i="1" dirty="0"/>
              <a:t>C-</a:t>
            </a:r>
            <a:r>
              <a:rPr lang="cs-CZ" altLang="cs-CZ" sz="2000" dirty="0"/>
              <a:t>konce proteinu</a:t>
            </a:r>
          </a:p>
          <a:p>
            <a:pPr marL="0" indent="0" eaLnBrk="1" hangingPunct="1">
              <a:buNone/>
            </a:pPr>
            <a:endParaRPr lang="cs-CZ" altLang="cs-CZ" sz="2000" dirty="0"/>
          </a:p>
        </p:txBody>
      </p:sp>
      <p:sp>
        <p:nvSpPr>
          <p:cNvPr id="7" name="Rectangle 6"/>
          <p:cNvSpPr/>
          <p:nvPr/>
        </p:nvSpPr>
        <p:spPr>
          <a:xfrm>
            <a:off x="1259632" y="6237312"/>
            <a:ext cx="2613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http://www.bioon.com/3g/id/577000/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90" y="3663871"/>
            <a:ext cx="3240360" cy="2172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82" y="3663871"/>
            <a:ext cx="1698206" cy="21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2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ISG15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443072" y="1169170"/>
            <a:ext cx="8507288" cy="341195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C00000"/>
                </a:solidFill>
              </a:rPr>
              <a:t>ISG15 </a:t>
            </a:r>
            <a:r>
              <a:rPr lang="cs-CZ" altLang="cs-CZ" sz="1600" dirty="0"/>
              <a:t>(</a:t>
            </a:r>
            <a:r>
              <a:rPr lang="cs-CZ" sz="1600" dirty="0"/>
              <a:t>Interferon </a:t>
            </a:r>
            <a:r>
              <a:rPr lang="cs-CZ" sz="1600" dirty="0" err="1"/>
              <a:t>stimulated</a:t>
            </a:r>
            <a:r>
              <a:rPr lang="cs-CZ" sz="1600" dirty="0"/>
              <a:t> gene 15)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165 aminokyselin, 17 </a:t>
            </a:r>
            <a:r>
              <a:rPr lang="cs-CZ" altLang="cs-CZ" sz="2000" dirty="0" err="1"/>
              <a:t>kDa</a:t>
            </a:r>
            <a:r>
              <a:rPr lang="cs-CZ" altLang="cs-CZ" sz="2000" dirty="0"/>
              <a:t>, 2 domény</a:t>
            </a:r>
            <a:r>
              <a:rPr lang="cs-CZ" altLang="cs-CZ" sz="2000" dirty="0">
                <a:solidFill>
                  <a:srgbClr val="C00000"/>
                </a:solidFill>
              </a:rPr>
              <a:t>, 29 a 31 %</a:t>
            </a:r>
            <a:r>
              <a:rPr lang="cs-CZ" altLang="cs-CZ" sz="2000" dirty="0"/>
              <a:t> sekvenční </a:t>
            </a:r>
            <a:r>
              <a:rPr lang="cs-CZ" altLang="cs-CZ" sz="2000" dirty="0">
                <a:solidFill>
                  <a:srgbClr val="C00000"/>
                </a:solidFill>
              </a:rPr>
              <a:t>podobnost s </a:t>
            </a:r>
            <a:r>
              <a:rPr lang="cs-CZ" altLang="cs-CZ" sz="2000" dirty="0" err="1">
                <a:solidFill>
                  <a:srgbClr val="C00000"/>
                </a:solidFill>
              </a:rPr>
              <a:t>ubikvitinem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přítomný pouze u </a:t>
            </a:r>
            <a:r>
              <a:rPr lang="cs-CZ" altLang="cs-CZ" sz="2000" dirty="0">
                <a:solidFill>
                  <a:srgbClr val="C00000"/>
                </a:solidFill>
              </a:rPr>
              <a:t>vyšších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eukaryot</a:t>
            </a: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u člověka </a:t>
            </a:r>
            <a:r>
              <a:rPr lang="cs-CZ" altLang="cs-CZ" sz="2000" dirty="0"/>
              <a:t>podobně jako NEDD8 přítomen v cytoplasmě v </a:t>
            </a:r>
            <a:r>
              <a:rPr lang="cs-CZ" altLang="cs-CZ" sz="2000" dirty="0">
                <a:solidFill>
                  <a:srgbClr val="C00000"/>
                </a:solidFill>
              </a:rPr>
              <a:t>neaktivní</a:t>
            </a:r>
            <a:r>
              <a:rPr lang="cs-CZ" altLang="cs-CZ" sz="2000" dirty="0"/>
              <a:t> formě, maturace odstraněním krátkého úseku na </a:t>
            </a:r>
            <a:r>
              <a:rPr lang="cs-CZ" altLang="cs-CZ" sz="2000" i="1" dirty="0"/>
              <a:t>C-</a:t>
            </a:r>
            <a:r>
              <a:rPr lang="cs-CZ" altLang="cs-CZ" sz="2000" dirty="0"/>
              <a:t>konci proteinu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například ryby mají pouze aktivní formu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exprese indukována </a:t>
            </a:r>
            <a:r>
              <a:rPr lang="cs-CZ" altLang="cs-CZ" sz="2000" dirty="0">
                <a:solidFill>
                  <a:srgbClr val="C00000"/>
                </a:solidFill>
              </a:rPr>
              <a:t>interferony</a:t>
            </a:r>
            <a:r>
              <a:rPr lang="cs-CZ" altLang="cs-CZ" sz="2000" dirty="0"/>
              <a:t>, součástí dráhy </a:t>
            </a:r>
            <a:r>
              <a:rPr lang="cs-CZ" altLang="cs-CZ" sz="2000" dirty="0">
                <a:solidFill>
                  <a:srgbClr val="C00000"/>
                </a:solidFill>
              </a:rPr>
              <a:t>odpovědi na virové infekce</a:t>
            </a:r>
          </a:p>
        </p:txBody>
      </p:sp>
      <p:pic>
        <p:nvPicPr>
          <p:cNvPr id="74754" name="Picture 2" descr="https://upload.wikimedia.org/wikipedia/commons/e/e6/Protein_ISG15_PDB_1z2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519" y="4149080"/>
            <a:ext cx="43797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6237312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PDB: 1Z2M</a:t>
            </a:r>
          </a:p>
        </p:txBody>
      </p:sp>
    </p:spTree>
    <p:extLst>
      <p:ext uri="{BB962C8B-B14F-4D97-AF65-F5344CB8AC3E}">
        <p14:creationId xmlns:p14="http://schemas.microsoft.com/office/powerpoint/2010/main" val="2171691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Ubikvitin D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443072" y="1169170"/>
            <a:ext cx="8507288" cy="528416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rgbClr val="C00000"/>
                </a:solidFill>
              </a:rPr>
              <a:t>Ubikvitin</a:t>
            </a:r>
            <a:r>
              <a:rPr lang="cs-CZ" altLang="cs-CZ" sz="2400" b="1" dirty="0">
                <a:solidFill>
                  <a:srgbClr val="C00000"/>
                </a:solidFill>
              </a:rPr>
              <a:t> D (FAT10)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podobný </a:t>
            </a:r>
            <a:r>
              <a:rPr lang="cs-CZ" altLang="cs-CZ" sz="2000" dirty="0">
                <a:solidFill>
                  <a:srgbClr val="C00000"/>
                </a:solidFill>
              </a:rPr>
              <a:t>ISG15</a:t>
            </a:r>
            <a:r>
              <a:rPr lang="cs-CZ" altLang="cs-CZ" sz="2000" dirty="0"/>
              <a:t> – obsahuje 2 domény spojené linkerem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není </a:t>
            </a:r>
            <a:r>
              <a:rPr lang="cs-CZ" altLang="cs-CZ" sz="2000" dirty="0"/>
              <a:t>podrobně prozkoumaný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společně s NUB1L </a:t>
            </a:r>
            <a:r>
              <a:rPr lang="cs-CZ" altLang="cs-CZ" sz="1600" dirty="0"/>
              <a:t>(</a:t>
            </a:r>
            <a:r>
              <a:rPr lang="cs-CZ" sz="1600" dirty="0"/>
              <a:t>NEDD8 </a:t>
            </a:r>
            <a:r>
              <a:rPr lang="cs-CZ" sz="1600" dirty="0" err="1"/>
              <a:t>ultimate</a:t>
            </a:r>
            <a:r>
              <a:rPr lang="cs-CZ" sz="1600" dirty="0"/>
              <a:t> </a:t>
            </a:r>
            <a:r>
              <a:rPr lang="cs-CZ" sz="1600" dirty="0" err="1"/>
              <a:t>buster</a:t>
            </a:r>
            <a:r>
              <a:rPr lang="cs-CZ" sz="1600" dirty="0"/>
              <a:t> 1-long) </a:t>
            </a:r>
            <a:r>
              <a:rPr lang="cs-CZ" sz="2000" dirty="0"/>
              <a:t>je schopen vyvolat </a:t>
            </a:r>
            <a:r>
              <a:rPr lang="cs-CZ" sz="2000" dirty="0">
                <a:solidFill>
                  <a:srgbClr val="C00000"/>
                </a:solidFill>
              </a:rPr>
              <a:t>degradaci </a:t>
            </a:r>
            <a:r>
              <a:rPr lang="cs-CZ" sz="2000" dirty="0"/>
              <a:t>proteinu </a:t>
            </a:r>
            <a:r>
              <a:rPr lang="cs-CZ" sz="2000" dirty="0">
                <a:solidFill>
                  <a:srgbClr val="C00000"/>
                </a:solidFill>
              </a:rPr>
              <a:t>v 26S </a:t>
            </a:r>
            <a:r>
              <a:rPr lang="cs-CZ" sz="2000" dirty="0" err="1">
                <a:solidFill>
                  <a:srgbClr val="C00000"/>
                </a:solidFill>
              </a:rPr>
              <a:t>proteasomu</a:t>
            </a:r>
            <a:endParaRPr lang="cs-CZ" sz="2000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pravděpodobně funguje v opozici k </a:t>
            </a:r>
            <a:r>
              <a:rPr lang="cs-CZ" altLang="cs-CZ" sz="2000" dirty="0" err="1"/>
              <a:t>neddylaci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16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C00000"/>
                </a:solidFill>
              </a:rPr>
              <a:t>HIVAN</a:t>
            </a:r>
            <a:r>
              <a:rPr lang="cs-CZ" altLang="cs-CZ" sz="2000" dirty="0"/>
              <a:t> </a:t>
            </a:r>
            <a:r>
              <a:rPr lang="cs-CZ" altLang="cs-CZ" sz="1600" dirty="0"/>
              <a:t>(</a:t>
            </a:r>
            <a:r>
              <a:rPr lang="cs-CZ" sz="1600" dirty="0"/>
              <a:t>HIV-</a:t>
            </a:r>
            <a:r>
              <a:rPr lang="cs-CZ" sz="1600" dirty="0" err="1"/>
              <a:t>associated</a:t>
            </a:r>
            <a:r>
              <a:rPr lang="cs-CZ" sz="1600" dirty="0"/>
              <a:t> </a:t>
            </a:r>
            <a:r>
              <a:rPr lang="cs-CZ" sz="1600" dirty="0" err="1"/>
              <a:t>nephropathy</a:t>
            </a:r>
            <a:r>
              <a:rPr lang="cs-CZ" sz="1600" dirty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jedna z </a:t>
            </a:r>
            <a:r>
              <a:rPr lang="cs-CZ" altLang="cs-CZ" sz="2000" dirty="0">
                <a:solidFill>
                  <a:srgbClr val="C00000"/>
                </a:solidFill>
              </a:rPr>
              <a:t>nejčastějších</a:t>
            </a:r>
            <a:r>
              <a:rPr lang="cs-CZ" altLang="cs-CZ" sz="2000" dirty="0"/>
              <a:t> příčin úmrtí HIV pozitivních pacientů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HIV </a:t>
            </a:r>
            <a:r>
              <a:rPr lang="cs-CZ" altLang="cs-CZ" sz="2000" dirty="0" err="1">
                <a:solidFill>
                  <a:srgbClr val="C00000"/>
                </a:solidFill>
              </a:rPr>
              <a:t>Vpr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protein </a:t>
            </a:r>
            <a:r>
              <a:rPr lang="cs-CZ" altLang="cs-CZ" sz="2000" dirty="0">
                <a:solidFill>
                  <a:srgbClr val="C00000"/>
                </a:solidFill>
              </a:rPr>
              <a:t>indukuje</a:t>
            </a:r>
            <a:r>
              <a:rPr lang="cs-CZ" altLang="cs-CZ" sz="2000" dirty="0"/>
              <a:t> expresi </a:t>
            </a:r>
            <a:r>
              <a:rPr lang="cs-CZ" altLang="cs-CZ" sz="2000" dirty="0">
                <a:solidFill>
                  <a:srgbClr val="C00000"/>
                </a:solidFill>
              </a:rPr>
              <a:t>FAT10</a:t>
            </a:r>
            <a:r>
              <a:rPr lang="cs-CZ" altLang="cs-CZ" sz="2000" dirty="0"/>
              <a:t> v renálních buňkách a způsobuje </a:t>
            </a:r>
            <a:r>
              <a:rPr lang="cs-CZ" altLang="cs-CZ" sz="2000" dirty="0">
                <a:solidFill>
                  <a:srgbClr val="C00000"/>
                </a:solidFill>
              </a:rPr>
              <a:t>deregulaci buněčného cyklu </a:t>
            </a:r>
            <a:r>
              <a:rPr lang="cs-CZ" altLang="cs-CZ" sz="2000" dirty="0"/>
              <a:t>a </a:t>
            </a:r>
            <a:r>
              <a:rPr lang="cs-CZ" altLang="cs-CZ" sz="2000" dirty="0" err="1">
                <a:solidFill>
                  <a:srgbClr val="C00000"/>
                </a:solidFill>
              </a:rPr>
              <a:t>apoptosu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navíc </a:t>
            </a:r>
            <a:r>
              <a:rPr lang="cs-CZ" altLang="cs-CZ" sz="2000" dirty="0" err="1"/>
              <a:t>Vpr</a:t>
            </a:r>
            <a:r>
              <a:rPr lang="cs-CZ" altLang="cs-CZ" sz="2000" dirty="0"/>
              <a:t> interaguje s FAT10 a je </a:t>
            </a:r>
            <a:r>
              <a:rPr lang="cs-CZ" altLang="cs-CZ" sz="2000" dirty="0" err="1"/>
              <a:t>kolokalizován</a:t>
            </a:r>
            <a:r>
              <a:rPr lang="cs-CZ" altLang="cs-CZ" sz="2000" dirty="0"/>
              <a:t> v mitochondriích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inhibice FAT10 brání </a:t>
            </a:r>
            <a:r>
              <a:rPr lang="cs-CZ" altLang="cs-CZ" sz="2000" dirty="0" err="1"/>
              <a:t>Vpr</a:t>
            </a:r>
            <a:r>
              <a:rPr lang="cs-CZ" altLang="cs-CZ" sz="2000" dirty="0"/>
              <a:t> indukované </a:t>
            </a:r>
            <a:r>
              <a:rPr lang="cs-CZ" altLang="cs-CZ" sz="2000" dirty="0" err="1"/>
              <a:t>apoptose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28396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77" y="3480591"/>
            <a:ext cx="3329367" cy="31155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Pup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263560" y="1169170"/>
            <a:ext cx="8772936" cy="24758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C00000"/>
                </a:solidFill>
              </a:rPr>
              <a:t>Pup </a:t>
            </a:r>
            <a:r>
              <a:rPr lang="cs-CZ" altLang="cs-CZ" sz="2400" dirty="0"/>
              <a:t>– „prokaryotický </a:t>
            </a:r>
            <a:r>
              <a:rPr lang="cs-CZ" altLang="cs-CZ" sz="2400" dirty="0" err="1"/>
              <a:t>ubikvitin</a:t>
            </a:r>
            <a:r>
              <a:rPr lang="cs-CZ" altLang="cs-CZ" sz="2400" dirty="0"/>
              <a:t>“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000" dirty="0"/>
              <a:t>produkt </a:t>
            </a:r>
            <a:r>
              <a:rPr lang="cs-CZ" altLang="cs-CZ" sz="2000" i="1" dirty="0"/>
              <a:t>PUP</a:t>
            </a:r>
            <a:r>
              <a:rPr lang="cs-CZ" altLang="cs-CZ" sz="2000" dirty="0"/>
              <a:t> genu u bakterií kmene </a:t>
            </a:r>
            <a:r>
              <a:rPr lang="cs-CZ" altLang="cs-CZ" sz="2000" dirty="0">
                <a:solidFill>
                  <a:srgbClr val="C00000"/>
                </a:solidFill>
              </a:rPr>
              <a:t>aktinomyceta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aktinobakterie</a:t>
            </a:r>
            <a:r>
              <a:rPr lang="cs-CZ" altLang="cs-CZ" sz="2000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nejběžnější zástupce v půdě, zahrnuje mnoho patogenů (</a:t>
            </a:r>
            <a:r>
              <a:rPr lang="cs-CZ" altLang="cs-CZ" sz="1600" dirty="0" err="1"/>
              <a:t>Mycobacterium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leprae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tuberculosis</a:t>
            </a:r>
            <a:r>
              <a:rPr lang="cs-CZ" altLang="cs-CZ" sz="1600" dirty="0"/>
              <a:t>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60 - 70 aminokyselin, 7 </a:t>
            </a:r>
            <a:r>
              <a:rPr lang="cs-CZ" altLang="cs-CZ" sz="2000" dirty="0" err="1"/>
              <a:t>kDa</a:t>
            </a:r>
            <a:r>
              <a:rPr lang="cs-CZ" altLang="cs-CZ" sz="2000" dirty="0"/>
              <a:t>, </a:t>
            </a:r>
            <a:r>
              <a:rPr lang="cs-CZ" altLang="cs-CZ" sz="2000" dirty="0">
                <a:solidFill>
                  <a:srgbClr val="C00000"/>
                </a:solidFill>
              </a:rPr>
              <a:t>nesdílí</a:t>
            </a:r>
            <a:r>
              <a:rPr lang="cs-CZ" altLang="cs-CZ" sz="2000" dirty="0"/>
              <a:t> sekvenční ani strukturní motiv s </a:t>
            </a:r>
            <a:r>
              <a:rPr lang="cs-CZ" altLang="cs-CZ" sz="2000" dirty="0" err="1"/>
              <a:t>ubikvitinem</a:t>
            </a: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C00000"/>
                </a:solidFill>
              </a:rPr>
              <a:t>nemá</a:t>
            </a:r>
            <a:r>
              <a:rPr lang="cs-CZ" altLang="cs-CZ" sz="2000" dirty="0"/>
              <a:t> konzervovaný motiv, </a:t>
            </a:r>
            <a:r>
              <a:rPr lang="cs-CZ" altLang="cs-CZ" sz="2000" i="1" dirty="0"/>
              <a:t>C-</a:t>
            </a:r>
            <a:r>
              <a:rPr lang="cs-CZ" altLang="cs-CZ" sz="2000" dirty="0"/>
              <a:t>konec vykazuje sekvenční homologii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spíše </a:t>
            </a:r>
            <a:r>
              <a:rPr lang="cs-CZ" altLang="cs-CZ" sz="2000" dirty="0">
                <a:solidFill>
                  <a:srgbClr val="C00000"/>
                </a:solidFill>
              </a:rPr>
              <a:t>rozvolněný</a:t>
            </a:r>
            <a:r>
              <a:rPr lang="cs-CZ" altLang="cs-CZ" sz="2000" dirty="0"/>
              <a:t>, </a:t>
            </a:r>
            <a:r>
              <a:rPr lang="cs-CZ" altLang="cs-CZ" sz="2000" dirty="0">
                <a:solidFill>
                  <a:srgbClr val="C00000"/>
                </a:solidFill>
              </a:rPr>
              <a:t>hydrofobní interakce u </a:t>
            </a:r>
            <a:r>
              <a:rPr lang="cs-CZ" altLang="cs-CZ" sz="2000" i="1" dirty="0">
                <a:solidFill>
                  <a:srgbClr val="C00000"/>
                </a:solidFill>
              </a:rPr>
              <a:t>C-</a:t>
            </a:r>
            <a:r>
              <a:rPr lang="cs-CZ" altLang="cs-CZ" sz="2000" dirty="0">
                <a:solidFill>
                  <a:srgbClr val="C00000"/>
                </a:solidFill>
              </a:rPr>
              <a:t>konce </a:t>
            </a:r>
            <a:r>
              <a:rPr lang="cs-CZ" altLang="cs-CZ" sz="2000" dirty="0"/>
              <a:t>mohou vytvářet šroubovice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302" y="333018"/>
            <a:ext cx="603730" cy="719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6074"/>
            <a:ext cx="603730" cy="719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58" y="3573016"/>
            <a:ext cx="3298701" cy="2874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64315" y="6447087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PDB: 3M9D</a:t>
            </a:r>
          </a:p>
        </p:txBody>
      </p:sp>
    </p:spTree>
    <p:extLst>
      <p:ext uri="{BB962C8B-B14F-4D97-AF65-F5344CB8AC3E}">
        <p14:creationId xmlns:p14="http://schemas.microsoft.com/office/powerpoint/2010/main" val="2210962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Pup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443072" y="1169170"/>
            <a:ext cx="8243728" cy="182778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rgbClr val="C00000"/>
                </a:solidFill>
              </a:rPr>
              <a:t>pupylace</a:t>
            </a:r>
            <a:r>
              <a:rPr lang="cs-CZ" altLang="cs-CZ" sz="2000" dirty="0"/>
              <a:t> – připojení </a:t>
            </a:r>
            <a:r>
              <a:rPr lang="cs-CZ" altLang="cs-CZ" sz="2000" dirty="0">
                <a:solidFill>
                  <a:srgbClr val="C00000"/>
                </a:solidFill>
              </a:rPr>
              <a:t>Pup</a:t>
            </a:r>
            <a:r>
              <a:rPr lang="cs-CZ" altLang="cs-CZ" sz="2000" dirty="0"/>
              <a:t> proteinu na lysin cílového proteinu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 err="1"/>
              <a:t>pupylovaný</a:t>
            </a:r>
            <a:r>
              <a:rPr lang="cs-CZ" altLang="cs-CZ" sz="2000" dirty="0"/>
              <a:t> protein je následně </a:t>
            </a:r>
            <a:r>
              <a:rPr lang="cs-CZ" altLang="cs-CZ" sz="2000" dirty="0">
                <a:solidFill>
                  <a:srgbClr val="C00000"/>
                </a:solidFill>
              </a:rPr>
              <a:t>degradován</a:t>
            </a:r>
            <a:r>
              <a:rPr lang="cs-CZ" altLang="cs-CZ" sz="2000" dirty="0"/>
              <a:t> prokaryotickým </a:t>
            </a:r>
            <a:r>
              <a:rPr lang="cs-CZ" altLang="cs-CZ" sz="2000" dirty="0" err="1"/>
              <a:t>proteasomem</a:t>
            </a: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pouze 1 </a:t>
            </a:r>
            <a:r>
              <a:rPr lang="cs-CZ" altLang="cs-CZ" sz="2000" dirty="0" err="1"/>
              <a:t>pupylační</a:t>
            </a:r>
            <a:r>
              <a:rPr lang="cs-CZ" altLang="cs-CZ" sz="2000" dirty="0"/>
              <a:t> enzym </a:t>
            </a:r>
            <a:r>
              <a:rPr lang="cs-CZ" altLang="cs-CZ" sz="2000" dirty="0" err="1"/>
              <a:t>PufA</a:t>
            </a:r>
            <a:r>
              <a:rPr lang="cs-CZ" altLang="cs-CZ" sz="2000" dirty="0"/>
              <a:t> a 1 </a:t>
            </a:r>
            <a:r>
              <a:rPr lang="cs-CZ" altLang="cs-CZ" sz="2000" dirty="0" err="1"/>
              <a:t>depupylační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Dop</a:t>
            </a:r>
            <a:endParaRPr lang="cs-CZ" altLang="cs-CZ" sz="20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dirty="0"/>
              <a:t>tato dráha </a:t>
            </a:r>
            <a:r>
              <a:rPr lang="cs-CZ" altLang="cs-CZ" sz="2000" dirty="0">
                <a:solidFill>
                  <a:srgbClr val="C00000"/>
                </a:solidFill>
              </a:rPr>
              <a:t>není esenciální </a:t>
            </a:r>
            <a:r>
              <a:rPr lang="cs-CZ" altLang="cs-CZ" sz="2000" dirty="0"/>
              <a:t>– úloha a vznik </a:t>
            </a:r>
            <a:r>
              <a:rPr lang="cs-CZ" altLang="cs-CZ" sz="2000" dirty="0" err="1"/>
              <a:t>proteasomu</a:t>
            </a:r>
            <a:r>
              <a:rPr lang="cs-CZ" altLang="cs-CZ" sz="2000" dirty="0"/>
              <a:t> v bakteriích?</a:t>
            </a:r>
          </a:p>
        </p:txBody>
      </p:sp>
      <p:pic>
        <p:nvPicPr>
          <p:cNvPr id="84994" name="Picture 2" descr="http://ars.els-cdn.com/content/image/1-s2.0-S0167488913001237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72" y="2813026"/>
            <a:ext cx="4752528" cy="40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302" y="333018"/>
            <a:ext cx="603730" cy="719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2656"/>
            <a:ext cx="603730" cy="719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6256" y="6381328"/>
            <a:ext cx="1727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Striebel</a:t>
            </a:r>
            <a:r>
              <a:rPr lang="cs-CZ" sz="1200" dirty="0">
                <a:latin typeface="+mn-lt"/>
              </a:rPr>
              <a:t> </a:t>
            </a:r>
            <a:r>
              <a:rPr lang="cs-CZ" sz="1200" i="1" dirty="0">
                <a:latin typeface="+mn-lt"/>
              </a:rPr>
              <a:t>et al., BBA</a:t>
            </a:r>
            <a:r>
              <a:rPr lang="cs-CZ" sz="1200" dirty="0">
                <a:latin typeface="+mn-lt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96461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016">
            <a:off x="4745379" y="2260936"/>
            <a:ext cx="4858048" cy="432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8850" cy="4032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sk-SK" altLang="cs-CZ" i="1" dirty="0"/>
              <a:t>ubique </a:t>
            </a:r>
            <a:r>
              <a:rPr lang="sk-SK" altLang="cs-CZ" dirty="0"/>
              <a:t>= všudypřítomný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Ciechanover</a:t>
            </a:r>
            <a:r>
              <a:rPr lang="en-US" dirty="0"/>
              <a:t>, A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Hershko</a:t>
            </a:r>
            <a:r>
              <a:rPr lang="en-US" dirty="0"/>
              <a:t>, </a:t>
            </a:r>
            <a:r>
              <a:rPr lang="cs-CZ" dirty="0"/>
              <a:t>a</a:t>
            </a:r>
            <a:r>
              <a:rPr lang="en-US" dirty="0"/>
              <a:t> I</a:t>
            </a:r>
            <a:r>
              <a:rPr lang="cs-CZ" dirty="0"/>
              <a:t>.</a:t>
            </a:r>
            <a:r>
              <a:rPr lang="en-US" dirty="0"/>
              <a:t> Rose</a:t>
            </a:r>
            <a:r>
              <a:rPr lang="cs-CZ" dirty="0"/>
              <a:t> – Nobelova cena 2004</a:t>
            </a:r>
            <a:endParaRPr lang="sk-SK" altLang="cs-CZ" i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k-SK" altLang="cs-CZ" dirty="0"/>
              <a:t>malý </a:t>
            </a:r>
            <a:r>
              <a:rPr lang="sk-SK" altLang="cs-CZ" dirty="0">
                <a:solidFill>
                  <a:srgbClr val="C00000"/>
                </a:solidFill>
              </a:rPr>
              <a:t>protein</a:t>
            </a:r>
            <a:r>
              <a:rPr lang="sk-SK" altLang="cs-CZ" dirty="0"/>
              <a:t> (8,5 kDa, 76 aminokyselin)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k-SK" altLang="cs-CZ" dirty="0"/>
              <a:t>nachází se ve </a:t>
            </a:r>
            <a:r>
              <a:rPr lang="sk-SK" altLang="cs-CZ" dirty="0">
                <a:solidFill>
                  <a:srgbClr val="C00000"/>
                </a:solidFill>
              </a:rPr>
              <a:t>všech</a:t>
            </a:r>
            <a:r>
              <a:rPr lang="sk-SK" altLang="cs-CZ" dirty="0"/>
              <a:t> eukaryotických buňkách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k-SK" altLang="cs-CZ" dirty="0"/>
              <a:t>vysoce </a:t>
            </a:r>
            <a:r>
              <a:rPr lang="sk-SK" altLang="cs-CZ" dirty="0">
                <a:solidFill>
                  <a:srgbClr val="C00000"/>
                </a:solidFill>
              </a:rPr>
              <a:t>konzervovaná</a:t>
            </a:r>
            <a:r>
              <a:rPr lang="sk-SK" altLang="cs-CZ" dirty="0"/>
              <a:t> primární struktura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vlastnosti: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flexibilní </a:t>
            </a:r>
            <a:r>
              <a:rPr lang="cs-CZ" altLang="cs-CZ" i="1" dirty="0">
                <a:solidFill>
                  <a:srgbClr val="C00000"/>
                </a:solidFill>
              </a:rPr>
              <a:t>C</a:t>
            </a:r>
            <a:r>
              <a:rPr lang="cs-CZ" altLang="cs-CZ" dirty="0">
                <a:solidFill>
                  <a:srgbClr val="C00000"/>
                </a:solidFill>
              </a:rPr>
              <a:t>-konec</a:t>
            </a:r>
          </a:p>
          <a:p>
            <a:pPr marL="457200" lvl="1" indent="0" eaLnBrk="1" hangingPunct="1">
              <a:buNone/>
            </a:pPr>
            <a:r>
              <a:rPr lang="cs-CZ" altLang="cs-CZ" dirty="0">
                <a:solidFill>
                  <a:srgbClr val="C00000"/>
                </a:solidFill>
              </a:rPr>
              <a:t>	</a:t>
            </a:r>
            <a:r>
              <a:rPr lang="cs-CZ" altLang="cs-CZ" dirty="0"/>
              <a:t>– </a:t>
            </a:r>
            <a:r>
              <a:rPr lang="cs-CZ" altLang="cs-CZ" dirty="0">
                <a:solidFill>
                  <a:srgbClr val="C00000"/>
                </a:solidFill>
              </a:rPr>
              <a:t>připojení</a:t>
            </a:r>
            <a:r>
              <a:rPr lang="cs-CZ" altLang="cs-CZ" dirty="0"/>
              <a:t> na </a:t>
            </a:r>
            <a:r>
              <a:rPr lang="el-GR" dirty="0"/>
              <a:t>ε</a:t>
            </a:r>
            <a:r>
              <a:rPr lang="cs-CZ" dirty="0"/>
              <a:t>-aminoskupinu </a:t>
            </a:r>
            <a:r>
              <a:rPr lang="cs-CZ" dirty="0">
                <a:solidFill>
                  <a:srgbClr val="C00000"/>
                </a:solidFill>
              </a:rPr>
              <a:t>lysinu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dirty="0"/>
              <a:t>lysiny v sekvenci </a:t>
            </a:r>
            <a:r>
              <a:rPr lang="cs-CZ" altLang="cs-CZ" dirty="0" err="1"/>
              <a:t>ubikvitinu</a:t>
            </a:r>
            <a:r>
              <a:rPr lang="cs-CZ" altLang="cs-CZ" dirty="0"/>
              <a:t> </a:t>
            </a:r>
          </a:p>
          <a:p>
            <a:pPr marL="457200" lvl="1" indent="0" eaLnBrk="1" hangingPunct="1">
              <a:buNone/>
            </a:pPr>
            <a:r>
              <a:rPr lang="cs-CZ" altLang="cs-CZ" dirty="0"/>
              <a:t>	– </a:t>
            </a:r>
            <a:r>
              <a:rPr lang="cs-CZ" altLang="cs-CZ" dirty="0" err="1">
                <a:solidFill>
                  <a:srgbClr val="C00000"/>
                </a:solidFill>
              </a:rPr>
              <a:t>isopeptidová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/>
              <a:t>vazba</a:t>
            </a:r>
            <a:endParaRPr lang="sk-SK" altLang="cs-CZ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Ubikvitin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406" y="544502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4294608" y="5517034"/>
            <a:ext cx="904033" cy="1224797"/>
            <a:chOff x="4024462" y="5224356"/>
            <a:chExt cx="1306487" cy="1652563"/>
          </a:xfrm>
        </p:grpSpPr>
        <p:pic>
          <p:nvPicPr>
            <p:cNvPr id="14342" name="Picture 6" descr="Skeletal formula of the L-monocation (positive polar form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242" y="5224356"/>
              <a:ext cx="1215707" cy="165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024462" y="5224356"/>
              <a:ext cx="698634" cy="35641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Co si pamatuji z přednášky?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"/>
          </p:nvPr>
        </p:nvSpPr>
        <p:spPr>
          <a:xfrm>
            <a:off x="263560" y="1169170"/>
            <a:ext cx="8772936" cy="24758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Co je to </a:t>
            </a:r>
            <a:r>
              <a:rPr lang="cs-CZ" altLang="cs-CZ" sz="2400" dirty="0" err="1"/>
              <a:t>ubikvitin</a:t>
            </a:r>
            <a:r>
              <a:rPr lang="cs-CZ" altLang="cs-CZ" sz="2400" dirty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Jaký je rozdíl mezi pojmy </a:t>
            </a:r>
            <a:r>
              <a:rPr lang="cs-CZ" altLang="cs-CZ" sz="2400" dirty="0" err="1"/>
              <a:t>ubikvitin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ubikviton</a:t>
            </a:r>
            <a:r>
              <a:rPr lang="cs-CZ" altLang="cs-CZ" sz="2400" dirty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Jak probíhá </a:t>
            </a:r>
            <a:r>
              <a:rPr lang="cs-CZ" altLang="cs-CZ" sz="2400" dirty="0" err="1"/>
              <a:t>ubikvitinace</a:t>
            </a:r>
            <a:r>
              <a:rPr lang="cs-CZ" altLang="cs-CZ" sz="2400" dirty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Co se může dít s proteinem po </a:t>
            </a:r>
            <a:r>
              <a:rPr lang="cs-CZ" altLang="cs-CZ" sz="2400" dirty="0" err="1"/>
              <a:t>ubikvitinaci</a:t>
            </a:r>
            <a:r>
              <a:rPr lang="cs-CZ" altLang="cs-CZ" sz="2400" dirty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Jsou nějaké proteiny podobné </a:t>
            </a:r>
            <a:r>
              <a:rPr lang="cs-CZ" altLang="cs-CZ" sz="2400" dirty="0" err="1"/>
              <a:t>ubikvitinu</a:t>
            </a:r>
            <a:r>
              <a:rPr lang="cs-CZ" altLang="cs-CZ" sz="2400" dirty="0"/>
              <a:t>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/>
              <a:t>Existuje </a:t>
            </a:r>
            <a:r>
              <a:rPr lang="cs-CZ" altLang="cs-CZ" sz="2400" dirty="0" err="1"/>
              <a:t>ubikvitin</a:t>
            </a:r>
            <a:r>
              <a:rPr lang="cs-CZ" altLang="cs-CZ" sz="2400" dirty="0"/>
              <a:t> nebo </a:t>
            </a:r>
            <a:r>
              <a:rPr lang="cs-CZ" altLang="cs-CZ" sz="2400" dirty="0" err="1"/>
              <a:t>ubikvitinu</a:t>
            </a:r>
            <a:r>
              <a:rPr lang="cs-CZ" altLang="cs-CZ" sz="2400" dirty="0"/>
              <a:t> podobny protein u </a:t>
            </a:r>
            <a:r>
              <a:rPr lang="cs-CZ" altLang="cs-CZ" sz="2400" dirty="0" err="1"/>
              <a:t>prokaryot</a:t>
            </a:r>
            <a:r>
              <a:rPr lang="cs-CZ" alt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92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66429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>
                <a:solidFill>
                  <a:srgbClr val="C00000"/>
                </a:solidFill>
              </a:rPr>
              <a:t>nevzniká samostatně</a:t>
            </a:r>
            <a:r>
              <a:rPr lang="sk-SK" altLang="cs-CZ" dirty="0"/>
              <a:t>, ale vždy jako fúzní / polyprotein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/>
              <a:t>jsou známy </a:t>
            </a:r>
            <a:r>
              <a:rPr lang="sk-SK" altLang="cs-CZ" dirty="0">
                <a:solidFill>
                  <a:srgbClr val="C00000"/>
                </a:solidFill>
              </a:rPr>
              <a:t>4 geny </a:t>
            </a:r>
            <a:r>
              <a:rPr lang="sk-SK" altLang="cs-CZ" dirty="0"/>
              <a:t>pro ubikvitin u lidí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>
                <a:solidFill>
                  <a:srgbClr val="C00000"/>
                </a:solidFill>
              </a:rPr>
              <a:t>ubikvitin-ribozomální</a:t>
            </a:r>
            <a:r>
              <a:rPr lang="sk-SK" altLang="cs-CZ" dirty="0"/>
              <a:t> protein (Ub</a:t>
            </a:r>
            <a:r>
              <a:rPr lang="sk-SK" altLang="cs-CZ" baseline="-25000" dirty="0"/>
              <a:t>L40</a:t>
            </a:r>
            <a:r>
              <a:rPr lang="sk-SK" altLang="cs-CZ" dirty="0"/>
              <a:t> a Ub</a:t>
            </a:r>
            <a:r>
              <a:rPr lang="sk-SK" altLang="cs-CZ" baseline="-25000" dirty="0"/>
              <a:t>S27</a:t>
            </a:r>
            <a:r>
              <a:rPr lang="sk-SK" altLang="cs-CZ" dirty="0"/>
              <a:t>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/>
              <a:t>regulace množství ubikvitinu dle translační aktivity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>
                <a:solidFill>
                  <a:srgbClr val="C00000"/>
                </a:solidFill>
              </a:rPr>
              <a:t>polyubikvitin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altLang="cs-CZ" dirty="0"/>
              <a:t>odpověď na stresové podmínky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Exprese Ubikvitinu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4"/>
          <a:stretch/>
        </p:blipFill>
        <p:spPr>
          <a:xfrm>
            <a:off x="1619672" y="4077072"/>
            <a:ext cx="6122516" cy="2482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6464369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Herrmann</a:t>
            </a:r>
            <a:r>
              <a:rPr lang="cs-CZ" sz="1200" dirty="0"/>
              <a:t> </a:t>
            </a:r>
            <a:r>
              <a:rPr lang="cs-CZ" sz="1200" i="1" dirty="0"/>
              <a:t>et al.</a:t>
            </a:r>
            <a:r>
              <a:rPr lang="cs-CZ" sz="1200" dirty="0"/>
              <a:t>, </a:t>
            </a:r>
            <a:r>
              <a:rPr lang="cs-CZ" sz="1200" i="1" dirty="0" err="1"/>
              <a:t>Circulation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, </a:t>
            </a:r>
            <a:r>
              <a:rPr lang="cs-CZ" sz="1200" dirty="0"/>
              <a:t>2007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88" y="3409320"/>
            <a:ext cx="4034040" cy="2789288"/>
          </a:xfrm>
          <a:prstGeom prst="rect">
            <a:avLst/>
          </a:prstGeom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220072" y="4890302"/>
            <a:ext cx="1450975" cy="15843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cs-CZ" dirty="0">
                <a:solidFill>
                  <a:srgbClr val="0070C0"/>
                </a:solidFill>
              </a:rPr>
              <a:t>Ubikvitin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cs-CZ" dirty="0">
                <a:solidFill>
                  <a:srgbClr val="00B050"/>
                </a:solidFill>
              </a:rPr>
              <a:t>SUMO-1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k-SK" altLang="cs-CZ" dirty="0">
                <a:solidFill>
                  <a:srgbClr val="FF0000"/>
                </a:solidFill>
              </a:rPr>
              <a:t>NEDD8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Ubikviton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12776"/>
            <a:ext cx="86867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a</a:t>
            </a:r>
            <a:r>
              <a:rPr lang="en-US" dirty="0"/>
              <a:t> covalently attachable or</a:t>
            </a:r>
            <a:r>
              <a:rPr lang="cs-CZ" dirty="0"/>
              <a:t> </a:t>
            </a:r>
            <a:r>
              <a:rPr lang="en-US" dirty="0"/>
              <a:t>genetically built-in ubiquitin</a:t>
            </a:r>
            <a:r>
              <a:rPr lang="cs-CZ" dirty="0"/>
              <a:t> </a:t>
            </a:r>
            <a:r>
              <a:rPr lang="en-US" dirty="0" err="1"/>
              <a:t>superfold</a:t>
            </a:r>
            <a:br>
              <a:rPr lang="en-US" dirty="0"/>
            </a:br>
            <a:r>
              <a:rPr lang="cs-CZ" dirty="0"/>
              <a:t>					</a:t>
            </a:r>
            <a:r>
              <a:rPr lang="cs-CZ" sz="1800" dirty="0" err="1"/>
              <a:t>Welchman</a:t>
            </a:r>
            <a:r>
              <a:rPr lang="cs-CZ" sz="1800" dirty="0"/>
              <a:t> </a:t>
            </a:r>
            <a:r>
              <a:rPr lang="cs-CZ" sz="1800" i="1" dirty="0"/>
              <a:t>et al.</a:t>
            </a:r>
            <a:r>
              <a:rPr lang="cs-CZ" sz="1800" dirty="0"/>
              <a:t>, </a:t>
            </a:r>
            <a:r>
              <a:rPr lang="cs-CZ" sz="1800" dirty="0" err="1"/>
              <a:t>Nature</a:t>
            </a:r>
            <a:r>
              <a:rPr lang="cs-CZ" sz="1800" dirty="0"/>
              <a:t> </a:t>
            </a:r>
            <a:r>
              <a:rPr lang="cs-CZ" sz="1800" dirty="0" err="1"/>
              <a:t>Reviews</a:t>
            </a:r>
            <a:r>
              <a:rPr lang="cs-CZ" sz="1800" dirty="0"/>
              <a:t>, 2005</a:t>
            </a:r>
            <a:br>
              <a:rPr lang="en-US" dirty="0"/>
            </a:br>
            <a:endParaRPr lang="sk-SK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dirty="0"/>
              <a:t>ubikvitony – proteiny obsahující „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cs-CZ" dirty="0">
                <a:solidFill>
                  <a:srgbClr val="C00000"/>
                </a:solidFill>
              </a:rPr>
              <a:t>-</a:t>
            </a:r>
            <a:r>
              <a:rPr lang="cs-CZ" dirty="0" err="1">
                <a:solidFill>
                  <a:srgbClr val="C00000"/>
                </a:solidFill>
              </a:rPr>
              <a:t>grasp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fold</a:t>
            </a:r>
            <a:r>
              <a:rPr lang="cs-CZ" dirty="0"/>
              <a:t>“</a:t>
            </a:r>
            <a:endParaRPr lang="sk-SK" dirty="0"/>
          </a:p>
        </p:txBody>
      </p:sp>
      <p:pic>
        <p:nvPicPr>
          <p:cNvPr id="10247" name="Picture 7" descr="http://pre08.deviantart.net/7011/th/pre/i/2014/012/5/1/hand_holding_a_candle___precut_by_montvalentstock-d71w4i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3829118"/>
            <a:ext cx="2000914" cy="30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30240"/>
            <a:ext cx="2122884" cy="2397555"/>
          </a:xfrm>
          <a:prstGeom prst="rect">
            <a:avLst/>
          </a:prstGeom>
        </p:spPr>
      </p:pic>
      <p:sp>
        <p:nvSpPr>
          <p:cNvPr id="2" name="Curved Up Arrow 1"/>
          <p:cNvSpPr/>
          <p:nvPr/>
        </p:nvSpPr>
        <p:spPr>
          <a:xfrm>
            <a:off x="7740352" y="5839155"/>
            <a:ext cx="594742" cy="147485"/>
          </a:xfrm>
          <a:prstGeom prst="curvedUp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380312" y="5487615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cs-CZ" sz="1200" dirty="0"/>
              <a:t>Hochstrasser, 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cs-CZ" sz="1200" dirty="0"/>
              <a:t>Ponder </a:t>
            </a:r>
            <a:r>
              <a:rPr lang="sk-SK" altLang="cs-CZ" sz="1200" i="1" dirty="0"/>
              <a:t>et al.</a:t>
            </a:r>
            <a:r>
              <a:rPr lang="sk-SK" altLang="cs-CZ" sz="1200" dirty="0"/>
              <a:t>, 2007</a:t>
            </a:r>
            <a:endParaRPr lang="cs-CZ" altLang="cs-CZ" sz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Ubikvitony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73024"/>
              </p:ext>
            </p:extLst>
          </p:nvPr>
        </p:nvGraphicFramePr>
        <p:xfrm>
          <a:off x="457201" y="1743199"/>
          <a:ext cx="8229600" cy="3600398"/>
        </p:xfrm>
        <a:graphic>
          <a:graphicData uri="http://schemas.openxmlformats.org/drawingml/2006/table">
            <a:tbl>
              <a:tblPr/>
              <a:tblGrid>
                <a:gridCol w="122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1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Modifier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Identity (%)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Ubiquitin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Uba1&amp; Uba6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degradation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histone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NEDD8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Uba3-Ula1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Ubc12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Substrates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cullins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SUMO1–4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Uba2-Aos1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Ubc9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Transcriptional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protein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Urm1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to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β-grasp fold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ISG15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32/37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Ube1L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UbcH8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Interferon response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grasp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FUBI/MNSF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Derived from ribosomal protein precursor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FAT10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32/40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Ubiquitin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-independent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Ubl-1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Nematode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ribosomal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protein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precursor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8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BUBL1,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(up to 80%)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Putative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autoprocessed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ciliates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244600"/>
            <a:ext cx="3240087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707904" y="6555399"/>
            <a:ext cx="1512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Woelk et al., 2007</a:t>
            </a:r>
            <a:endParaRPr lang="cs-CZ" altLang="cs-CZ" sz="120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932363" y="1052513"/>
            <a:ext cx="3743325" cy="41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cs-CZ" altLang="cs-CZ" sz="2000" b="1" dirty="0">
                <a:cs typeface="Times New Roman" panose="02020603050405020304" pitchFamily="18" charset="0"/>
              </a:rPr>
              <a:t>Lidé:</a:t>
            </a:r>
            <a:endParaRPr lang="sk-SK" altLang="cs-CZ" sz="20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cs-CZ" sz="1800" dirty="0">
                <a:cs typeface="Times New Roman" panose="02020603050405020304" pitchFamily="18" charset="0"/>
              </a:rPr>
              <a:t>E1 – </a:t>
            </a:r>
            <a:r>
              <a:rPr lang="en-US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1800" dirty="0">
                <a:cs typeface="Times New Roman" panose="02020603050405020304" pitchFamily="18" charset="0"/>
              </a:rPr>
              <a:t> enzymy (UBA1, UBA6)</a:t>
            </a:r>
            <a:endParaRPr lang="en-US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cs-CZ" sz="1800" dirty="0">
                <a:cs typeface="Times New Roman" panose="02020603050405020304" pitchFamily="18" charset="0"/>
              </a:rPr>
              <a:t>E2 – </a:t>
            </a:r>
            <a:r>
              <a:rPr lang="en-US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35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sk-SK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altLang="cs-CZ" sz="18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cs-CZ" sz="1800" dirty="0">
                <a:cs typeface="Times New Roman" panose="02020603050405020304" pitchFamily="18" charset="0"/>
              </a:rPr>
              <a:t>E3 </a:t>
            </a:r>
            <a:r>
              <a:rPr lang="cs-CZ" altLang="cs-CZ" sz="1800" dirty="0">
                <a:cs typeface="Times New Roman" panose="02020603050405020304" pitchFamily="18" charset="0"/>
              </a:rPr>
              <a:t>–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600 - 1000</a:t>
            </a:r>
            <a:endParaRPr lang="en-US" altLang="cs-CZ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endParaRPr lang="en-US" altLang="cs-CZ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None/>
            </a:pPr>
            <a:endParaRPr lang="en-US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Konjugace Ubikvitinu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363" y="586366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regulace na několika úrovních</a:t>
            </a:r>
          </a:p>
        </p:txBody>
      </p:sp>
      <p:sp>
        <p:nvSpPr>
          <p:cNvPr id="4" name="Arc 3"/>
          <p:cNvSpPr/>
          <p:nvPr/>
        </p:nvSpPr>
        <p:spPr>
          <a:xfrm>
            <a:off x="5436096" y="4941168"/>
            <a:ext cx="3168675" cy="1512168"/>
          </a:xfrm>
          <a:prstGeom prst="arc">
            <a:avLst>
              <a:gd name="adj1" fmla="val 16200000"/>
              <a:gd name="adj2" fmla="val 268820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Arc 4"/>
          <p:cNvSpPr/>
          <p:nvPr/>
        </p:nvSpPr>
        <p:spPr>
          <a:xfrm>
            <a:off x="4644008" y="3573016"/>
            <a:ext cx="4042792" cy="3816424"/>
          </a:xfrm>
          <a:prstGeom prst="arc">
            <a:avLst>
              <a:gd name="adj1" fmla="val 16364883"/>
              <a:gd name="adj2" fmla="val 965033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Arc 7"/>
          <p:cNvSpPr/>
          <p:nvPr/>
        </p:nvSpPr>
        <p:spPr>
          <a:xfrm>
            <a:off x="7916589" y="2240500"/>
            <a:ext cx="976537" cy="4194338"/>
          </a:xfrm>
          <a:prstGeom prst="arc">
            <a:avLst>
              <a:gd name="adj1" fmla="val 16185508"/>
              <a:gd name="adj2" fmla="val 4926544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6752"/>
            <a:ext cx="4411390" cy="55297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32482"/>
            <a:ext cx="8229600" cy="720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cs-CZ" b="1" dirty="0">
                <a:solidFill>
                  <a:schemeClr val="bg1"/>
                </a:solidFill>
              </a:rPr>
              <a:t>Konjugace Ubikvitinu – E1 a E2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68144" y="1556792"/>
            <a:ext cx="25202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A: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aktivace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ubikvitonu</a:t>
            </a: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868144" y="2492896"/>
            <a:ext cx="288032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 eaLnBrk="1" hangingPunct="1">
              <a:lnSpc>
                <a:spcPct val="140000"/>
              </a:lnSpc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B: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přesun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ubikvitonu</a:t>
            </a:r>
            <a:r>
              <a:rPr lang="cs-CZ" altLang="cs-CZ" sz="1800" dirty="0">
                <a:cs typeface="Times New Roman" panose="02020603050405020304" pitchFamily="18" charset="0"/>
              </a:rPr>
              <a:t> na </a:t>
            </a:r>
            <a:r>
              <a:rPr lang="cs-CZ" altLang="cs-CZ" sz="1800" dirty="0" err="1">
                <a:cs typeface="Times New Roman" panose="02020603050405020304" pitchFamily="18" charset="0"/>
              </a:rPr>
              <a:t>Cys</a:t>
            </a:r>
            <a:r>
              <a:rPr lang="cs-CZ" altLang="cs-CZ" sz="1800" dirty="0">
                <a:cs typeface="Times New Roman" panose="02020603050405020304" pitchFamily="18" charset="0"/>
              </a:rPr>
              <a:t> v aktivním místě E1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96760" y="3933056"/>
            <a:ext cx="29237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indent="-266700" eaLnBrk="1" hangingPunct="1">
              <a:lnSpc>
                <a:spcPct val="140000"/>
              </a:lnSpc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C: </a:t>
            </a:r>
            <a:r>
              <a:rPr lang="cs-CZ" altLang="cs-CZ" sz="1800" dirty="0">
                <a:cs typeface="Times New Roman" panose="02020603050405020304" pitchFamily="18" charset="0"/>
              </a:rPr>
              <a:t>vazba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dalšího </a:t>
            </a:r>
            <a:r>
              <a:rPr lang="cs-CZ" altLang="cs-CZ" sz="1800" dirty="0">
                <a:cs typeface="Times New Roman" panose="02020603050405020304" pitchFamily="18" charset="0"/>
              </a:rPr>
              <a:t>aktivovaného </a:t>
            </a:r>
            <a:r>
              <a:rPr lang="cs-CZ" altLang="cs-CZ" sz="1800" dirty="0" err="1">
                <a:cs typeface="Times New Roman" panose="02020603050405020304" pitchFamily="18" charset="0"/>
              </a:rPr>
              <a:t>ubikvitonu</a:t>
            </a: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40152" y="5301208"/>
            <a:ext cx="280831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D: </a:t>
            </a:r>
            <a:r>
              <a:rPr lang="cs-CZ" altLang="cs-CZ" sz="1800" dirty="0">
                <a:cs typeface="Times New Roman" panose="02020603050405020304" pitchFamily="18" charset="0"/>
              </a:rPr>
              <a:t>přesun z </a:t>
            </a:r>
            <a:r>
              <a:rPr lang="cs-CZ" altLang="cs-CZ" sz="1800" dirty="0" err="1">
                <a:cs typeface="Times New Roman" panose="02020603050405020304" pitchFamily="18" charset="0"/>
              </a:rPr>
              <a:t>Cys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E1</a:t>
            </a:r>
            <a:r>
              <a:rPr lang="cs-CZ" altLang="cs-CZ" sz="1800" dirty="0">
                <a:cs typeface="Times New Roman" panose="02020603050405020304" pitchFamily="18" charset="0"/>
              </a:rPr>
              <a:t> na </a:t>
            </a:r>
            <a:r>
              <a:rPr lang="cs-CZ" altLang="cs-CZ" sz="1800" dirty="0" err="1">
                <a:cs typeface="Times New Roman" panose="02020603050405020304" pitchFamily="18" charset="0"/>
              </a:rPr>
              <a:t>Cys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E2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6406" y="6414269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err="1"/>
              <a:t>Nalepa</a:t>
            </a:r>
            <a:r>
              <a:rPr lang="en-US" altLang="cs-CZ" sz="1200" dirty="0"/>
              <a:t> </a:t>
            </a:r>
            <a:r>
              <a:rPr lang="en-US" altLang="cs-CZ" sz="1200" i="1" dirty="0"/>
              <a:t>et al.</a:t>
            </a:r>
            <a:r>
              <a:rPr lang="en-US" altLang="cs-CZ" sz="1200" dirty="0"/>
              <a:t>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Reviews</a:t>
            </a:r>
            <a:r>
              <a:rPr lang="cs-CZ" altLang="cs-CZ" sz="1200" dirty="0"/>
              <a:t>, </a:t>
            </a:r>
            <a:r>
              <a:rPr lang="en-US" altLang="cs-CZ" sz="1200" dirty="0"/>
              <a:t>200</a:t>
            </a:r>
            <a:r>
              <a:rPr lang="cs-CZ" altLang="cs-CZ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277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11404</TotalTime>
  <Words>2651</Words>
  <Application>Microsoft Office PowerPoint</Application>
  <PresentationFormat>On-screen Show (4:3)</PresentationFormat>
  <Paragraphs>453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PowerPoint Presentation</vt:lpstr>
      <vt:lpstr>Opakování</vt:lpstr>
      <vt:lpstr>Post-translační Modifikace Proteinů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Oprava poskodenia DNA</dc:title>
  <dc:creator>Lenka</dc:creator>
  <cp:lastModifiedBy>eM</cp:lastModifiedBy>
  <cp:revision>513</cp:revision>
  <dcterms:created xsi:type="dcterms:W3CDTF">2013-11-25T20:03:23Z</dcterms:created>
  <dcterms:modified xsi:type="dcterms:W3CDTF">2017-04-06T13:51:47Z</dcterms:modified>
</cp:coreProperties>
</file>