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356" r:id="rId4"/>
    <p:sldId id="369" r:id="rId5"/>
    <p:sldId id="360" r:id="rId6"/>
    <p:sldId id="358" r:id="rId7"/>
    <p:sldId id="359" r:id="rId8"/>
    <p:sldId id="368" r:id="rId9"/>
    <p:sldId id="367" r:id="rId10"/>
    <p:sldId id="366" r:id="rId11"/>
    <p:sldId id="362" r:id="rId12"/>
    <p:sldId id="374" r:id="rId13"/>
    <p:sldId id="375" r:id="rId14"/>
    <p:sldId id="373" r:id="rId15"/>
    <p:sldId id="371" r:id="rId16"/>
    <p:sldId id="376" r:id="rId17"/>
    <p:sldId id="294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12" autoAdjust="0"/>
    <p:restoredTop sz="94660"/>
  </p:normalViewPr>
  <p:slideViewPr>
    <p:cSldViewPr>
      <p:cViewPr>
        <p:scale>
          <a:sx n="80" d="100"/>
          <a:sy n="80" d="100"/>
        </p:scale>
        <p:origin x="-2538" y="-7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4B6D4-0CCA-4B97-9461-702EDC713F36}" type="datetimeFigureOut">
              <a:rPr lang="cs-CZ" smtClean="0"/>
              <a:t>14.3.2017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7355F-B42B-499E-B337-CB9DE30EC2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865191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20F1A-FCDC-4CB5-BA36-6A7897F162EF}" type="datetimeFigureOut">
              <a:rPr lang="cs-CZ" smtClean="0"/>
              <a:t>14.3.2017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F7113-7943-4B12-B966-50F78CFA0D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477185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1261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1261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12618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12618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12618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12618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1261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1261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1261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1261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1261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1261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1261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1261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1261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59E01-3AD7-4AF3-B2E1-D59383139EF5}" type="datetime1">
              <a:rPr lang="cs-CZ" smtClean="0"/>
              <a:t>14.3.2017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B8850-03D6-4ED9-9C61-7E69B98518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9203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77E9-500A-47C3-A2F8-3DB8DE159BAD}" type="datetime1">
              <a:rPr lang="cs-CZ" smtClean="0"/>
              <a:t>14.3.2017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B8850-03D6-4ED9-9C61-7E69B98518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9710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11153-D853-4B8E-81F7-69BFED1BF129}" type="datetime1">
              <a:rPr lang="cs-CZ" smtClean="0"/>
              <a:t>14.3.2017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B8850-03D6-4ED9-9C61-7E69B98518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0117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CE7C-E943-430D-BDCB-EFE95B1AEFA6}" type="datetime1">
              <a:rPr lang="cs-CZ" smtClean="0"/>
              <a:t>14.3.2017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B8850-03D6-4ED9-9C61-7E69B98518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4223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BBB4-2167-459C-AB63-362D00599BC2}" type="datetime1">
              <a:rPr lang="cs-CZ" smtClean="0"/>
              <a:t>14.3.2017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B8850-03D6-4ED9-9C61-7E69B98518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5104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94EA1-61A9-41F6-A9C7-DB12E3237950}" type="datetime1">
              <a:rPr lang="cs-CZ" smtClean="0"/>
              <a:t>14.3.2017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B8850-03D6-4ED9-9C61-7E69B98518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7140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E436-6030-43E9-9FD7-8B22205D3D07}" type="datetime1">
              <a:rPr lang="cs-CZ" smtClean="0"/>
              <a:t>14.3.2017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B8850-03D6-4ED9-9C61-7E69B98518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4346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49F9F-CC98-403D-BE0C-3D62865F8613}" type="datetime1">
              <a:rPr lang="cs-CZ" smtClean="0"/>
              <a:t>14.3.2017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B8850-03D6-4ED9-9C61-7E69B98518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524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A7A7-7622-45F0-B629-4C990D4E10D3}" type="datetime1">
              <a:rPr lang="cs-CZ" smtClean="0"/>
              <a:t>14.3.2017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B8850-03D6-4ED9-9C61-7E69B98518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8495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E2B61-A846-43E0-8D1A-C22947194821}" type="datetime1">
              <a:rPr lang="cs-CZ" smtClean="0"/>
              <a:t>14.3.2017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B8850-03D6-4ED9-9C61-7E69B98518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7953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F5F71-204E-48AE-B63C-B2C8E9E9F1C8}" type="datetime1">
              <a:rPr lang="cs-CZ" smtClean="0"/>
              <a:t>14.3.2017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B8850-03D6-4ED9-9C61-7E69B98518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0972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228600" ty="-48895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CBE8D-DEAA-4F0D-893E-316A963BD7DF}" type="datetime1">
              <a:rPr lang="cs-CZ" smtClean="0"/>
              <a:t>14.3.2017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B8850-03D6-4ED9-9C61-7E69B98518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4079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770"/>
            <a:ext cx="2880366" cy="1152146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844824"/>
            <a:ext cx="7772400" cy="14700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4000" dirty="0">
                <a:solidFill>
                  <a:srgbClr val="002060"/>
                </a:solidFill>
              </a:rPr>
              <a:t>Transfer </a:t>
            </a:r>
            <a:r>
              <a:rPr lang="cs-CZ" sz="4000" dirty="0" smtClean="0">
                <a:solidFill>
                  <a:srgbClr val="002060"/>
                </a:solidFill>
              </a:rPr>
              <a:t>technologií a spin-</a:t>
            </a:r>
            <a:r>
              <a:rPr lang="cs-CZ" sz="4000" dirty="0" err="1" smtClean="0">
                <a:solidFill>
                  <a:srgbClr val="002060"/>
                </a:solidFill>
              </a:rPr>
              <a:t>off</a:t>
            </a:r>
            <a:endParaRPr lang="cs-CZ" sz="4000" dirty="0" smtClean="0">
              <a:solidFill>
                <a:srgbClr val="00206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2400" b="1" dirty="0" smtClean="0">
                <a:solidFill>
                  <a:schemeClr val="tx1"/>
                </a:solidFill>
              </a:rPr>
              <a:t>Markéta Vlasáková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dirty="0"/>
              <a:t>Masarykova univerzita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dirty="0" smtClean="0"/>
              <a:t>Centrum pro transfer technologií </a:t>
            </a:r>
          </a:p>
        </p:txBody>
      </p:sp>
    </p:spTree>
    <p:extLst>
      <p:ext uri="{BB962C8B-B14F-4D97-AF65-F5344CB8AC3E}">
        <p14:creationId xmlns:p14="http://schemas.microsoft.com/office/powerpoint/2010/main" val="209244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„Inovační trychtýř“</a:t>
            </a:r>
            <a:endParaRPr lang="cs-CZ" dirty="0"/>
          </a:p>
        </p:txBody>
      </p:sp>
      <p:pic>
        <p:nvPicPr>
          <p:cNvPr id="2050" name="Picture 2" descr="Z:\Documents\PŘEDNÁŠKY\podklady stažené\tt cycle_obrázky ztažené\tech funnel-pictur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43460"/>
            <a:ext cx="6480720" cy="485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01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v.</a:t>
            </a:r>
            <a:r>
              <a:rPr lang="cs-CZ" dirty="0">
                <a:solidFill>
                  <a:srgbClr val="FF0000"/>
                </a:solidFill>
              </a:rPr>
              <a:t>	</a:t>
            </a:r>
            <a:r>
              <a:rPr lang="cs-CZ" dirty="0" smtClean="0"/>
              <a:t>spin-</a:t>
            </a:r>
            <a:r>
              <a:rPr lang="cs-CZ" dirty="0" err="1" smtClean="0"/>
              <a:t>off</a:t>
            </a:r>
            <a:endParaRPr lang="cs-CZ" dirty="0"/>
          </a:p>
        </p:txBody>
      </p:sp>
      <p:sp>
        <p:nvSpPr>
          <p:cNvPr id="7" name="Rectangle 3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988840"/>
            <a:ext cx="8229600" cy="413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002060"/>
              </a:buClr>
              <a:buSzPct val="80000"/>
              <a:buFont typeface="Arial" panose="020B0604020202020204" pitchFamily="34" charset="0"/>
              <a:buChar char="•"/>
            </a:pPr>
            <a:r>
              <a:rPr lang="cs-CZ" altLang="cs-CZ" sz="2400" kern="0" dirty="0">
                <a:solidFill>
                  <a:srgbClr val="002060"/>
                </a:solidFill>
                <a:effectLst/>
              </a:rPr>
              <a:t>nově vzniklá společnost s ručením omezením nebo akciová společnost, ve které drží obchodní podíl univerzita a která se podílí na rozvíjení univerzitního duševního vlastnictví a jeho převodu v podobě produktu na </a:t>
            </a:r>
            <a:r>
              <a:rPr lang="cs-CZ" altLang="cs-CZ" sz="2400" kern="0" dirty="0" smtClean="0">
                <a:solidFill>
                  <a:srgbClr val="002060"/>
                </a:solidFill>
                <a:effectLst/>
              </a:rPr>
              <a:t>trh (pravá spin-</a:t>
            </a:r>
            <a:r>
              <a:rPr lang="cs-CZ" altLang="cs-CZ" sz="2400" kern="0" dirty="0" err="1" smtClean="0">
                <a:solidFill>
                  <a:srgbClr val="002060"/>
                </a:solidFill>
                <a:effectLst/>
              </a:rPr>
              <a:t>off</a:t>
            </a:r>
            <a:r>
              <a:rPr lang="cs-CZ" altLang="cs-CZ" sz="2400" kern="0" dirty="0" smtClean="0">
                <a:solidFill>
                  <a:srgbClr val="002060"/>
                </a:solidFill>
                <a:effectLst/>
              </a:rPr>
              <a:t>)</a:t>
            </a:r>
          </a:p>
          <a:p>
            <a:pPr eaLnBrk="1" hangingPunct="1">
              <a:lnSpc>
                <a:spcPct val="110000"/>
              </a:lnSpc>
              <a:buClr>
                <a:srgbClr val="002060"/>
              </a:buClr>
              <a:buSzPct val="80000"/>
              <a:buFont typeface="Arial" panose="020B0604020202020204" pitchFamily="34" charset="0"/>
              <a:buChar char="•"/>
            </a:pPr>
            <a:endParaRPr lang="cs-CZ" altLang="cs-CZ" sz="2400" kern="0" dirty="0">
              <a:solidFill>
                <a:srgbClr val="002060"/>
              </a:solidFill>
              <a:effectLst/>
            </a:endParaRPr>
          </a:p>
          <a:p>
            <a:pPr eaLnBrk="1" hangingPunct="1">
              <a:lnSpc>
                <a:spcPct val="110000"/>
              </a:lnSpc>
              <a:buClr>
                <a:srgbClr val="002060"/>
              </a:buClr>
              <a:buSzPct val="80000"/>
              <a:buFont typeface="Arial" panose="020B0604020202020204" pitchFamily="34" charset="0"/>
              <a:buChar char="•"/>
            </a:pPr>
            <a:r>
              <a:rPr lang="cs-CZ" altLang="cs-CZ" sz="2400" kern="0" dirty="0" smtClean="0">
                <a:solidFill>
                  <a:srgbClr val="002060"/>
                </a:solidFill>
                <a:effectLst/>
              </a:rPr>
              <a:t>nově </a:t>
            </a:r>
            <a:r>
              <a:rPr lang="cs-CZ" altLang="cs-CZ" sz="2400" kern="0" dirty="0">
                <a:solidFill>
                  <a:srgbClr val="002060"/>
                </a:solidFill>
                <a:effectLst/>
              </a:rPr>
              <a:t>vzniklá společnost s ručením omezením nebo akciová společnost, do které univerzita vloží duševní vlastnictví, které je pak společností dále rozvíjeno až do podoby produktu uplatnitelného na </a:t>
            </a:r>
            <a:r>
              <a:rPr lang="cs-CZ" altLang="cs-CZ" sz="2400" kern="0" dirty="0" smtClean="0">
                <a:solidFill>
                  <a:srgbClr val="002060"/>
                </a:solidFill>
                <a:effectLst/>
              </a:rPr>
              <a:t>trhu (nepravá spin-</a:t>
            </a:r>
            <a:r>
              <a:rPr lang="cs-CZ" altLang="cs-CZ" sz="2400" kern="0" dirty="0" err="1" smtClean="0">
                <a:solidFill>
                  <a:srgbClr val="002060"/>
                </a:solidFill>
                <a:effectLst/>
              </a:rPr>
              <a:t>off</a:t>
            </a:r>
            <a:r>
              <a:rPr lang="cs-CZ" altLang="cs-CZ" sz="2400" kern="0" dirty="0" smtClean="0">
                <a:solidFill>
                  <a:srgbClr val="002060"/>
                </a:solidFill>
                <a:effectLst/>
              </a:rPr>
              <a:t>)</a:t>
            </a:r>
            <a:endParaRPr lang="cs-CZ" sz="2400" kern="0" dirty="0" smtClean="0">
              <a:solidFill>
                <a:srgbClr val="002060"/>
              </a:solidFill>
              <a:effectLst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cs-CZ" sz="2400" kern="0" dirty="0" smtClean="0">
              <a:solidFill>
                <a:srgbClr val="002060"/>
              </a:solidFill>
              <a:effectLst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cs-CZ" sz="2400" kern="0" dirty="0" smtClean="0">
              <a:solidFill>
                <a:srgbClr val="002060"/>
              </a:solidFill>
              <a:effectLst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cs-CZ" sz="2400" kern="0" dirty="0" smtClean="0">
              <a:solidFill>
                <a:srgbClr val="002060"/>
              </a:solidFill>
              <a:effectLst/>
            </a:endParaRPr>
          </a:p>
          <a:p>
            <a:pPr eaLnBrk="1" hangingPunct="1">
              <a:defRPr/>
            </a:pPr>
            <a:endParaRPr lang="cs-CZ" sz="2400" kern="0" dirty="0" smtClean="0">
              <a:solidFill>
                <a:srgbClr val="002060"/>
              </a:solidFill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cs-CZ" sz="2400" kern="0" dirty="0" smtClean="0">
              <a:solidFill>
                <a:srgbClr val="002060"/>
              </a:solidFill>
              <a:effectLst/>
            </a:endParaRPr>
          </a:p>
          <a:p>
            <a:pPr lvl="1" eaLnBrk="1" hangingPunct="1">
              <a:buFont typeface="Wingdings" pitchFamily="2" charset="2"/>
              <a:buNone/>
              <a:defRPr/>
            </a:pPr>
            <a:endParaRPr lang="cs-CZ" sz="2400" kern="0" dirty="0" smtClean="0">
              <a:solidFill>
                <a:srgbClr val="002060"/>
              </a:solidFill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cs-CZ" sz="2400" kern="0" dirty="0" smtClean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7315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273" y="3467756"/>
            <a:ext cx="4400727" cy="3384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v.</a:t>
            </a:r>
            <a:r>
              <a:rPr lang="cs-CZ" dirty="0">
                <a:solidFill>
                  <a:srgbClr val="FF0000"/>
                </a:solidFill>
              </a:rPr>
              <a:t>	</a:t>
            </a:r>
            <a:r>
              <a:rPr lang="cs-CZ" dirty="0" smtClean="0"/>
              <a:t>pravá vs. nepravá</a:t>
            </a:r>
            <a:endParaRPr lang="cs-CZ" dirty="0"/>
          </a:p>
        </p:txBody>
      </p:sp>
      <p:sp>
        <p:nvSpPr>
          <p:cNvPr id="7" name="Rectangle 3"/>
          <p:cNvSpPr txBox="1">
            <a:spLocks noGrp="1" noChangeArrowheads="1"/>
          </p:cNvSpPr>
          <p:nvPr>
            <p:ph sz="half" idx="1"/>
          </p:nvPr>
        </p:nvSpPr>
        <p:spPr bwMode="auto">
          <a:xfrm>
            <a:off x="457200" y="1600200"/>
            <a:ext cx="8075240" cy="2260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002060"/>
              </a:buClr>
              <a:buSzPct val="80000"/>
              <a:buFont typeface="Arial" panose="020B0604020202020204" pitchFamily="34" charset="0"/>
              <a:buChar char="•"/>
            </a:pPr>
            <a:r>
              <a:rPr lang="cs-CZ" altLang="cs-CZ" sz="2400" b="1" u="sng" kern="0" dirty="0" smtClean="0">
                <a:solidFill>
                  <a:srgbClr val="002060"/>
                </a:solidFill>
                <a:effectLst/>
              </a:rPr>
              <a:t>pravá</a:t>
            </a:r>
            <a:r>
              <a:rPr lang="cs-CZ" altLang="cs-CZ" sz="2400" kern="0" dirty="0" smtClean="0">
                <a:solidFill>
                  <a:srgbClr val="002060"/>
                </a:solidFill>
                <a:effectLst/>
              </a:rPr>
              <a:t>: s podílem MU, založená přímo MU nebo jejím zaměstnancem, DV může být součástí vkladu; musí mít vypracovaný business plán, který schvaluje AS a rektor, a ustanovuje se dozorčí rada, v níž sedí zástupce univerzity (kvestor, prorektor), která hlídá chod společnosti</a:t>
            </a:r>
          </a:p>
          <a:p>
            <a:pPr eaLnBrk="1" hangingPunct="1">
              <a:lnSpc>
                <a:spcPct val="110000"/>
              </a:lnSpc>
              <a:buClr>
                <a:srgbClr val="002060"/>
              </a:buClr>
              <a:buSzPct val="80000"/>
              <a:buFont typeface="Arial" panose="020B0604020202020204" pitchFamily="34" charset="0"/>
              <a:buChar char="•"/>
            </a:pPr>
            <a:endParaRPr lang="cs-CZ" altLang="cs-CZ" sz="2400" kern="0" dirty="0" smtClean="0">
              <a:solidFill>
                <a:srgbClr val="002060"/>
              </a:solidFill>
              <a:effectLst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cs-CZ" sz="2400" kern="0" dirty="0" smtClean="0">
              <a:solidFill>
                <a:srgbClr val="002060"/>
              </a:solidFill>
              <a:effectLst/>
            </a:endParaRPr>
          </a:p>
          <a:p>
            <a:pPr eaLnBrk="1" hangingPunct="1">
              <a:defRPr/>
            </a:pPr>
            <a:endParaRPr lang="cs-CZ" sz="2400" kern="0" dirty="0" smtClean="0">
              <a:solidFill>
                <a:srgbClr val="002060"/>
              </a:solidFill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cs-CZ" sz="2400" kern="0" dirty="0" smtClean="0">
              <a:solidFill>
                <a:srgbClr val="002060"/>
              </a:solidFill>
              <a:effectLst/>
            </a:endParaRPr>
          </a:p>
          <a:p>
            <a:pPr lvl="1" eaLnBrk="1" hangingPunct="1">
              <a:buFont typeface="Wingdings" pitchFamily="2" charset="2"/>
              <a:buNone/>
              <a:defRPr/>
            </a:pPr>
            <a:endParaRPr lang="cs-CZ" sz="2400" kern="0" dirty="0" smtClean="0">
              <a:solidFill>
                <a:srgbClr val="002060"/>
              </a:solidFill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cs-CZ" sz="2400" kern="0" dirty="0" smtClean="0">
              <a:solidFill>
                <a:srgbClr val="002060"/>
              </a:solidFill>
              <a:effectLst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2"/>
          </p:nvPr>
        </p:nvSpPr>
        <p:spPr>
          <a:xfrm>
            <a:off x="467544" y="3861049"/>
            <a:ext cx="4536504" cy="2232248"/>
          </a:xfrm>
        </p:spPr>
        <p:txBody>
          <a:bodyPr>
            <a:normAutofit/>
          </a:bodyPr>
          <a:lstStyle/>
          <a:p>
            <a:r>
              <a:rPr lang="cs-CZ" altLang="cs-CZ" sz="2400" b="1" u="sng" kern="0" dirty="0">
                <a:solidFill>
                  <a:srgbClr val="002060"/>
                </a:solidFill>
              </a:rPr>
              <a:t>nepravá</a:t>
            </a:r>
            <a:r>
              <a:rPr lang="cs-CZ" altLang="cs-CZ" sz="2400" kern="0" dirty="0">
                <a:solidFill>
                  <a:srgbClr val="002060"/>
                </a:solidFill>
              </a:rPr>
              <a:t>: DV pod licencí, založená zaměstnancem MU; MU hlídá pouze plnění z licenční smlouvy, ale do chodu společnosti nezasahuje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49371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v.</a:t>
            </a:r>
            <a:r>
              <a:rPr lang="cs-CZ" dirty="0">
                <a:solidFill>
                  <a:srgbClr val="FF0000"/>
                </a:solidFill>
              </a:rPr>
              <a:t>	</a:t>
            </a:r>
            <a:r>
              <a:rPr lang="cs-CZ" dirty="0" smtClean="0"/>
              <a:t>start-up</a:t>
            </a:r>
            <a:endParaRPr lang="cs-CZ" dirty="0"/>
          </a:p>
        </p:txBody>
      </p:sp>
      <p:sp>
        <p:nvSpPr>
          <p:cNvPr id="7" name="Rectangle 3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988840"/>
            <a:ext cx="8229600" cy="413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002060"/>
              </a:buClr>
              <a:buSzPct val="80000"/>
              <a:buFont typeface="Arial" panose="020B0604020202020204" pitchFamily="34" charset="0"/>
              <a:buChar char="•"/>
            </a:pPr>
            <a:r>
              <a:rPr lang="cs-CZ" altLang="cs-CZ" sz="2400" kern="0" dirty="0">
                <a:solidFill>
                  <a:srgbClr val="002060"/>
                </a:solidFill>
                <a:effectLst/>
              </a:rPr>
              <a:t>nově založená společnost s ručením omezeným nebo akciová společnost, jejíž produkty mají vysokou přidanou hodnotu, ať už je produktem služba nebo </a:t>
            </a:r>
            <a:r>
              <a:rPr lang="cs-CZ" altLang="cs-CZ" sz="2400" kern="0" dirty="0" smtClean="0">
                <a:solidFill>
                  <a:srgbClr val="002060"/>
                </a:solidFill>
                <a:effectLst/>
              </a:rPr>
              <a:t>výrobek</a:t>
            </a:r>
          </a:p>
          <a:p>
            <a:pPr eaLnBrk="1" hangingPunct="1">
              <a:lnSpc>
                <a:spcPct val="110000"/>
              </a:lnSpc>
              <a:buClr>
                <a:srgbClr val="002060"/>
              </a:buClr>
              <a:buSzPct val="80000"/>
              <a:buFont typeface="Arial" panose="020B0604020202020204" pitchFamily="34" charset="0"/>
              <a:buChar char="•"/>
            </a:pPr>
            <a:r>
              <a:rPr lang="cs-CZ" altLang="cs-CZ" sz="2400" kern="0" smtClean="0">
                <a:solidFill>
                  <a:srgbClr val="002060"/>
                </a:solidFill>
                <a:effectLst/>
              </a:rPr>
              <a:t>vyšší </a:t>
            </a:r>
            <a:r>
              <a:rPr lang="cs-CZ" altLang="cs-CZ" sz="2400" kern="0" dirty="0">
                <a:solidFill>
                  <a:srgbClr val="002060"/>
                </a:solidFill>
                <a:effectLst/>
              </a:rPr>
              <a:t>podnikatelské riziko a potenciálně vyšší návratnost investice odlišuje start-up od běžně vznikajících </a:t>
            </a:r>
            <a:r>
              <a:rPr lang="cs-CZ" altLang="cs-CZ" sz="2400" kern="0" dirty="0" smtClean="0">
                <a:solidFill>
                  <a:srgbClr val="002060"/>
                </a:solidFill>
                <a:effectLst/>
              </a:rPr>
              <a:t>společností</a:t>
            </a:r>
          </a:p>
          <a:p>
            <a:pPr eaLnBrk="1" hangingPunct="1">
              <a:lnSpc>
                <a:spcPct val="110000"/>
              </a:lnSpc>
              <a:buClr>
                <a:srgbClr val="002060"/>
              </a:buClr>
              <a:buSzPct val="80000"/>
              <a:buFont typeface="Arial" panose="020B0604020202020204" pitchFamily="34" charset="0"/>
              <a:buChar char="•"/>
            </a:pPr>
            <a:r>
              <a:rPr lang="cs-CZ" sz="2400" kern="0" dirty="0" smtClean="0">
                <a:solidFill>
                  <a:srgbClr val="002060"/>
                </a:solidFill>
                <a:effectLst/>
              </a:rPr>
              <a:t>nově </a:t>
            </a:r>
            <a:r>
              <a:rPr lang="cs-CZ" sz="2400" kern="0" dirty="0">
                <a:solidFill>
                  <a:srgbClr val="002060"/>
                </a:solidFill>
                <a:effectLst/>
              </a:rPr>
              <a:t>začínající společnost, především technologického zaměření, jenž se snaží problémy řešit místně a časově inovativním způsobem.</a:t>
            </a:r>
            <a:endParaRPr lang="cs-CZ" sz="2400" kern="0" dirty="0" smtClean="0">
              <a:solidFill>
                <a:srgbClr val="002060"/>
              </a:solidFill>
              <a:effectLst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cs-CZ" sz="2400" kern="0" dirty="0" smtClean="0">
              <a:solidFill>
                <a:srgbClr val="002060"/>
              </a:solidFill>
              <a:effectLst/>
            </a:endParaRPr>
          </a:p>
          <a:p>
            <a:pPr eaLnBrk="1" hangingPunct="1">
              <a:defRPr/>
            </a:pPr>
            <a:endParaRPr lang="cs-CZ" sz="2400" kern="0" dirty="0" smtClean="0">
              <a:solidFill>
                <a:srgbClr val="002060"/>
              </a:solidFill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cs-CZ" sz="2400" kern="0" dirty="0" smtClean="0">
              <a:solidFill>
                <a:srgbClr val="002060"/>
              </a:solidFill>
              <a:effectLst/>
            </a:endParaRPr>
          </a:p>
          <a:p>
            <a:pPr lvl="1" eaLnBrk="1" hangingPunct="1">
              <a:buFont typeface="Wingdings" pitchFamily="2" charset="2"/>
              <a:buNone/>
              <a:defRPr/>
            </a:pPr>
            <a:endParaRPr lang="cs-CZ" sz="2400" kern="0" dirty="0" smtClean="0">
              <a:solidFill>
                <a:srgbClr val="002060"/>
              </a:solidFill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cs-CZ" sz="2400" kern="0" dirty="0" smtClean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92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09120"/>
            <a:ext cx="2320483" cy="2196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cs-CZ" dirty="0" err="1" smtClean="0">
                <a:solidFill>
                  <a:srgbClr val="FF0000"/>
                </a:solidFill>
              </a:rPr>
              <a:t>vi</a:t>
            </a:r>
            <a:r>
              <a:rPr lang="cs-CZ" dirty="0" smtClean="0">
                <a:solidFill>
                  <a:srgbClr val="FF0000"/>
                </a:solidFill>
              </a:rPr>
              <a:t>.</a:t>
            </a:r>
            <a:r>
              <a:rPr lang="cs-CZ" dirty="0">
                <a:solidFill>
                  <a:srgbClr val="FF0000"/>
                </a:solidFill>
              </a:rPr>
              <a:t>	</a:t>
            </a:r>
            <a:r>
              <a:rPr lang="cs-CZ" dirty="0" smtClean="0"/>
              <a:t>založení spin-</a:t>
            </a:r>
            <a:r>
              <a:rPr lang="cs-CZ" dirty="0" err="1" smtClean="0"/>
              <a:t>off</a:t>
            </a:r>
            <a:endParaRPr lang="cs-CZ" dirty="0"/>
          </a:p>
        </p:txBody>
      </p:sp>
      <p:sp>
        <p:nvSpPr>
          <p:cNvPr id="7" name="Rectangle 3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988840"/>
            <a:ext cx="8229600" cy="413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002060"/>
              </a:buClr>
              <a:buSzPct val="80000"/>
              <a:buFont typeface="Arial" panose="020B0604020202020204" pitchFamily="34" charset="0"/>
              <a:buChar char="•"/>
            </a:pPr>
            <a:endParaRPr lang="cs-CZ" altLang="cs-CZ" sz="2400" kern="0" dirty="0" smtClean="0">
              <a:solidFill>
                <a:srgbClr val="002060"/>
              </a:solidFill>
              <a:effectLst/>
            </a:endParaRPr>
          </a:p>
          <a:p>
            <a:pPr eaLnBrk="1" hangingPunct="1">
              <a:lnSpc>
                <a:spcPct val="110000"/>
              </a:lnSpc>
              <a:buClr>
                <a:srgbClr val="002060"/>
              </a:buClr>
              <a:buSzPct val="80000"/>
              <a:buFont typeface="Arial" panose="020B0604020202020204" pitchFamily="34" charset="0"/>
              <a:buChar char="•"/>
            </a:pPr>
            <a:r>
              <a:rPr lang="cs-CZ" altLang="cs-CZ" sz="2400" kern="0" dirty="0" smtClean="0">
                <a:solidFill>
                  <a:srgbClr val="002060"/>
                </a:solidFill>
                <a:effectLst/>
              </a:rPr>
              <a:t>založení společnosti (s.r.o., a.s.)</a:t>
            </a:r>
          </a:p>
          <a:p>
            <a:pPr eaLnBrk="1" hangingPunct="1">
              <a:lnSpc>
                <a:spcPct val="110000"/>
              </a:lnSpc>
              <a:buClr>
                <a:srgbClr val="002060"/>
              </a:buClr>
              <a:buSzPct val="80000"/>
              <a:buFont typeface="Arial" panose="020B0604020202020204" pitchFamily="34" charset="0"/>
              <a:buChar char="•"/>
            </a:pPr>
            <a:r>
              <a:rPr lang="cs-CZ" altLang="cs-CZ" sz="2400" kern="0" dirty="0" smtClean="0">
                <a:solidFill>
                  <a:srgbClr val="002060"/>
                </a:solidFill>
                <a:effectLst/>
              </a:rPr>
              <a:t>získání statutu spin-</a:t>
            </a:r>
            <a:r>
              <a:rPr lang="cs-CZ" altLang="cs-CZ" sz="2400" kern="0" dirty="0" err="1" smtClean="0">
                <a:solidFill>
                  <a:srgbClr val="002060"/>
                </a:solidFill>
                <a:effectLst/>
              </a:rPr>
              <a:t>off</a:t>
            </a:r>
            <a:r>
              <a:rPr lang="cs-CZ" altLang="cs-CZ" sz="2400" kern="0" dirty="0" smtClean="0">
                <a:solidFill>
                  <a:srgbClr val="002060"/>
                </a:solidFill>
                <a:effectLst/>
              </a:rPr>
              <a:t> </a:t>
            </a:r>
            <a:r>
              <a:rPr lang="cs-CZ" altLang="cs-CZ" sz="2000" kern="0" dirty="0" smtClean="0">
                <a:solidFill>
                  <a:srgbClr val="002060"/>
                </a:solidFill>
                <a:effectLst/>
              </a:rPr>
              <a:t>(dle Metodického pokynu z 1. 9. 2014 Založení spin-</a:t>
            </a:r>
            <a:r>
              <a:rPr lang="cs-CZ" altLang="cs-CZ" sz="2000" kern="0" dirty="0" err="1" smtClean="0">
                <a:solidFill>
                  <a:srgbClr val="002060"/>
                </a:solidFill>
                <a:effectLst/>
              </a:rPr>
              <a:t>off</a:t>
            </a:r>
            <a:r>
              <a:rPr lang="cs-CZ" altLang="cs-CZ" sz="2000" kern="0" dirty="0" smtClean="0">
                <a:solidFill>
                  <a:srgbClr val="002060"/>
                </a:solidFill>
                <a:effectLst/>
              </a:rPr>
              <a:t> společností Masarykovy univerzity)</a:t>
            </a:r>
          </a:p>
          <a:p>
            <a:pPr lvl="1" eaLnBrk="1" hangingPunct="1">
              <a:lnSpc>
                <a:spcPct val="110000"/>
              </a:lnSpc>
              <a:buClr>
                <a:srgbClr val="002060"/>
              </a:buClr>
              <a:buSzPct val="80000"/>
              <a:buFont typeface="Arial" panose="020B0604020202020204" pitchFamily="34" charset="0"/>
              <a:buChar char="•"/>
            </a:pPr>
            <a:r>
              <a:rPr lang="cs-CZ" altLang="cs-CZ" sz="2400" kern="0" dirty="0" smtClean="0">
                <a:solidFill>
                  <a:srgbClr val="002060"/>
                </a:solidFill>
                <a:effectLst/>
              </a:rPr>
              <a:t>pravá x nepravá</a:t>
            </a:r>
          </a:p>
          <a:p>
            <a:pPr eaLnBrk="1" hangingPunct="1">
              <a:lnSpc>
                <a:spcPct val="110000"/>
              </a:lnSpc>
              <a:buClr>
                <a:srgbClr val="002060"/>
              </a:buClr>
              <a:buSzPct val="80000"/>
              <a:buFont typeface="Arial" panose="020B0604020202020204" pitchFamily="34" charset="0"/>
              <a:buChar char="•"/>
            </a:pPr>
            <a:r>
              <a:rPr lang="cs-CZ" altLang="cs-CZ" sz="2400" kern="0" dirty="0" smtClean="0">
                <a:solidFill>
                  <a:srgbClr val="002060"/>
                </a:solidFill>
                <a:effectLst/>
              </a:rPr>
              <a:t>Zisk práv k duševní </a:t>
            </a:r>
            <a:r>
              <a:rPr lang="cs-CZ" altLang="cs-CZ" sz="2400" kern="0" dirty="0">
                <a:solidFill>
                  <a:srgbClr val="002060"/>
                </a:solidFill>
                <a:effectLst/>
              </a:rPr>
              <a:t>vlastnictví univerzity (</a:t>
            </a:r>
            <a:r>
              <a:rPr lang="cs-CZ" altLang="cs-CZ" sz="2400" kern="0" dirty="0" smtClean="0">
                <a:solidFill>
                  <a:srgbClr val="002060"/>
                </a:solidFill>
                <a:effectLst/>
              </a:rPr>
              <a:t>podíl univerzity, </a:t>
            </a:r>
            <a:r>
              <a:rPr lang="cs-CZ" altLang="cs-CZ" sz="2400" kern="0" dirty="0">
                <a:solidFill>
                  <a:srgbClr val="002060"/>
                </a:solidFill>
                <a:effectLst/>
              </a:rPr>
              <a:t>licence)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cs-CZ" sz="2400" kern="0" dirty="0" smtClean="0">
              <a:solidFill>
                <a:srgbClr val="002060"/>
              </a:solidFill>
              <a:effectLst/>
            </a:endParaRPr>
          </a:p>
          <a:p>
            <a:pPr eaLnBrk="1" hangingPunct="1">
              <a:defRPr/>
            </a:pPr>
            <a:endParaRPr lang="cs-CZ" sz="2400" kern="0" dirty="0" smtClean="0">
              <a:solidFill>
                <a:srgbClr val="002060"/>
              </a:solidFill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cs-CZ" sz="2400" kern="0" dirty="0" smtClean="0">
              <a:solidFill>
                <a:srgbClr val="002060"/>
              </a:solidFill>
              <a:effectLst/>
            </a:endParaRPr>
          </a:p>
          <a:p>
            <a:pPr lvl="1" eaLnBrk="1" hangingPunct="1">
              <a:buFont typeface="Wingdings" pitchFamily="2" charset="2"/>
              <a:buNone/>
              <a:defRPr/>
            </a:pPr>
            <a:endParaRPr lang="cs-CZ" sz="2400" kern="0" dirty="0" smtClean="0">
              <a:solidFill>
                <a:srgbClr val="002060"/>
              </a:solidFill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cs-CZ" sz="2400" kern="0" dirty="0" smtClean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2403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cs-CZ" dirty="0" err="1" smtClean="0">
                <a:solidFill>
                  <a:srgbClr val="FF0000"/>
                </a:solidFill>
              </a:rPr>
              <a:t>vii</a:t>
            </a:r>
            <a:r>
              <a:rPr lang="cs-CZ" dirty="0" smtClean="0">
                <a:solidFill>
                  <a:srgbClr val="FF0000"/>
                </a:solidFill>
              </a:rPr>
              <a:t>.</a:t>
            </a:r>
            <a:r>
              <a:rPr lang="cs-CZ" dirty="0">
                <a:solidFill>
                  <a:srgbClr val="FF0000"/>
                </a:solidFill>
              </a:rPr>
              <a:t>	</a:t>
            </a:r>
            <a:r>
              <a:rPr lang="cs-CZ" dirty="0" smtClean="0"/>
              <a:t>inkubátor</a:t>
            </a:r>
            <a:endParaRPr lang="cs-CZ" dirty="0"/>
          </a:p>
        </p:txBody>
      </p:sp>
      <p:sp>
        <p:nvSpPr>
          <p:cNvPr id="7" name="Rectangle 3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988840"/>
            <a:ext cx="8229600" cy="413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002060"/>
              </a:buClr>
              <a:buSzPct val="80000"/>
              <a:buFont typeface="Arial" panose="020B0604020202020204" pitchFamily="34" charset="0"/>
              <a:buChar char="•"/>
            </a:pPr>
            <a:r>
              <a:rPr lang="cs-CZ" altLang="cs-CZ" sz="2400" kern="0" dirty="0" smtClean="0">
                <a:solidFill>
                  <a:srgbClr val="002060"/>
                </a:solidFill>
                <a:effectLst/>
              </a:rPr>
              <a:t>instituce, </a:t>
            </a:r>
            <a:r>
              <a:rPr lang="cs-CZ" altLang="cs-CZ" sz="2400" kern="0" dirty="0">
                <a:solidFill>
                  <a:srgbClr val="002060"/>
                </a:solidFill>
                <a:effectLst/>
              </a:rPr>
              <a:t>která pomáhá novým a začínajícím společnostem </a:t>
            </a:r>
            <a:r>
              <a:rPr lang="cs-CZ" altLang="cs-CZ" sz="2400" kern="0" dirty="0" smtClean="0">
                <a:solidFill>
                  <a:srgbClr val="002060"/>
                </a:solidFill>
                <a:effectLst/>
              </a:rPr>
              <a:t>v </a:t>
            </a:r>
            <a:r>
              <a:rPr lang="cs-CZ" altLang="cs-CZ" sz="2400" kern="0" dirty="0">
                <a:solidFill>
                  <a:srgbClr val="002060"/>
                </a:solidFill>
                <a:effectLst/>
              </a:rPr>
              <a:t>době, kdy jsou tyto společnosti nejzranitelnější, tedy na začátku jejich </a:t>
            </a:r>
            <a:r>
              <a:rPr lang="cs-CZ" altLang="cs-CZ" sz="2400" kern="0" dirty="0" smtClean="0">
                <a:solidFill>
                  <a:srgbClr val="002060"/>
                </a:solidFill>
                <a:effectLst/>
              </a:rPr>
              <a:t>podnikání</a:t>
            </a:r>
          </a:p>
          <a:p>
            <a:pPr eaLnBrk="1" hangingPunct="1">
              <a:lnSpc>
                <a:spcPct val="110000"/>
              </a:lnSpc>
              <a:buClr>
                <a:srgbClr val="002060"/>
              </a:buClr>
              <a:buSzPct val="80000"/>
              <a:buFont typeface="Arial" panose="020B0604020202020204" pitchFamily="34" charset="0"/>
              <a:buChar char="•"/>
            </a:pPr>
            <a:r>
              <a:rPr lang="cs-CZ" altLang="cs-CZ" sz="2400" kern="0" dirty="0" smtClean="0">
                <a:solidFill>
                  <a:srgbClr val="002060"/>
                </a:solidFill>
                <a:effectLst/>
              </a:rPr>
              <a:t>poskytuje zasídleným společnostem služby zdarma nebo za výhodných podmínek, například zvýhodněný nájem prostor, technické zázemí, poradenství, školení</a:t>
            </a:r>
            <a:r>
              <a:rPr lang="cs-CZ" altLang="cs-CZ" sz="2400" kern="0" dirty="0">
                <a:solidFill>
                  <a:srgbClr val="002060"/>
                </a:solidFill>
                <a:effectLst/>
              </a:rPr>
              <a:t>, </a:t>
            </a:r>
            <a:r>
              <a:rPr lang="cs-CZ" altLang="cs-CZ" sz="2400" kern="0" dirty="0" smtClean="0">
                <a:solidFill>
                  <a:srgbClr val="002060"/>
                </a:solidFill>
                <a:effectLst/>
              </a:rPr>
              <a:t>kontakty </a:t>
            </a:r>
            <a:r>
              <a:rPr lang="cs-CZ" altLang="cs-CZ" sz="2400" kern="0" dirty="0">
                <a:solidFill>
                  <a:srgbClr val="002060"/>
                </a:solidFill>
                <a:effectLst/>
              </a:rPr>
              <a:t>v daném </a:t>
            </a:r>
            <a:r>
              <a:rPr lang="cs-CZ" altLang="cs-CZ" sz="2400" kern="0" dirty="0" smtClean="0">
                <a:solidFill>
                  <a:srgbClr val="002060"/>
                </a:solidFill>
                <a:effectLst/>
              </a:rPr>
              <a:t>oboru, pomoc s dotačními projekty</a:t>
            </a:r>
          </a:p>
          <a:p>
            <a:pPr eaLnBrk="1" hangingPunct="1">
              <a:lnSpc>
                <a:spcPct val="110000"/>
              </a:lnSpc>
              <a:buClr>
                <a:srgbClr val="002060"/>
              </a:buClr>
              <a:buSzPct val="80000"/>
              <a:buFont typeface="Arial" panose="020B0604020202020204" pitchFamily="34" charset="0"/>
              <a:buChar char="•"/>
            </a:pPr>
            <a:r>
              <a:rPr lang="cs-CZ" sz="2400" kern="0" dirty="0" smtClean="0">
                <a:solidFill>
                  <a:srgbClr val="002060"/>
                </a:solidFill>
                <a:effectLst/>
              </a:rPr>
              <a:t>inkubace cca 2 roky</a:t>
            </a:r>
          </a:p>
          <a:p>
            <a:pPr eaLnBrk="1" hangingPunct="1">
              <a:lnSpc>
                <a:spcPct val="110000"/>
              </a:lnSpc>
              <a:buClr>
                <a:srgbClr val="002060"/>
              </a:buClr>
              <a:buSzPct val="80000"/>
              <a:buFont typeface="Arial" panose="020B0604020202020204" pitchFamily="34" charset="0"/>
              <a:buChar char="•"/>
            </a:pPr>
            <a:r>
              <a:rPr lang="cs-CZ" sz="2400" kern="0" dirty="0" smtClean="0">
                <a:solidFill>
                  <a:srgbClr val="002060"/>
                </a:solidFill>
                <a:effectLst/>
              </a:rPr>
              <a:t>www.JIC.cz</a:t>
            </a:r>
          </a:p>
          <a:p>
            <a:pPr eaLnBrk="1" hangingPunct="1">
              <a:defRPr/>
            </a:pPr>
            <a:endParaRPr lang="cs-CZ" sz="2400" kern="0" dirty="0" smtClean="0">
              <a:solidFill>
                <a:srgbClr val="002060"/>
              </a:solidFill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cs-CZ" sz="2400" kern="0" dirty="0" smtClean="0">
              <a:solidFill>
                <a:srgbClr val="002060"/>
              </a:solidFill>
              <a:effectLst/>
            </a:endParaRPr>
          </a:p>
          <a:p>
            <a:pPr lvl="1" eaLnBrk="1" hangingPunct="1">
              <a:buFont typeface="Wingdings" pitchFamily="2" charset="2"/>
              <a:buNone/>
              <a:defRPr/>
            </a:pPr>
            <a:endParaRPr lang="cs-CZ" sz="2400" kern="0" dirty="0" smtClean="0">
              <a:solidFill>
                <a:srgbClr val="002060"/>
              </a:solidFill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cs-CZ" sz="2400" kern="0" dirty="0" smtClean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2221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287" y="2132856"/>
            <a:ext cx="2995533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cs-CZ" dirty="0" err="1" smtClean="0">
                <a:solidFill>
                  <a:srgbClr val="FF0000"/>
                </a:solidFill>
              </a:rPr>
              <a:t>viii</a:t>
            </a:r>
            <a:r>
              <a:rPr lang="cs-CZ" dirty="0" smtClean="0">
                <a:solidFill>
                  <a:srgbClr val="FF0000"/>
                </a:solidFill>
              </a:rPr>
              <a:t>.</a:t>
            </a:r>
            <a:r>
              <a:rPr lang="cs-CZ" dirty="0">
                <a:solidFill>
                  <a:srgbClr val="FF0000"/>
                </a:solidFill>
              </a:rPr>
              <a:t>	</a:t>
            </a:r>
            <a:r>
              <a:rPr lang="cs-CZ" dirty="0" smtClean="0"/>
              <a:t>když se to povede…</a:t>
            </a:r>
            <a:endParaRPr lang="cs-CZ" dirty="0"/>
          </a:p>
        </p:txBody>
      </p:sp>
      <p:sp>
        <p:nvSpPr>
          <p:cNvPr id="7" name="Rectangle 3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988840"/>
            <a:ext cx="8229600" cy="413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eaLnBrk="1" hangingPunct="1">
              <a:lnSpc>
                <a:spcPct val="110000"/>
              </a:lnSpc>
              <a:buClr>
                <a:srgbClr val="002060"/>
              </a:buClr>
              <a:buSzPct val="80000"/>
              <a:buNone/>
            </a:pPr>
            <a:r>
              <a:rPr lang="cs-CZ" altLang="cs-CZ" sz="2400" kern="0" dirty="0" err="1">
                <a:solidFill>
                  <a:srgbClr val="002060"/>
                </a:solidFill>
                <a:effectLst/>
              </a:rPr>
              <a:t>n</a:t>
            </a:r>
            <a:r>
              <a:rPr lang="cs-CZ" altLang="cs-CZ" sz="2400" kern="0" dirty="0" err="1" smtClean="0">
                <a:solidFill>
                  <a:srgbClr val="002060"/>
                </a:solidFill>
                <a:effectLst/>
              </a:rPr>
              <a:t>apř</a:t>
            </a:r>
            <a:r>
              <a:rPr lang="cs-CZ" altLang="cs-CZ" sz="2400" kern="0" dirty="0" smtClean="0">
                <a:solidFill>
                  <a:srgbClr val="002060"/>
                </a:solidFill>
                <a:effectLst/>
              </a:rPr>
              <a:t>:</a:t>
            </a:r>
          </a:p>
          <a:p>
            <a:pPr eaLnBrk="1" hangingPunct="1">
              <a:lnSpc>
                <a:spcPct val="110000"/>
              </a:lnSpc>
              <a:buClr>
                <a:srgbClr val="002060"/>
              </a:buClr>
              <a:buSzPct val="80000"/>
              <a:buFont typeface="Arial" panose="020B0604020202020204" pitchFamily="34" charset="0"/>
              <a:buChar char="•"/>
            </a:pPr>
            <a:r>
              <a:rPr lang="cs-CZ" altLang="cs-CZ" sz="2400" kern="0" dirty="0" smtClean="0">
                <a:solidFill>
                  <a:srgbClr val="002060"/>
                </a:solidFill>
                <a:effectLst/>
              </a:rPr>
              <a:t>ENANTIS (biotechnologie)</a:t>
            </a:r>
          </a:p>
          <a:p>
            <a:pPr eaLnBrk="1" hangingPunct="1">
              <a:lnSpc>
                <a:spcPct val="110000"/>
              </a:lnSpc>
              <a:buClr>
                <a:srgbClr val="002060"/>
              </a:buClr>
              <a:buSzPct val="80000"/>
              <a:buFont typeface="Arial" panose="020B0604020202020204" pitchFamily="34" charset="0"/>
              <a:buChar char="•"/>
            </a:pPr>
            <a:r>
              <a:rPr lang="cs-CZ" sz="2400" kern="0" dirty="0" smtClean="0">
                <a:solidFill>
                  <a:srgbClr val="002060"/>
                </a:solidFill>
                <a:effectLst/>
              </a:rPr>
              <a:t>ROPLASS (</a:t>
            </a:r>
            <a:r>
              <a:rPr lang="cs-CZ" sz="2400" kern="0" dirty="0">
                <a:solidFill>
                  <a:srgbClr val="002060"/>
                </a:solidFill>
                <a:effectLst/>
              </a:rPr>
              <a:t>plazmové úpravy)</a:t>
            </a:r>
          </a:p>
          <a:p>
            <a:pPr eaLnBrk="1" hangingPunct="1">
              <a:lnSpc>
                <a:spcPct val="110000"/>
              </a:lnSpc>
              <a:buClr>
                <a:srgbClr val="002060"/>
              </a:buClr>
              <a:buSzPct val="80000"/>
              <a:buFont typeface="Arial" panose="020B0604020202020204" pitchFamily="34" charset="0"/>
              <a:buChar char="•"/>
            </a:pPr>
            <a:r>
              <a:rPr lang="cs-CZ" sz="2400" kern="0" dirty="0" smtClean="0">
                <a:solidFill>
                  <a:srgbClr val="002060"/>
                </a:solidFill>
                <a:effectLst/>
              </a:rPr>
              <a:t>ADVECOPLAS (plazmové úpravy)</a:t>
            </a:r>
          </a:p>
          <a:p>
            <a:pPr eaLnBrk="1" hangingPunct="1">
              <a:lnSpc>
                <a:spcPct val="110000"/>
              </a:lnSpc>
              <a:buClr>
                <a:srgbClr val="002060"/>
              </a:buClr>
              <a:buSzPct val="80000"/>
              <a:buFont typeface="Arial" panose="020B0604020202020204" pitchFamily="34" charset="0"/>
              <a:buChar char="•"/>
            </a:pPr>
            <a:r>
              <a:rPr lang="cs-CZ" sz="2400" kern="0" dirty="0" smtClean="0">
                <a:solidFill>
                  <a:srgbClr val="002060"/>
                </a:solidFill>
                <a:effectLst/>
              </a:rPr>
              <a:t>MICROFT MIND → </a:t>
            </a:r>
            <a:r>
              <a:rPr lang="cs-CZ" sz="2400" kern="0" dirty="0">
                <a:solidFill>
                  <a:srgbClr val="002060"/>
                </a:solidFill>
                <a:effectLst/>
              </a:rPr>
              <a:t>MICROFT MIND</a:t>
            </a:r>
            <a:r>
              <a:rPr lang="cs-CZ" sz="2400" kern="0" dirty="0" smtClean="0">
                <a:solidFill>
                  <a:srgbClr val="002060"/>
                </a:solidFill>
                <a:effectLst/>
              </a:rPr>
              <a:t> (big data) </a:t>
            </a:r>
          </a:p>
          <a:p>
            <a:pPr eaLnBrk="1" hangingPunct="1">
              <a:lnSpc>
                <a:spcPct val="110000"/>
              </a:lnSpc>
              <a:buClr>
                <a:srgbClr val="002060"/>
              </a:buClr>
              <a:buSzPct val="80000"/>
              <a:buFont typeface="Arial" panose="020B0604020202020204" pitchFamily="34" charset="0"/>
              <a:buChar char="•"/>
            </a:pPr>
            <a:r>
              <a:rPr lang="cs-CZ" sz="2400" kern="0" dirty="0" smtClean="0">
                <a:solidFill>
                  <a:srgbClr val="002060"/>
                </a:solidFill>
                <a:effectLst/>
              </a:rPr>
              <a:t>INVEA-TECH → </a:t>
            </a:r>
            <a:r>
              <a:rPr lang="cs-CZ" sz="2400" kern="0" dirty="0" err="1" smtClean="0">
                <a:solidFill>
                  <a:srgbClr val="002060"/>
                </a:solidFill>
                <a:effectLst/>
              </a:rPr>
              <a:t>FlowMon</a:t>
            </a:r>
            <a:r>
              <a:rPr lang="cs-CZ" sz="2400" kern="0" dirty="0" smtClean="0">
                <a:solidFill>
                  <a:srgbClr val="002060"/>
                </a:solidFill>
                <a:effectLst/>
              </a:rPr>
              <a:t> </a:t>
            </a:r>
            <a:r>
              <a:rPr lang="cs-CZ" sz="2400" kern="0" dirty="0" err="1" smtClean="0">
                <a:solidFill>
                  <a:srgbClr val="002060"/>
                </a:solidFill>
                <a:effectLst/>
              </a:rPr>
              <a:t>Networks</a:t>
            </a:r>
            <a:r>
              <a:rPr lang="cs-CZ" sz="2400" kern="0" dirty="0" smtClean="0">
                <a:solidFill>
                  <a:srgbClr val="002060"/>
                </a:solidFill>
                <a:effectLst/>
              </a:rPr>
              <a:t> (sítě)</a:t>
            </a:r>
          </a:p>
          <a:p>
            <a:pPr eaLnBrk="1" hangingPunct="1">
              <a:lnSpc>
                <a:spcPct val="110000"/>
              </a:lnSpc>
              <a:buClr>
                <a:srgbClr val="002060"/>
              </a:buClr>
              <a:buSzPct val="80000"/>
              <a:buFont typeface="Arial" panose="020B0604020202020204" pitchFamily="34" charset="0"/>
              <a:buChar char="•"/>
            </a:pPr>
            <a:r>
              <a:rPr lang="cs-CZ" sz="2400" kern="0" dirty="0" smtClean="0">
                <a:solidFill>
                  <a:srgbClr val="002060"/>
                </a:solidFill>
                <a:effectLst/>
              </a:rPr>
              <a:t>CAVERSOFT (proteinové inženýrství </a:t>
            </a:r>
            <a:r>
              <a:rPr lang="cs-CZ" sz="2400" i="1" kern="0" dirty="0" smtClean="0">
                <a:solidFill>
                  <a:srgbClr val="002060"/>
                </a:solidFill>
                <a:effectLst/>
              </a:rPr>
              <a:t>in </a:t>
            </a:r>
            <a:r>
              <a:rPr lang="cs-CZ" sz="2400" i="1" kern="0" dirty="0" err="1" smtClean="0">
                <a:solidFill>
                  <a:srgbClr val="002060"/>
                </a:solidFill>
                <a:effectLst/>
              </a:rPr>
              <a:t>silico</a:t>
            </a:r>
            <a:r>
              <a:rPr lang="cs-CZ" sz="2400" kern="0" dirty="0" smtClean="0">
                <a:solidFill>
                  <a:srgbClr val="002060"/>
                </a:solidFill>
                <a:effectLst/>
              </a:rPr>
              <a:t>)</a:t>
            </a:r>
          </a:p>
          <a:p>
            <a:pPr eaLnBrk="1" hangingPunct="1">
              <a:lnSpc>
                <a:spcPct val="110000"/>
              </a:lnSpc>
              <a:buClr>
                <a:srgbClr val="002060"/>
              </a:buClr>
              <a:buSzPct val="80000"/>
              <a:buFont typeface="Arial" panose="020B0604020202020204" pitchFamily="34" charset="0"/>
              <a:buChar char="•"/>
            </a:pPr>
            <a:r>
              <a:rPr lang="cs-CZ" sz="2400" kern="0" cap="all" dirty="0">
                <a:solidFill>
                  <a:srgbClr val="002060"/>
                </a:solidFill>
                <a:effectLst/>
              </a:rPr>
              <a:t>Institut biostatistiky a </a:t>
            </a:r>
            <a:r>
              <a:rPr lang="cs-CZ" sz="2400" kern="0" cap="all" dirty="0" smtClean="0">
                <a:solidFill>
                  <a:srgbClr val="002060"/>
                </a:solidFill>
                <a:effectLst/>
              </a:rPr>
              <a:t>analýz </a:t>
            </a:r>
          </a:p>
          <a:p>
            <a:pPr eaLnBrk="1" hangingPunct="1">
              <a:defRPr/>
            </a:pPr>
            <a:endParaRPr lang="cs-CZ" sz="2400" kern="0" dirty="0" smtClean="0">
              <a:solidFill>
                <a:srgbClr val="002060"/>
              </a:solidFill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cs-CZ" sz="2400" kern="0" dirty="0" smtClean="0">
              <a:solidFill>
                <a:srgbClr val="002060"/>
              </a:solidFill>
              <a:effectLst/>
            </a:endParaRPr>
          </a:p>
          <a:p>
            <a:pPr lvl="1" eaLnBrk="1" hangingPunct="1">
              <a:buFont typeface="Wingdings" pitchFamily="2" charset="2"/>
              <a:buNone/>
              <a:defRPr/>
            </a:pPr>
            <a:endParaRPr lang="cs-CZ" sz="2400" kern="0" dirty="0" smtClean="0">
              <a:solidFill>
                <a:srgbClr val="002060"/>
              </a:solidFill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cs-CZ" sz="2400" kern="0" dirty="0" smtClean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8101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770"/>
            <a:ext cx="2880366" cy="1152146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844824"/>
            <a:ext cx="7772400" cy="14700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4000" dirty="0" smtClean="0">
                <a:solidFill>
                  <a:srgbClr val="002060"/>
                </a:solidFill>
              </a:rPr>
              <a:t>Děkuji za Váš čas a případné dotazy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2400" b="1" dirty="0" smtClean="0">
                <a:solidFill>
                  <a:schemeClr val="tx1"/>
                </a:solidFill>
              </a:rPr>
              <a:t>Markéta Vlasáková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2400" dirty="0" smtClean="0"/>
          </a:p>
          <a:p>
            <a:pPr>
              <a:lnSpc>
                <a:spcPct val="80000"/>
              </a:lnSpc>
              <a:defRPr/>
            </a:pPr>
            <a:r>
              <a:rPr lang="cs-CZ" sz="2400" dirty="0"/>
              <a:t>CTT MU</a:t>
            </a:r>
          </a:p>
          <a:p>
            <a:pPr>
              <a:lnSpc>
                <a:spcPct val="80000"/>
              </a:lnSpc>
              <a:defRPr/>
            </a:pPr>
            <a:r>
              <a:rPr lang="cs-CZ" sz="2400" dirty="0"/>
              <a:t>www.ctt.muni.cz</a:t>
            </a:r>
          </a:p>
          <a:p>
            <a:pPr>
              <a:lnSpc>
                <a:spcPct val="80000"/>
              </a:lnSpc>
              <a:defRPr/>
            </a:pPr>
            <a:r>
              <a:rPr lang="cs-CZ" sz="2400" dirty="0"/>
              <a:t>vlasakova@ctt.muni.cz</a:t>
            </a:r>
          </a:p>
        </p:txBody>
      </p:sp>
    </p:spTree>
    <p:extLst>
      <p:ext uri="{BB962C8B-B14F-4D97-AF65-F5344CB8AC3E}">
        <p14:creationId xmlns:p14="http://schemas.microsoft.com/office/powerpoint/2010/main" val="271786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cs-CZ" dirty="0" smtClean="0"/>
              <a:t>Co nás dnes čeká?</a:t>
            </a:r>
            <a:endParaRPr lang="cs-CZ" dirty="0"/>
          </a:p>
        </p:txBody>
      </p:sp>
      <p:sp>
        <p:nvSpPr>
          <p:cNvPr id="7" name="Rectangle 3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988840"/>
            <a:ext cx="8229600" cy="413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14350" indent="-514350" eaLnBrk="1" hangingPunct="1">
              <a:buClr>
                <a:srgbClr val="FF0000"/>
              </a:buClr>
              <a:buFont typeface="+mj-lt"/>
              <a:buAutoNum type="romanLcPeriod"/>
              <a:defRPr/>
            </a:pPr>
            <a:r>
              <a:rPr lang="cs-CZ" sz="2400" kern="0" dirty="0">
                <a:solidFill>
                  <a:srgbClr val="002060"/>
                </a:solidFill>
                <a:effectLst/>
              </a:rPr>
              <a:t>C</a:t>
            </a:r>
            <a:r>
              <a:rPr lang="cs-CZ" sz="2400" kern="0" dirty="0" smtClean="0">
                <a:solidFill>
                  <a:srgbClr val="002060"/>
                </a:solidFill>
                <a:effectLst/>
              </a:rPr>
              <a:t>o je „Transfer technologií“ (TT)?</a:t>
            </a:r>
          </a:p>
          <a:p>
            <a:pPr marL="514350" indent="-514350" eaLnBrk="1" hangingPunct="1">
              <a:buClr>
                <a:srgbClr val="FF0000"/>
              </a:buClr>
              <a:buFont typeface="+mj-lt"/>
              <a:buAutoNum type="romanLcPeriod"/>
              <a:defRPr/>
            </a:pPr>
            <a:r>
              <a:rPr lang="cs-CZ" sz="2400" kern="0" dirty="0">
                <a:solidFill>
                  <a:srgbClr val="002060"/>
                </a:solidFill>
                <a:effectLst/>
              </a:rPr>
              <a:t>Jaký je význam </a:t>
            </a:r>
            <a:r>
              <a:rPr lang="cs-CZ" sz="2400" kern="0" dirty="0" smtClean="0">
                <a:solidFill>
                  <a:srgbClr val="002060"/>
                </a:solidFill>
                <a:effectLst/>
              </a:rPr>
              <a:t>TT a co </a:t>
            </a:r>
            <a:r>
              <a:rPr lang="cs-CZ" sz="2400" kern="0" dirty="0">
                <a:solidFill>
                  <a:srgbClr val="002060"/>
                </a:solidFill>
                <a:effectLst/>
              </a:rPr>
              <a:t>lze transferovat?</a:t>
            </a:r>
          </a:p>
          <a:p>
            <a:pPr marL="514350" indent="-514350" eaLnBrk="1" hangingPunct="1">
              <a:buClr>
                <a:srgbClr val="FF0000"/>
              </a:buClr>
              <a:buFont typeface="+mj-lt"/>
              <a:buAutoNum type="romanLcPeriod"/>
              <a:defRPr/>
            </a:pPr>
            <a:r>
              <a:rPr lang="cs-CZ" sz="2400" kern="0" dirty="0" smtClean="0">
                <a:solidFill>
                  <a:srgbClr val="002060"/>
                </a:solidFill>
                <a:effectLst/>
              </a:rPr>
              <a:t>Jaké </a:t>
            </a:r>
            <a:r>
              <a:rPr lang="cs-CZ" sz="2400" kern="0" dirty="0">
                <a:solidFill>
                  <a:srgbClr val="002060"/>
                </a:solidFill>
                <a:effectLst/>
              </a:rPr>
              <a:t>jsou formy TT?</a:t>
            </a:r>
          </a:p>
          <a:p>
            <a:pPr marL="514350" indent="-514350" eaLnBrk="1" hangingPunct="1">
              <a:buClr>
                <a:srgbClr val="FF0000"/>
              </a:buClr>
              <a:buFont typeface="+mj-lt"/>
              <a:buAutoNum type="romanLcPeriod"/>
              <a:defRPr/>
            </a:pPr>
            <a:r>
              <a:rPr lang="cs-CZ" sz="2400" kern="0" dirty="0">
                <a:solidFill>
                  <a:srgbClr val="002060"/>
                </a:solidFill>
                <a:effectLst/>
              </a:rPr>
              <a:t>Jak vypadá modelový případ TT?</a:t>
            </a:r>
          </a:p>
          <a:p>
            <a:pPr marL="514350" indent="-514350" eaLnBrk="1" hangingPunct="1">
              <a:buClr>
                <a:srgbClr val="FF0000"/>
              </a:buClr>
              <a:buFont typeface="+mj-lt"/>
              <a:buAutoNum type="romanLcPeriod"/>
              <a:defRPr/>
            </a:pPr>
            <a:r>
              <a:rPr lang="cs-CZ" sz="2400" kern="0" dirty="0" smtClean="0">
                <a:solidFill>
                  <a:srgbClr val="002060"/>
                </a:solidFill>
                <a:effectLst/>
              </a:rPr>
              <a:t>Co je spin-</a:t>
            </a:r>
            <a:r>
              <a:rPr lang="cs-CZ" sz="2400" kern="0" dirty="0" err="1" smtClean="0">
                <a:solidFill>
                  <a:srgbClr val="002060"/>
                </a:solidFill>
                <a:effectLst/>
              </a:rPr>
              <a:t>off</a:t>
            </a:r>
            <a:r>
              <a:rPr lang="cs-CZ" sz="2400" kern="0" dirty="0" smtClean="0">
                <a:solidFill>
                  <a:srgbClr val="002060"/>
                </a:solidFill>
                <a:effectLst/>
              </a:rPr>
              <a:t>?</a:t>
            </a:r>
          </a:p>
          <a:p>
            <a:pPr marL="514350" indent="-514350" eaLnBrk="1" hangingPunct="1">
              <a:buClr>
                <a:srgbClr val="FF0000"/>
              </a:buClr>
              <a:buFont typeface="+mj-lt"/>
              <a:buAutoNum type="romanLcPeriod"/>
              <a:defRPr/>
            </a:pPr>
            <a:r>
              <a:rPr lang="cs-CZ" sz="2400" kern="0" dirty="0" smtClean="0">
                <a:solidFill>
                  <a:srgbClr val="002060"/>
                </a:solidFill>
                <a:effectLst/>
              </a:rPr>
              <a:t>Jak vznikne spin-</a:t>
            </a:r>
            <a:r>
              <a:rPr lang="cs-CZ" sz="2400" kern="0" dirty="0" err="1" smtClean="0">
                <a:solidFill>
                  <a:srgbClr val="002060"/>
                </a:solidFill>
                <a:effectLst/>
              </a:rPr>
              <a:t>off</a:t>
            </a:r>
            <a:r>
              <a:rPr lang="cs-CZ" sz="2400" kern="0" dirty="0" smtClean="0">
                <a:solidFill>
                  <a:srgbClr val="002060"/>
                </a:solidFill>
                <a:effectLst/>
              </a:rPr>
              <a:t>?</a:t>
            </a:r>
          </a:p>
          <a:p>
            <a:pPr marL="514350" indent="-514350" eaLnBrk="1" hangingPunct="1">
              <a:buClr>
                <a:srgbClr val="FF0000"/>
              </a:buClr>
              <a:buFont typeface="+mj-lt"/>
              <a:buAutoNum type="romanLcPeriod"/>
              <a:defRPr/>
            </a:pPr>
            <a:r>
              <a:rPr lang="cs-CZ" sz="2400" kern="0" dirty="0" smtClean="0">
                <a:solidFill>
                  <a:srgbClr val="002060"/>
                </a:solidFill>
                <a:effectLst/>
              </a:rPr>
              <a:t>Co jsou inkubátory?</a:t>
            </a:r>
          </a:p>
          <a:p>
            <a:pPr marL="514350" indent="-514350" eaLnBrk="1" hangingPunct="1">
              <a:buClr>
                <a:srgbClr val="FF0000"/>
              </a:buClr>
              <a:buFont typeface="+mj-lt"/>
              <a:buAutoNum type="romanLcPeriod"/>
              <a:defRPr/>
            </a:pPr>
            <a:r>
              <a:rPr lang="cs-CZ" sz="2400" kern="0" dirty="0" smtClean="0">
                <a:solidFill>
                  <a:srgbClr val="002060"/>
                </a:solidFill>
                <a:effectLst/>
              </a:rPr>
              <a:t>Známe spin-</a:t>
            </a:r>
            <a:r>
              <a:rPr lang="cs-CZ" sz="2400" kern="0" dirty="0" err="1" smtClean="0">
                <a:solidFill>
                  <a:srgbClr val="002060"/>
                </a:solidFill>
                <a:effectLst/>
              </a:rPr>
              <a:t>off</a:t>
            </a:r>
            <a:r>
              <a:rPr lang="cs-CZ" sz="2400" kern="0" dirty="0" smtClean="0">
                <a:solidFill>
                  <a:srgbClr val="002060"/>
                </a:solidFill>
                <a:effectLst/>
              </a:rPr>
              <a:t> Masarykovy univerzity?</a:t>
            </a:r>
            <a:endParaRPr lang="cs-CZ" sz="2400" kern="0" dirty="0">
              <a:solidFill>
                <a:srgbClr val="002060"/>
              </a:solidFill>
              <a:effectLst/>
            </a:endParaRPr>
          </a:p>
          <a:p>
            <a:pPr marL="0" indent="0" eaLnBrk="1" hangingPunct="1">
              <a:buClr>
                <a:srgbClr val="002060"/>
              </a:buClr>
              <a:buNone/>
              <a:defRPr/>
            </a:pPr>
            <a:endParaRPr lang="cs-CZ" sz="2400" kern="0" dirty="0" smtClean="0">
              <a:solidFill>
                <a:schemeClr val="folHlink"/>
              </a:solidFill>
              <a:effectLst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cs-CZ" sz="2400" kern="0" dirty="0" smtClean="0">
              <a:solidFill>
                <a:schemeClr val="folHlink"/>
              </a:solidFill>
              <a:effectLst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cs-CZ" sz="2400" kern="0" dirty="0" smtClean="0">
              <a:solidFill>
                <a:schemeClr val="folHlink"/>
              </a:solidFill>
              <a:effectLst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cs-CZ" sz="2400" kern="0" dirty="0" smtClean="0">
              <a:solidFill>
                <a:schemeClr val="folHlink"/>
              </a:solidFill>
              <a:effectLst/>
            </a:endParaRPr>
          </a:p>
          <a:p>
            <a:pPr eaLnBrk="1" hangingPunct="1">
              <a:defRPr/>
            </a:pPr>
            <a:endParaRPr lang="cs-CZ" sz="2400" kern="0" dirty="0" smtClean="0">
              <a:solidFill>
                <a:schemeClr val="folHlink"/>
              </a:solidFill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cs-CZ" sz="2400" kern="0" dirty="0" smtClean="0">
              <a:solidFill>
                <a:schemeClr val="folHlink"/>
              </a:solidFill>
              <a:effectLst/>
            </a:endParaRPr>
          </a:p>
          <a:p>
            <a:pPr lvl="1" eaLnBrk="1" hangingPunct="1">
              <a:buFont typeface="Wingdings" pitchFamily="2" charset="2"/>
              <a:buNone/>
              <a:defRPr/>
            </a:pPr>
            <a:endParaRPr lang="cs-CZ" sz="2000" kern="0" dirty="0" smtClean="0"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cs-CZ" sz="2800" kern="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6445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:\Documents\PŘEDNÁŠKY\tech-transfer-illo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61047"/>
            <a:ext cx="4390574" cy="275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i.	</a:t>
            </a:r>
            <a:r>
              <a:rPr lang="cs-CZ" dirty="0"/>
              <a:t>Transfer technologií</a:t>
            </a:r>
          </a:p>
        </p:txBody>
      </p:sp>
      <p:sp>
        <p:nvSpPr>
          <p:cNvPr id="7" name="Rectangle 3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988841"/>
            <a:ext cx="822960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002060"/>
              </a:buClr>
              <a:buSzPct val="80000"/>
              <a:buFont typeface="Arial" panose="020B0604020202020204" pitchFamily="34" charset="0"/>
              <a:buChar char="•"/>
            </a:pPr>
            <a:r>
              <a:rPr lang="cs-CZ" altLang="cs-CZ" sz="2400" kern="0" dirty="0">
                <a:solidFill>
                  <a:srgbClr val="002060"/>
                </a:solidFill>
                <a:effectLst/>
              </a:rPr>
              <a:t>proces převádění různých poznatků (hl. technických řešení a vědeckovýzkumných poznatků a zkušeností) z univerzitního prostředí směrem do praxe a naopak</a:t>
            </a:r>
          </a:p>
          <a:p>
            <a:pPr lvl="0" eaLnBrk="1" hangingPunct="1">
              <a:lnSpc>
                <a:spcPct val="110000"/>
              </a:lnSpc>
              <a:buClr>
                <a:srgbClr val="002060"/>
              </a:buClr>
              <a:buSzPct val="80000"/>
              <a:buFont typeface="Arial" panose="020B0604020202020204" pitchFamily="34" charset="0"/>
              <a:buChar char="•"/>
            </a:pPr>
            <a:r>
              <a:rPr lang="cs-CZ" altLang="cs-CZ" sz="2400" kern="0" dirty="0">
                <a:solidFill>
                  <a:srgbClr val="002060"/>
                </a:solidFill>
                <a:effectLst/>
              </a:rPr>
              <a:t>proces přenosu poznatků umožňující inovaci výrobků a služeb mezi poskytovatelem technologie a jejím příjemcem</a:t>
            </a:r>
          </a:p>
          <a:p>
            <a:pPr lvl="0" eaLnBrk="1" hangingPunct="1">
              <a:lnSpc>
                <a:spcPct val="110000"/>
              </a:lnSpc>
              <a:buClr>
                <a:srgbClr val="002060"/>
              </a:buClr>
              <a:buSzPct val="80000"/>
              <a:buFont typeface="Arial" panose="020B0604020202020204" pitchFamily="34" charset="0"/>
              <a:buChar char="•"/>
            </a:pPr>
            <a:r>
              <a:rPr lang="pt-BR" altLang="cs-CZ" sz="2400" kern="0" dirty="0">
                <a:solidFill>
                  <a:srgbClr val="002060"/>
                </a:solidFill>
                <a:effectLst/>
              </a:rPr>
              <a:t>přenos výsledků výzkumu a vývoje do praxe</a:t>
            </a:r>
          </a:p>
          <a:p>
            <a:pPr marL="0" indent="0" eaLnBrk="1" hangingPunct="1">
              <a:buClr>
                <a:srgbClr val="002060"/>
              </a:buClr>
              <a:buNone/>
              <a:defRPr/>
            </a:pPr>
            <a:endParaRPr lang="cs-CZ" sz="2400" kern="0" dirty="0" smtClean="0">
              <a:solidFill>
                <a:schemeClr val="folHlink"/>
              </a:solidFill>
              <a:effectLst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cs-CZ" sz="2400" kern="0" dirty="0" smtClean="0">
              <a:solidFill>
                <a:schemeClr val="folHlink"/>
              </a:solidFill>
              <a:effectLst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cs-CZ" sz="2400" kern="0" dirty="0" smtClean="0">
              <a:solidFill>
                <a:schemeClr val="folHlink"/>
              </a:solidFill>
              <a:effectLst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cs-CZ" sz="2400" kern="0" dirty="0" smtClean="0">
              <a:solidFill>
                <a:schemeClr val="folHlink"/>
              </a:solidFill>
              <a:effectLst/>
            </a:endParaRPr>
          </a:p>
          <a:p>
            <a:pPr marL="0" indent="0" eaLnBrk="1" hangingPunct="1">
              <a:buNone/>
              <a:defRPr/>
            </a:pPr>
            <a:endParaRPr lang="cs-CZ" sz="2400" kern="0" dirty="0" smtClean="0">
              <a:solidFill>
                <a:schemeClr val="folHlink"/>
              </a:solidFill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cs-CZ" sz="2400" kern="0" dirty="0" smtClean="0">
              <a:solidFill>
                <a:schemeClr val="folHlink"/>
              </a:solidFill>
              <a:effectLst/>
            </a:endParaRPr>
          </a:p>
          <a:p>
            <a:pPr lvl="1" eaLnBrk="1" hangingPunct="1">
              <a:buFont typeface="Wingdings" pitchFamily="2" charset="2"/>
              <a:buNone/>
              <a:defRPr/>
            </a:pPr>
            <a:endParaRPr lang="cs-CZ" sz="2000" kern="0" dirty="0" smtClean="0"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cs-CZ" sz="2800" kern="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8936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Documents\PŘEDNÁŠKY\0013729e4a9d0b156c202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21089"/>
            <a:ext cx="3250089" cy="248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cs-CZ" dirty="0" smtClean="0"/>
              <a:t>„inovace“ </a:t>
            </a:r>
            <a:endParaRPr lang="cs-CZ" dirty="0"/>
          </a:p>
        </p:txBody>
      </p:sp>
      <p:sp>
        <p:nvSpPr>
          <p:cNvPr id="7" name="Rectangle 3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988840"/>
            <a:ext cx="8229600" cy="413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002060"/>
              </a:buClr>
              <a:buSzPct val="8000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effectLst/>
              </a:rPr>
              <a:t>Inovace dávají produktům nové vlastnosti, nové technické parametry a nové </a:t>
            </a:r>
            <a:r>
              <a:rPr lang="cs-CZ" sz="2400" dirty="0" smtClean="0">
                <a:solidFill>
                  <a:srgbClr val="002060"/>
                </a:solidFill>
                <a:effectLst/>
              </a:rPr>
              <a:t>užitky (konkurenční výhoda)</a:t>
            </a:r>
            <a:endParaRPr lang="cs-CZ" sz="2400" dirty="0">
              <a:solidFill>
                <a:srgbClr val="002060"/>
              </a:solidFill>
              <a:effectLst/>
            </a:endParaRPr>
          </a:p>
          <a:p>
            <a:pPr eaLnBrk="1" hangingPunct="1">
              <a:lnSpc>
                <a:spcPct val="110000"/>
              </a:lnSpc>
              <a:buClr>
                <a:srgbClr val="002060"/>
              </a:buClr>
              <a:buSzPct val="8000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effectLst/>
              </a:rPr>
              <a:t>Inovace umožňují nabídnout zákazníkovi jedinečný a odlišitelný produkt, který je lepší, v parametrech, designu či ceně, než konkurenční</a:t>
            </a:r>
            <a:endParaRPr lang="cs-CZ" sz="2400" kern="0" dirty="0">
              <a:solidFill>
                <a:srgbClr val="002060"/>
              </a:solidFill>
              <a:effectLst/>
            </a:endParaRPr>
          </a:p>
          <a:p>
            <a:pPr eaLnBrk="1" hangingPunct="1">
              <a:lnSpc>
                <a:spcPct val="110000"/>
              </a:lnSpc>
              <a:buClr>
                <a:srgbClr val="002060"/>
              </a:buClr>
              <a:buSzPct val="80000"/>
              <a:buFont typeface="Arial" panose="020B0604020202020204" pitchFamily="34" charset="0"/>
              <a:buChar char="•"/>
            </a:pPr>
            <a:endParaRPr lang="cs-CZ" altLang="cs-CZ" sz="2400" kern="0" dirty="0" smtClean="0">
              <a:solidFill>
                <a:srgbClr val="002060"/>
              </a:solidFill>
              <a:effectLst/>
            </a:endParaRPr>
          </a:p>
          <a:p>
            <a:pPr eaLnBrk="1" hangingPunct="1">
              <a:lnSpc>
                <a:spcPct val="110000"/>
              </a:lnSpc>
              <a:buClr>
                <a:srgbClr val="002060"/>
              </a:buClr>
              <a:buSzPct val="80000"/>
              <a:buFont typeface="Arial" panose="020B0604020202020204" pitchFamily="34" charset="0"/>
              <a:buChar char="•"/>
            </a:pPr>
            <a:r>
              <a:rPr lang="cs-CZ" altLang="cs-CZ" sz="2400" kern="0" dirty="0" smtClean="0">
                <a:solidFill>
                  <a:srgbClr val="002060"/>
                </a:solidFill>
                <a:effectLst/>
              </a:rPr>
              <a:t>Inovace lze získat pouze </a:t>
            </a:r>
            <a:r>
              <a:rPr lang="cs-CZ" altLang="cs-CZ" sz="2400" b="1" kern="0" dirty="0" smtClean="0">
                <a:solidFill>
                  <a:srgbClr val="002060"/>
                </a:solidFill>
                <a:effectLst/>
              </a:rPr>
              <a:t>dvěma</a:t>
            </a:r>
            <a:r>
              <a:rPr lang="cs-CZ" altLang="cs-CZ" sz="2400" kern="0" dirty="0" smtClean="0">
                <a:solidFill>
                  <a:srgbClr val="002060"/>
                </a:solidFill>
                <a:effectLst/>
              </a:rPr>
              <a:t> způsoby:</a:t>
            </a:r>
            <a:endParaRPr lang="cs-CZ" altLang="cs-CZ" sz="2400" kern="0" dirty="0">
              <a:solidFill>
                <a:srgbClr val="002060"/>
              </a:solidFill>
              <a:effectLst/>
            </a:endParaRPr>
          </a:p>
          <a:p>
            <a:pPr lvl="1" eaLnBrk="1" hangingPunct="1">
              <a:lnSpc>
                <a:spcPct val="110000"/>
              </a:lnSpc>
              <a:buClr>
                <a:srgbClr val="002060"/>
              </a:buClr>
              <a:buSzPct val="80000"/>
              <a:buFont typeface="Arial" panose="020B0604020202020204" pitchFamily="34" charset="0"/>
              <a:buChar char="•"/>
            </a:pPr>
            <a:r>
              <a:rPr lang="cs-CZ" altLang="cs-CZ" sz="2400" kern="0" dirty="0" smtClean="0">
                <a:solidFill>
                  <a:srgbClr val="002060"/>
                </a:solidFill>
                <a:effectLst/>
              </a:rPr>
              <a:t>vyvinout</a:t>
            </a:r>
            <a:endParaRPr lang="cs-CZ" altLang="cs-CZ" sz="2400" kern="0" dirty="0">
              <a:solidFill>
                <a:srgbClr val="002060"/>
              </a:solidFill>
              <a:effectLst/>
            </a:endParaRPr>
          </a:p>
          <a:p>
            <a:pPr lvl="1" eaLnBrk="1" hangingPunct="1">
              <a:lnSpc>
                <a:spcPct val="110000"/>
              </a:lnSpc>
              <a:buClr>
                <a:srgbClr val="002060"/>
              </a:buClr>
              <a:buSzPct val="80000"/>
              <a:buFont typeface="Arial" panose="020B0604020202020204" pitchFamily="34" charset="0"/>
              <a:buChar char="•"/>
            </a:pPr>
            <a:r>
              <a:rPr lang="cs-CZ" altLang="cs-CZ" sz="2400" kern="0" dirty="0" smtClean="0">
                <a:solidFill>
                  <a:srgbClr val="002060"/>
                </a:solidFill>
                <a:effectLst/>
              </a:rPr>
              <a:t>koupit</a:t>
            </a:r>
            <a:endParaRPr lang="cs-CZ" altLang="cs-CZ" sz="2400" kern="0" dirty="0">
              <a:solidFill>
                <a:srgbClr val="002060"/>
              </a:solidFill>
              <a:effectLst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cs-CZ" sz="2400" kern="0" dirty="0" smtClean="0">
              <a:solidFill>
                <a:schemeClr val="folHlink"/>
              </a:solidFill>
              <a:effectLst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cs-CZ" sz="2400" kern="0" dirty="0" smtClean="0">
              <a:solidFill>
                <a:schemeClr val="folHlink"/>
              </a:solidFill>
              <a:effectLst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cs-CZ" sz="2400" kern="0" dirty="0" smtClean="0">
              <a:solidFill>
                <a:schemeClr val="folHlink"/>
              </a:solidFill>
              <a:effectLst/>
            </a:endParaRPr>
          </a:p>
          <a:p>
            <a:pPr eaLnBrk="1" hangingPunct="1">
              <a:defRPr/>
            </a:pPr>
            <a:endParaRPr lang="cs-CZ" sz="2400" kern="0" dirty="0" smtClean="0">
              <a:solidFill>
                <a:schemeClr val="folHlink"/>
              </a:solidFill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cs-CZ" sz="2400" kern="0" dirty="0" smtClean="0">
              <a:solidFill>
                <a:schemeClr val="folHlink"/>
              </a:solidFill>
              <a:effectLst/>
            </a:endParaRPr>
          </a:p>
          <a:p>
            <a:pPr lvl="1" eaLnBrk="1" hangingPunct="1">
              <a:buFont typeface="Wingdings" pitchFamily="2" charset="2"/>
              <a:buNone/>
              <a:defRPr/>
            </a:pPr>
            <a:endParaRPr lang="cs-CZ" sz="2000" kern="0" dirty="0" smtClean="0"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cs-CZ" sz="2800" kern="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2124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cs-CZ" dirty="0" err="1" smtClean="0">
                <a:solidFill>
                  <a:srgbClr val="FF0000"/>
                </a:solidFill>
              </a:rPr>
              <a:t>ii</a:t>
            </a:r>
            <a:r>
              <a:rPr lang="cs-CZ" dirty="0" smtClean="0">
                <a:solidFill>
                  <a:srgbClr val="FF0000"/>
                </a:solidFill>
              </a:rPr>
              <a:t>.</a:t>
            </a:r>
            <a:r>
              <a:rPr lang="cs-CZ" dirty="0">
                <a:solidFill>
                  <a:srgbClr val="FF0000"/>
                </a:solidFill>
              </a:rPr>
              <a:t>	</a:t>
            </a:r>
            <a:r>
              <a:rPr lang="cs-CZ" dirty="0"/>
              <a:t>význam transferu:</a:t>
            </a:r>
          </a:p>
        </p:txBody>
      </p:sp>
      <p:sp>
        <p:nvSpPr>
          <p:cNvPr id="7" name="Rectangle 3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988840"/>
            <a:ext cx="8229600" cy="413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002060"/>
              </a:buClr>
              <a:buSzPct val="80000"/>
              <a:buFont typeface="Arial" panose="020B0604020202020204" pitchFamily="34" charset="0"/>
              <a:buChar char="•"/>
            </a:pPr>
            <a:r>
              <a:rPr lang="cs-CZ" altLang="cs-CZ" sz="2400" b="1" kern="0" dirty="0">
                <a:solidFill>
                  <a:srgbClr val="002060"/>
                </a:solidFill>
                <a:effectLst/>
              </a:rPr>
              <a:t>technický a ekonomický přínos </a:t>
            </a:r>
            <a:r>
              <a:rPr lang="cs-CZ" altLang="cs-CZ" sz="2400" kern="0" dirty="0">
                <a:solidFill>
                  <a:srgbClr val="002060"/>
                </a:solidFill>
                <a:effectLst/>
              </a:rPr>
              <a:t>pro poskytovatele i uživatele</a:t>
            </a:r>
          </a:p>
          <a:p>
            <a:pPr eaLnBrk="1" hangingPunct="1">
              <a:lnSpc>
                <a:spcPct val="110000"/>
              </a:lnSpc>
              <a:buClr>
                <a:srgbClr val="002060"/>
              </a:buClr>
              <a:buSzPct val="80000"/>
              <a:buFont typeface="Arial" panose="020B0604020202020204" pitchFamily="34" charset="0"/>
              <a:buChar char="•"/>
            </a:pPr>
            <a:r>
              <a:rPr lang="cs-CZ" altLang="cs-CZ" sz="2400" b="1" kern="0" dirty="0">
                <a:solidFill>
                  <a:srgbClr val="002060"/>
                </a:solidFill>
                <a:effectLst/>
              </a:rPr>
              <a:t>posílení konkurenceschopnosti</a:t>
            </a:r>
            <a:r>
              <a:rPr lang="cs-CZ" altLang="cs-CZ" sz="2400" kern="0" dirty="0">
                <a:solidFill>
                  <a:srgbClr val="002060"/>
                </a:solidFill>
                <a:effectLst/>
              </a:rPr>
              <a:t>  (rozvoj regionů, prosperita společnosti, objem exportu, méně nezaměstnaných absolventů, region lákající investory a špičkové odborníky)</a:t>
            </a:r>
          </a:p>
          <a:p>
            <a:pPr eaLnBrk="1" hangingPunct="1">
              <a:lnSpc>
                <a:spcPct val="110000"/>
              </a:lnSpc>
              <a:buClr>
                <a:srgbClr val="002060"/>
              </a:buClr>
              <a:buSzPct val="80000"/>
              <a:buFont typeface="Arial" panose="020B0604020202020204" pitchFamily="34" charset="0"/>
              <a:buChar char="•"/>
            </a:pPr>
            <a:r>
              <a:rPr lang="cs-CZ" altLang="cs-CZ" sz="2400" kern="0" dirty="0">
                <a:solidFill>
                  <a:srgbClr val="002060"/>
                </a:solidFill>
                <a:effectLst/>
              </a:rPr>
              <a:t>výzkumné výsledky </a:t>
            </a:r>
            <a:r>
              <a:rPr lang="cs-CZ" altLang="cs-CZ" sz="2400" b="1" kern="0" dirty="0">
                <a:solidFill>
                  <a:srgbClr val="002060"/>
                </a:solidFill>
                <a:effectLst/>
              </a:rPr>
              <a:t>úspěšně uplatněné </a:t>
            </a:r>
            <a:r>
              <a:rPr lang="cs-CZ" altLang="cs-CZ" sz="2400" kern="0" dirty="0">
                <a:solidFill>
                  <a:srgbClr val="002060"/>
                </a:solidFill>
                <a:effectLst/>
              </a:rPr>
              <a:t>v praxi</a:t>
            </a:r>
          </a:p>
          <a:p>
            <a:pPr eaLnBrk="1" hangingPunct="1">
              <a:lnSpc>
                <a:spcPct val="110000"/>
              </a:lnSpc>
              <a:buClr>
                <a:srgbClr val="002060"/>
              </a:buClr>
              <a:buSzPct val="80000"/>
              <a:buFont typeface="Arial" panose="020B0604020202020204" pitchFamily="34" charset="0"/>
              <a:buChar char="•"/>
            </a:pPr>
            <a:r>
              <a:rPr lang="cs-CZ" altLang="cs-CZ" sz="2400" kern="0" dirty="0">
                <a:solidFill>
                  <a:srgbClr val="002060"/>
                </a:solidFill>
                <a:effectLst/>
              </a:rPr>
              <a:t>návratnost finančních prostředků vložených do výzkumu</a:t>
            </a:r>
          </a:p>
          <a:p>
            <a:pPr eaLnBrk="1" hangingPunct="1">
              <a:lnSpc>
                <a:spcPct val="110000"/>
              </a:lnSpc>
              <a:buClr>
                <a:srgbClr val="002060"/>
              </a:buClr>
              <a:buSzPct val="80000"/>
              <a:buFont typeface="Arial" panose="020B0604020202020204" pitchFamily="34" charset="0"/>
              <a:buChar char="•"/>
            </a:pPr>
            <a:r>
              <a:rPr lang="cs-CZ" altLang="cs-CZ" sz="2400" kern="0" dirty="0">
                <a:solidFill>
                  <a:srgbClr val="002060"/>
                </a:solidFill>
                <a:effectLst/>
              </a:rPr>
              <a:t>splněná očekávání sponzorů, poskytovatelů dotace, vládních institucí</a:t>
            </a:r>
          </a:p>
          <a:p>
            <a:pPr marL="0" indent="0" eaLnBrk="1" hangingPunct="1">
              <a:buClr>
                <a:srgbClr val="002060"/>
              </a:buClr>
              <a:buNone/>
              <a:defRPr/>
            </a:pPr>
            <a:endParaRPr lang="cs-CZ" sz="2400" kern="0" dirty="0" smtClean="0">
              <a:solidFill>
                <a:schemeClr val="folHlink"/>
              </a:solidFill>
              <a:effectLst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cs-CZ" sz="2400" kern="0" dirty="0" smtClean="0">
              <a:solidFill>
                <a:schemeClr val="folHlink"/>
              </a:solidFill>
              <a:effectLst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cs-CZ" sz="2400" kern="0" dirty="0" smtClean="0">
              <a:solidFill>
                <a:schemeClr val="folHlink"/>
              </a:solidFill>
              <a:effectLst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cs-CZ" sz="2400" kern="0" dirty="0" smtClean="0">
              <a:solidFill>
                <a:schemeClr val="folHlink"/>
              </a:solidFill>
              <a:effectLst/>
            </a:endParaRPr>
          </a:p>
          <a:p>
            <a:pPr eaLnBrk="1" hangingPunct="1">
              <a:defRPr/>
            </a:pPr>
            <a:endParaRPr lang="cs-CZ" sz="2400" kern="0" dirty="0" smtClean="0">
              <a:solidFill>
                <a:schemeClr val="folHlink"/>
              </a:solidFill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cs-CZ" sz="2400" kern="0" dirty="0" smtClean="0">
              <a:solidFill>
                <a:schemeClr val="folHlink"/>
              </a:solidFill>
              <a:effectLst/>
            </a:endParaRPr>
          </a:p>
          <a:p>
            <a:pPr lvl="1" eaLnBrk="1" hangingPunct="1">
              <a:buFont typeface="Wingdings" pitchFamily="2" charset="2"/>
              <a:buNone/>
              <a:defRPr/>
            </a:pPr>
            <a:endParaRPr lang="cs-CZ" sz="2000" kern="0" dirty="0" smtClean="0"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cs-CZ" sz="2800" kern="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8749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Z:\Documents\PŘEDNÁŠKY\ukázky patentů\google-glass-patent-2-21-13-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406" y="4725144"/>
            <a:ext cx="3438925" cy="200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cs-CZ" dirty="0" err="1" smtClean="0">
                <a:solidFill>
                  <a:srgbClr val="FF0000"/>
                </a:solidFill>
              </a:rPr>
              <a:t>ii</a:t>
            </a:r>
            <a:r>
              <a:rPr lang="cs-CZ" dirty="0" smtClean="0">
                <a:solidFill>
                  <a:srgbClr val="FF0000"/>
                </a:solidFill>
              </a:rPr>
              <a:t>.</a:t>
            </a:r>
            <a:r>
              <a:rPr lang="cs-CZ" dirty="0">
                <a:solidFill>
                  <a:srgbClr val="FF0000"/>
                </a:solidFill>
              </a:rPr>
              <a:t>	</a:t>
            </a:r>
            <a:r>
              <a:rPr lang="cs-CZ" dirty="0"/>
              <a:t>transferovat lze:</a:t>
            </a:r>
          </a:p>
        </p:txBody>
      </p:sp>
      <p:sp>
        <p:nvSpPr>
          <p:cNvPr id="7" name="Rectangle 3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988840"/>
            <a:ext cx="8229600" cy="413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002060"/>
              </a:buClr>
              <a:buSzPct val="80000"/>
              <a:buFont typeface="Arial" panose="020B0604020202020204" pitchFamily="34" charset="0"/>
              <a:buChar char="•"/>
            </a:pPr>
            <a:r>
              <a:rPr lang="cs-CZ" altLang="cs-CZ" sz="2400" kern="0" dirty="0">
                <a:solidFill>
                  <a:srgbClr val="002060"/>
                </a:solidFill>
                <a:effectLst/>
              </a:rPr>
              <a:t>předměty </a:t>
            </a:r>
            <a:r>
              <a:rPr lang="cs-CZ" altLang="cs-CZ" sz="2400" b="1" kern="0" dirty="0">
                <a:solidFill>
                  <a:srgbClr val="002060"/>
                </a:solidFill>
                <a:effectLst/>
              </a:rPr>
              <a:t>průmyslového vlastnictví</a:t>
            </a:r>
            <a:r>
              <a:rPr lang="cs-CZ" altLang="cs-CZ" sz="2400" kern="0" dirty="0">
                <a:solidFill>
                  <a:srgbClr val="002060"/>
                </a:solidFill>
                <a:effectLst/>
              </a:rPr>
              <a:t>, např.:</a:t>
            </a:r>
          </a:p>
          <a:p>
            <a:pPr lvl="1" eaLnBrk="1" hangingPunct="1">
              <a:lnSpc>
                <a:spcPct val="110000"/>
              </a:lnSpc>
              <a:buClr>
                <a:srgbClr val="002060"/>
              </a:buClr>
              <a:buSzPct val="80000"/>
              <a:buFont typeface="Arial" panose="020B0604020202020204" pitchFamily="34" charset="0"/>
              <a:buChar char="•"/>
            </a:pPr>
            <a:r>
              <a:rPr lang="cs-CZ" altLang="cs-CZ" sz="2400" kern="0" dirty="0">
                <a:solidFill>
                  <a:srgbClr val="002060"/>
                </a:solidFill>
                <a:effectLst/>
              </a:rPr>
              <a:t>technická řešení a vynálezy (především chráněné)</a:t>
            </a:r>
          </a:p>
          <a:p>
            <a:pPr lvl="1" eaLnBrk="1" hangingPunct="1">
              <a:lnSpc>
                <a:spcPct val="110000"/>
              </a:lnSpc>
              <a:buClr>
                <a:srgbClr val="002060"/>
              </a:buClr>
              <a:buSzPct val="80000"/>
              <a:buFont typeface="Arial" panose="020B0604020202020204" pitchFamily="34" charset="0"/>
              <a:buChar char="•"/>
            </a:pPr>
            <a:r>
              <a:rPr lang="cs-CZ" altLang="cs-CZ" sz="2400" kern="0" dirty="0">
                <a:solidFill>
                  <a:srgbClr val="002060"/>
                </a:solidFill>
                <a:effectLst/>
              </a:rPr>
              <a:t>ochranné známky, průmyslové vzory</a:t>
            </a:r>
          </a:p>
          <a:p>
            <a:pPr eaLnBrk="1" hangingPunct="1">
              <a:lnSpc>
                <a:spcPct val="110000"/>
              </a:lnSpc>
              <a:buClr>
                <a:srgbClr val="002060"/>
              </a:buClr>
              <a:buSzPct val="80000"/>
              <a:buFont typeface="Arial" panose="020B0604020202020204" pitchFamily="34" charset="0"/>
              <a:buChar char="•"/>
            </a:pPr>
            <a:r>
              <a:rPr lang="cs-CZ" altLang="cs-CZ" sz="2400" kern="0" dirty="0">
                <a:solidFill>
                  <a:srgbClr val="002060"/>
                </a:solidFill>
                <a:effectLst/>
              </a:rPr>
              <a:t>jiné </a:t>
            </a:r>
            <a:r>
              <a:rPr lang="cs-CZ" altLang="cs-CZ" sz="2400" b="1" kern="0" dirty="0">
                <a:solidFill>
                  <a:srgbClr val="002060"/>
                </a:solidFill>
                <a:effectLst/>
              </a:rPr>
              <a:t>hmotné</a:t>
            </a:r>
            <a:r>
              <a:rPr lang="cs-CZ" altLang="cs-CZ" sz="2400" kern="0" dirty="0">
                <a:solidFill>
                  <a:srgbClr val="002060"/>
                </a:solidFill>
                <a:effectLst/>
              </a:rPr>
              <a:t> výsledky výzkumu a vývoje, např.:</a:t>
            </a:r>
          </a:p>
          <a:p>
            <a:pPr lvl="1" eaLnBrk="1" hangingPunct="1">
              <a:lnSpc>
                <a:spcPct val="110000"/>
              </a:lnSpc>
              <a:buClr>
                <a:srgbClr val="002060"/>
              </a:buClr>
              <a:buSzPct val="80000"/>
              <a:buFont typeface="Arial" panose="020B0604020202020204" pitchFamily="34" charset="0"/>
              <a:buChar char="•"/>
            </a:pPr>
            <a:r>
              <a:rPr lang="cs-CZ" altLang="cs-CZ" sz="2400" kern="0" dirty="0">
                <a:solidFill>
                  <a:srgbClr val="002060"/>
                </a:solidFill>
                <a:effectLst/>
              </a:rPr>
              <a:t>biologický materiál (</a:t>
            </a:r>
            <a:r>
              <a:rPr lang="cs-CZ" altLang="cs-CZ" sz="2400" kern="0" dirty="0" err="1" smtClean="0">
                <a:solidFill>
                  <a:srgbClr val="002060"/>
                </a:solidFill>
                <a:effectLst/>
              </a:rPr>
              <a:t>nepatentovatelný</a:t>
            </a:r>
            <a:r>
              <a:rPr lang="cs-CZ" altLang="cs-CZ" sz="2400" kern="0" dirty="0" smtClean="0">
                <a:solidFill>
                  <a:srgbClr val="002060"/>
                </a:solidFill>
                <a:effectLst/>
              </a:rPr>
              <a:t>) </a:t>
            </a:r>
            <a:r>
              <a:rPr lang="cs-CZ" altLang="cs-CZ" sz="2400" b="1" kern="0" dirty="0" smtClean="0">
                <a:solidFill>
                  <a:srgbClr val="002060"/>
                </a:solidFill>
                <a:effectLst/>
              </a:rPr>
              <a:t>MTA</a:t>
            </a:r>
            <a:endParaRPr lang="cs-CZ" altLang="cs-CZ" sz="2400" b="1" kern="0" dirty="0">
              <a:solidFill>
                <a:srgbClr val="002060"/>
              </a:solidFill>
              <a:effectLst/>
            </a:endParaRPr>
          </a:p>
          <a:p>
            <a:pPr eaLnBrk="1" hangingPunct="1">
              <a:lnSpc>
                <a:spcPct val="110000"/>
              </a:lnSpc>
              <a:buClr>
                <a:srgbClr val="002060"/>
              </a:buClr>
              <a:buSzPct val="80000"/>
              <a:buFont typeface="Arial" panose="020B0604020202020204" pitchFamily="34" charset="0"/>
              <a:buChar char="•"/>
            </a:pPr>
            <a:r>
              <a:rPr lang="cs-CZ" altLang="cs-CZ" sz="2400" kern="0" dirty="0">
                <a:solidFill>
                  <a:srgbClr val="002060"/>
                </a:solidFill>
                <a:effectLst/>
              </a:rPr>
              <a:t>jiné </a:t>
            </a:r>
            <a:r>
              <a:rPr lang="cs-CZ" altLang="cs-CZ" sz="2400" b="1" kern="0" dirty="0">
                <a:solidFill>
                  <a:srgbClr val="002060"/>
                </a:solidFill>
                <a:effectLst/>
              </a:rPr>
              <a:t>nehmotné</a:t>
            </a:r>
            <a:r>
              <a:rPr lang="cs-CZ" altLang="cs-CZ" sz="2400" kern="0" dirty="0">
                <a:solidFill>
                  <a:srgbClr val="002060"/>
                </a:solidFill>
                <a:effectLst/>
              </a:rPr>
              <a:t> výsledky výzkumu a vývoje, např.:</a:t>
            </a:r>
          </a:p>
          <a:p>
            <a:pPr lvl="1" eaLnBrk="1" hangingPunct="1">
              <a:lnSpc>
                <a:spcPct val="110000"/>
              </a:lnSpc>
              <a:buClr>
                <a:srgbClr val="002060"/>
              </a:buClr>
              <a:buSzPct val="80000"/>
              <a:buFont typeface="Arial" panose="020B0604020202020204" pitchFamily="34" charset="0"/>
              <a:buChar char="•"/>
            </a:pPr>
            <a:r>
              <a:rPr lang="cs-CZ" altLang="cs-CZ" sz="2400" kern="0" dirty="0">
                <a:solidFill>
                  <a:srgbClr val="002060"/>
                </a:solidFill>
                <a:effectLst/>
              </a:rPr>
              <a:t>obchodní tajemství </a:t>
            </a:r>
          </a:p>
          <a:p>
            <a:pPr lvl="1" eaLnBrk="1" hangingPunct="1">
              <a:lnSpc>
                <a:spcPct val="110000"/>
              </a:lnSpc>
              <a:buClr>
                <a:srgbClr val="002060"/>
              </a:buClr>
              <a:buSzPct val="80000"/>
              <a:buFont typeface="Arial" panose="020B0604020202020204" pitchFamily="34" charset="0"/>
              <a:buChar char="•"/>
            </a:pPr>
            <a:r>
              <a:rPr lang="cs-CZ" altLang="cs-CZ" sz="2400" kern="0" dirty="0">
                <a:solidFill>
                  <a:srgbClr val="002060"/>
                </a:solidFill>
                <a:effectLst/>
              </a:rPr>
              <a:t>know-how</a:t>
            </a:r>
          </a:p>
          <a:p>
            <a:pPr marL="0" indent="0" eaLnBrk="1" hangingPunct="1">
              <a:buClr>
                <a:srgbClr val="002060"/>
              </a:buClr>
              <a:buNone/>
              <a:defRPr/>
            </a:pPr>
            <a:endParaRPr lang="cs-CZ" sz="2400" kern="0" dirty="0" smtClean="0">
              <a:solidFill>
                <a:schemeClr val="folHlink"/>
              </a:solidFill>
              <a:effectLst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cs-CZ" sz="2400" kern="0" dirty="0" smtClean="0">
              <a:solidFill>
                <a:schemeClr val="folHlink"/>
              </a:solidFill>
              <a:effectLst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cs-CZ" sz="2400" kern="0" dirty="0" smtClean="0">
              <a:solidFill>
                <a:schemeClr val="folHlink"/>
              </a:solidFill>
              <a:effectLst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cs-CZ" sz="2400" kern="0" dirty="0" smtClean="0">
              <a:solidFill>
                <a:schemeClr val="folHlink"/>
              </a:solidFill>
              <a:effectLst/>
            </a:endParaRPr>
          </a:p>
          <a:p>
            <a:pPr eaLnBrk="1" hangingPunct="1">
              <a:defRPr/>
            </a:pPr>
            <a:endParaRPr lang="cs-CZ" sz="2400" kern="0" dirty="0" smtClean="0">
              <a:solidFill>
                <a:schemeClr val="folHlink"/>
              </a:solidFill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cs-CZ" sz="2400" kern="0" dirty="0" smtClean="0">
              <a:solidFill>
                <a:schemeClr val="folHlink"/>
              </a:solidFill>
              <a:effectLst/>
            </a:endParaRPr>
          </a:p>
          <a:p>
            <a:pPr lvl="1" eaLnBrk="1" hangingPunct="1">
              <a:buFont typeface="Wingdings" pitchFamily="2" charset="2"/>
              <a:buNone/>
              <a:defRPr/>
            </a:pPr>
            <a:endParaRPr lang="cs-CZ" sz="2000" kern="0" dirty="0" smtClean="0"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cs-CZ" sz="2800" kern="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2799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cs-CZ" dirty="0" err="1" smtClean="0">
                <a:solidFill>
                  <a:srgbClr val="FF0000"/>
                </a:solidFill>
              </a:rPr>
              <a:t>iii</a:t>
            </a:r>
            <a:r>
              <a:rPr lang="cs-CZ" dirty="0" smtClean="0">
                <a:solidFill>
                  <a:srgbClr val="FF0000"/>
                </a:solidFill>
              </a:rPr>
              <a:t>.</a:t>
            </a:r>
            <a:r>
              <a:rPr lang="cs-CZ" dirty="0">
                <a:solidFill>
                  <a:srgbClr val="FF0000"/>
                </a:solidFill>
              </a:rPr>
              <a:t>	</a:t>
            </a:r>
            <a:r>
              <a:rPr lang="cs-CZ" dirty="0"/>
              <a:t>formy transferu:</a:t>
            </a:r>
          </a:p>
        </p:txBody>
      </p:sp>
      <p:sp>
        <p:nvSpPr>
          <p:cNvPr id="7" name="Rectangle 3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988840"/>
            <a:ext cx="8229600" cy="413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002060"/>
              </a:buClr>
              <a:buSzPct val="80000"/>
              <a:buFont typeface="Arial" panose="020B0604020202020204" pitchFamily="34" charset="0"/>
              <a:buChar char="•"/>
            </a:pPr>
            <a:r>
              <a:rPr lang="cs-CZ" altLang="cs-CZ" sz="2400" b="1" kern="0" dirty="0">
                <a:solidFill>
                  <a:srgbClr val="002060"/>
                </a:solidFill>
                <a:effectLst/>
              </a:rPr>
              <a:t>prodej </a:t>
            </a:r>
            <a:r>
              <a:rPr lang="cs-CZ" altLang="cs-CZ" sz="2400" kern="0" dirty="0">
                <a:solidFill>
                  <a:srgbClr val="002060"/>
                </a:solidFill>
                <a:effectLst/>
              </a:rPr>
              <a:t>nebo poskytování práv k užívání (</a:t>
            </a:r>
            <a:r>
              <a:rPr lang="cs-CZ" altLang="cs-CZ" sz="2400" b="1" kern="0" dirty="0">
                <a:solidFill>
                  <a:srgbClr val="002060"/>
                </a:solidFill>
                <a:effectLst/>
              </a:rPr>
              <a:t>licence</a:t>
            </a:r>
            <a:r>
              <a:rPr lang="cs-CZ" altLang="cs-CZ" sz="2400" kern="0" dirty="0">
                <a:solidFill>
                  <a:srgbClr val="002060"/>
                </a:solidFill>
                <a:effectLst/>
              </a:rPr>
              <a:t>) </a:t>
            </a:r>
          </a:p>
          <a:p>
            <a:pPr eaLnBrk="1" hangingPunct="1">
              <a:lnSpc>
                <a:spcPct val="110000"/>
              </a:lnSpc>
              <a:buClr>
                <a:srgbClr val="002060"/>
              </a:buClr>
              <a:buSzPct val="80000"/>
              <a:buFont typeface="Arial" panose="020B0604020202020204" pitchFamily="34" charset="0"/>
              <a:buChar char="•"/>
            </a:pPr>
            <a:r>
              <a:rPr lang="cs-CZ" altLang="cs-CZ" sz="2400" kern="0" dirty="0">
                <a:solidFill>
                  <a:srgbClr val="002060"/>
                </a:solidFill>
                <a:effectLst/>
              </a:rPr>
              <a:t>vznik </a:t>
            </a:r>
            <a:r>
              <a:rPr lang="cs-CZ" altLang="cs-CZ" sz="2400" b="1" kern="0" dirty="0">
                <a:solidFill>
                  <a:srgbClr val="002060"/>
                </a:solidFill>
                <a:effectLst/>
              </a:rPr>
              <a:t>spin-</a:t>
            </a:r>
            <a:r>
              <a:rPr lang="cs-CZ" altLang="cs-CZ" sz="2400" b="1" kern="0" dirty="0" err="1">
                <a:solidFill>
                  <a:srgbClr val="002060"/>
                </a:solidFill>
                <a:effectLst/>
              </a:rPr>
              <a:t>off</a:t>
            </a:r>
            <a:r>
              <a:rPr lang="cs-CZ" altLang="cs-CZ" sz="2400" kern="0" dirty="0">
                <a:solidFill>
                  <a:srgbClr val="002060"/>
                </a:solidFill>
                <a:effectLst/>
              </a:rPr>
              <a:t> firem</a:t>
            </a:r>
          </a:p>
          <a:p>
            <a:pPr eaLnBrk="1" hangingPunct="1">
              <a:lnSpc>
                <a:spcPct val="110000"/>
              </a:lnSpc>
              <a:buClr>
                <a:srgbClr val="002060"/>
              </a:buClr>
              <a:buSzPct val="80000"/>
              <a:buFont typeface="Arial" panose="020B0604020202020204" pitchFamily="34" charset="0"/>
              <a:buChar char="•"/>
            </a:pPr>
            <a:r>
              <a:rPr lang="cs-CZ" altLang="cs-CZ" sz="2400" kern="0" dirty="0">
                <a:solidFill>
                  <a:srgbClr val="002060"/>
                </a:solidFill>
                <a:effectLst/>
              </a:rPr>
              <a:t>výzkum na zakázku (tzv. </a:t>
            </a:r>
            <a:r>
              <a:rPr lang="cs-CZ" altLang="cs-CZ" sz="2400" b="1" kern="0" dirty="0">
                <a:solidFill>
                  <a:srgbClr val="002060"/>
                </a:solidFill>
                <a:effectLst/>
              </a:rPr>
              <a:t>kontrahovaný</a:t>
            </a:r>
            <a:r>
              <a:rPr lang="cs-CZ" altLang="cs-CZ" sz="2400" kern="0" dirty="0">
                <a:solidFill>
                  <a:srgbClr val="002060"/>
                </a:solidFill>
                <a:effectLst/>
              </a:rPr>
              <a:t> výzkum</a:t>
            </a:r>
            <a:r>
              <a:rPr lang="cs-CZ" altLang="cs-CZ" sz="2400" kern="0" dirty="0" smtClean="0">
                <a:solidFill>
                  <a:srgbClr val="002060"/>
                </a:solidFill>
                <a:effectLst/>
              </a:rPr>
              <a:t>)</a:t>
            </a:r>
          </a:p>
          <a:p>
            <a:pPr eaLnBrk="1" hangingPunct="1">
              <a:lnSpc>
                <a:spcPct val="110000"/>
              </a:lnSpc>
              <a:buClr>
                <a:srgbClr val="002060"/>
              </a:buClr>
              <a:buSzPct val="80000"/>
              <a:buFont typeface="Arial" panose="020B0604020202020204" pitchFamily="34" charset="0"/>
              <a:buChar char="•"/>
            </a:pPr>
            <a:r>
              <a:rPr lang="cs-CZ" altLang="cs-CZ" sz="2400" kern="0" dirty="0" smtClean="0">
                <a:solidFill>
                  <a:srgbClr val="002060"/>
                </a:solidFill>
                <a:effectLst/>
              </a:rPr>
              <a:t>společný výzkum (tzv. </a:t>
            </a:r>
            <a:r>
              <a:rPr lang="cs-CZ" altLang="cs-CZ" sz="2400" b="1" kern="0" dirty="0" err="1" smtClean="0">
                <a:solidFill>
                  <a:srgbClr val="002060"/>
                </a:solidFill>
                <a:effectLst/>
              </a:rPr>
              <a:t>kolaborativní</a:t>
            </a:r>
            <a:r>
              <a:rPr lang="cs-CZ" altLang="cs-CZ" sz="2400" kern="0" dirty="0" smtClean="0">
                <a:solidFill>
                  <a:srgbClr val="002060"/>
                </a:solidFill>
                <a:effectLst/>
              </a:rPr>
              <a:t> výzkum)</a:t>
            </a:r>
            <a:endParaRPr lang="cs-CZ" altLang="cs-CZ" sz="2400" kern="0" dirty="0">
              <a:solidFill>
                <a:srgbClr val="002060"/>
              </a:solidFill>
              <a:effectLst/>
            </a:endParaRPr>
          </a:p>
          <a:p>
            <a:pPr eaLnBrk="1" hangingPunct="1">
              <a:lnSpc>
                <a:spcPct val="110000"/>
              </a:lnSpc>
              <a:buClr>
                <a:srgbClr val="002060"/>
              </a:buClr>
              <a:buSzPct val="80000"/>
              <a:buFont typeface="Arial" panose="020B0604020202020204" pitchFamily="34" charset="0"/>
              <a:buChar char="•"/>
            </a:pPr>
            <a:r>
              <a:rPr lang="cs-CZ" altLang="cs-CZ" sz="2400" kern="0" dirty="0">
                <a:solidFill>
                  <a:srgbClr val="002060"/>
                </a:solidFill>
                <a:effectLst/>
              </a:rPr>
              <a:t>poskytování služeb a konzultací (vč. uplatnění v regulativech)</a:t>
            </a:r>
          </a:p>
          <a:p>
            <a:pPr eaLnBrk="1" hangingPunct="1">
              <a:lnSpc>
                <a:spcPct val="110000"/>
              </a:lnSpc>
              <a:buClr>
                <a:srgbClr val="002060"/>
              </a:buClr>
              <a:buSzPct val="80000"/>
              <a:buFont typeface="Arial" panose="020B0604020202020204" pitchFamily="34" charset="0"/>
              <a:buChar char="•"/>
            </a:pPr>
            <a:r>
              <a:rPr lang="cs-CZ" altLang="cs-CZ" sz="2400" b="1" kern="0" dirty="0">
                <a:solidFill>
                  <a:srgbClr val="002060"/>
                </a:solidFill>
                <a:effectLst/>
              </a:rPr>
              <a:t>zveřejnění</a:t>
            </a:r>
            <a:r>
              <a:rPr lang="cs-CZ" altLang="cs-CZ" sz="2400" kern="0" dirty="0">
                <a:solidFill>
                  <a:srgbClr val="002060"/>
                </a:solidFill>
                <a:effectLst/>
              </a:rPr>
              <a:t> (publikace, přednáška, konference…)</a:t>
            </a:r>
          </a:p>
          <a:p>
            <a:pPr eaLnBrk="1" hangingPunct="1">
              <a:lnSpc>
                <a:spcPct val="110000"/>
              </a:lnSpc>
              <a:buClr>
                <a:srgbClr val="002060"/>
              </a:buClr>
              <a:buSzPct val="8000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effectLst/>
              </a:rPr>
              <a:t>příprava vysoce kvalifikované pracovní </a:t>
            </a:r>
            <a:r>
              <a:rPr lang="cs-CZ" sz="2400" dirty="0" smtClean="0">
                <a:solidFill>
                  <a:srgbClr val="002060"/>
                </a:solidFill>
                <a:effectLst/>
              </a:rPr>
              <a:t>síly</a:t>
            </a:r>
          </a:p>
          <a:p>
            <a:pPr marL="0" indent="0" eaLnBrk="1" hangingPunct="1">
              <a:buClr>
                <a:srgbClr val="002060"/>
              </a:buClr>
              <a:buNone/>
              <a:defRPr/>
            </a:pPr>
            <a:endParaRPr lang="cs-CZ" sz="2400" kern="0" dirty="0" smtClean="0">
              <a:solidFill>
                <a:schemeClr val="folHlink"/>
              </a:solidFill>
              <a:effectLst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cs-CZ" sz="2400" kern="0" dirty="0" smtClean="0">
              <a:solidFill>
                <a:schemeClr val="folHlink"/>
              </a:solidFill>
              <a:effectLst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cs-CZ" sz="2400" kern="0" dirty="0" smtClean="0">
              <a:solidFill>
                <a:schemeClr val="folHlink"/>
              </a:solidFill>
              <a:effectLst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cs-CZ" sz="2400" kern="0" dirty="0" smtClean="0">
              <a:solidFill>
                <a:schemeClr val="folHlink"/>
              </a:solidFill>
              <a:effectLst/>
            </a:endParaRPr>
          </a:p>
          <a:p>
            <a:pPr eaLnBrk="1" hangingPunct="1">
              <a:defRPr/>
            </a:pPr>
            <a:endParaRPr lang="cs-CZ" sz="2400" kern="0" dirty="0" smtClean="0">
              <a:solidFill>
                <a:schemeClr val="folHlink"/>
              </a:solidFill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cs-CZ" sz="2400" kern="0" dirty="0" smtClean="0">
              <a:solidFill>
                <a:schemeClr val="folHlink"/>
              </a:solidFill>
              <a:effectLst/>
            </a:endParaRPr>
          </a:p>
          <a:p>
            <a:pPr lvl="1" eaLnBrk="1" hangingPunct="1">
              <a:buFont typeface="Wingdings" pitchFamily="2" charset="2"/>
              <a:buNone/>
              <a:defRPr/>
            </a:pPr>
            <a:endParaRPr lang="cs-CZ" sz="2000" kern="0" dirty="0" smtClean="0"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cs-CZ" sz="2800" kern="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0812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cs-CZ" dirty="0" err="1" smtClean="0">
                <a:solidFill>
                  <a:srgbClr val="FF0000"/>
                </a:solidFill>
              </a:rPr>
              <a:t>iv</a:t>
            </a:r>
            <a:r>
              <a:rPr lang="cs-CZ" dirty="0" smtClean="0">
                <a:solidFill>
                  <a:srgbClr val="FF0000"/>
                </a:solidFill>
              </a:rPr>
              <a:t>.</a:t>
            </a:r>
            <a:r>
              <a:rPr lang="cs-CZ" dirty="0">
                <a:solidFill>
                  <a:srgbClr val="FF0000"/>
                </a:solidFill>
              </a:rPr>
              <a:t>	</a:t>
            </a:r>
            <a:r>
              <a:rPr lang="cs-CZ" dirty="0" smtClean="0"/>
              <a:t>model TT:</a:t>
            </a:r>
            <a:endParaRPr lang="cs-CZ" dirty="0"/>
          </a:p>
        </p:txBody>
      </p:sp>
      <p:pic>
        <p:nvPicPr>
          <p:cNvPr id="4098" name="Picture 2" descr="Z:\Documents\PŘEDNÁŠKY\podklady stažené\tt cycle_obrázky ztažené\tto_roadmap_im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75" y="2060848"/>
            <a:ext cx="8795141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16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„časová osa TT “</a:t>
            </a:r>
            <a:endParaRPr lang="cs-CZ" dirty="0"/>
          </a:p>
        </p:txBody>
      </p:sp>
      <p:pic>
        <p:nvPicPr>
          <p:cNvPr id="3074" name="Picture 2" descr="Z:\Documents\PŘEDNÁŠKY\podklady stažené\tt cycle_obrázky ztažené\commercializ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821105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72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2106</TotalTime>
  <Words>668</Words>
  <Application>Microsoft Office PowerPoint</Application>
  <PresentationFormat>Předvádění na obrazovce (4:3)</PresentationFormat>
  <Paragraphs>142</Paragraphs>
  <Slides>17</Slides>
  <Notes>15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systému Office</vt:lpstr>
      <vt:lpstr>Transfer technologií a spin-off</vt:lpstr>
      <vt:lpstr>Co nás dnes čeká?</vt:lpstr>
      <vt:lpstr>i. Transfer technologií</vt:lpstr>
      <vt:lpstr>„inovace“ </vt:lpstr>
      <vt:lpstr>ii. význam transferu:</vt:lpstr>
      <vt:lpstr>ii. transferovat lze:</vt:lpstr>
      <vt:lpstr>iii. formy transferu:</vt:lpstr>
      <vt:lpstr>iv. model TT:</vt:lpstr>
      <vt:lpstr>„časová osa TT “</vt:lpstr>
      <vt:lpstr>„Inovační trychtýř“</vt:lpstr>
      <vt:lpstr>v. spin-off</vt:lpstr>
      <vt:lpstr>v. pravá vs. nepravá</vt:lpstr>
      <vt:lpstr>v. start-up</vt:lpstr>
      <vt:lpstr>vi. založení spin-off</vt:lpstr>
      <vt:lpstr>vii. inkubátor</vt:lpstr>
      <vt:lpstr>viii. když se to povede…</vt:lpstr>
      <vt:lpstr>Děkuji za Váš čas a případné dotazy</vt:lpstr>
    </vt:vector>
  </TitlesOfParts>
  <Company>UVT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Iveta Zieglová</dc:creator>
  <cp:lastModifiedBy>Markéta Vlasáková</cp:lastModifiedBy>
  <cp:revision>124</cp:revision>
  <dcterms:created xsi:type="dcterms:W3CDTF">2016-02-12T08:43:04Z</dcterms:created>
  <dcterms:modified xsi:type="dcterms:W3CDTF">2017-03-14T12:55:14Z</dcterms:modified>
</cp:coreProperties>
</file>