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89" r:id="rId3"/>
  </p:sldMasterIdLst>
  <p:notesMasterIdLst>
    <p:notesMasterId r:id="rId42"/>
  </p:notesMasterIdLst>
  <p:sldIdLst>
    <p:sldId id="256" r:id="rId4"/>
    <p:sldId id="258"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307" r:id="rId26"/>
    <p:sldId id="280" r:id="rId27"/>
    <p:sldId id="281" r:id="rId28"/>
    <p:sldId id="282" r:id="rId29"/>
    <p:sldId id="283" r:id="rId30"/>
    <p:sldId id="284" r:id="rId31"/>
    <p:sldId id="285" r:id="rId32"/>
    <p:sldId id="286" r:id="rId33"/>
    <p:sldId id="287" r:id="rId34"/>
    <p:sldId id="294" r:id="rId35"/>
    <p:sldId id="301" r:id="rId36"/>
    <p:sldId id="302" r:id="rId37"/>
    <p:sldId id="303" r:id="rId38"/>
    <p:sldId id="304" r:id="rId39"/>
    <p:sldId id="288" r:id="rId40"/>
    <p:sldId id="29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9" autoAdjust="0"/>
    <p:restoredTop sz="84020" autoAdjust="0"/>
  </p:normalViewPr>
  <p:slideViewPr>
    <p:cSldViewPr snapToGrid="0" showGuides="1">
      <p:cViewPr>
        <p:scale>
          <a:sx n="60" d="100"/>
          <a:sy n="60" d="100"/>
        </p:scale>
        <p:origin x="-1020" y="-1122"/>
      </p:cViewPr>
      <p:guideLst>
        <p:guide orient="horz" pos="218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FF0DE1-B7EF-4A77-825A-608C15F3171C}" type="doc">
      <dgm:prSet loTypeId="urn:microsoft.com/office/officeart/2005/8/layout/chevron1" loCatId="process" qsTypeId="urn:microsoft.com/office/officeart/2005/8/quickstyle/simple1" qsCatId="simple" csTypeId="urn:microsoft.com/office/officeart/2005/8/colors/accent1_2" csCatId="accent1" phldr="1"/>
      <dgm:spPr/>
    </dgm:pt>
    <dgm:pt modelId="{F477EADD-A875-4F2B-BF8F-6E26B97F1748}">
      <dgm:prSet phldrT="[Text]"/>
      <dgm:spPr/>
      <dgm:t>
        <a:bodyPr/>
        <a:lstStyle/>
        <a:p>
          <a:r>
            <a:rPr lang="cs-CZ" dirty="0" smtClean="0"/>
            <a:t>Myšlenka</a:t>
          </a:r>
          <a:endParaRPr lang="en-US" dirty="0"/>
        </a:p>
      </dgm:t>
    </dgm:pt>
    <dgm:pt modelId="{C3A5C041-E792-4695-8525-307C6A4FB738}" type="parTrans" cxnId="{36418E6C-9B0E-4842-A07D-50B06F556317}">
      <dgm:prSet/>
      <dgm:spPr/>
      <dgm:t>
        <a:bodyPr/>
        <a:lstStyle/>
        <a:p>
          <a:endParaRPr lang="en-US"/>
        </a:p>
      </dgm:t>
    </dgm:pt>
    <dgm:pt modelId="{8AD48B37-F78F-4F2D-B089-36203349D3E8}" type="sibTrans" cxnId="{36418E6C-9B0E-4842-A07D-50B06F556317}">
      <dgm:prSet/>
      <dgm:spPr/>
      <dgm:t>
        <a:bodyPr/>
        <a:lstStyle/>
        <a:p>
          <a:endParaRPr lang="en-US"/>
        </a:p>
      </dgm:t>
    </dgm:pt>
    <dgm:pt modelId="{796B851A-3A9C-4C0E-AF64-BED3834306F0}">
      <dgm:prSet phldrT="[Text]"/>
      <dgm:spPr/>
      <dgm:t>
        <a:bodyPr/>
        <a:lstStyle/>
        <a:p>
          <a:r>
            <a:rPr lang="cs-CZ" dirty="0" smtClean="0"/>
            <a:t>Concept</a:t>
          </a:r>
          <a:endParaRPr lang="en-US" dirty="0"/>
        </a:p>
      </dgm:t>
    </dgm:pt>
    <dgm:pt modelId="{365442E3-D19B-4F63-ACB8-686B84CDD856}" type="parTrans" cxnId="{98EACDCA-C3D8-4F65-B20F-7B2C862DA2CC}">
      <dgm:prSet/>
      <dgm:spPr/>
      <dgm:t>
        <a:bodyPr/>
        <a:lstStyle/>
        <a:p>
          <a:endParaRPr lang="en-US"/>
        </a:p>
      </dgm:t>
    </dgm:pt>
    <dgm:pt modelId="{6265BD5C-5A76-43B7-B51A-9C90F9FC65F3}" type="sibTrans" cxnId="{98EACDCA-C3D8-4F65-B20F-7B2C862DA2CC}">
      <dgm:prSet/>
      <dgm:spPr/>
      <dgm:t>
        <a:bodyPr/>
        <a:lstStyle/>
        <a:p>
          <a:endParaRPr lang="en-US"/>
        </a:p>
      </dgm:t>
    </dgm:pt>
    <dgm:pt modelId="{7B3417ED-FFC1-4402-BAD4-1041532C9C4D}">
      <dgm:prSet phldrT="[Text]"/>
      <dgm:spPr/>
      <dgm:t>
        <a:bodyPr/>
        <a:lstStyle/>
        <a:p>
          <a:r>
            <a:rPr lang="cs-CZ" dirty="0" smtClean="0"/>
            <a:t>Simulace</a:t>
          </a:r>
          <a:endParaRPr lang="en-US" dirty="0"/>
        </a:p>
      </dgm:t>
    </dgm:pt>
    <dgm:pt modelId="{2F1E268E-91B2-4A45-985C-BC3B21313803}" type="parTrans" cxnId="{4603999B-CB0D-4ED5-9749-C2D4A7E02729}">
      <dgm:prSet/>
      <dgm:spPr/>
      <dgm:t>
        <a:bodyPr/>
        <a:lstStyle/>
        <a:p>
          <a:endParaRPr lang="en-US"/>
        </a:p>
      </dgm:t>
    </dgm:pt>
    <dgm:pt modelId="{AF68CE18-9AF4-4739-8788-C75D61936021}" type="sibTrans" cxnId="{4603999B-CB0D-4ED5-9749-C2D4A7E02729}">
      <dgm:prSet/>
      <dgm:spPr/>
      <dgm:t>
        <a:bodyPr/>
        <a:lstStyle/>
        <a:p>
          <a:endParaRPr lang="en-US"/>
        </a:p>
      </dgm:t>
    </dgm:pt>
    <dgm:pt modelId="{41045D03-F28F-4E0F-BED4-050A943871E1}">
      <dgm:prSet phldrT="[Text]"/>
      <dgm:spPr/>
      <dgm:t>
        <a:bodyPr/>
        <a:lstStyle/>
        <a:p>
          <a:r>
            <a:rPr lang="cs-CZ" dirty="0" smtClean="0"/>
            <a:t>Vzorek</a:t>
          </a:r>
          <a:endParaRPr lang="en-US" dirty="0"/>
        </a:p>
      </dgm:t>
    </dgm:pt>
    <dgm:pt modelId="{DC3C8D1E-94FA-4962-800C-0CC1672C3F99}" type="parTrans" cxnId="{589CC2DC-38E4-4CA4-9BC4-3DDDDEE9E755}">
      <dgm:prSet/>
      <dgm:spPr/>
      <dgm:t>
        <a:bodyPr/>
        <a:lstStyle/>
        <a:p>
          <a:endParaRPr lang="en-US"/>
        </a:p>
      </dgm:t>
    </dgm:pt>
    <dgm:pt modelId="{FCC294D4-50B6-40F2-AC97-E02D264A135B}" type="sibTrans" cxnId="{589CC2DC-38E4-4CA4-9BC4-3DDDDEE9E755}">
      <dgm:prSet/>
      <dgm:spPr/>
      <dgm:t>
        <a:bodyPr/>
        <a:lstStyle/>
        <a:p>
          <a:endParaRPr lang="en-US"/>
        </a:p>
      </dgm:t>
    </dgm:pt>
    <dgm:pt modelId="{41F315CE-5726-45F5-80DC-39FC6F669530}">
      <dgm:prSet phldrT="[Text]"/>
      <dgm:spPr/>
      <dgm:t>
        <a:bodyPr/>
        <a:lstStyle/>
        <a:p>
          <a:r>
            <a:rPr lang="cs-CZ" dirty="0" smtClean="0"/>
            <a:t>Prototyp</a:t>
          </a:r>
          <a:endParaRPr lang="en-US" dirty="0"/>
        </a:p>
      </dgm:t>
    </dgm:pt>
    <dgm:pt modelId="{E70F8918-39AA-4D93-9403-3E19DB8226AE}" type="parTrans" cxnId="{EE0AAF68-CE7C-450B-A463-883176C381FF}">
      <dgm:prSet/>
      <dgm:spPr/>
      <dgm:t>
        <a:bodyPr/>
        <a:lstStyle/>
        <a:p>
          <a:endParaRPr lang="en-US"/>
        </a:p>
      </dgm:t>
    </dgm:pt>
    <dgm:pt modelId="{06207A23-F89A-4E70-AE08-5304CE20D9E8}" type="sibTrans" cxnId="{EE0AAF68-CE7C-450B-A463-883176C381FF}">
      <dgm:prSet/>
      <dgm:spPr/>
      <dgm:t>
        <a:bodyPr/>
        <a:lstStyle/>
        <a:p>
          <a:endParaRPr lang="en-US"/>
        </a:p>
      </dgm:t>
    </dgm:pt>
    <dgm:pt modelId="{3B73EA47-ACE1-41B0-9BF4-3F6DC9740E97}">
      <dgm:prSet phldrT="[Text]"/>
      <dgm:spPr/>
      <dgm:t>
        <a:bodyPr/>
        <a:lstStyle/>
        <a:p>
          <a:r>
            <a:rPr lang="cs-CZ" dirty="0" smtClean="0"/>
            <a:t>Výrobek</a:t>
          </a:r>
          <a:endParaRPr lang="en-US" dirty="0"/>
        </a:p>
      </dgm:t>
    </dgm:pt>
    <dgm:pt modelId="{FE279A15-9C45-4043-93E1-3981994DD171}" type="parTrans" cxnId="{6A384A95-9879-44D8-8E79-05D1D9A42F76}">
      <dgm:prSet/>
      <dgm:spPr/>
      <dgm:t>
        <a:bodyPr/>
        <a:lstStyle/>
        <a:p>
          <a:endParaRPr lang="en-US"/>
        </a:p>
      </dgm:t>
    </dgm:pt>
    <dgm:pt modelId="{3A08AC91-903E-4427-80CC-2AA7CA35540C}" type="sibTrans" cxnId="{6A384A95-9879-44D8-8E79-05D1D9A42F76}">
      <dgm:prSet/>
      <dgm:spPr/>
      <dgm:t>
        <a:bodyPr/>
        <a:lstStyle/>
        <a:p>
          <a:endParaRPr lang="en-US"/>
        </a:p>
      </dgm:t>
    </dgm:pt>
    <dgm:pt modelId="{1C7B683F-304F-42D2-B6DA-F4A515D67833}" type="pres">
      <dgm:prSet presAssocID="{93FF0DE1-B7EF-4A77-825A-608C15F3171C}" presName="Name0" presStyleCnt="0">
        <dgm:presLayoutVars>
          <dgm:dir/>
          <dgm:animLvl val="lvl"/>
          <dgm:resizeHandles val="exact"/>
        </dgm:presLayoutVars>
      </dgm:prSet>
      <dgm:spPr/>
    </dgm:pt>
    <dgm:pt modelId="{5DE77013-B796-4DFE-9F4B-D53BBCFC3AC7}" type="pres">
      <dgm:prSet presAssocID="{F477EADD-A875-4F2B-BF8F-6E26B97F1748}" presName="parTxOnly" presStyleLbl="node1" presStyleIdx="0" presStyleCnt="6">
        <dgm:presLayoutVars>
          <dgm:chMax val="0"/>
          <dgm:chPref val="0"/>
          <dgm:bulletEnabled val="1"/>
        </dgm:presLayoutVars>
      </dgm:prSet>
      <dgm:spPr/>
      <dgm:t>
        <a:bodyPr/>
        <a:lstStyle/>
        <a:p>
          <a:endParaRPr lang="en-US"/>
        </a:p>
      </dgm:t>
    </dgm:pt>
    <dgm:pt modelId="{43395841-D4EF-4111-BDB7-BBF5A764B184}" type="pres">
      <dgm:prSet presAssocID="{8AD48B37-F78F-4F2D-B089-36203349D3E8}" presName="parTxOnlySpace" presStyleCnt="0"/>
      <dgm:spPr/>
    </dgm:pt>
    <dgm:pt modelId="{3393C52F-E2DC-4559-AE01-C2B9AE1EA5BE}" type="pres">
      <dgm:prSet presAssocID="{796B851A-3A9C-4C0E-AF64-BED3834306F0}" presName="parTxOnly" presStyleLbl="node1" presStyleIdx="1" presStyleCnt="6">
        <dgm:presLayoutVars>
          <dgm:chMax val="0"/>
          <dgm:chPref val="0"/>
          <dgm:bulletEnabled val="1"/>
        </dgm:presLayoutVars>
      </dgm:prSet>
      <dgm:spPr/>
      <dgm:t>
        <a:bodyPr/>
        <a:lstStyle/>
        <a:p>
          <a:endParaRPr lang="en-US"/>
        </a:p>
      </dgm:t>
    </dgm:pt>
    <dgm:pt modelId="{AD9222F3-2B76-4CB5-A91C-44AB2A8A2F6E}" type="pres">
      <dgm:prSet presAssocID="{6265BD5C-5A76-43B7-B51A-9C90F9FC65F3}" presName="parTxOnlySpace" presStyleCnt="0"/>
      <dgm:spPr/>
    </dgm:pt>
    <dgm:pt modelId="{7598D0C8-E43D-4F3B-AF7C-129C56A81A78}" type="pres">
      <dgm:prSet presAssocID="{7B3417ED-FFC1-4402-BAD4-1041532C9C4D}" presName="parTxOnly" presStyleLbl="node1" presStyleIdx="2" presStyleCnt="6">
        <dgm:presLayoutVars>
          <dgm:chMax val="0"/>
          <dgm:chPref val="0"/>
          <dgm:bulletEnabled val="1"/>
        </dgm:presLayoutVars>
      </dgm:prSet>
      <dgm:spPr/>
      <dgm:t>
        <a:bodyPr/>
        <a:lstStyle/>
        <a:p>
          <a:endParaRPr lang="en-US"/>
        </a:p>
      </dgm:t>
    </dgm:pt>
    <dgm:pt modelId="{D0CE2C4E-8CA4-4AFF-B1BF-21485739AB03}" type="pres">
      <dgm:prSet presAssocID="{AF68CE18-9AF4-4739-8788-C75D61936021}" presName="parTxOnlySpace" presStyleCnt="0"/>
      <dgm:spPr/>
    </dgm:pt>
    <dgm:pt modelId="{869186EB-0FB3-4B69-88AA-96517C6F482D}" type="pres">
      <dgm:prSet presAssocID="{41045D03-F28F-4E0F-BED4-050A943871E1}" presName="parTxOnly" presStyleLbl="node1" presStyleIdx="3" presStyleCnt="6">
        <dgm:presLayoutVars>
          <dgm:chMax val="0"/>
          <dgm:chPref val="0"/>
          <dgm:bulletEnabled val="1"/>
        </dgm:presLayoutVars>
      </dgm:prSet>
      <dgm:spPr/>
      <dgm:t>
        <a:bodyPr/>
        <a:lstStyle/>
        <a:p>
          <a:endParaRPr lang="en-US"/>
        </a:p>
      </dgm:t>
    </dgm:pt>
    <dgm:pt modelId="{15D939E7-D953-47BD-A9F2-9D1E8EDB4074}" type="pres">
      <dgm:prSet presAssocID="{FCC294D4-50B6-40F2-AC97-E02D264A135B}" presName="parTxOnlySpace" presStyleCnt="0"/>
      <dgm:spPr/>
    </dgm:pt>
    <dgm:pt modelId="{6557BA00-BEC1-4C74-B965-B38B40822E02}" type="pres">
      <dgm:prSet presAssocID="{41F315CE-5726-45F5-80DC-39FC6F669530}" presName="parTxOnly" presStyleLbl="node1" presStyleIdx="4" presStyleCnt="6">
        <dgm:presLayoutVars>
          <dgm:chMax val="0"/>
          <dgm:chPref val="0"/>
          <dgm:bulletEnabled val="1"/>
        </dgm:presLayoutVars>
      </dgm:prSet>
      <dgm:spPr/>
      <dgm:t>
        <a:bodyPr/>
        <a:lstStyle/>
        <a:p>
          <a:endParaRPr lang="en-US"/>
        </a:p>
      </dgm:t>
    </dgm:pt>
    <dgm:pt modelId="{EB043AAE-EF3A-45B9-97B8-C2649FD36AF9}" type="pres">
      <dgm:prSet presAssocID="{06207A23-F89A-4E70-AE08-5304CE20D9E8}" presName="parTxOnlySpace" presStyleCnt="0"/>
      <dgm:spPr/>
    </dgm:pt>
    <dgm:pt modelId="{214C3D9C-0767-4D77-8C43-13379B0BE145}" type="pres">
      <dgm:prSet presAssocID="{3B73EA47-ACE1-41B0-9BF4-3F6DC9740E97}" presName="parTxOnly" presStyleLbl="node1" presStyleIdx="5" presStyleCnt="6">
        <dgm:presLayoutVars>
          <dgm:chMax val="0"/>
          <dgm:chPref val="0"/>
          <dgm:bulletEnabled val="1"/>
        </dgm:presLayoutVars>
      </dgm:prSet>
      <dgm:spPr/>
      <dgm:t>
        <a:bodyPr/>
        <a:lstStyle/>
        <a:p>
          <a:endParaRPr lang="en-US"/>
        </a:p>
      </dgm:t>
    </dgm:pt>
  </dgm:ptLst>
  <dgm:cxnLst>
    <dgm:cxn modelId="{19EC809E-1ACD-4CC7-AF7E-D48A5A6A4039}" type="presOf" srcId="{93FF0DE1-B7EF-4A77-825A-608C15F3171C}" destId="{1C7B683F-304F-42D2-B6DA-F4A515D67833}" srcOrd="0" destOrd="0" presId="urn:microsoft.com/office/officeart/2005/8/layout/chevron1"/>
    <dgm:cxn modelId="{70F8FA12-6A8C-4587-9EEA-359A2038D5E3}" type="presOf" srcId="{41045D03-F28F-4E0F-BED4-050A943871E1}" destId="{869186EB-0FB3-4B69-88AA-96517C6F482D}" srcOrd="0" destOrd="0" presId="urn:microsoft.com/office/officeart/2005/8/layout/chevron1"/>
    <dgm:cxn modelId="{589CC2DC-38E4-4CA4-9BC4-3DDDDEE9E755}" srcId="{93FF0DE1-B7EF-4A77-825A-608C15F3171C}" destId="{41045D03-F28F-4E0F-BED4-050A943871E1}" srcOrd="3" destOrd="0" parTransId="{DC3C8D1E-94FA-4962-800C-0CC1672C3F99}" sibTransId="{FCC294D4-50B6-40F2-AC97-E02D264A135B}"/>
    <dgm:cxn modelId="{800D694F-DA13-4DCA-9F27-4D99910F79D6}" type="presOf" srcId="{41F315CE-5726-45F5-80DC-39FC6F669530}" destId="{6557BA00-BEC1-4C74-B965-B38B40822E02}" srcOrd="0" destOrd="0" presId="urn:microsoft.com/office/officeart/2005/8/layout/chevron1"/>
    <dgm:cxn modelId="{48DE6554-F7CA-481A-A128-500E1013C65F}" type="presOf" srcId="{3B73EA47-ACE1-41B0-9BF4-3F6DC9740E97}" destId="{214C3D9C-0767-4D77-8C43-13379B0BE145}" srcOrd="0" destOrd="0" presId="urn:microsoft.com/office/officeart/2005/8/layout/chevron1"/>
    <dgm:cxn modelId="{6A384A95-9879-44D8-8E79-05D1D9A42F76}" srcId="{93FF0DE1-B7EF-4A77-825A-608C15F3171C}" destId="{3B73EA47-ACE1-41B0-9BF4-3F6DC9740E97}" srcOrd="5" destOrd="0" parTransId="{FE279A15-9C45-4043-93E1-3981994DD171}" sibTransId="{3A08AC91-903E-4427-80CC-2AA7CA35540C}"/>
    <dgm:cxn modelId="{98EACDCA-C3D8-4F65-B20F-7B2C862DA2CC}" srcId="{93FF0DE1-B7EF-4A77-825A-608C15F3171C}" destId="{796B851A-3A9C-4C0E-AF64-BED3834306F0}" srcOrd="1" destOrd="0" parTransId="{365442E3-D19B-4F63-ACB8-686B84CDD856}" sibTransId="{6265BD5C-5A76-43B7-B51A-9C90F9FC65F3}"/>
    <dgm:cxn modelId="{76825516-272D-4B6B-AF5F-D17DD10F331E}" type="presOf" srcId="{796B851A-3A9C-4C0E-AF64-BED3834306F0}" destId="{3393C52F-E2DC-4559-AE01-C2B9AE1EA5BE}" srcOrd="0" destOrd="0" presId="urn:microsoft.com/office/officeart/2005/8/layout/chevron1"/>
    <dgm:cxn modelId="{4603999B-CB0D-4ED5-9749-C2D4A7E02729}" srcId="{93FF0DE1-B7EF-4A77-825A-608C15F3171C}" destId="{7B3417ED-FFC1-4402-BAD4-1041532C9C4D}" srcOrd="2" destOrd="0" parTransId="{2F1E268E-91B2-4A45-985C-BC3B21313803}" sibTransId="{AF68CE18-9AF4-4739-8788-C75D61936021}"/>
    <dgm:cxn modelId="{F392F21D-46FF-4191-8D3E-F3789A564AEA}" type="presOf" srcId="{7B3417ED-FFC1-4402-BAD4-1041532C9C4D}" destId="{7598D0C8-E43D-4F3B-AF7C-129C56A81A78}" srcOrd="0" destOrd="0" presId="urn:microsoft.com/office/officeart/2005/8/layout/chevron1"/>
    <dgm:cxn modelId="{36418E6C-9B0E-4842-A07D-50B06F556317}" srcId="{93FF0DE1-B7EF-4A77-825A-608C15F3171C}" destId="{F477EADD-A875-4F2B-BF8F-6E26B97F1748}" srcOrd="0" destOrd="0" parTransId="{C3A5C041-E792-4695-8525-307C6A4FB738}" sibTransId="{8AD48B37-F78F-4F2D-B089-36203349D3E8}"/>
    <dgm:cxn modelId="{EE0AAF68-CE7C-450B-A463-883176C381FF}" srcId="{93FF0DE1-B7EF-4A77-825A-608C15F3171C}" destId="{41F315CE-5726-45F5-80DC-39FC6F669530}" srcOrd="4" destOrd="0" parTransId="{E70F8918-39AA-4D93-9403-3E19DB8226AE}" sibTransId="{06207A23-F89A-4E70-AE08-5304CE20D9E8}"/>
    <dgm:cxn modelId="{6E6952C0-E264-4B90-AEC4-997C98DD2AAB}" type="presOf" srcId="{F477EADD-A875-4F2B-BF8F-6E26B97F1748}" destId="{5DE77013-B796-4DFE-9F4B-D53BBCFC3AC7}" srcOrd="0" destOrd="0" presId="urn:microsoft.com/office/officeart/2005/8/layout/chevron1"/>
    <dgm:cxn modelId="{3BF6B14C-33BB-49FB-9ED6-630E4661D84E}" type="presParOf" srcId="{1C7B683F-304F-42D2-B6DA-F4A515D67833}" destId="{5DE77013-B796-4DFE-9F4B-D53BBCFC3AC7}" srcOrd="0" destOrd="0" presId="urn:microsoft.com/office/officeart/2005/8/layout/chevron1"/>
    <dgm:cxn modelId="{62F36EC0-31BB-4A10-9A7F-0AEF3A8D9FC1}" type="presParOf" srcId="{1C7B683F-304F-42D2-B6DA-F4A515D67833}" destId="{43395841-D4EF-4111-BDB7-BBF5A764B184}" srcOrd="1" destOrd="0" presId="urn:microsoft.com/office/officeart/2005/8/layout/chevron1"/>
    <dgm:cxn modelId="{00F5DF1B-5BDC-42B9-B10E-65568F0E06F4}" type="presParOf" srcId="{1C7B683F-304F-42D2-B6DA-F4A515D67833}" destId="{3393C52F-E2DC-4559-AE01-C2B9AE1EA5BE}" srcOrd="2" destOrd="0" presId="urn:microsoft.com/office/officeart/2005/8/layout/chevron1"/>
    <dgm:cxn modelId="{3FB05C61-05DC-4099-ADE0-0FEFE6BCDFE5}" type="presParOf" srcId="{1C7B683F-304F-42D2-B6DA-F4A515D67833}" destId="{AD9222F3-2B76-4CB5-A91C-44AB2A8A2F6E}" srcOrd="3" destOrd="0" presId="urn:microsoft.com/office/officeart/2005/8/layout/chevron1"/>
    <dgm:cxn modelId="{F77D0241-49AD-4EA0-B27E-C285F5B979AD}" type="presParOf" srcId="{1C7B683F-304F-42D2-B6DA-F4A515D67833}" destId="{7598D0C8-E43D-4F3B-AF7C-129C56A81A78}" srcOrd="4" destOrd="0" presId="urn:microsoft.com/office/officeart/2005/8/layout/chevron1"/>
    <dgm:cxn modelId="{5D14B705-3BD7-43A0-9BE4-9722CDA9F934}" type="presParOf" srcId="{1C7B683F-304F-42D2-B6DA-F4A515D67833}" destId="{D0CE2C4E-8CA4-4AFF-B1BF-21485739AB03}" srcOrd="5" destOrd="0" presId="urn:microsoft.com/office/officeart/2005/8/layout/chevron1"/>
    <dgm:cxn modelId="{25C1651C-9EA4-449E-BECC-C713C1E5B414}" type="presParOf" srcId="{1C7B683F-304F-42D2-B6DA-F4A515D67833}" destId="{869186EB-0FB3-4B69-88AA-96517C6F482D}" srcOrd="6" destOrd="0" presId="urn:microsoft.com/office/officeart/2005/8/layout/chevron1"/>
    <dgm:cxn modelId="{0D7B2C0C-E4F2-449E-9108-FA3733B3E51E}" type="presParOf" srcId="{1C7B683F-304F-42D2-B6DA-F4A515D67833}" destId="{15D939E7-D953-47BD-A9F2-9D1E8EDB4074}" srcOrd="7" destOrd="0" presId="urn:microsoft.com/office/officeart/2005/8/layout/chevron1"/>
    <dgm:cxn modelId="{A70DA875-CE5D-457F-8AA5-8853DB19419A}" type="presParOf" srcId="{1C7B683F-304F-42D2-B6DA-F4A515D67833}" destId="{6557BA00-BEC1-4C74-B965-B38B40822E02}" srcOrd="8" destOrd="0" presId="urn:microsoft.com/office/officeart/2005/8/layout/chevron1"/>
    <dgm:cxn modelId="{CD4E802A-2B3C-49A5-8EDC-151A17785593}" type="presParOf" srcId="{1C7B683F-304F-42D2-B6DA-F4A515D67833}" destId="{EB043AAE-EF3A-45B9-97B8-C2649FD36AF9}" srcOrd="9" destOrd="0" presId="urn:microsoft.com/office/officeart/2005/8/layout/chevron1"/>
    <dgm:cxn modelId="{E05E92C7-5133-4FD4-8358-3A321F8EBFC2}" type="presParOf" srcId="{1C7B683F-304F-42D2-B6DA-F4A515D67833}" destId="{214C3D9C-0767-4D77-8C43-13379B0BE145}"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77013-B796-4DFE-9F4B-D53BBCFC3AC7}">
      <dsp:nvSpPr>
        <dsp:cNvPr id="0" name=""/>
        <dsp:cNvSpPr/>
      </dsp:nvSpPr>
      <dsp:spPr>
        <a:xfrm>
          <a:off x="4790" y="386432"/>
          <a:ext cx="1782030" cy="71281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cs-CZ" sz="1800" kern="1200" dirty="0" smtClean="0"/>
            <a:t>Myšlenka</a:t>
          </a:r>
          <a:endParaRPr lang="en-US" sz="1800" kern="1200" dirty="0"/>
        </a:p>
      </dsp:txBody>
      <dsp:txXfrm>
        <a:off x="361196" y="386432"/>
        <a:ext cx="1069218" cy="712812"/>
      </dsp:txXfrm>
    </dsp:sp>
    <dsp:sp modelId="{3393C52F-E2DC-4559-AE01-C2B9AE1EA5BE}">
      <dsp:nvSpPr>
        <dsp:cNvPr id="0" name=""/>
        <dsp:cNvSpPr/>
      </dsp:nvSpPr>
      <dsp:spPr>
        <a:xfrm>
          <a:off x="1608618" y="386432"/>
          <a:ext cx="1782030" cy="71281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cs-CZ" sz="1800" kern="1200" dirty="0" smtClean="0"/>
            <a:t>Concept</a:t>
          </a:r>
          <a:endParaRPr lang="en-US" sz="1800" kern="1200" dirty="0"/>
        </a:p>
      </dsp:txBody>
      <dsp:txXfrm>
        <a:off x="1965024" y="386432"/>
        <a:ext cx="1069218" cy="712812"/>
      </dsp:txXfrm>
    </dsp:sp>
    <dsp:sp modelId="{7598D0C8-E43D-4F3B-AF7C-129C56A81A78}">
      <dsp:nvSpPr>
        <dsp:cNvPr id="0" name=""/>
        <dsp:cNvSpPr/>
      </dsp:nvSpPr>
      <dsp:spPr>
        <a:xfrm>
          <a:off x="3212446" y="386432"/>
          <a:ext cx="1782030" cy="71281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cs-CZ" sz="1800" kern="1200" dirty="0" smtClean="0"/>
            <a:t>Simulace</a:t>
          </a:r>
          <a:endParaRPr lang="en-US" sz="1800" kern="1200" dirty="0"/>
        </a:p>
      </dsp:txBody>
      <dsp:txXfrm>
        <a:off x="3568852" y="386432"/>
        <a:ext cx="1069218" cy="712812"/>
      </dsp:txXfrm>
    </dsp:sp>
    <dsp:sp modelId="{869186EB-0FB3-4B69-88AA-96517C6F482D}">
      <dsp:nvSpPr>
        <dsp:cNvPr id="0" name=""/>
        <dsp:cNvSpPr/>
      </dsp:nvSpPr>
      <dsp:spPr>
        <a:xfrm>
          <a:off x="4816273" y="386432"/>
          <a:ext cx="1782030" cy="71281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cs-CZ" sz="1800" kern="1200" dirty="0" smtClean="0"/>
            <a:t>Vzorek</a:t>
          </a:r>
          <a:endParaRPr lang="en-US" sz="1800" kern="1200" dirty="0"/>
        </a:p>
      </dsp:txBody>
      <dsp:txXfrm>
        <a:off x="5172679" y="386432"/>
        <a:ext cx="1069218" cy="712812"/>
      </dsp:txXfrm>
    </dsp:sp>
    <dsp:sp modelId="{6557BA00-BEC1-4C74-B965-B38B40822E02}">
      <dsp:nvSpPr>
        <dsp:cNvPr id="0" name=""/>
        <dsp:cNvSpPr/>
      </dsp:nvSpPr>
      <dsp:spPr>
        <a:xfrm>
          <a:off x="6420101" y="386432"/>
          <a:ext cx="1782030" cy="71281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cs-CZ" sz="1800" kern="1200" dirty="0" smtClean="0"/>
            <a:t>Prototyp</a:t>
          </a:r>
          <a:endParaRPr lang="en-US" sz="1800" kern="1200" dirty="0"/>
        </a:p>
      </dsp:txBody>
      <dsp:txXfrm>
        <a:off x="6776507" y="386432"/>
        <a:ext cx="1069218" cy="712812"/>
      </dsp:txXfrm>
    </dsp:sp>
    <dsp:sp modelId="{214C3D9C-0767-4D77-8C43-13379B0BE145}">
      <dsp:nvSpPr>
        <dsp:cNvPr id="0" name=""/>
        <dsp:cNvSpPr/>
      </dsp:nvSpPr>
      <dsp:spPr>
        <a:xfrm>
          <a:off x="8023929" y="386432"/>
          <a:ext cx="1782030" cy="712812"/>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cs-CZ" sz="1800" kern="1200" dirty="0" smtClean="0"/>
            <a:t>Výrobek</a:t>
          </a:r>
          <a:endParaRPr lang="en-US" sz="1800" kern="1200" dirty="0"/>
        </a:p>
      </dsp:txBody>
      <dsp:txXfrm>
        <a:off x="8380335" y="386432"/>
        <a:ext cx="1069218" cy="71281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5" Type="http://schemas.openxmlformats.org/officeDocument/2006/relationships/image" Target="../media/image47.png"/><Relationship Id="rId4" Type="http://schemas.openxmlformats.org/officeDocument/2006/relationships/image" Target="../media/image46.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51.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61588C-352D-42A1-A906-5EEAFC4D2838}" type="datetimeFigureOut">
              <a:rPr lang="en-US" smtClean="0"/>
              <a:t>3/20/2017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907E6-12FA-4999-B01D-739F46B6DD63}" type="slidenum">
              <a:rPr lang="en-US" smtClean="0"/>
              <a:t>‹#›</a:t>
            </a:fld>
            <a:endParaRPr lang="en-US"/>
          </a:p>
        </p:txBody>
      </p:sp>
    </p:spTree>
    <p:extLst>
      <p:ext uri="{BB962C8B-B14F-4D97-AF65-F5344CB8AC3E}">
        <p14:creationId xmlns:p14="http://schemas.microsoft.com/office/powerpoint/2010/main" val="3205989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bg1"/>
              </a:buClr>
            </a:pPr>
            <a:r>
              <a:rPr lang="en-US" sz="1200" b="1" dirty="0" smtClean="0">
                <a:solidFill>
                  <a:schemeClr val="bg1"/>
                </a:solidFill>
                <a:latin typeface="Arial" pitchFamily="124" charset="0"/>
              </a:rPr>
              <a:t>This is the default title slide for </a:t>
            </a:r>
            <a:r>
              <a:rPr lang="en-US" sz="1200" b="1" dirty="0" err="1" smtClean="0">
                <a:solidFill>
                  <a:schemeClr val="bg1"/>
                </a:solidFill>
                <a:latin typeface="Arial" pitchFamily="124" charset="0"/>
              </a:rPr>
              <a:t>Thermo</a:t>
            </a:r>
            <a:r>
              <a:rPr lang="en-US" sz="1200" b="1" dirty="0" smtClean="0">
                <a:solidFill>
                  <a:schemeClr val="bg1"/>
                </a:solidFill>
                <a:latin typeface="Arial" pitchFamily="124" charset="0"/>
              </a:rPr>
              <a:t> Fisher Scientific </a:t>
            </a:r>
          </a:p>
          <a:p>
            <a:pPr>
              <a:buClr>
                <a:schemeClr val="bg1"/>
              </a:buClr>
            </a:pPr>
            <a:endParaRPr lang="en-US" sz="1200" dirty="0" smtClean="0">
              <a:solidFill>
                <a:schemeClr val="bg1"/>
              </a:solidFill>
              <a:latin typeface="Arial" pitchFamily="124" charset="0"/>
            </a:endParaRPr>
          </a:p>
          <a:p>
            <a:pPr marL="0" marR="0" indent="0" algn="l" defTabSz="914400" rtl="0" eaLnBrk="1" fontAlgn="auto" latinLnBrk="0" hangingPunct="1">
              <a:lnSpc>
                <a:spcPct val="100000"/>
              </a:lnSpc>
              <a:spcBef>
                <a:spcPts val="0"/>
              </a:spcBef>
              <a:spcAft>
                <a:spcPts val="0"/>
              </a:spcAft>
              <a:buClr>
                <a:schemeClr val="bg1"/>
              </a:buClr>
              <a:buSzTx/>
              <a:buFontTx/>
              <a:buNone/>
              <a:tabLst/>
              <a:defRPr/>
            </a:pPr>
            <a:r>
              <a:rPr lang="en-US" sz="1200" dirty="0" smtClean="0">
                <a:solidFill>
                  <a:schemeClr val="bg1"/>
                </a:solidFill>
                <a:latin typeface="Arial" pitchFamily="124" charset="0"/>
              </a:rPr>
              <a:t>Title photo options specific to end-markets will be available via commercial overview presentations due for release 2015-2016</a:t>
            </a:r>
          </a:p>
          <a:p>
            <a:pPr>
              <a:buClr>
                <a:schemeClr val="bg1"/>
              </a:buClr>
            </a:pPr>
            <a:endParaRPr lang="en-US" sz="1200" dirty="0" smtClean="0">
              <a:solidFill>
                <a:schemeClr val="bg1"/>
              </a:solidFill>
              <a:latin typeface="Arial" pitchFamily="124" charset="0"/>
            </a:endParaRPr>
          </a:p>
        </p:txBody>
      </p:sp>
      <p:sp>
        <p:nvSpPr>
          <p:cNvPr id="4" name="Slide Number Placeholder 3"/>
          <p:cNvSpPr>
            <a:spLocks noGrp="1"/>
          </p:cNvSpPr>
          <p:nvPr>
            <p:ph type="sldNum" sz="quarter" idx="10"/>
          </p:nvPr>
        </p:nvSpPr>
        <p:spPr/>
        <p:txBody>
          <a:bodyPr/>
          <a:lstStyle/>
          <a:p>
            <a:fld id="{695907E6-12FA-4999-B01D-739F46B6DD63}" type="slidenum">
              <a:rPr lang="en-US" smtClean="0"/>
              <a:t>1</a:t>
            </a:fld>
            <a:endParaRPr lang="en-US"/>
          </a:p>
        </p:txBody>
      </p:sp>
    </p:spTree>
    <p:extLst>
      <p:ext uri="{BB962C8B-B14F-4D97-AF65-F5344CB8AC3E}">
        <p14:creationId xmlns:p14="http://schemas.microsoft.com/office/powerpoint/2010/main" val="2344773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4A987900-12DE-4E53-8DBD-F197194EE964}" type="slidenum">
              <a:rPr lang="en-US" smtClean="0"/>
              <a:pPr/>
              <a:t>27</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dirty="0" smtClean="0"/>
              <a:t>18um</a:t>
            </a:r>
          </a:p>
          <a:p>
            <a:pPr eaLnBrk="1" hangingPunct="1"/>
            <a:r>
              <a:rPr lang="en-US" dirty="0" smtClean="0"/>
              <a:t>100nm *2um</a:t>
            </a:r>
          </a:p>
          <a:p>
            <a:pPr defTabSz="904982" fontAlgn="base">
              <a:spcBef>
                <a:spcPct val="30000"/>
              </a:spcBef>
              <a:spcAft>
                <a:spcPct val="0"/>
              </a:spcAft>
              <a:defRPr/>
            </a:pPr>
            <a:r>
              <a:rPr lang="en-US" dirty="0" smtClean="0">
                <a:latin typeface="Arial" charset="0"/>
              </a:rPr>
              <a:t>Fast contamination free tip exchange: </a:t>
            </a:r>
            <a:r>
              <a:rPr lang="fr-FR" sz="1100" b="1" dirty="0" smtClean="0">
                <a:solidFill>
                  <a:srgbClr val="C00000"/>
                </a:solidFill>
                <a:latin typeface="Arial" charset="0"/>
              </a:rPr>
              <a:t>Hot-swap module</a:t>
            </a:r>
            <a:endParaRPr lang="en-US" sz="1100" b="1" dirty="0" smtClean="0">
              <a:solidFill>
                <a:srgbClr val="C00000"/>
              </a:solidFill>
              <a:latin typeface="Arial" charset="0"/>
            </a:endParaRPr>
          </a:p>
          <a:p>
            <a:pPr eaLnBrk="1" hangingPunct="1"/>
            <a:endParaRPr lang="en-US" dirty="0" smtClean="0"/>
          </a:p>
          <a:p>
            <a:pPr defTabSz="904982" fontAlgn="base">
              <a:spcBef>
                <a:spcPct val="30000"/>
              </a:spcBef>
              <a:spcAft>
                <a:spcPct val="0"/>
              </a:spcAft>
              <a:defRPr/>
            </a:pPr>
            <a:r>
              <a:rPr lang="en-US" sz="1000" dirty="0" smtClean="0">
                <a:latin typeface="Arial" charset="0"/>
              </a:rPr>
              <a:t>High stability:                   </a:t>
            </a:r>
            <a:r>
              <a:rPr lang="fr-FR" sz="1000" b="1" dirty="0" smtClean="0">
                <a:solidFill>
                  <a:srgbClr val="C00000"/>
                </a:solidFill>
                <a:latin typeface="Arial" charset="0"/>
              </a:rPr>
              <a:t>&lt;0.4% over 10 h</a:t>
            </a:r>
            <a:endParaRPr lang="en-US" sz="1000" b="1" dirty="0" smtClean="0">
              <a:solidFill>
                <a:srgbClr val="C00000"/>
              </a:solidFill>
              <a:latin typeface="Arial" charset="0"/>
            </a:endParaRPr>
          </a:p>
          <a:p>
            <a:pPr defTabSz="904982" fontAlgn="base">
              <a:spcBef>
                <a:spcPct val="30000"/>
              </a:spcBef>
              <a:spcAft>
                <a:spcPct val="0"/>
              </a:spcAft>
              <a:defRPr/>
            </a:pPr>
            <a:r>
              <a:rPr lang="en-US" sz="1000" dirty="0" smtClean="0">
                <a:latin typeface="Arial" charset="0"/>
              </a:rPr>
              <a:t>High currents:                   </a:t>
            </a:r>
            <a:r>
              <a:rPr lang="en-US" sz="1000" dirty="0" smtClean="0">
                <a:solidFill>
                  <a:srgbClr val="C00000"/>
                </a:solidFill>
                <a:latin typeface="Arial" charset="0"/>
              </a:rPr>
              <a:t>up to </a:t>
            </a:r>
            <a:r>
              <a:rPr lang="en-US" sz="1000" b="1" dirty="0" smtClean="0">
                <a:solidFill>
                  <a:srgbClr val="C00000"/>
                </a:solidFill>
                <a:latin typeface="Arial" charset="0"/>
              </a:rPr>
              <a:t>26 </a:t>
            </a:r>
            <a:r>
              <a:rPr lang="en-US" sz="1000" b="1" dirty="0" err="1" smtClean="0">
                <a:solidFill>
                  <a:srgbClr val="C00000"/>
                </a:solidFill>
                <a:latin typeface="Arial" charset="0"/>
              </a:rPr>
              <a:t>nA</a:t>
            </a:r>
            <a:endParaRPr lang="en-US" sz="1000" b="1" dirty="0" smtClean="0">
              <a:solidFill>
                <a:srgbClr val="C00000"/>
              </a:solidFill>
              <a:latin typeface="Arial" charset="0"/>
            </a:endParaRPr>
          </a:p>
          <a:p>
            <a:pPr defTabSz="904982" fontAlgn="base">
              <a:spcBef>
                <a:spcPct val="30000"/>
              </a:spcBef>
              <a:spcAft>
                <a:spcPct val="0"/>
              </a:spcAft>
              <a:defRPr/>
            </a:pPr>
            <a:r>
              <a:rPr lang="en-US" sz="1000" dirty="0" smtClean="0">
                <a:latin typeface="Arial" charset="0"/>
              </a:rPr>
              <a:t> High resolution @ low kV:  </a:t>
            </a:r>
            <a:r>
              <a:rPr lang="fr-FR" sz="1000" b="1" dirty="0" smtClean="0">
                <a:solidFill>
                  <a:srgbClr val="C00000"/>
                </a:solidFill>
                <a:latin typeface="Arial" charset="0"/>
              </a:rPr>
              <a:t>0.9 nm @ 1 kV</a:t>
            </a:r>
            <a:endParaRPr lang="en-US" sz="1000" b="1" dirty="0" smtClean="0">
              <a:solidFill>
                <a:srgbClr val="C00000"/>
              </a:solidFill>
              <a:latin typeface="Arial" charset="0"/>
            </a:endParaRPr>
          </a:p>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E4CDCD47-FAF8-4073-BA46-13D912633C52}" type="slidenum">
              <a:rPr lang="en-US" smtClean="0"/>
              <a:pPr/>
              <a:t>28</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smtClean="0"/>
              <a:t>1 kV, 1 mm</a:t>
            </a:r>
          </a:p>
          <a:p>
            <a:pPr eaLnBrk="1" hangingPunct="1"/>
            <a:r>
              <a:rPr lang="en-US" smtClean="0"/>
              <a:t>Typical Schottky 0.7 down to 0.15 with UC</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pPr defTabSz="912838"/>
            <a:fld id="{318840C9-2EB5-49FC-A94E-9F4E80A45FEF}" type="slidenum">
              <a:rPr lang="en-US" smtClean="0"/>
              <a:pPr defTabSz="912838"/>
              <a:t>30</a:t>
            </a:fld>
            <a:endParaRPr lang="en-US" dirty="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chemeClr val="bg1"/>
              </a:buClr>
              <a:buFontTx/>
              <a:buChar char="-"/>
            </a:pPr>
            <a:endParaRPr lang="en-US" sz="1200" b="1" dirty="0" smtClean="0">
              <a:solidFill>
                <a:schemeClr val="bg1"/>
              </a:solidFill>
              <a:latin typeface="Arial" pitchFamily="124" charset="0"/>
            </a:endParaRPr>
          </a:p>
        </p:txBody>
      </p:sp>
      <p:sp>
        <p:nvSpPr>
          <p:cNvPr id="4" name="Slide Number Placeholder 3"/>
          <p:cNvSpPr>
            <a:spLocks noGrp="1"/>
          </p:cNvSpPr>
          <p:nvPr>
            <p:ph type="sldNum" sz="quarter" idx="10"/>
          </p:nvPr>
        </p:nvSpPr>
        <p:spPr/>
        <p:txBody>
          <a:bodyPr/>
          <a:lstStyle/>
          <a:p>
            <a:fld id="{695907E6-12FA-4999-B01D-739F46B6DD63}"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344773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cs-CZ" dirty="0" smtClean="0"/>
              <a:t>Vidíme potenciál v </a:t>
            </a:r>
            <a:r>
              <a:rPr lang="cs-CZ" b="1" dirty="0" smtClean="0"/>
              <a:t>ambiciózních mladých lidech</a:t>
            </a:r>
            <a:r>
              <a:rPr lang="cs-CZ" dirty="0" smtClean="0"/>
              <a:t>, kteří využijí tuto příležitost jako doplněk k jejich vzdělávání a zůstávají po ukončení studia</a:t>
            </a:r>
            <a:endParaRPr lang="en-US" dirty="0" smtClean="0"/>
          </a:p>
          <a:p>
            <a:r>
              <a:rPr lang="cs-CZ" dirty="0" smtClean="0"/>
              <a:t>Program vychovává budoucí </a:t>
            </a:r>
            <a:r>
              <a:rPr lang="cs-CZ" b="1" dirty="0" smtClean="0"/>
              <a:t>vysoce motivované a znalé pracovníky, kteří jsou již zacvičeni ve firmě</a:t>
            </a:r>
            <a:endParaRPr lang="en-US" b="1" dirty="0" smtClean="0"/>
          </a:p>
          <a:p>
            <a:r>
              <a:rPr lang="cs-CZ" dirty="0" smtClean="0"/>
              <a:t>Studenti přinášejí příští </a:t>
            </a:r>
            <a:r>
              <a:rPr lang="cs-CZ" b="1" dirty="0" smtClean="0"/>
              <a:t>generaci technologie a nových nápadů </a:t>
            </a:r>
            <a:r>
              <a:rPr lang="cs-CZ" dirty="0" smtClean="0"/>
              <a:t>z učeben na pracoviště a takto zvyšují intelektuální kapitál organizace</a:t>
            </a:r>
            <a:endParaRPr lang="en-US" dirty="0" smtClean="0"/>
          </a:p>
          <a:p>
            <a:r>
              <a:rPr lang="cs-CZ" dirty="0" smtClean="0"/>
              <a:t>Úspěšní studenti zvyšují </a:t>
            </a:r>
            <a:r>
              <a:rPr lang="cs-CZ" b="1" dirty="0" smtClean="0"/>
              <a:t>Thermo </a:t>
            </a:r>
            <a:r>
              <a:rPr lang="cs-CZ" b="1" dirty="0" err="1" smtClean="0"/>
              <a:t>Fisher</a:t>
            </a:r>
            <a:r>
              <a:rPr lang="cs-CZ" b="1" dirty="0" smtClean="0"/>
              <a:t> </a:t>
            </a:r>
            <a:r>
              <a:rPr lang="cs-CZ" b="1" dirty="0" err="1" smtClean="0"/>
              <a:t>Scientific</a:t>
            </a:r>
            <a:r>
              <a:rPr lang="cs-CZ" b="1" dirty="0" smtClean="0"/>
              <a:t> reputaci </a:t>
            </a:r>
            <a:r>
              <a:rPr lang="cs-CZ" dirty="0" smtClean="0"/>
              <a:t>globálně v akademickém světě, což může být kritickým faktorem pro získávání nových pracovníků a posilování vztahu společnosti se současnými i budoucími zákazníky</a:t>
            </a:r>
            <a:endParaRPr lang="en-US" dirty="0" smtClean="0"/>
          </a:p>
          <a:p>
            <a:endParaRPr lang="en-US" dirty="0"/>
          </a:p>
        </p:txBody>
      </p:sp>
      <p:sp>
        <p:nvSpPr>
          <p:cNvPr id="4" name="Slide Number Placeholder 3"/>
          <p:cNvSpPr>
            <a:spLocks noGrp="1"/>
          </p:cNvSpPr>
          <p:nvPr>
            <p:ph type="sldNum" sz="quarter" idx="10"/>
          </p:nvPr>
        </p:nvSpPr>
        <p:spPr/>
        <p:txBody>
          <a:bodyPr/>
          <a:lstStyle/>
          <a:p>
            <a:fld id="{695907E6-12FA-4999-B01D-739F46B6DD63}"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519763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07E6-12FA-4999-B01D-739F46B6DD63}"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040083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Rot="1" noChangeAspect="1" noChangeArrowheads="1" noTextEdit="1"/>
          </p:cNvSpPr>
          <p:nvPr>
            <p:ph type="sldImg"/>
          </p:nvPr>
        </p:nvSpPr>
        <p:spPr/>
      </p:sp>
      <p:sp>
        <p:nvSpPr>
          <p:cNvPr id="10243"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pPr eaLnBrk="1"/>
            <a:r>
              <a:rPr lang="en-US" smtClean="0"/>
              <a:t>Interactive. Questions any time!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Rot="1" noChangeAspect="1" noChangeArrowheads="1" noTextEdit="1"/>
          </p:cNvSpPr>
          <p:nvPr>
            <p:ph type="sldImg"/>
          </p:nvPr>
        </p:nvSpPr>
        <p:spPr/>
      </p:sp>
      <p:sp>
        <p:nvSpPr>
          <p:cNvPr id="14339"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pPr eaLnBrk="1"/>
            <a:r>
              <a:rPr lang="en-US" smtClean="0"/>
              <a:t>Interactive. Questions any time!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Rot="1" noChangeAspect="1" noChangeArrowheads="1" noTextEdit="1"/>
          </p:cNvSpPr>
          <p:nvPr>
            <p:ph type="sldImg"/>
          </p:nvPr>
        </p:nvSpPr>
        <p:spPr/>
      </p:sp>
      <p:sp>
        <p:nvSpPr>
          <p:cNvPr id="16387"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pPr eaLnBrk="1"/>
            <a:r>
              <a:rPr lang="en-US" smtClean="0"/>
              <a:t>Interactive. Questions any time!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907E6-12FA-4999-B01D-739F46B6DD63}" type="slidenum">
              <a:rPr lang="en-US" smtClean="0"/>
              <a:t>14</a:t>
            </a:fld>
            <a:endParaRPr lang="en-US"/>
          </a:p>
        </p:txBody>
      </p:sp>
    </p:spTree>
    <p:extLst>
      <p:ext uri="{BB962C8B-B14F-4D97-AF65-F5344CB8AC3E}">
        <p14:creationId xmlns:p14="http://schemas.microsoft.com/office/powerpoint/2010/main" val="2173146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p>
            <a:fld id="{B1B9DC5A-A44D-4F51-98A6-DD22F73638AC}" type="slidenum">
              <a:rPr lang="en-US" smtClean="0"/>
              <a:pPr/>
              <a:t>18</a:t>
            </a:fld>
            <a:endParaRPr lang="en-US" smtClean="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pPr eaLnBrk="1" hangingPunct="1"/>
            <a:endParaRPr lang="nl-N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p:spPr>
        <p:txBody>
          <a:bodyPr/>
          <a:lstStyle/>
          <a:p>
            <a:r>
              <a:rPr lang="en-US" smtClean="0"/>
              <a:t>New on-axis BF/DF STEM detector developed by FEI. Key benefits are the possibility for simultaneous acquisition of BF and DF image. DF2 detector as smaller inner ole and therefore more area for signal detection. DF4 is the one which is optimized to parallel STEM+EELS data acquisition since its inner diameter allows maximum EELS signal into the FS-1 (or GIF) entrance aperture. All electrons which are not entering the EELS spectrometer (or GIF) are captured by the DF detector and contribute therefore to the DF STEM image.</a:t>
            </a:r>
          </a:p>
          <a:p>
            <a:r>
              <a:rPr lang="en-US" smtClean="0"/>
              <a:t>BF and DF image can be acquired simultaneously together with HAADF image.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4DE9A226-B9D9-4BA2-8A56-1498A0128C7C}" type="slidenum">
              <a:rPr lang="en-US" smtClean="0"/>
              <a:pPr/>
              <a:t>25</a:t>
            </a:fld>
            <a:endParaRPr lang="en-US" smtClean="0"/>
          </a:p>
        </p:txBody>
      </p:sp>
      <p:sp>
        <p:nvSpPr>
          <p:cNvPr id="64515" name="Rectangle 2"/>
          <p:cNvSpPr>
            <a:spLocks noGrp="1" noRot="1" noChangeAspect="1" noChangeArrowheads="1" noTextEdit="1"/>
          </p:cNvSpPr>
          <p:nvPr>
            <p:ph type="sldImg"/>
          </p:nvPr>
        </p:nvSpPr>
        <p:spPr>
          <a:xfrm>
            <a:off x="382588" y="684213"/>
            <a:ext cx="6096000" cy="3429000"/>
          </a:xfrm>
          <a:ln/>
        </p:spPr>
      </p:sp>
      <p:sp>
        <p:nvSpPr>
          <p:cNvPr id="64516" name="Rectangle 3"/>
          <p:cNvSpPr>
            <a:spLocks noGrp="1" noChangeArrowheads="1"/>
          </p:cNvSpPr>
          <p:nvPr>
            <p:ph type="body" idx="1"/>
          </p:nvPr>
        </p:nvSpPr>
        <p:spPr>
          <a:xfrm>
            <a:off x="686115" y="4344030"/>
            <a:ext cx="5485772" cy="4116058"/>
          </a:xfrm>
          <a:noFill/>
          <a:ln/>
        </p:spPr>
        <p:txBody>
          <a:bodyPr/>
          <a:lstStyle/>
          <a:p>
            <a:pPr eaLnBrk="1" hangingPunct="1">
              <a:lnSpc>
                <a:spcPct val="80000"/>
              </a:lnSpc>
              <a:buFontTx/>
              <a:buChar char="•"/>
            </a:pPr>
            <a:endParaRPr lang="en-US" sz="1000" dirty="0" smtClean="0">
              <a:latin typeface="Arial Narrow"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9AFE087F-4ECB-4EB8-9545-C5A87B518325}" type="slidenum">
              <a:rPr lang="en-US" smtClean="0"/>
              <a:pPr/>
              <a:t>26</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bwMode="auto">
          <a:xfrm>
            <a:off x="0" y="3429000"/>
            <a:ext cx="12192000" cy="3436044"/>
          </a:xfrm>
          <a:prstGeom prst="rect">
            <a:avLst/>
          </a:prstGeom>
          <a:solidFill>
            <a:schemeClr val="bg1">
              <a:alpha val="8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800">
              <a:latin typeface="Arial" pitchFamily="124" charset="0"/>
            </a:endParaRPr>
          </a:p>
        </p:txBody>
      </p:sp>
      <p:pic>
        <p:nvPicPr>
          <p:cNvPr id="10" name="image12.png"/>
          <p:cNvPicPr/>
          <p:nvPr userDrawn="1"/>
        </p:nvPicPr>
        <p:blipFill>
          <a:blip r:embed="rId3" cstate="screen">
            <a:extLst>
              <a:ext uri="{28A0092B-C50C-407E-A947-70E740481C1C}">
                <a14:useLocalDpi xmlns:a14="http://schemas.microsoft.com/office/drawing/2010/main"/>
              </a:ext>
            </a:extLst>
          </a:blip>
          <a:stretch>
            <a:fillRect/>
          </a:stretch>
        </p:blipFill>
        <p:spPr>
          <a:xfrm>
            <a:off x="336553" y="3650462"/>
            <a:ext cx="2376099" cy="569187"/>
          </a:xfrm>
          <a:prstGeom prst="rect">
            <a:avLst/>
          </a:prstGeom>
          <a:ln w="12700" cap="flat">
            <a:noFill/>
            <a:miter lim="400000"/>
          </a:ln>
          <a:effectLst/>
        </p:spPr>
      </p:pic>
      <p:sp>
        <p:nvSpPr>
          <p:cNvPr id="16" name="Text Placeholder 15"/>
          <p:cNvSpPr>
            <a:spLocks noGrp="1"/>
          </p:cNvSpPr>
          <p:nvPr userDrawn="1">
            <p:ph type="body" sz="quarter" idx="10" hasCustomPrompt="1"/>
          </p:nvPr>
        </p:nvSpPr>
        <p:spPr>
          <a:xfrm>
            <a:off x="336550" y="5368413"/>
            <a:ext cx="4023360" cy="932010"/>
          </a:xfrm>
        </p:spPr>
        <p:txBody>
          <a:bodyPr/>
          <a:lstStyle>
            <a:lvl1pPr>
              <a:spcAft>
                <a:spcPts val="0"/>
              </a:spcAft>
              <a:buFontTx/>
              <a:buNone/>
              <a:defRPr sz="1600" b="0" baseline="0">
                <a:solidFill>
                  <a:schemeClr val="accent5"/>
                </a:solidFill>
              </a:defRPr>
            </a:lvl1pPr>
            <a:lvl2pPr marL="114300" indent="4763">
              <a:spcAft>
                <a:spcPts val="0"/>
              </a:spcAft>
              <a:buFontTx/>
              <a:buNone/>
              <a:defRPr sz="1400" i="1" baseline="0">
                <a:solidFill>
                  <a:schemeClr val="accent5"/>
                </a:solidFill>
              </a:defRPr>
            </a:lvl2pPr>
          </a:lstStyle>
          <a:p>
            <a:pPr lvl="0"/>
            <a:r>
              <a:rPr lang="en-US" dirty="0" smtClean="0"/>
              <a:t>16pt Presenter Name</a:t>
            </a:r>
          </a:p>
          <a:p>
            <a:pPr lvl="1"/>
            <a:r>
              <a:rPr lang="en-US" dirty="0" smtClean="0"/>
              <a:t>14pt Italic Presenter Title </a:t>
            </a:r>
          </a:p>
        </p:txBody>
      </p:sp>
      <p:sp>
        <p:nvSpPr>
          <p:cNvPr id="18" name="Title 16"/>
          <p:cNvSpPr>
            <a:spLocks noGrp="1"/>
          </p:cNvSpPr>
          <p:nvPr userDrawn="1">
            <p:ph type="title" hasCustomPrompt="1"/>
          </p:nvPr>
        </p:nvSpPr>
        <p:spPr>
          <a:xfrm>
            <a:off x="336551" y="4850575"/>
            <a:ext cx="11548533" cy="443190"/>
          </a:xfrm>
          <a:noFill/>
        </p:spPr>
        <p:txBody>
          <a:bodyPr wrap="square" lIns="91440">
            <a:noAutofit/>
          </a:bodyPr>
          <a:lstStyle>
            <a:lvl1pPr>
              <a:defRPr sz="2800" b="1">
                <a:solidFill>
                  <a:schemeClr val="accent5"/>
                </a:solidFill>
              </a:defRPr>
            </a:lvl1pPr>
          </a:lstStyle>
          <a:p>
            <a:r>
              <a:rPr lang="en-US" dirty="0" smtClean="0"/>
              <a:t>28pt Arial Title</a:t>
            </a:r>
            <a:endParaRPr lang="en-US" dirty="0"/>
          </a:p>
        </p:txBody>
      </p:sp>
      <p:grpSp>
        <p:nvGrpSpPr>
          <p:cNvPr id="2" name="Group 5"/>
          <p:cNvGrpSpPr/>
          <p:nvPr userDrawn="1"/>
        </p:nvGrpSpPr>
        <p:grpSpPr>
          <a:xfrm>
            <a:off x="0" y="6297614"/>
            <a:ext cx="12192000" cy="567431"/>
            <a:chOff x="0" y="6289662"/>
            <a:chExt cx="9144000" cy="567431"/>
          </a:xfrm>
        </p:grpSpPr>
        <p:sp>
          <p:nvSpPr>
            <p:cNvPr id="7" name="Rectangle 6"/>
            <p:cNvSpPr/>
            <p:nvPr/>
          </p:nvSpPr>
          <p:spPr bwMode="auto">
            <a:xfrm>
              <a:off x="0" y="6289662"/>
              <a:ext cx="9144000" cy="567431"/>
            </a:xfrm>
            <a:prstGeom prst="rect">
              <a:avLst/>
            </a:prstGeom>
            <a:solidFill>
              <a:schemeClr val="accent4"/>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800">
                <a:latin typeface="Arial" pitchFamily="124" charset="0"/>
              </a:endParaRPr>
            </a:p>
          </p:txBody>
        </p:sp>
        <p:sp>
          <p:nvSpPr>
            <p:cNvPr id="8" name="TextBox 7"/>
            <p:cNvSpPr txBox="1"/>
            <p:nvPr/>
          </p:nvSpPr>
          <p:spPr>
            <a:xfrm>
              <a:off x="4572000" y="6467489"/>
              <a:ext cx="4320089" cy="215444"/>
            </a:xfrm>
            <a:prstGeom prst="rect">
              <a:avLst/>
            </a:prstGeom>
            <a:noFill/>
          </p:spPr>
          <p:txBody>
            <a:bodyPr vert="horz" wrap="square" lIns="0" tIns="0" rIns="0" bIns="0" rtlCol="0" anchor="ctr" anchorCtr="0">
              <a:noAutofit/>
            </a:bodyPr>
            <a:lstStyle/>
            <a:p>
              <a:pPr algn="r"/>
              <a:r>
                <a:rPr lang="en-US" sz="1400" dirty="0">
                  <a:solidFill>
                    <a:schemeClr val="bg1"/>
                  </a:solidFill>
                  <a:latin typeface="Arial"/>
                </a:rPr>
                <a:t>The world leader in serving science</a:t>
              </a:r>
            </a:p>
          </p:txBody>
        </p:sp>
      </p:grpSp>
      <p:sp>
        <p:nvSpPr>
          <p:cNvPr id="11" name="Text Box 9"/>
          <p:cNvSpPr txBox="1">
            <a:spLocks noChangeArrowheads="1"/>
          </p:cNvSpPr>
          <p:nvPr userDrawn="1"/>
        </p:nvSpPr>
        <p:spPr bwMode="auto">
          <a:xfrm>
            <a:off x="266700" y="6526212"/>
            <a:ext cx="1359668" cy="215444"/>
          </a:xfrm>
          <a:prstGeom prst="rect">
            <a:avLst/>
          </a:prstGeom>
          <a:noFill/>
          <a:ln w="9525">
            <a:noFill/>
            <a:miter lim="800000"/>
            <a:headEnd/>
            <a:tailEnd/>
          </a:ln>
        </p:spPr>
        <p:txBody>
          <a:bodyPr wrap="none">
            <a:spAutoFit/>
          </a:bodyPr>
          <a:lstStyle/>
          <a:p>
            <a:pPr defTabSz="457200"/>
            <a:r>
              <a:rPr lang="en-US" sz="800" i="1" dirty="0">
                <a:solidFill>
                  <a:schemeClr val="bg1"/>
                </a:solidFill>
                <a:latin typeface="Arial Unicode MS" pitchFamily="34" charset="-128"/>
              </a:rPr>
              <a:t>Proprietary &amp; Confidential</a:t>
            </a:r>
          </a:p>
        </p:txBody>
      </p:sp>
    </p:spTree>
    <p:extLst>
      <p:ext uri="{BB962C8B-B14F-4D97-AF65-F5344CB8AC3E}">
        <p14:creationId xmlns:p14="http://schemas.microsoft.com/office/powerpoint/2010/main" val="2479947295"/>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with content bar">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5" name="Text Placeholder 4"/>
          <p:cNvSpPr>
            <a:spLocks noGrp="1"/>
          </p:cNvSpPr>
          <p:nvPr>
            <p:ph type="body" sz="quarter" idx="10" hasCustomPrompt="1"/>
          </p:nvPr>
        </p:nvSpPr>
        <p:spPr>
          <a:xfrm>
            <a:off x="0" y="533401"/>
            <a:ext cx="12192000" cy="1979613"/>
          </a:xfrm>
          <a:solidFill>
            <a:srgbClr val="7FBA00"/>
          </a:solidFill>
        </p:spPr>
        <p:txBody>
          <a:bodyPr lIns="274320" anchor="ctr" anchorCtr="0"/>
          <a:lstStyle>
            <a:lvl1pPr marL="0" indent="0">
              <a:spcBef>
                <a:spcPts val="600"/>
              </a:spcBef>
              <a:buClr>
                <a:schemeClr val="bg1"/>
              </a:buClr>
              <a:buFontTx/>
              <a:buNone/>
              <a:defRPr sz="1800" baseline="0">
                <a:solidFill>
                  <a:schemeClr val="bg1"/>
                </a:solidFill>
              </a:defRPr>
            </a:lvl1pPr>
            <a:lvl2pPr marL="171450" indent="0">
              <a:buFontTx/>
              <a:buNone/>
              <a:defRPr sz="1600"/>
            </a:lvl2pPr>
          </a:lstStyle>
          <a:p>
            <a:pPr marL="0" indent="0">
              <a:spcBef>
                <a:spcPts val="600"/>
              </a:spcBef>
              <a:buClr>
                <a:schemeClr val="bg1"/>
              </a:buClr>
              <a:buNone/>
            </a:pPr>
            <a:r>
              <a:rPr lang="en-US" sz="2400" kern="0" dirty="0" smtClean="0">
                <a:solidFill>
                  <a:schemeClr val="bg1"/>
                </a:solidFill>
              </a:rPr>
              <a:t>Place sub-head or framing statement text in this box. </a:t>
            </a:r>
            <a:br>
              <a:rPr lang="en-US" sz="2400" kern="0" dirty="0" smtClean="0">
                <a:solidFill>
                  <a:schemeClr val="bg1"/>
                </a:solidFill>
              </a:rPr>
            </a:br>
            <a:r>
              <a:rPr lang="en-US" sz="2400" kern="0" dirty="0" smtClean="0">
                <a:solidFill>
                  <a:schemeClr val="bg1"/>
                </a:solidFill>
              </a:rPr>
              <a:t>Change box color and transparency as desired.</a:t>
            </a:r>
            <a:br>
              <a:rPr lang="en-US" sz="2400" kern="0" dirty="0" smtClean="0">
                <a:solidFill>
                  <a:schemeClr val="bg1"/>
                </a:solidFill>
              </a:rPr>
            </a:br>
            <a:r>
              <a:rPr lang="en-US" sz="2400" kern="0" dirty="0" smtClean="0">
                <a:solidFill>
                  <a:schemeClr val="bg1"/>
                </a:solidFill>
              </a:rPr>
              <a:t>Vertically reposition as desired.</a:t>
            </a:r>
          </a:p>
        </p:txBody>
      </p:sp>
    </p:spTree>
    <p:extLst>
      <p:ext uri="{BB962C8B-B14F-4D97-AF65-F5344CB8AC3E}">
        <p14:creationId xmlns:p14="http://schemas.microsoft.com/office/powerpoint/2010/main" val="953784421"/>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ransition">
    <p:bg>
      <p:bgPr>
        <a:blipFill dpi="0"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09600" y="2286000"/>
            <a:ext cx="10972800" cy="1143000"/>
          </a:xfrm>
        </p:spPr>
        <p:txBody>
          <a:bodyPr/>
          <a:lstStyle>
            <a:lvl1pPr algn="ctr">
              <a:defRPr>
                <a:solidFill>
                  <a:schemeClr val="bg1"/>
                </a:solidFill>
              </a:defRPr>
            </a:lvl1pPr>
          </a:lstStyle>
          <a:p>
            <a:r>
              <a:rPr lang="en-US" dirty="0" smtClean="0"/>
              <a:t>Click to add section text.</a:t>
            </a:r>
            <a:endParaRPr lang="en-US" dirty="0"/>
          </a:p>
        </p:txBody>
      </p:sp>
    </p:spTree>
    <p:extLst>
      <p:ext uri="{BB962C8B-B14F-4D97-AF65-F5344CB8AC3E}">
        <p14:creationId xmlns:p14="http://schemas.microsoft.com/office/powerpoint/2010/main" val="2482575640"/>
      </p:ext>
    </p:extLst>
  </p:cSld>
  <p:clrMapOvr>
    <a:masterClrMapping/>
  </p:clrMapOvr>
  <p:timing>
    <p:tnLst>
      <p:par>
        <p:cTn id="1" dur="indefinite" restart="never" nodeType="tmRoot"/>
      </p:par>
    </p:tnLst>
  </p:timing>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68867" y="457200"/>
            <a:ext cx="10847917" cy="10858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68867" y="1589088"/>
            <a:ext cx="5321300" cy="2176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3368" y="1589088"/>
            <a:ext cx="5323417" cy="2176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68867" y="3917950"/>
            <a:ext cx="5321300" cy="2178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68" y="3917950"/>
            <a:ext cx="5323417" cy="2178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914400" y="6516689"/>
            <a:ext cx="3801533" cy="231775"/>
          </a:xfrm>
          <a:prstGeom prst="rect">
            <a:avLst/>
          </a:prstGeom>
        </p:spPr>
        <p:txBody>
          <a:bodyPr/>
          <a:lstStyle>
            <a:lvl1pPr>
              <a:defRPr/>
            </a:lvl1pPr>
          </a:lstStyle>
          <a:p>
            <a:r>
              <a:rPr lang="en-US"/>
              <a:t>Confidential</a:t>
            </a:r>
          </a:p>
        </p:txBody>
      </p:sp>
    </p:spTree>
    <p:extLst>
      <p:ext uri="{BB962C8B-B14F-4D97-AF65-F5344CB8AC3E}">
        <p14:creationId xmlns:p14="http://schemas.microsoft.com/office/powerpoint/2010/main" val="2410153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loser">
    <p:spTree>
      <p:nvGrpSpPr>
        <p:cNvPr id="1" name=""/>
        <p:cNvGrpSpPr/>
        <p:nvPr/>
      </p:nvGrpSpPr>
      <p:grpSpPr>
        <a:xfrm>
          <a:off x="0" y="0"/>
          <a:ext cx="0" cy="0"/>
          <a:chOff x="0" y="0"/>
          <a:chExt cx="0" cy="0"/>
        </a:xfrm>
      </p:grpSpPr>
      <p:pic>
        <p:nvPicPr>
          <p:cNvPr id="6" name="Picture 5" descr="FEI-ppt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09600" y="2286000"/>
            <a:ext cx="10972800" cy="1143000"/>
          </a:xfrm>
        </p:spPr>
        <p:txBody>
          <a:bodyPr/>
          <a:lstStyle>
            <a:lvl1pPr algn="ctr">
              <a:defRPr>
                <a:solidFill>
                  <a:schemeClr val="bg1"/>
                </a:solidFill>
              </a:defRPr>
            </a:lvl1pPr>
          </a:lstStyle>
          <a:p>
            <a:r>
              <a:rPr lang="en-US" dirty="0" smtClean="0"/>
              <a:t>Click to add closing.</a:t>
            </a:r>
            <a:endParaRPr lang="en-US" dirty="0"/>
          </a:p>
        </p:txBody>
      </p:sp>
    </p:spTree>
    <p:extLst>
      <p:ext uri="{BB962C8B-B14F-4D97-AF65-F5344CB8AC3E}">
        <p14:creationId xmlns:p14="http://schemas.microsoft.com/office/powerpoint/2010/main" val="601479719"/>
      </p:ext>
    </p:extLst>
  </p:cSld>
  <p:clrMapOvr>
    <a:masterClrMapping/>
  </p:clrMapOvr>
  <p:timing>
    <p:tnLst>
      <p:par>
        <p:cTn id="1" dur="indefinite" restart="never" nodeType="tmRoot"/>
      </p:par>
    </p:tnLst>
  </p:timing>
  <p:hf hd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bwMode="auto">
          <a:xfrm>
            <a:off x="0" y="3429000"/>
            <a:ext cx="12192000" cy="3436044"/>
          </a:xfrm>
          <a:prstGeom prst="rect">
            <a:avLst/>
          </a:prstGeom>
          <a:solidFill>
            <a:schemeClr val="bg1">
              <a:alpha val="8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a:solidFill>
                <a:srgbClr val="000000"/>
              </a:solidFill>
            </a:endParaRPr>
          </a:p>
        </p:txBody>
      </p:sp>
      <p:pic>
        <p:nvPicPr>
          <p:cNvPr id="10" name="image12.png"/>
          <p:cNvPicPr/>
          <p:nvPr userDrawn="1"/>
        </p:nvPicPr>
        <p:blipFill>
          <a:blip r:embed="rId3" cstate="screen">
            <a:extLst>
              <a:ext uri="{28A0092B-C50C-407E-A947-70E740481C1C}">
                <a14:useLocalDpi xmlns:a14="http://schemas.microsoft.com/office/drawing/2010/main"/>
              </a:ext>
            </a:extLst>
          </a:blip>
          <a:stretch>
            <a:fillRect/>
          </a:stretch>
        </p:blipFill>
        <p:spPr>
          <a:xfrm>
            <a:off x="336553" y="3650462"/>
            <a:ext cx="2376099" cy="569187"/>
          </a:xfrm>
          <a:prstGeom prst="rect">
            <a:avLst/>
          </a:prstGeom>
          <a:ln w="12700" cap="flat">
            <a:noFill/>
            <a:miter lim="400000"/>
          </a:ln>
          <a:effectLst/>
        </p:spPr>
      </p:pic>
      <p:sp>
        <p:nvSpPr>
          <p:cNvPr id="16" name="Text Placeholder 15"/>
          <p:cNvSpPr>
            <a:spLocks noGrp="1"/>
          </p:cNvSpPr>
          <p:nvPr userDrawn="1">
            <p:ph type="body" sz="quarter" idx="10" hasCustomPrompt="1"/>
          </p:nvPr>
        </p:nvSpPr>
        <p:spPr>
          <a:xfrm>
            <a:off x="336550" y="5368413"/>
            <a:ext cx="4023360" cy="932010"/>
          </a:xfrm>
        </p:spPr>
        <p:txBody>
          <a:bodyPr/>
          <a:lstStyle>
            <a:lvl1pPr>
              <a:spcAft>
                <a:spcPts val="0"/>
              </a:spcAft>
              <a:buFontTx/>
              <a:buNone/>
              <a:defRPr sz="1600" b="0" baseline="0">
                <a:solidFill>
                  <a:schemeClr val="accent5"/>
                </a:solidFill>
              </a:defRPr>
            </a:lvl1pPr>
            <a:lvl2pPr marL="114300" indent="4763">
              <a:spcAft>
                <a:spcPts val="0"/>
              </a:spcAft>
              <a:buFontTx/>
              <a:buNone/>
              <a:defRPr sz="1400" i="1" baseline="0">
                <a:solidFill>
                  <a:schemeClr val="accent5"/>
                </a:solidFill>
              </a:defRPr>
            </a:lvl2pPr>
          </a:lstStyle>
          <a:p>
            <a:pPr lvl="0"/>
            <a:r>
              <a:rPr lang="en-US" dirty="0" smtClean="0"/>
              <a:t>16pt Presenter Name</a:t>
            </a:r>
          </a:p>
          <a:p>
            <a:pPr lvl="1"/>
            <a:r>
              <a:rPr lang="en-US" dirty="0" smtClean="0"/>
              <a:t>14pt Italic Presenter Title </a:t>
            </a:r>
          </a:p>
        </p:txBody>
      </p:sp>
      <p:sp>
        <p:nvSpPr>
          <p:cNvPr id="18" name="Title 16"/>
          <p:cNvSpPr>
            <a:spLocks noGrp="1"/>
          </p:cNvSpPr>
          <p:nvPr userDrawn="1">
            <p:ph type="title" hasCustomPrompt="1"/>
          </p:nvPr>
        </p:nvSpPr>
        <p:spPr>
          <a:xfrm>
            <a:off x="336551" y="4850575"/>
            <a:ext cx="11548533" cy="443190"/>
          </a:xfrm>
          <a:noFill/>
        </p:spPr>
        <p:txBody>
          <a:bodyPr wrap="square" lIns="91440">
            <a:noAutofit/>
          </a:bodyPr>
          <a:lstStyle>
            <a:lvl1pPr>
              <a:defRPr sz="2800" b="1">
                <a:solidFill>
                  <a:schemeClr val="accent5"/>
                </a:solidFill>
              </a:defRPr>
            </a:lvl1pPr>
          </a:lstStyle>
          <a:p>
            <a:r>
              <a:rPr lang="en-US" dirty="0" smtClean="0"/>
              <a:t>28pt Arial Title</a:t>
            </a:r>
            <a:endParaRPr lang="en-US" dirty="0"/>
          </a:p>
        </p:txBody>
      </p:sp>
      <p:grpSp>
        <p:nvGrpSpPr>
          <p:cNvPr id="2" name="Group 5"/>
          <p:cNvGrpSpPr/>
          <p:nvPr userDrawn="1"/>
        </p:nvGrpSpPr>
        <p:grpSpPr>
          <a:xfrm>
            <a:off x="0" y="6297614"/>
            <a:ext cx="12192000" cy="567431"/>
            <a:chOff x="0" y="6289662"/>
            <a:chExt cx="9144000" cy="567431"/>
          </a:xfrm>
        </p:grpSpPr>
        <p:sp>
          <p:nvSpPr>
            <p:cNvPr id="7" name="Rectangle 6"/>
            <p:cNvSpPr/>
            <p:nvPr/>
          </p:nvSpPr>
          <p:spPr bwMode="auto">
            <a:xfrm>
              <a:off x="0" y="6289662"/>
              <a:ext cx="9144000" cy="567431"/>
            </a:xfrm>
            <a:prstGeom prst="rect">
              <a:avLst/>
            </a:prstGeom>
            <a:solidFill>
              <a:schemeClr val="accent4"/>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a:solidFill>
                  <a:srgbClr val="000000"/>
                </a:solidFill>
              </a:endParaRPr>
            </a:p>
          </p:txBody>
        </p:sp>
        <p:sp>
          <p:nvSpPr>
            <p:cNvPr id="8" name="TextBox 7"/>
            <p:cNvSpPr txBox="1"/>
            <p:nvPr/>
          </p:nvSpPr>
          <p:spPr>
            <a:xfrm>
              <a:off x="4572000" y="6467489"/>
              <a:ext cx="4320089" cy="215444"/>
            </a:xfrm>
            <a:prstGeom prst="rect">
              <a:avLst/>
            </a:prstGeom>
            <a:noFill/>
          </p:spPr>
          <p:txBody>
            <a:bodyPr vert="horz" wrap="square" lIns="0" tIns="0" rIns="0" bIns="0" rtlCol="0" anchor="ctr" anchorCtr="0">
              <a:noAutofit/>
            </a:bodyPr>
            <a:lstStyle/>
            <a:p>
              <a:pPr algn="r"/>
              <a:r>
                <a:rPr lang="en-US" sz="1400" dirty="0">
                  <a:solidFill>
                    <a:srgbClr val="FFFFFF"/>
                  </a:solidFill>
                </a:rPr>
                <a:t>The world leader in serving science</a:t>
              </a:r>
            </a:p>
          </p:txBody>
        </p:sp>
      </p:grpSp>
      <p:sp>
        <p:nvSpPr>
          <p:cNvPr id="11" name="Text Box 9"/>
          <p:cNvSpPr txBox="1">
            <a:spLocks noChangeArrowheads="1"/>
          </p:cNvSpPr>
          <p:nvPr userDrawn="1"/>
        </p:nvSpPr>
        <p:spPr bwMode="auto">
          <a:xfrm>
            <a:off x="266700" y="6526212"/>
            <a:ext cx="1359668" cy="215444"/>
          </a:xfrm>
          <a:prstGeom prst="rect">
            <a:avLst/>
          </a:prstGeom>
          <a:noFill/>
          <a:ln w="9525">
            <a:noFill/>
            <a:miter lim="800000"/>
            <a:headEnd/>
            <a:tailEnd/>
          </a:ln>
        </p:spPr>
        <p:txBody>
          <a:bodyPr wrap="none">
            <a:spAutoFit/>
          </a:bodyPr>
          <a:lstStyle/>
          <a:p>
            <a:pPr defTabSz="457200"/>
            <a:r>
              <a:rPr lang="en-US" sz="800" i="1" dirty="0">
                <a:solidFill>
                  <a:srgbClr val="FFFFFF"/>
                </a:solidFill>
                <a:latin typeface="Arial Unicode MS" pitchFamily="34" charset="-128"/>
              </a:rPr>
              <a:t>Proprietary &amp; Confidential</a:t>
            </a:r>
          </a:p>
        </p:txBody>
      </p:sp>
    </p:spTree>
    <p:extLst>
      <p:ext uri="{BB962C8B-B14F-4D97-AF65-F5344CB8AC3E}">
        <p14:creationId xmlns:p14="http://schemas.microsoft.com/office/powerpoint/2010/main" val="2691251066"/>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23851" y="1065214"/>
            <a:ext cx="11569700" cy="4833937"/>
          </a:xfrm>
        </p:spPr>
        <p:txBody>
          <a:bodyPr/>
          <a:lstStyle>
            <a:lvl1pPr>
              <a:defRPr/>
            </a:lvl1pPr>
            <a:lvl2pPr>
              <a:defRPr baseline="0"/>
            </a:lvl2pPr>
            <a:lvl3pPr>
              <a:buClr>
                <a:schemeClr val="accent5">
                  <a:lumMod val="75000"/>
                </a:schemeClr>
              </a:buClr>
              <a:defRPr/>
            </a:lvl3pPr>
          </a:lstStyle>
          <a:p>
            <a:pPr lvl="0"/>
            <a:r>
              <a:rPr lang="en-US" dirty="0" smtClean="0"/>
              <a:t>First level: Arial 20pt</a:t>
            </a:r>
          </a:p>
          <a:p>
            <a:pPr lvl="1"/>
            <a:r>
              <a:rPr lang="en-US" dirty="0" smtClean="0"/>
              <a:t>Second level: Arial 18pt</a:t>
            </a:r>
          </a:p>
          <a:p>
            <a:pPr lvl="2"/>
            <a:r>
              <a:rPr lang="en-US" dirty="0" smtClean="0"/>
              <a:t>Third level: Arial 16pt</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8278745"/>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1522871"/>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Title and body box">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3267" y="777923"/>
            <a:ext cx="11580284" cy="5127578"/>
          </a:xfrm>
          <a:prstGeom prst="roundRect">
            <a:avLst>
              <a:gd name="adj" fmla="val 2774"/>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p:spPr>
        <p:txBody>
          <a:bodyPr vert="horz" wrap="square" lIns="91430" tIns="91440"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1200"/>
              </a:spcAft>
              <a:buClr>
                <a:srgbClr val="EE3134"/>
              </a:buClr>
              <a:buSzPts val="2000"/>
              <a:buFont typeface=""/>
              <a:buChar char="•"/>
              <a:defRPr lang="en-US" sz="2000" b="0" kern="1200" dirty="0" smtClean="0">
                <a:solidFill>
                  <a:srgbClr val="000000"/>
                </a:solidFill>
                <a:latin typeface="Arial"/>
                <a:ea typeface="ＭＳ Ｐゴシック" pitchFamily="100" charset="-128"/>
                <a:cs typeface="+mn-cs"/>
              </a:defRPr>
            </a:lvl1pPr>
            <a:lvl2pPr marL="342900" indent="-171450" algn="l" rtl="0" eaLnBrk="1" fontAlgn="base" hangingPunct="1">
              <a:lnSpc>
                <a:spcPct val="100000"/>
              </a:lnSpc>
              <a:spcBef>
                <a:spcPct val="0"/>
              </a:spcBef>
              <a:spcAft>
                <a:spcPts val="1200"/>
              </a:spcAft>
              <a:buClr>
                <a:schemeClr val="accent5"/>
              </a:buClr>
              <a:buSzPct val="100000"/>
              <a:buFont typeface="Arial"/>
              <a:buChar char="•"/>
              <a:defRPr lang="en-US" sz="1800" b="0" kern="1200" dirty="0" smtClean="0">
                <a:solidFill>
                  <a:srgbClr val="000000"/>
                </a:solidFill>
                <a:latin typeface="Arial"/>
                <a:ea typeface="ＭＳ Ｐゴシック" pitchFamily="100" charset="-128"/>
                <a:cs typeface="+mn-cs"/>
              </a:defRPr>
            </a:lvl2pPr>
            <a:lvl3pPr marL="635000" indent="-190500" algn="l" rtl="0" eaLnBrk="1" fontAlgn="base" hangingPunct="1">
              <a:lnSpc>
                <a:spcPct val="100000"/>
              </a:lnSpc>
              <a:spcBef>
                <a:spcPct val="0"/>
              </a:spcBef>
              <a:spcAft>
                <a:spcPts val="1200"/>
              </a:spcAft>
              <a:buClr>
                <a:schemeClr val="accent5"/>
              </a:buClr>
              <a:buSzPct val="100000"/>
              <a:buFont typeface="Arial"/>
              <a:buChar char="•"/>
              <a:defRPr lang="en-US" sz="1600" b="0" kern="1200" dirty="0" smtClean="0">
                <a:solidFill>
                  <a:srgbClr val="000000"/>
                </a:solidFill>
                <a:latin typeface="Arial"/>
                <a:ea typeface="ＭＳ Ｐゴシック" pitchFamily="100" charset="-128"/>
                <a:cs typeface="+mn-cs"/>
              </a:defRPr>
            </a:lvl3pPr>
          </a:lstStyle>
          <a:p>
            <a:pPr lvl="0"/>
            <a:r>
              <a:rPr lang="en-US" dirty="0" smtClean="0"/>
              <a:t>First level: Arial 20pt</a:t>
            </a:r>
          </a:p>
          <a:p>
            <a:pPr lvl="1"/>
            <a:r>
              <a:rPr lang="en-US" dirty="0" smtClean="0"/>
              <a:t>Second level: Arial 18pt</a:t>
            </a:r>
          </a:p>
          <a:p>
            <a:pPr lvl="2"/>
            <a:r>
              <a:rPr lang="en-US" dirty="0" smtClean="0"/>
              <a:t>Third level: Arial 16pt</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77643373"/>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1195" y="905775"/>
            <a:ext cx="5526617" cy="4825100"/>
          </a:xfrm>
        </p:spPr>
        <p:txBody>
          <a:bodyPr/>
          <a:lstStyle>
            <a:lvl1pPr marL="0" indent="-188913" algn="l">
              <a:lnSpc>
                <a:spcPct val="100000"/>
              </a:lnSpc>
              <a:spcBef>
                <a:spcPct val="0"/>
              </a:spcBef>
              <a:spcAft>
                <a:spcPts val="1200"/>
              </a:spcAft>
              <a:buClr>
                <a:srgbClr val="EE3134"/>
              </a:buClr>
              <a:buSzPct val="100000"/>
              <a:buFont typeface=""/>
              <a:buChar char="•"/>
              <a:defRPr sz="2000" b="0" baseline="0">
                <a:solidFill>
                  <a:srgbClr val="000000"/>
                </a:solidFill>
                <a:latin typeface="Arial"/>
              </a:defRPr>
            </a:lvl1pPr>
            <a:lvl2pPr marL="403225" indent="-171450" algn="l">
              <a:lnSpc>
                <a:spcPct val="100000"/>
              </a:lnSpc>
              <a:spcBef>
                <a:spcPct val="0"/>
              </a:spcBef>
              <a:spcAft>
                <a:spcPts val="1200"/>
              </a:spcAft>
              <a:buClr>
                <a:schemeClr val="accent5"/>
              </a:buClr>
              <a:buSzPct val="100000"/>
              <a:buFont typeface="Arial"/>
              <a:buChar char="•"/>
              <a:defRPr sz="1800">
                <a:solidFill>
                  <a:srgbClr val="000000"/>
                </a:solidFill>
                <a:latin typeface="Arial"/>
              </a:defRPr>
            </a:lvl2pPr>
            <a:lvl3pPr marL="457200" indent="169863" algn="l">
              <a:lnSpc>
                <a:spcPct val="100000"/>
              </a:lnSpc>
              <a:spcBef>
                <a:spcPct val="0"/>
              </a:spcBef>
              <a:spcAft>
                <a:spcPts val="1200"/>
              </a:spcAft>
              <a:buClr>
                <a:schemeClr val="accent5"/>
              </a:buClr>
              <a:buSzPct val="100000"/>
              <a:buFont typeface="Arial"/>
              <a:buChar char="•"/>
              <a:defRPr sz="1600">
                <a:solidFill>
                  <a:srgbClr val="000000"/>
                </a:solidFill>
                <a:latin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First level: Arial 18pt</a:t>
            </a:r>
          </a:p>
          <a:p>
            <a:pPr lvl="1"/>
            <a:r>
              <a:rPr lang="en-US" dirty="0" smtClean="0"/>
              <a:t>Second level: Arial 16pt</a:t>
            </a:r>
          </a:p>
          <a:p>
            <a:pPr lvl="2"/>
            <a:r>
              <a:rPr lang="en-US" dirty="0" smtClean="0"/>
              <a:t>Third level: Arial 14pt</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Content Placeholder 2"/>
          <p:cNvSpPr>
            <a:spLocks noGrp="1"/>
          </p:cNvSpPr>
          <p:nvPr>
            <p:ph sz="half" idx="10" hasCustomPrompt="1"/>
          </p:nvPr>
        </p:nvSpPr>
        <p:spPr>
          <a:xfrm>
            <a:off x="6351485" y="905775"/>
            <a:ext cx="5526617" cy="4825100"/>
          </a:xfrm>
        </p:spPr>
        <p:txBody>
          <a:bodyPr/>
          <a:lstStyle>
            <a:lvl1pPr marL="0" indent="-188913" algn="l">
              <a:lnSpc>
                <a:spcPct val="100000"/>
              </a:lnSpc>
              <a:spcBef>
                <a:spcPct val="0"/>
              </a:spcBef>
              <a:spcAft>
                <a:spcPts val="1200"/>
              </a:spcAft>
              <a:buClr>
                <a:srgbClr val="EE3134"/>
              </a:buClr>
              <a:buSzPct val="100000"/>
              <a:buFont typeface=""/>
              <a:buChar char="•"/>
              <a:defRPr sz="2000" b="0" baseline="0">
                <a:solidFill>
                  <a:srgbClr val="000000"/>
                </a:solidFill>
                <a:latin typeface="Arial"/>
              </a:defRPr>
            </a:lvl1pPr>
            <a:lvl2pPr marL="403225" indent="-171450" algn="l">
              <a:lnSpc>
                <a:spcPct val="100000"/>
              </a:lnSpc>
              <a:spcBef>
                <a:spcPct val="0"/>
              </a:spcBef>
              <a:spcAft>
                <a:spcPts val="1200"/>
              </a:spcAft>
              <a:buClr>
                <a:schemeClr val="accent5"/>
              </a:buClr>
              <a:buSzPct val="100000"/>
              <a:buFont typeface="Arial"/>
              <a:buChar char="•"/>
              <a:defRPr sz="1800">
                <a:solidFill>
                  <a:srgbClr val="000000"/>
                </a:solidFill>
                <a:latin typeface="Arial"/>
              </a:defRPr>
            </a:lvl2pPr>
            <a:lvl3pPr marL="457200" indent="169863" algn="l">
              <a:lnSpc>
                <a:spcPct val="100000"/>
              </a:lnSpc>
              <a:spcBef>
                <a:spcPct val="0"/>
              </a:spcBef>
              <a:spcAft>
                <a:spcPts val="1200"/>
              </a:spcAft>
              <a:buClr>
                <a:schemeClr val="accent5"/>
              </a:buClr>
              <a:buSzPct val="100000"/>
              <a:buFont typeface="Arial"/>
              <a:buChar char="•"/>
              <a:defRPr sz="1600">
                <a:solidFill>
                  <a:srgbClr val="000000"/>
                </a:solidFill>
                <a:latin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First level: Arial 18pt</a:t>
            </a:r>
          </a:p>
          <a:p>
            <a:pPr lvl="1"/>
            <a:r>
              <a:rPr lang="en-US" dirty="0" smtClean="0"/>
              <a:t>Second level: Arial 16pt</a:t>
            </a:r>
          </a:p>
          <a:p>
            <a:pPr lvl="2"/>
            <a:r>
              <a:rPr lang="en-US" dirty="0" smtClean="0"/>
              <a:t>Third level: Arial 14pt</a:t>
            </a:r>
          </a:p>
        </p:txBody>
      </p:sp>
    </p:spTree>
    <p:extLst>
      <p:ext uri="{BB962C8B-B14F-4D97-AF65-F5344CB8AC3E}">
        <p14:creationId xmlns:p14="http://schemas.microsoft.com/office/powerpoint/2010/main" val="3419811745"/>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_Two Content boxe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366935" y="905776"/>
            <a:ext cx="5526616" cy="4999725"/>
          </a:xfrm>
          <a:prstGeom prst="roundRect">
            <a:avLst>
              <a:gd name="adj" fmla="val 343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p:spPr>
        <p:txBody>
          <a:bodyPr vert="horz" wrap="square" lIns="91430" tIns="91440" rIns="91430" bIns="45716" numCol="1" anchor="t" anchorCtr="0" compatLnSpc="1">
            <a:prstTxWarp prst="textNoShape">
              <a:avLst/>
            </a:prstTxWarp>
          </a:bodyPr>
          <a:lstStyle>
            <a:lvl1pPr>
              <a:spcAft>
                <a:spcPts val="1200"/>
              </a:spcAft>
              <a:defRPr lang="en-US" kern="1200" dirty="0" smtClean="0">
                <a:solidFill>
                  <a:srgbClr val="000000"/>
                </a:solidFill>
                <a:latin typeface="Arial"/>
                <a:ea typeface="ＭＳ Ｐゴシック" pitchFamily="100" charset="-128"/>
                <a:cs typeface="+mn-cs"/>
              </a:defRPr>
            </a:lvl1pPr>
            <a:lvl2pPr>
              <a:spcAft>
                <a:spcPts val="1200"/>
              </a:spcAft>
              <a:defRPr lang="en-US" b="0" kern="1200" dirty="0" smtClean="0">
                <a:solidFill>
                  <a:srgbClr val="000000"/>
                </a:solidFill>
                <a:latin typeface="Arial"/>
                <a:ea typeface="ＭＳ Ｐゴシック" pitchFamily="100" charset="-128"/>
                <a:cs typeface="+mn-cs"/>
              </a:defRPr>
            </a:lvl2pPr>
            <a:lvl3pPr>
              <a:spcAft>
                <a:spcPts val="1200"/>
              </a:spcAft>
              <a:defRPr lang="en-US" b="0" kern="1200" dirty="0" smtClean="0">
                <a:solidFill>
                  <a:srgbClr val="000000"/>
                </a:solidFill>
                <a:latin typeface="Arial"/>
                <a:ea typeface="ＭＳ Ｐゴシック" pitchFamily="100" charset="-128"/>
                <a:cs typeface="+mn-cs"/>
              </a:defRPr>
            </a:lvl3pPr>
          </a:lstStyle>
          <a:p>
            <a:pPr marL="157428" lvl="0" indent="-157428">
              <a:lnSpc>
                <a:spcPct val="100000"/>
              </a:lnSpc>
              <a:buClr>
                <a:srgbClr val="EE3134"/>
              </a:buClr>
              <a:buSzPts val="2000"/>
              <a:buFont typeface=""/>
            </a:pPr>
            <a:r>
              <a:rPr lang="en-US" dirty="0" smtClean="0"/>
              <a:t>First level: Arial 18pt</a:t>
            </a:r>
          </a:p>
          <a:p>
            <a:pPr lvl="1">
              <a:lnSpc>
                <a:spcPct val="100000"/>
              </a:lnSpc>
              <a:buClr>
                <a:schemeClr val="accent5"/>
              </a:buClr>
              <a:buSzPct val="100000"/>
              <a:buFont typeface="Arial"/>
            </a:pPr>
            <a:r>
              <a:rPr lang="en-US" dirty="0" smtClean="0"/>
              <a:t>Second level: Arial 16pt</a:t>
            </a:r>
          </a:p>
          <a:p>
            <a:pPr marL="635000" lvl="2" indent="-190500">
              <a:lnSpc>
                <a:spcPct val="100000"/>
              </a:lnSpc>
              <a:buClr>
                <a:schemeClr val="accent5"/>
              </a:buClr>
              <a:buSzPct val="100000"/>
              <a:buFont typeface="Arial"/>
            </a:pPr>
            <a:r>
              <a:rPr lang="en-US" dirty="0" smtClean="0"/>
              <a:t>Third level: Arial 14pt</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hasCustomPrompt="1"/>
          </p:nvPr>
        </p:nvSpPr>
        <p:spPr>
          <a:xfrm>
            <a:off x="313268" y="905776"/>
            <a:ext cx="5526617" cy="4999725"/>
          </a:xfrm>
          <a:prstGeom prst="roundRect">
            <a:avLst>
              <a:gd name="adj" fmla="val 343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p:spPr>
        <p:txBody>
          <a:bodyPr vert="horz" wrap="square" lIns="91430" tIns="91440" rIns="91430" bIns="45716" numCol="1" anchor="t" anchorCtr="0" compatLnSpc="1">
            <a:prstTxWarp prst="textNoShape">
              <a:avLst/>
            </a:prstTxWarp>
          </a:bodyPr>
          <a:lstStyle>
            <a:lvl1pPr>
              <a:spcAft>
                <a:spcPts val="1200"/>
              </a:spcAft>
              <a:defRPr lang="en-US" kern="1200" dirty="0" smtClean="0">
                <a:solidFill>
                  <a:srgbClr val="000000"/>
                </a:solidFill>
                <a:latin typeface="Arial"/>
                <a:ea typeface="ＭＳ Ｐゴシック" pitchFamily="100" charset="-128"/>
                <a:cs typeface="+mn-cs"/>
              </a:defRPr>
            </a:lvl1pPr>
            <a:lvl2pPr>
              <a:spcAft>
                <a:spcPts val="1200"/>
              </a:spcAft>
              <a:defRPr lang="en-US" b="0" kern="1200" dirty="0" smtClean="0">
                <a:solidFill>
                  <a:srgbClr val="000000"/>
                </a:solidFill>
                <a:latin typeface="Arial"/>
                <a:ea typeface="ＭＳ Ｐゴシック" pitchFamily="100" charset="-128"/>
                <a:cs typeface="+mn-cs"/>
              </a:defRPr>
            </a:lvl2pPr>
            <a:lvl3pPr>
              <a:spcAft>
                <a:spcPts val="1200"/>
              </a:spcAft>
              <a:defRPr lang="en-US" b="0" kern="1200" dirty="0" smtClean="0">
                <a:solidFill>
                  <a:srgbClr val="000000"/>
                </a:solidFill>
                <a:latin typeface="Arial"/>
                <a:ea typeface="ＭＳ Ｐゴシック" pitchFamily="100" charset="-128"/>
                <a:cs typeface="+mn-cs"/>
              </a:defRPr>
            </a:lvl3pPr>
          </a:lstStyle>
          <a:p>
            <a:pPr marL="157428" lvl="0" indent="-157428">
              <a:lnSpc>
                <a:spcPct val="100000"/>
              </a:lnSpc>
              <a:buClr>
                <a:srgbClr val="EE3134"/>
              </a:buClr>
              <a:buSzPts val="2000"/>
              <a:buFont typeface=""/>
            </a:pPr>
            <a:r>
              <a:rPr lang="en-US" dirty="0" smtClean="0"/>
              <a:t>First level: Arial 18pt</a:t>
            </a:r>
          </a:p>
          <a:p>
            <a:pPr lvl="1">
              <a:lnSpc>
                <a:spcPct val="100000"/>
              </a:lnSpc>
              <a:buClr>
                <a:schemeClr val="accent5"/>
              </a:buClr>
              <a:buSzPct val="100000"/>
              <a:buFont typeface="Arial"/>
            </a:pPr>
            <a:r>
              <a:rPr lang="en-US" dirty="0" smtClean="0"/>
              <a:t>Second level: Arial 16pt</a:t>
            </a:r>
          </a:p>
          <a:p>
            <a:pPr marL="635000" lvl="2" indent="-190500">
              <a:lnSpc>
                <a:spcPct val="100000"/>
              </a:lnSpc>
              <a:buClr>
                <a:schemeClr val="accent5"/>
              </a:buClr>
              <a:buSzPct val="100000"/>
              <a:buFont typeface="Arial"/>
            </a:pPr>
            <a:r>
              <a:rPr lang="en-US" dirty="0" smtClean="0"/>
              <a:t>Third level: Arial 14pt</a:t>
            </a:r>
          </a:p>
        </p:txBody>
      </p:sp>
    </p:spTree>
    <p:extLst>
      <p:ext uri="{BB962C8B-B14F-4D97-AF65-F5344CB8AC3E}">
        <p14:creationId xmlns:p14="http://schemas.microsoft.com/office/powerpoint/2010/main" val="158230642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23851" y="1065214"/>
            <a:ext cx="11569700" cy="4833937"/>
          </a:xfrm>
        </p:spPr>
        <p:txBody>
          <a:bodyPr/>
          <a:lstStyle>
            <a:lvl1pPr>
              <a:defRPr/>
            </a:lvl1pPr>
            <a:lvl2pPr>
              <a:defRPr baseline="0"/>
            </a:lvl2pPr>
            <a:lvl3pPr>
              <a:buClr>
                <a:schemeClr val="accent5">
                  <a:lumMod val="75000"/>
                </a:schemeClr>
              </a:buClr>
              <a:defRPr/>
            </a:lvl3pPr>
          </a:lstStyle>
          <a:p>
            <a:pPr lvl="0"/>
            <a:r>
              <a:rPr lang="en-US" dirty="0" smtClean="0"/>
              <a:t>First level: Arial 20pt</a:t>
            </a:r>
          </a:p>
          <a:p>
            <a:pPr lvl="1"/>
            <a:r>
              <a:rPr lang="en-US" dirty="0" smtClean="0"/>
              <a:t>Second level: Arial 18pt</a:t>
            </a:r>
          </a:p>
          <a:p>
            <a:pPr lvl="2"/>
            <a:r>
              <a:rPr lang="en-US" dirty="0" smtClean="0"/>
              <a:t>Third level: Arial 16pt</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89583787"/>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Four boxes with 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hasCustomPrompt="1"/>
          </p:nvPr>
        </p:nvSpPr>
        <p:spPr>
          <a:xfrm>
            <a:off x="332317" y="942975"/>
            <a:ext cx="5513915" cy="2182126"/>
          </a:xfrm>
          <a:prstGeom prst="roundRect">
            <a:avLst>
              <a:gd name="adj" fmla="val 521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ct val="100000"/>
              <a:buFont typeface=""/>
              <a:buChar char="•"/>
              <a:defRPr lang="en-US" sz="1600" b="0" kern="120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chemeClr val="accent5"/>
              </a:buClr>
              <a:buSzPct val="100000"/>
              <a:buFont typeface="Arial"/>
              <a:buChar char="•"/>
              <a:defRPr lang="en-US" sz="1400" b="0" kern="120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chemeClr val="accent5"/>
              </a:buClr>
              <a:buSzPct val="100000"/>
              <a:buFont typeface="Arial"/>
              <a:buChar char="•"/>
              <a:defRPr lang="en-US" sz="1200" b="0" kern="120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smtClean="0"/>
              <a:t>First level: Arial 16pt</a:t>
            </a:r>
          </a:p>
          <a:p>
            <a:pPr lvl="1"/>
            <a:r>
              <a:rPr lang="en-US" dirty="0" smtClean="0"/>
              <a:t>Second level: Arial 14pt</a:t>
            </a:r>
          </a:p>
          <a:p>
            <a:pPr lvl="2"/>
            <a:r>
              <a:rPr lang="en-US" dirty="0" smtClean="0"/>
              <a:t>Third level: Arial 12pt</a:t>
            </a:r>
          </a:p>
        </p:txBody>
      </p:sp>
      <p:sp>
        <p:nvSpPr>
          <p:cNvPr id="5" name="Content Placeholder 2"/>
          <p:cNvSpPr>
            <a:spLocks noGrp="1"/>
          </p:cNvSpPr>
          <p:nvPr>
            <p:ph sz="half" idx="10" hasCustomPrompt="1"/>
          </p:nvPr>
        </p:nvSpPr>
        <p:spPr>
          <a:xfrm>
            <a:off x="332318" y="3304275"/>
            <a:ext cx="5513913" cy="2182126"/>
          </a:xfrm>
          <a:prstGeom prst="roundRect">
            <a:avLst>
              <a:gd name="adj" fmla="val 521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smtClean="0"/>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dirty="0" smtClean="0"/>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dirty="0" smtClean="0"/>
              <a:t>Third level: Arial 12pt</a:t>
            </a:r>
          </a:p>
        </p:txBody>
      </p:sp>
      <p:sp>
        <p:nvSpPr>
          <p:cNvPr id="9" name="Content Placeholder 2"/>
          <p:cNvSpPr>
            <a:spLocks noGrp="1"/>
          </p:cNvSpPr>
          <p:nvPr>
            <p:ph sz="half" idx="13" hasCustomPrompt="1"/>
          </p:nvPr>
        </p:nvSpPr>
        <p:spPr>
          <a:xfrm>
            <a:off x="6400800" y="942975"/>
            <a:ext cx="5513915" cy="2182126"/>
          </a:xfrm>
          <a:prstGeom prst="roundRect">
            <a:avLst>
              <a:gd name="adj" fmla="val 521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smtClean="0"/>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dirty="0" smtClean="0"/>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dirty="0" smtClean="0"/>
              <a:t>Third level: Arial 12pt</a:t>
            </a:r>
          </a:p>
        </p:txBody>
      </p:sp>
      <p:sp>
        <p:nvSpPr>
          <p:cNvPr id="10" name="Content Placeholder 2"/>
          <p:cNvSpPr>
            <a:spLocks noGrp="1"/>
          </p:cNvSpPr>
          <p:nvPr>
            <p:ph sz="half" idx="14" hasCustomPrompt="1"/>
          </p:nvPr>
        </p:nvSpPr>
        <p:spPr>
          <a:xfrm>
            <a:off x="6400800" y="3304275"/>
            <a:ext cx="5513915" cy="2182126"/>
          </a:xfrm>
          <a:prstGeom prst="roundRect">
            <a:avLst>
              <a:gd name="adj" fmla="val 521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smtClean="0"/>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dirty="0" smtClean="0"/>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dirty="0" smtClean="0"/>
              <a:t>Third level: Arial 12pt</a:t>
            </a:r>
          </a:p>
        </p:txBody>
      </p:sp>
    </p:spTree>
    <p:extLst>
      <p:ext uri="{BB962C8B-B14F-4D97-AF65-F5344CB8AC3E}">
        <p14:creationId xmlns:p14="http://schemas.microsoft.com/office/powerpoint/2010/main" val="674893614"/>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Title and Content with layout grid">
    <p:spTree>
      <p:nvGrpSpPr>
        <p:cNvPr id="1" name=""/>
        <p:cNvGrpSpPr/>
        <p:nvPr/>
      </p:nvGrpSpPr>
      <p:grpSpPr>
        <a:xfrm>
          <a:off x="0" y="0"/>
          <a:ext cx="0" cy="0"/>
          <a:chOff x="0" y="0"/>
          <a:chExt cx="0" cy="0"/>
        </a:xfrm>
      </p:grpSpPr>
      <p:grpSp>
        <p:nvGrpSpPr>
          <p:cNvPr id="2" name="Group 41"/>
          <p:cNvGrpSpPr/>
          <p:nvPr/>
        </p:nvGrpSpPr>
        <p:grpSpPr>
          <a:xfrm>
            <a:off x="0" y="0"/>
            <a:ext cx="12192000" cy="6305550"/>
            <a:chOff x="0" y="0"/>
            <a:chExt cx="9144000" cy="6305550"/>
          </a:xfrm>
        </p:grpSpPr>
        <p:cxnSp>
          <p:nvCxnSpPr>
            <p:cNvPr id="4" name="Straight Connector 3"/>
            <p:cNvCxnSpPr/>
            <p:nvPr/>
          </p:nvCxnSpPr>
          <p:spPr bwMode="auto">
            <a:xfrm>
              <a:off x="200615"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5" name="Straight Connector 4"/>
            <p:cNvCxnSpPr/>
            <p:nvPr/>
          </p:nvCxnSpPr>
          <p:spPr bwMode="auto">
            <a:xfrm>
              <a:off x="8943587"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0" y="525463"/>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7" name="Straight Connector 6"/>
            <p:cNvCxnSpPr/>
            <p:nvPr/>
          </p:nvCxnSpPr>
          <p:spPr bwMode="auto">
            <a:xfrm>
              <a:off x="0" y="10668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8" name="Straight Connector 7"/>
            <p:cNvCxnSpPr/>
            <p:nvPr/>
          </p:nvCxnSpPr>
          <p:spPr bwMode="auto">
            <a:xfrm>
              <a:off x="0" y="57150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9" name="Straight Connector 8"/>
            <p:cNvCxnSpPr/>
            <p:nvPr/>
          </p:nvCxnSpPr>
          <p:spPr bwMode="auto">
            <a:xfrm>
              <a:off x="0" y="5896896"/>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0" name="Straight Connector 9"/>
            <p:cNvCxnSpPr/>
            <p:nvPr/>
          </p:nvCxnSpPr>
          <p:spPr bwMode="auto">
            <a:xfrm>
              <a:off x="2512017"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6627728"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2370263"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6802187"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4572000" y="809625"/>
              <a:ext cx="0" cy="4905375"/>
            </a:xfrm>
            <a:prstGeom prst="line">
              <a:avLst/>
            </a:prstGeom>
            <a:solidFill>
              <a:schemeClr val="accent1"/>
            </a:solidFill>
            <a:ln w="3175" cap="flat" cmpd="sng" algn="ctr">
              <a:solidFill>
                <a:schemeClr val="accent5">
                  <a:lumMod val="60000"/>
                  <a:lumOff val="40000"/>
                </a:schemeClr>
              </a:solidFill>
              <a:prstDash val="solid"/>
              <a:round/>
              <a:headEnd type="none" w="med" len="med"/>
              <a:tailEnd type="none" w="med" len="med"/>
            </a:ln>
            <a:effectLst/>
          </p:spPr>
        </p:cxnSp>
        <p:cxnSp>
          <p:nvCxnSpPr>
            <p:cNvPr id="15" name="Straight Connector 14"/>
            <p:cNvCxnSpPr/>
            <p:nvPr/>
          </p:nvCxnSpPr>
          <p:spPr bwMode="auto">
            <a:xfrm>
              <a:off x="242888" y="3426948"/>
              <a:ext cx="8677275"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6" name="Straight Connector 15"/>
            <p:cNvCxnSpPr/>
            <p:nvPr/>
          </p:nvCxnSpPr>
          <p:spPr bwMode="auto">
            <a:xfrm>
              <a:off x="242888" y="2514600"/>
              <a:ext cx="8677275"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7" name="Straight Connector 16"/>
            <p:cNvCxnSpPr/>
            <p:nvPr/>
          </p:nvCxnSpPr>
          <p:spPr bwMode="auto">
            <a:xfrm>
              <a:off x="202548" y="0"/>
              <a:ext cx="0" cy="630555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8" name="Straight Connector 17"/>
            <p:cNvCxnSpPr/>
            <p:nvPr/>
          </p:nvCxnSpPr>
          <p:spPr bwMode="auto">
            <a:xfrm>
              <a:off x="8945657" y="0"/>
              <a:ext cx="0" cy="630555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9" name="Straight Connector 18"/>
            <p:cNvCxnSpPr/>
            <p:nvPr/>
          </p:nvCxnSpPr>
          <p:spPr bwMode="auto">
            <a:xfrm>
              <a:off x="0" y="525463"/>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20" name="Straight Connector 19"/>
            <p:cNvCxnSpPr/>
            <p:nvPr/>
          </p:nvCxnSpPr>
          <p:spPr bwMode="auto">
            <a:xfrm>
              <a:off x="0" y="10668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21" name="Straight Connector 20"/>
            <p:cNvCxnSpPr/>
            <p:nvPr/>
          </p:nvCxnSpPr>
          <p:spPr bwMode="auto">
            <a:xfrm>
              <a:off x="0" y="57150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grpSp>
      <p:sp>
        <p:nvSpPr>
          <p:cNvPr id="3" name="Title 2"/>
          <p:cNvSpPr>
            <a:spLocks noGrp="1"/>
          </p:cNvSpPr>
          <p:nvPr>
            <p:ph type="title" hasCustomPrompt="1"/>
          </p:nvPr>
        </p:nvSpPr>
        <p:spPr/>
        <p:txBody>
          <a:bodyPr/>
          <a:lstStyle>
            <a:lvl1pPr>
              <a:defRPr/>
            </a:lvl1pPr>
          </a:lstStyle>
          <a:p>
            <a:r>
              <a:rPr lang="en-US" dirty="0" smtClean="0"/>
              <a:t>Guides</a:t>
            </a:r>
            <a:endParaRPr lang="en-US" dirty="0"/>
          </a:p>
        </p:txBody>
      </p:sp>
      <p:sp>
        <p:nvSpPr>
          <p:cNvPr id="23" name="Note on using Guides"/>
          <p:cNvSpPr txBox="1"/>
          <p:nvPr userDrawn="1"/>
        </p:nvSpPr>
        <p:spPr>
          <a:xfrm>
            <a:off x="3380590" y="1101578"/>
            <a:ext cx="8524210" cy="4797572"/>
          </a:xfrm>
          <a:prstGeom prst="rect">
            <a:avLst/>
          </a:prstGeom>
          <a:noFill/>
        </p:spPr>
        <p:txBody>
          <a:bodyPr wrap="square" lIns="182880" rtlCol="0">
            <a:noAutofit/>
          </a:bodyPr>
          <a:lstStyle/>
          <a:p>
            <a:r>
              <a:rPr lang="en-US" sz="1600" dirty="0" smtClean="0">
                <a:solidFill>
                  <a:srgbClr val="000000"/>
                </a:solidFill>
              </a:rPr>
              <a:t>Use the embedded guides in the template to consistently position content throughout your presentation. </a:t>
            </a:r>
          </a:p>
          <a:p>
            <a:endParaRPr lang="en-US" sz="1600" dirty="0" smtClean="0">
              <a:solidFill>
                <a:srgbClr val="000000"/>
              </a:solidFill>
            </a:endParaRPr>
          </a:p>
          <a:p>
            <a:r>
              <a:rPr lang="en-US" sz="1600" dirty="0" smtClean="0">
                <a:solidFill>
                  <a:srgbClr val="000000"/>
                </a:solidFill>
              </a:rPr>
              <a:t>Toggle guides on/off as desired.</a:t>
            </a:r>
          </a:p>
          <a:p>
            <a:endParaRPr lang="en-US" sz="1600" dirty="0" smtClean="0">
              <a:solidFill>
                <a:srgbClr val="000000"/>
              </a:solidFill>
            </a:endParaRPr>
          </a:p>
          <a:p>
            <a:r>
              <a:rPr lang="en-US" sz="1600" dirty="0" smtClean="0">
                <a:solidFill>
                  <a:srgbClr val="000000"/>
                </a:solidFill>
              </a:rPr>
              <a:t>Note: PowerPoint v2007, 2010, 2011/2016 [Mac] and 365/2013 may not display guides in a reliably consistent manner between versions and are sometimes lost when copying content between presentations.</a:t>
            </a:r>
          </a:p>
          <a:p>
            <a:endParaRPr lang="en-US" sz="1600" dirty="0" smtClean="0">
              <a:solidFill>
                <a:srgbClr val="000000"/>
              </a:solidFill>
            </a:endParaRPr>
          </a:p>
          <a:p>
            <a:r>
              <a:rPr lang="en-US" sz="1600" dirty="0" smtClean="0">
                <a:solidFill>
                  <a:srgbClr val="000000"/>
                </a:solidFill>
              </a:rPr>
              <a:t>To mitigate these issues, </a:t>
            </a:r>
            <a:br>
              <a:rPr lang="en-US" sz="1600" dirty="0" smtClean="0">
                <a:solidFill>
                  <a:srgbClr val="000000"/>
                </a:solidFill>
              </a:rPr>
            </a:br>
            <a:r>
              <a:rPr lang="en-US" sz="1600" dirty="0" smtClean="0">
                <a:solidFill>
                  <a:srgbClr val="000000"/>
                </a:solidFill>
              </a:rPr>
              <a:t>the lines on this layout are provided </a:t>
            </a:r>
            <a:br>
              <a:rPr lang="en-US" sz="1600" dirty="0" smtClean="0">
                <a:solidFill>
                  <a:srgbClr val="000000"/>
                </a:solidFill>
              </a:rPr>
            </a:br>
            <a:r>
              <a:rPr lang="en-US" sz="1600" dirty="0" smtClean="0">
                <a:solidFill>
                  <a:srgbClr val="000000"/>
                </a:solidFill>
              </a:rPr>
              <a:t>in the event that you need to re-create or re-set the original template guides.</a:t>
            </a:r>
          </a:p>
        </p:txBody>
      </p:sp>
      <p:pic>
        <p:nvPicPr>
          <p:cNvPr id="24" name="Picture 2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1092" y="2052178"/>
            <a:ext cx="2847975" cy="2381250"/>
          </a:xfrm>
          <a:prstGeom prst="roundRect">
            <a:avLst>
              <a:gd name="adj" fmla="val 3467"/>
            </a:avLst>
          </a:prstGeom>
          <a:effectLst>
            <a:outerShdw blurRad="50800" dist="38100" dir="8100000" algn="tr" rotWithShape="0">
              <a:prstClr val="black">
                <a:alpha val="40000"/>
              </a:prstClr>
            </a:outerShdw>
          </a:effectLst>
        </p:spPr>
      </p:pic>
      <p:sp>
        <p:nvSpPr>
          <p:cNvPr id="25" name="TextBox 24"/>
          <p:cNvSpPr txBox="1"/>
          <p:nvPr userDrawn="1"/>
        </p:nvSpPr>
        <p:spPr>
          <a:xfrm>
            <a:off x="298720" y="1106237"/>
            <a:ext cx="2884128" cy="646331"/>
          </a:xfrm>
          <a:prstGeom prst="rect">
            <a:avLst/>
          </a:prstGeom>
          <a:noFill/>
        </p:spPr>
        <p:txBody>
          <a:bodyPr wrap="square" rtlCol="0">
            <a:spAutoFit/>
          </a:bodyPr>
          <a:lstStyle/>
          <a:p>
            <a:r>
              <a:rPr lang="en-US" sz="1200" dirty="0" smtClean="0">
                <a:solidFill>
                  <a:srgbClr val="000000"/>
                </a:solidFill>
              </a:rPr>
              <a:t>Toggle Guide visibility via </a:t>
            </a:r>
            <a:br>
              <a:rPr lang="en-US" sz="1200" dirty="0" smtClean="0">
                <a:solidFill>
                  <a:srgbClr val="000000"/>
                </a:solidFill>
              </a:rPr>
            </a:br>
            <a:r>
              <a:rPr lang="en-US" sz="1200" b="1" dirty="0" smtClean="0">
                <a:solidFill>
                  <a:srgbClr val="000000"/>
                </a:solidFill>
              </a:rPr>
              <a:t>View Tab : Show &gt; Guides</a:t>
            </a:r>
          </a:p>
          <a:p>
            <a:r>
              <a:rPr lang="en-US" sz="1200" dirty="0" smtClean="0">
                <a:solidFill>
                  <a:srgbClr val="000000"/>
                </a:solidFill>
              </a:rPr>
              <a:t>[Click dropdown arrow for Settings]</a:t>
            </a:r>
            <a:endParaRPr lang="en-US" sz="1200" dirty="0">
              <a:solidFill>
                <a:srgbClr val="000000"/>
              </a:solidFill>
            </a:endParaRPr>
          </a:p>
        </p:txBody>
      </p:sp>
    </p:spTree>
    <p:extLst>
      <p:ext uri="{BB962C8B-B14F-4D97-AF65-F5344CB8AC3E}">
        <p14:creationId xmlns:p14="http://schemas.microsoft.com/office/powerpoint/2010/main" val="3394732043"/>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095166"/>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with content bar">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5" name="Text Placeholder 4"/>
          <p:cNvSpPr>
            <a:spLocks noGrp="1"/>
          </p:cNvSpPr>
          <p:nvPr>
            <p:ph type="body" sz="quarter" idx="10" hasCustomPrompt="1"/>
          </p:nvPr>
        </p:nvSpPr>
        <p:spPr>
          <a:xfrm>
            <a:off x="0" y="533401"/>
            <a:ext cx="12192000" cy="1979613"/>
          </a:xfrm>
          <a:solidFill>
            <a:srgbClr val="7FBA00"/>
          </a:solidFill>
        </p:spPr>
        <p:txBody>
          <a:bodyPr lIns="274320" anchor="ctr" anchorCtr="0"/>
          <a:lstStyle>
            <a:lvl1pPr marL="0" indent="0">
              <a:spcBef>
                <a:spcPts val="600"/>
              </a:spcBef>
              <a:buClr>
                <a:schemeClr val="bg1"/>
              </a:buClr>
              <a:buFontTx/>
              <a:buNone/>
              <a:defRPr sz="1800" baseline="0">
                <a:solidFill>
                  <a:schemeClr val="bg1"/>
                </a:solidFill>
              </a:defRPr>
            </a:lvl1pPr>
            <a:lvl2pPr marL="171450" indent="0">
              <a:buFontTx/>
              <a:buNone/>
              <a:defRPr sz="1600"/>
            </a:lvl2pPr>
          </a:lstStyle>
          <a:p>
            <a:pPr marL="0" indent="0">
              <a:spcBef>
                <a:spcPts val="600"/>
              </a:spcBef>
              <a:buClr>
                <a:schemeClr val="bg1"/>
              </a:buClr>
              <a:buNone/>
            </a:pPr>
            <a:r>
              <a:rPr lang="en-US" sz="2400" kern="0" dirty="0" smtClean="0">
                <a:solidFill>
                  <a:schemeClr val="bg1"/>
                </a:solidFill>
              </a:rPr>
              <a:t>Place sub-head or framing statement text in this box. </a:t>
            </a:r>
            <a:br>
              <a:rPr lang="en-US" sz="2400" kern="0" dirty="0" smtClean="0">
                <a:solidFill>
                  <a:schemeClr val="bg1"/>
                </a:solidFill>
              </a:rPr>
            </a:br>
            <a:r>
              <a:rPr lang="en-US" sz="2400" kern="0" dirty="0" smtClean="0">
                <a:solidFill>
                  <a:schemeClr val="bg1"/>
                </a:solidFill>
              </a:rPr>
              <a:t>Change box color and transparency as desired.</a:t>
            </a:r>
            <a:br>
              <a:rPr lang="en-US" sz="2400" kern="0" dirty="0" smtClean="0">
                <a:solidFill>
                  <a:schemeClr val="bg1"/>
                </a:solidFill>
              </a:rPr>
            </a:br>
            <a:r>
              <a:rPr lang="en-US" sz="2400" kern="0" dirty="0" smtClean="0">
                <a:solidFill>
                  <a:schemeClr val="bg1"/>
                </a:solidFill>
              </a:rPr>
              <a:t>Vertically reposition as desired.</a:t>
            </a:r>
          </a:p>
        </p:txBody>
      </p:sp>
    </p:spTree>
    <p:extLst>
      <p:ext uri="{BB962C8B-B14F-4D97-AF65-F5344CB8AC3E}">
        <p14:creationId xmlns:p14="http://schemas.microsoft.com/office/powerpoint/2010/main" val="4112038018"/>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bwMode="auto">
          <a:xfrm>
            <a:off x="0" y="3429000"/>
            <a:ext cx="12192000" cy="3436044"/>
          </a:xfrm>
          <a:prstGeom prst="rect">
            <a:avLst/>
          </a:prstGeom>
          <a:solidFill>
            <a:schemeClr val="bg1">
              <a:alpha val="8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a:solidFill>
                <a:srgbClr val="000000"/>
              </a:solidFill>
            </a:endParaRPr>
          </a:p>
        </p:txBody>
      </p:sp>
      <p:pic>
        <p:nvPicPr>
          <p:cNvPr id="10" name="image12.png"/>
          <p:cNvPicPr/>
          <p:nvPr userDrawn="1"/>
        </p:nvPicPr>
        <p:blipFill>
          <a:blip r:embed="rId3" cstate="screen">
            <a:extLst>
              <a:ext uri="{28A0092B-C50C-407E-A947-70E740481C1C}">
                <a14:useLocalDpi xmlns:a14="http://schemas.microsoft.com/office/drawing/2010/main"/>
              </a:ext>
            </a:extLst>
          </a:blip>
          <a:stretch>
            <a:fillRect/>
          </a:stretch>
        </p:blipFill>
        <p:spPr>
          <a:xfrm>
            <a:off x="336553" y="3650462"/>
            <a:ext cx="2376099" cy="569187"/>
          </a:xfrm>
          <a:prstGeom prst="rect">
            <a:avLst/>
          </a:prstGeom>
          <a:ln w="12700" cap="flat">
            <a:noFill/>
            <a:miter lim="400000"/>
          </a:ln>
          <a:effectLst/>
        </p:spPr>
      </p:pic>
      <p:sp>
        <p:nvSpPr>
          <p:cNvPr id="16" name="Text Placeholder 15"/>
          <p:cNvSpPr>
            <a:spLocks noGrp="1"/>
          </p:cNvSpPr>
          <p:nvPr userDrawn="1">
            <p:ph type="body" sz="quarter" idx="10" hasCustomPrompt="1"/>
          </p:nvPr>
        </p:nvSpPr>
        <p:spPr>
          <a:xfrm>
            <a:off x="336550" y="5368413"/>
            <a:ext cx="4023360" cy="932010"/>
          </a:xfrm>
        </p:spPr>
        <p:txBody>
          <a:bodyPr/>
          <a:lstStyle>
            <a:lvl1pPr>
              <a:spcAft>
                <a:spcPts val="0"/>
              </a:spcAft>
              <a:buFontTx/>
              <a:buNone/>
              <a:defRPr sz="1600" b="0" baseline="0">
                <a:solidFill>
                  <a:schemeClr val="accent5"/>
                </a:solidFill>
              </a:defRPr>
            </a:lvl1pPr>
            <a:lvl2pPr marL="114300" indent="4763">
              <a:spcAft>
                <a:spcPts val="0"/>
              </a:spcAft>
              <a:buFontTx/>
              <a:buNone/>
              <a:defRPr sz="1400" i="1" baseline="0">
                <a:solidFill>
                  <a:schemeClr val="accent5"/>
                </a:solidFill>
              </a:defRPr>
            </a:lvl2pPr>
          </a:lstStyle>
          <a:p>
            <a:pPr lvl="0"/>
            <a:r>
              <a:rPr lang="en-US" dirty="0" smtClean="0"/>
              <a:t>16pt Presenter Name</a:t>
            </a:r>
          </a:p>
          <a:p>
            <a:pPr lvl="1"/>
            <a:r>
              <a:rPr lang="en-US" dirty="0" smtClean="0"/>
              <a:t>14pt Italic Presenter Title </a:t>
            </a:r>
          </a:p>
        </p:txBody>
      </p:sp>
      <p:sp>
        <p:nvSpPr>
          <p:cNvPr id="18" name="Title 16"/>
          <p:cNvSpPr>
            <a:spLocks noGrp="1"/>
          </p:cNvSpPr>
          <p:nvPr userDrawn="1">
            <p:ph type="title" hasCustomPrompt="1"/>
          </p:nvPr>
        </p:nvSpPr>
        <p:spPr>
          <a:xfrm>
            <a:off x="336551" y="4850575"/>
            <a:ext cx="11548533" cy="443190"/>
          </a:xfrm>
          <a:noFill/>
        </p:spPr>
        <p:txBody>
          <a:bodyPr wrap="square" lIns="91440">
            <a:noAutofit/>
          </a:bodyPr>
          <a:lstStyle>
            <a:lvl1pPr>
              <a:defRPr sz="2800" b="1">
                <a:solidFill>
                  <a:schemeClr val="accent5"/>
                </a:solidFill>
              </a:defRPr>
            </a:lvl1pPr>
          </a:lstStyle>
          <a:p>
            <a:r>
              <a:rPr lang="en-US" dirty="0" smtClean="0"/>
              <a:t>28pt Arial Title</a:t>
            </a:r>
            <a:endParaRPr lang="en-US" dirty="0"/>
          </a:p>
        </p:txBody>
      </p:sp>
      <p:grpSp>
        <p:nvGrpSpPr>
          <p:cNvPr id="2" name="Group 5"/>
          <p:cNvGrpSpPr/>
          <p:nvPr userDrawn="1"/>
        </p:nvGrpSpPr>
        <p:grpSpPr>
          <a:xfrm>
            <a:off x="0" y="6297614"/>
            <a:ext cx="12192000" cy="567431"/>
            <a:chOff x="0" y="6289662"/>
            <a:chExt cx="9144000" cy="567431"/>
          </a:xfrm>
        </p:grpSpPr>
        <p:sp>
          <p:nvSpPr>
            <p:cNvPr id="7" name="Rectangle 6"/>
            <p:cNvSpPr/>
            <p:nvPr/>
          </p:nvSpPr>
          <p:spPr bwMode="auto">
            <a:xfrm>
              <a:off x="0" y="6289662"/>
              <a:ext cx="9144000" cy="567431"/>
            </a:xfrm>
            <a:prstGeom prst="rect">
              <a:avLst/>
            </a:prstGeom>
            <a:solidFill>
              <a:schemeClr val="accent4"/>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a:solidFill>
                  <a:srgbClr val="000000"/>
                </a:solidFill>
              </a:endParaRPr>
            </a:p>
          </p:txBody>
        </p:sp>
        <p:sp>
          <p:nvSpPr>
            <p:cNvPr id="8" name="TextBox 7"/>
            <p:cNvSpPr txBox="1"/>
            <p:nvPr/>
          </p:nvSpPr>
          <p:spPr>
            <a:xfrm>
              <a:off x="4572000" y="6467489"/>
              <a:ext cx="4320089" cy="215444"/>
            </a:xfrm>
            <a:prstGeom prst="rect">
              <a:avLst/>
            </a:prstGeom>
            <a:noFill/>
          </p:spPr>
          <p:txBody>
            <a:bodyPr vert="horz" wrap="square" lIns="0" tIns="0" rIns="0" bIns="0" rtlCol="0" anchor="ctr" anchorCtr="0">
              <a:noAutofit/>
            </a:bodyPr>
            <a:lstStyle/>
            <a:p>
              <a:pPr algn="r"/>
              <a:r>
                <a:rPr lang="en-US" sz="1400" dirty="0">
                  <a:solidFill>
                    <a:srgbClr val="FFFFFF"/>
                  </a:solidFill>
                </a:rPr>
                <a:t>The world leader in serving science</a:t>
              </a:r>
            </a:p>
          </p:txBody>
        </p:sp>
      </p:grpSp>
      <p:sp>
        <p:nvSpPr>
          <p:cNvPr id="11" name="Text Box 9"/>
          <p:cNvSpPr txBox="1">
            <a:spLocks noChangeArrowheads="1"/>
          </p:cNvSpPr>
          <p:nvPr userDrawn="1"/>
        </p:nvSpPr>
        <p:spPr bwMode="auto">
          <a:xfrm>
            <a:off x="266700" y="6526212"/>
            <a:ext cx="1359668" cy="215444"/>
          </a:xfrm>
          <a:prstGeom prst="rect">
            <a:avLst/>
          </a:prstGeom>
          <a:noFill/>
          <a:ln w="9525">
            <a:noFill/>
            <a:miter lim="800000"/>
            <a:headEnd/>
            <a:tailEnd/>
          </a:ln>
        </p:spPr>
        <p:txBody>
          <a:bodyPr wrap="none">
            <a:spAutoFit/>
          </a:bodyPr>
          <a:lstStyle/>
          <a:p>
            <a:pPr defTabSz="457200"/>
            <a:r>
              <a:rPr lang="en-US" sz="800" i="1" dirty="0">
                <a:solidFill>
                  <a:srgbClr val="FFFFFF"/>
                </a:solidFill>
                <a:latin typeface="Arial Unicode MS" pitchFamily="34" charset="-128"/>
              </a:rPr>
              <a:t>Proprietary &amp; Confidential</a:t>
            </a:r>
          </a:p>
        </p:txBody>
      </p:sp>
    </p:spTree>
    <p:extLst>
      <p:ext uri="{BB962C8B-B14F-4D97-AF65-F5344CB8AC3E}">
        <p14:creationId xmlns:p14="http://schemas.microsoft.com/office/powerpoint/2010/main" val="2202933217"/>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23851" y="1065214"/>
            <a:ext cx="11569700" cy="4833937"/>
          </a:xfrm>
        </p:spPr>
        <p:txBody>
          <a:bodyPr/>
          <a:lstStyle>
            <a:lvl1pPr>
              <a:defRPr/>
            </a:lvl1pPr>
            <a:lvl2pPr>
              <a:defRPr baseline="0"/>
            </a:lvl2pPr>
            <a:lvl3pPr>
              <a:buClr>
                <a:schemeClr val="accent5">
                  <a:lumMod val="75000"/>
                </a:schemeClr>
              </a:buClr>
              <a:defRPr/>
            </a:lvl3pPr>
          </a:lstStyle>
          <a:p>
            <a:pPr lvl="0"/>
            <a:r>
              <a:rPr lang="en-US" dirty="0" smtClean="0"/>
              <a:t>First level: Arial 20pt</a:t>
            </a:r>
          </a:p>
          <a:p>
            <a:pPr lvl="1"/>
            <a:r>
              <a:rPr lang="en-US" dirty="0" smtClean="0"/>
              <a:t>Second level: Arial 18pt</a:t>
            </a:r>
          </a:p>
          <a:p>
            <a:pPr lvl="2"/>
            <a:r>
              <a:rPr lang="en-US" dirty="0" smtClean="0"/>
              <a:t>Third level: Arial 16pt</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00976832"/>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1850755"/>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Title and body box">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3267" y="777923"/>
            <a:ext cx="11580284" cy="5127578"/>
          </a:xfrm>
          <a:prstGeom prst="roundRect">
            <a:avLst>
              <a:gd name="adj" fmla="val 2774"/>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p:spPr>
        <p:txBody>
          <a:bodyPr vert="horz" wrap="square" lIns="91430" tIns="91440"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1200"/>
              </a:spcAft>
              <a:buClr>
                <a:srgbClr val="EE3134"/>
              </a:buClr>
              <a:buSzPts val="2000"/>
              <a:buFont typeface=""/>
              <a:buChar char="•"/>
              <a:defRPr lang="en-US" sz="2000" b="0" kern="1200" dirty="0" smtClean="0">
                <a:solidFill>
                  <a:srgbClr val="000000"/>
                </a:solidFill>
                <a:latin typeface="Arial"/>
                <a:ea typeface="ＭＳ Ｐゴシック" pitchFamily="100" charset="-128"/>
                <a:cs typeface="+mn-cs"/>
              </a:defRPr>
            </a:lvl1pPr>
            <a:lvl2pPr marL="342900" indent="-171450" algn="l" rtl="0" eaLnBrk="1" fontAlgn="base" hangingPunct="1">
              <a:lnSpc>
                <a:spcPct val="100000"/>
              </a:lnSpc>
              <a:spcBef>
                <a:spcPct val="0"/>
              </a:spcBef>
              <a:spcAft>
                <a:spcPts val="1200"/>
              </a:spcAft>
              <a:buClr>
                <a:schemeClr val="accent5"/>
              </a:buClr>
              <a:buSzPct val="100000"/>
              <a:buFont typeface="Arial"/>
              <a:buChar char="•"/>
              <a:defRPr lang="en-US" sz="1800" b="0" kern="1200" dirty="0" smtClean="0">
                <a:solidFill>
                  <a:srgbClr val="000000"/>
                </a:solidFill>
                <a:latin typeface="Arial"/>
                <a:ea typeface="ＭＳ Ｐゴシック" pitchFamily="100" charset="-128"/>
                <a:cs typeface="+mn-cs"/>
              </a:defRPr>
            </a:lvl2pPr>
            <a:lvl3pPr marL="635000" indent="-190500" algn="l" rtl="0" eaLnBrk="1" fontAlgn="base" hangingPunct="1">
              <a:lnSpc>
                <a:spcPct val="100000"/>
              </a:lnSpc>
              <a:spcBef>
                <a:spcPct val="0"/>
              </a:spcBef>
              <a:spcAft>
                <a:spcPts val="1200"/>
              </a:spcAft>
              <a:buClr>
                <a:schemeClr val="accent5"/>
              </a:buClr>
              <a:buSzPct val="100000"/>
              <a:buFont typeface="Arial"/>
              <a:buChar char="•"/>
              <a:defRPr lang="en-US" sz="1600" b="0" kern="1200" dirty="0" smtClean="0">
                <a:solidFill>
                  <a:srgbClr val="000000"/>
                </a:solidFill>
                <a:latin typeface="Arial"/>
                <a:ea typeface="ＭＳ Ｐゴシック" pitchFamily="100" charset="-128"/>
                <a:cs typeface="+mn-cs"/>
              </a:defRPr>
            </a:lvl3pPr>
          </a:lstStyle>
          <a:p>
            <a:pPr lvl="0"/>
            <a:r>
              <a:rPr lang="en-US" dirty="0" smtClean="0"/>
              <a:t>First level: Arial 20pt</a:t>
            </a:r>
          </a:p>
          <a:p>
            <a:pPr lvl="1"/>
            <a:r>
              <a:rPr lang="en-US" dirty="0" smtClean="0"/>
              <a:t>Second level: Arial 18pt</a:t>
            </a:r>
          </a:p>
          <a:p>
            <a:pPr lvl="2"/>
            <a:r>
              <a:rPr lang="en-US" dirty="0" smtClean="0"/>
              <a:t>Third level: Arial 16pt</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4879551"/>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1195" y="905775"/>
            <a:ext cx="5526617" cy="4825100"/>
          </a:xfrm>
        </p:spPr>
        <p:txBody>
          <a:bodyPr/>
          <a:lstStyle>
            <a:lvl1pPr marL="0" indent="-188913" algn="l">
              <a:lnSpc>
                <a:spcPct val="100000"/>
              </a:lnSpc>
              <a:spcBef>
                <a:spcPct val="0"/>
              </a:spcBef>
              <a:spcAft>
                <a:spcPts val="1200"/>
              </a:spcAft>
              <a:buClr>
                <a:srgbClr val="EE3134"/>
              </a:buClr>
              <a:buSzPct val="100000"/>
              <a:buFont typeface=""/>
              <a:buChar char="•"/>
              <a:defRPr sz="2000" b="0" baseline="0">
                <a:solidFill>
                  <a:srgbClr val="000000"/>
                </a:solidFill>
                <a:latin typeface="Arial"/>
              </a:defRPr>
            </a:lvl1pPr>
            <a:lvl2pPr marL="403225" indent="-171450" algn="l">
              <a:lnSpc>
                <a:spcPct val="100000"/>
              </a:lnSpc>
              <a:spcBef>
                <a:spcPct val="0"/>
              </a:spcBef>
              <a:spcAft>
                <a:spcPts val="1200"/>
              </a:spcAft>
              <a:buClr>
                <a:schemeClr val="accent5"/>
              </a:buClr>
              <a:buSzPct val="100000"/>
              <a:buFont typeface="Arial"/>
              <a:buChar char="•"/>
              <a:defRPr sz="1800">
                <a:solidFill>
                  <a:srgbClr val="000000"/>
                </a:solidFill>
                <a:latin typeface="Arial"/>
              </a:defRPr>
            </a:lvl2pPr>
            <a:lvl3pPr marL="457200" indent="169863" algn="l">
              <a:lnSpc>
                <a:spcPct val="100000"/>
              </a:lnSpc>
              <a:spcBef>
                <a:spcPct val="0"/>
              </a:spcBef>
              <a:spcAft>
                <a:spcPts val="1200"/>
              </a:spcAft>
              <a:buClr>
                <a:schemeClr val="accent5"/>
              </a:buClr>
              <a:buSzPct val="100000"/>
              <a:buFont typeface="Arial"/>
              <a:buChar char="•"/>
              <a:defRPr sz="1600">
                <a:solidFill>
                  <a:srgbClr val="000000"/>
                </a:solidFill>
                <a:latin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First level: Arial 18pt</a:t>
            </a:r>
          </a:p>
          <a:p>
            <a:pPr lvl="1"/>
            <a:r>
              <a:rPr lang="en-US" dirty="0" smtClean="0"/>
              <a:t>Second level: Arial 16pt</a:t>
            </a:r>
          </a:p>
          <a:p>
            <a:pPr lvl="2"/>
            <a:r>
              <a:rPr lang="en-US" dirty="0" smtClean="0"/>
              <a:t>Third level: Arial 14pt</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Content Placeholder 2"/>
          <p:cNvSpPr>
            <a:spLocks noGrp="1"/>
          </p:cNvSpPr>
          <p:nvPr>
            <p:ph sz="half" idx="10" hasCustomPrompt="1"/>
          </p:nvPr>
        </p:nvSpPr>
        <p:spPr>
          <a:xfrm>
            <a:off x="6351485" y="905775"/>
            <a:ext cx="5526617" cy="4825100"/>
          </a:xfrm>
        </p:spPr>
        <p:txBody>
          <a:bodyPr/>
          <a:lstStyle>
            <a:lvl1pPr marL="0" indent="-188913" algn="l">
              <a:lnSpc>
                <a:spcPct val="100000"/>
              </a:lnSpc>
              <a:spcBef>
                <a:spcPct val="0"/>
              </a:spcBef>
              <a:spcAft>
                <a:spcPts val="1200"/>
              </a:spcAft>
              <a:buClr>
                <a:srgbClr val="EE3134"/>
              </a:buClr>
              <a:buSzPct val="100000"/>
              <a:buFont typeface=""/>
              <a:buChar char="•"/>
              <a:defRPr sz="2000" b="0" baseline="0">
                <a:solidFill>
                  <a:srgbClr val="000000"/>
                </a:solidFill>
                <a:latin typeface="Arial"/>
              </a:defRPr>
            </a:lvl1pPr>
            <a:lvl2pPr marL="403225" indent="-171450" algn="l">
              <a:lnSpc>
                <a:spcPct val="100000"/>
              </a:lnSpc>
              <a:spcBef>
                <a:spcPct val="0"/>
              </a:spcBef>
              <a:spcAft>
                <a:spcPts val="1200"/>
              </a:spcAft>
              <a:buClr>
                <a:schemeClr val="accent5"/>
              </a:buClr>
              <a:buSzPct val="100000"/>
              <a:buFont typeface="Arial"/>
              <a:buChar char="•"/>
              <a:defRPr sz="1800">
                <a:solidFill>
                  <a:srgbClr val="000000"/>
                </a:solidFill>
                <a:latin typeface="Arial"/>
              </a:defRPr>
            </a:lvl2pPr>
            <a:lvl3pPr marL="457200" indent="169863" algn="l">
              <a:lnSpc>
                <a:spcPct val="100000"/>
              </a:lnSpc>
              <a:spcBef>
                <a:spcPct val="0"/>
              </a:spcBef>
              <a:spcAft>
                <a:spcPts val="1200"/>
              </a:spcAft>
              <a:buClr>
                <a:schemeClr val="accent5"/>
              </a:buClr>
              <a:buSzPct val="100000"/>
              <a:buFont typeface="Arial"/>
              <a:buChar char="•"/>
              <a:defRPr sz="1600">
                <a:solidFill>
                  <a:srgbClr val="000000"/>
                </a:solidFill>
                <a:latin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First level: Arial 18pt</a:t>
            </a:r>
          </a:p>
          <a:p>
            <a:pPr lvl="1"/>
            <a:r>
              <a:rPr lang="en-US" dirty="0" smtClean="0"/>
              <a:t>Second level: Arial 16pt</a:t>
            </a:r>
          </a:p>
          <a:p>
            <a:pPr lvl="2"/>
            <a:r>
              <a:rPr lang="en-US" dirty="0" smtClean="0"/>
              <a:t>Third level: Arial 14pt</a:t>
            </a:r>
          </a:p>
        </p:txBody>
      </p:sp>
    </p:spTree>
    <p:extLst>
      <p:ext uri="{BB962C8B-B14F-4D97-AF65-F5344CB8AC3E}">
        <p14:creationId xmlns:p14="http://schemas.microsoft.com/office/powerpoint/2010/main" val="1395661891"/>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1_Two Content boxe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366935" y="905776"/>
            <a:ext cx="5526616" cy="4999725"/>
          </a:xfrm>
          <a:prstGeom prst="roundRect">
            <a:avLst>
              <a:gd name="adj" fmla="val 343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p:spPr>
        <p:txBody>
          <a:bodyPr vert="horz" wrap="square" lIns="91430" tIns="91440" rIns="91430" bIns="45716" numCol="1" anchor="t" anchorCtr="0" compatLnSpc="1">
            <a:prstTxWarp prst="textNoShape">
              <a:avLst/>
            </a:prstTxWarp>
          </a:bodyPr>
          <a:lstStyle>
            <a:lvl1pPr>
              <a:spcAft>
                <a:spcPts val="1200"/>
              </a:spcAft>
              <a:defRPr lang="en-US" kern="1200" dirty="0" smtClean="0">
                <a:solidFill>
                  <a:srgbClr val="000000"/>
                </a:solidFill>
                <a:latin typeface="Arial"/>
                <a:ea typeface="ＭＳ Ｐゴシック" pitchFamily="100" charset="-128"/>
                <a:cs typeface="+mn-cs"/>
              </a:defRPr>
            </a:lvl1pPr>
            <a:lvl2pPr>
              <a:spcAft>
                <a:spcPts val="1200"/>
              </a:spcAft>
              <a:defRPr lang="en-US" b="0" kern="1200" dirty="0" smtClean="0">
                <a:solidFill>
                  <a:srgbClr val="000000"/>
                </a:solidFill>
                <a:latin typeface="Arial"/>
                <a:ea typeface="ＭＳ Ｐゴシック" pitchFamily="100" charset="-128"/>
                <a:cs typeface="+mn-cs"/>
              </a:defRPr>
            </a:lvl2pPr>
            <a:lvl3pPr>
              <a:spcAft>
                <a:spcPts val="1200"/>
              </a:spcAft>
              <a:defRPr lang="en-US" b="0" kern="1200" dirty="0" smtClean="0">
                <a:solidFill>
                  <a:srgbClr val="000000"/>
                </a:solidFill>
                <a:latin typeface="Arial"/>
                <a:ea typeface="ＭＳ Ｐゴシック" pitchFamily="100" charset="-128"/>
                <a:cs typeface="+mn-cs"/>
              </a:defRPr>
            </a:lvl3pPr>
          </a:lstStyle>
          <a:p>
            <a:pPr marL="157428" lvl="0" indent="-157428">
              <a:lnSpc>
                <a:spcPct val="100000"/>
              </a:lnSpc>
              <a:buClr>
                <a:srgbClr val="EE3134"/>
              </a:buClr>
              <a:buSzPts val="2000"/>
              <a:buFont typeface=""/>
            </a:pPr>
            <a:r>
              <a:rPr lang="en-US" dirty="0" smtClean="0"/>
              <a:t>First level: Arial 18pt</a:t>
            </a:r>
          </a:p>
          <a:p>
            <a:pPr lvl="1">
              <a:lnSpc>
                <a:spcPct val="100000"/>
              </a:lnSpc>
              <a:buClr>
                <a:schemeClr val="accent5"/>
              </a:buClr>
              <a:buSzPct val="100000"/>
              <a:buFont typeface="Arial"/>
            </a:pPr>
            <a:r>
              <a:rPr lang="en-US" dirty="0" smtClean="0"/>
              <a:t>Second level: Arial 16pt</a:t>
            </a:r>
          </a:p>
          <a:p>
            <a:pPr marL="635000" lvl="2" indent="-190500">
              <a:lnSpc>
                <a:spcPct val="100000"/>
              </a:lnSpc>
              <a:buClr>
                <a:schemeClr val="accent5"/>
              </a:buClr>
              <a:buSzPct val="100000"/>
              <a:buFont typeface="Arial"/>
            </a:pPr>
            <a:r>
              <a:rPr lang="en-US" dirty="0" smtClean="0"/>
              <a:t>Third level: Arial 14pt</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hasCustomPrompt="1"/>
          </p:nvPr>
        </p:nvSpPr>
        <p:spPr>
          <a:xfrm>
            <a:off x="313268" y="905776"/>
            <a:ext cx="5526617" cy="4999725"/>
          </a:xfrm>
          <a:prstGeom prst="roundRect">
            <a:avLst>
              <a:gd name="adj" fmla="val 343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p:spPr>
        <p:txBody>
          <a:bodyPr vert="horz" wrap="square" lIns="91430" tIns="91440" rIns="91430" bIns="45716" numCol="1" anchor="t" anchorCtr="0" compatLnSpc="1">
            <a:prstTxWarp prst="textNoShape">
              <a:avLst/>
            </a:prstTxWarp>
          </a:bodyPr>
          <a:lstStyle>
            <a:lvl1pPr>
              <a:spcAft>
                <a:spcPts val="1200"/>
              </a:spcAft>
              <a:defRPr lang="en-US" kern="1200" dirty="0" smtClean="0">
                <a:solidFill>
                  <a:srgbClr val="000000"/>
                </a:solidFill>
                <a:latin typeface="Arial"/>
                <a:ea typeface="ＭＳ Ｐゴシック" pitchFamily="100" charset="-128"/>
                <a:cs typeface="+mn-cs"/>
              </a:defRPr>
            </a:lvl1pPr>
            <a:lvl2pPr>
              <a:spcAft>
                <a:spcPts val="1200"/>
              </a:spcAft>
              <a:defRPr lang="en-US" b="0" kern="1200" dirty="0" smtClean="0">
                <a:solidFill>
                  <a:srgbClr val="000000"/>
                </a:solidFill>
                <a:latin typeface="Arial"/>
                <a:ea typeface="ＭＳ Ｐゴシック" pitchFamily="100" charset="-128"/>
                <a:cs typeface="+mn-cs"/>
              </a:defRPr>
            </a:lvl2pPr>
            <a:lvl3pPr>
              <a:spcAft>
                <a:spcPts val="1200"/>
              </a:spcAft>
              <a:defRPr lang="en-US" b="0" kern="1200" dirty="0" smtClean="0">
                <a:solidFill>
                  <a:srgbClr val="000000"/>
                </a:solidFill>
                <a:latin typeface="Arial"/>
                <a:ea typeface="ＭＳ Ｐゴシック" pitchFamily="100" charset="-128"/>
                <a:cs typeface="+mn-cs"/>
              </a:defRPr>
            </a:lvl3pPr>
          </a:lstStyle>
          <a:p>
            <a:pPr marL="157428" lvl="0" indent="-157428">
              <a:lnSpc>
                <a:spcPct val="100000"/>
              </a:lnSpc>
              <a:buClr>
                <a:srgbClr val="EE3134"/>
              </a:buClr>
              <a:buSzPts val="2000"/>
              <a:buFont typeface=""/>
            </a:pPr>
            <a:r>
              <a:rPr lang="en-US" dirty="0" smtClean="0"/>
              <a:t>First level: Arial 18pt</a:t>
            </a:r>
          </a:p>
          <a:p>
            <a:pPr lvl="1">
              <a:lnSpc>
                <a:spcPct val="100000"/>
              </a:lnSpc>
              <a:buClr>
                <a:schemeClr val="accent5"/>
              </a:buClr>
              <a:buSzPct val="100000"/>
              <a:buFont typeface="Arial"/>
            </a:pPr>
            <a:r>
              <a:rPr lang="en-US" dirty="0" smtClean="0"/>
              <a:t>Second level: Arial 16pt</a:t>
            </a:r>
          </a:p>
          <a:p>
            <a:pPr marL="635000" lvl="2" indent="-190500">
              <a:lnSpc>
                <a:spcPct val="100000"/>
              </a:lnSpc>
              <a:buClr>
                <a:schemeClr val="accent5"/>
              </a:buClr>
              <a:buSzPct val="100000"/>
              <a:buFont typeface="Arial"/>
            </a:pPr>
            <a:r>
              <a:rPr lang="en-US" dirty="0" smtClean="0"/>
              <a:t>Third level: Arial 14pt</a:t>
            </a:r>
          </a:p>
        </p:txBody>
      </p:sp>
    </p:spTree>
    <p:extLst>
      <p:ext uri="{BB962C8B-B14F-4D97-AF65-F5344CB8AC3E}">
        <p14:creationId xmlns:p14="http://schemas.microsoft.com/office/powerpoint/2010/main" val="602671240"/>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2844604"/>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Four boxes with 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hasCustomPrompt="1"/>
          </p:nvPr>
        </p:nvSpPr>
        <p:spPr>
          <a:xfrm>
            <a:off x="332317" y="942975"/>
            <a:ext cx="5513915" cy="2182126"/>
          </a:xfrm>
          <a:prstGeom prst="roundRect">
            <a:avLst>
              <a:gd name="adj" fmla="val 521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ct val="100000"/>
              <a:buFont typeface=""/>
              <a:buChar char="•"/>
              <a:defRPr lang="en-US" sz="1600" b="0" kern="120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chemeClr val="accent5"/>
              </a:buClr>
              <a:buSzPct val="100000"/>
              <a:buFont typeface="Arial"/>
              <a:buChar char="•"/>
              <a:defRPr lang="en-US" sz="1400" b="0" kern="120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chemeClr val="accent5"/>
              </a:buClr>
              <a:buSzPct val="100000"/>
              <a:buFont typeface="Arial"/>
              <a:buChar char="•"/>
              <a:defRPr lang="en-US" sz="1200" b="0" kern="120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smtClean="0"/>
              <a:t>First level: Arial 16pt</a:t>
            </a:r>
          </a:p>
          <a:p>
            <a:pPr lvl="1"/>
            <a:r>
              <a:rPr lang="en-US" dirty="0" smtClean="0"/>
              <a:t>Second level: Arial 14pt</a:t>
            </a:r>
          </a:p>
          <a:p>
            <a:pPr lvl="2"/>
            <a:r>
              <a:rPr lang="en-US" dirty="0" smtClean="0"/>
              <a:t>Third level: Arial 12pt</a:t>
            </a:r>
          </a:p>
        </p:txBody>
      </p:sp>
      <p:sp>
        <p:nvSpPr>
          <p:cNvPr id="5" name="Content Placeholder 2"/>
          <p:cNvSpPr>
            <a:spLocks noGrp="1"/>
          </p:cNvSpPr>
          <p:nvPr>
            <p:ph sz="half" idx="10" hasCustomPrompt="1"/>
          </p:nvPr>
        </p:nvSpPr>
        <p:spPr>
          <a:xfrm>
            <a:off x="332318" y="3304275"/>
            <a:ext cx="5513913" cy="2182126"/>
          </a:xfrm>
          <a:prstGeom prst="roundRect">
            <a:avLst>
              <a:gd name="adj" fmla="val 521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smtClean="0"/>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dirty="0" smtClean="0"/>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dirty="0" smtClean="0"/>
              <a:t>Third level: Arial 12pt</a:t>
            </a:r>
          </a:p>
        </p:txBody>
      </p:sp>
      <p:sp>
        <p:nvSpPr>
          <p:cNvPr id="9" name="Content Placeholder 2"/>
          <p:cNvSpPr>
            <a:spLocks noGrp="1"/>
          </p:cNvSpPr>
          <p:nvPr>
            <p:ph sz="half" idx="13" hasCustomPrompt="1"/>
          </p:nvPr>
        </p:nvSpPr>
        <p:spPr>
          <a:xfrm>
            <a:off x="6400800" y="942975"/>
            <a:ext cx="5513915" cy="2182126"/>
          </a:xfrm>
          <a:prstGeom prst="roundRect">
            <a:avLst>
              <a:gd name="adj" fmla="val 521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smtClean="0"/>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dirty="0" smtClean="0"/>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dirty="0" smtClean="0"/>
              <a:t>Third level: Arial 12pt</a:t>
            </a:r>
          </a:p>
        </p:txBody>
      </p:sp>
      <p:sp>
        <p:nvSpPr>
          <p:cNvPr id="10" name="Content Placeholder 2"/>
          <p:cNvSpPr>
            <a:spLocks noGrp="1"/>
          </p:cNvSpPr>
          <p:nvPr>
            <p:ph sz="half" idx="14" hasCustomPrompt="1"/>
          </p:nvPr>
        </p:nvSpPr>
        <p:spPr>
          <a:xfrm>
            <a:off x="6400800" y="3304275"/>
            <a:ext cx="5513915" cy="2182126"/>
          </a:xfrm>
          <a:prstGeom prst="roundRect">
            <a:avLst>
              <a:gd name="adj" fmla="val 521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smtClean="0"/>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dirty="0" smtClean="0"/>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dirty="0" smtClean="0"/>
              <a:t>Third level: Arial 12pt</a:t>
            </a:r>
          </a:p>
        </p:txBody>
      </p:sp>
    </p:spTree>
    <p:extLst>
      <p:ext uri="{BB962C8B-B14F-4D97-AF65-F5344CB8AC3E}">
        <p14:creationId xmlns:p14="http://schemas.microsoft.com/office/powerpoint/2010/main" val="1984202637"/>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Title and Content with layout grid">
    <p:spTree>
      <p:nvGrpSpPr>
        <p:cNvPr id="1" name=""/>
        <p:cNvGrpSpPr/>
        <p:nvPr/>
      </p:nvGrpSpPr>
      <p:grpSpPr>
        <a:xfrm>
          <a:off x="0" y="0"/>
          <a:ext cx="0" cy="0"/>
          <a:chOff x="0" y="0"/>
          <a:chExt cx="0" cy="0"/>
        </a:xfrm>
      </p:grpSpPr>
      <p:grpSp>
        <p:nvGrpSpPr>
          <p:cNvPr id="2" name="Group 41"/>
          <p:cNvGrpSpPr/>
          <p:nvPr/>
        </p:nvGrpSpPr>
        <p:grpSpPr>
          <a:xfrm>
            <a:off x="0" y="0"/>
            <a:ext cx="12192000" cy="6305550"/>
            <a:chOff x="0" y="0"/>
            <a:chExt cx="9144000" cy="6305550"/>
          </a:xfrm>
        </p:grpSpPr>
        <p:cxnSp>
          <p:nvCxnSpPr>
            <p:cNvPr id="4" name="Straight Connector 3"/>
            <p:cNvCxnSpPr/>
            <p:nvPr/>
          </p:nvCxnSpPr>
          <p:spPr bwMode="auto">
            <a:xfrm>
              <a:off x="200615"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5" name="Straight Connector 4"/>
            <p:cNvCxnSpPr/>
            <p:nvPr/>
          </p:nvCxnSpPr>
          <p:spPr bwMode="auto">
            <a:xfrm>
              <a:off x="8943587"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0" y="525463"/>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7" name="Straight Connector 6"/>
            <p:cNvCxnSpPr/>
            <p:nvPr/>
          </p:nvCxnSpPr>
          <p:spPr bwMode="auto">
            <a:xfrm>
              <a:off x="0" y="10668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8" name="Straight Connector 7"/>
            <p:cNvCxnSpPr/>
            <p:nvPr/>
          </p:nvCxnSpPr>
          <p:spPr bwMode="auto">
            <a:xfrm>
              <a:off x="0" y="57150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9" name="Straight Connector 8"/>
            <p:cNvCxnSpPr/>
            <p:nvPr/>
          </p:nvCxnSpPr>
          <p:spPr bwMode="auto">
            <a:xfrm>
              <a:off x="0" y="5896896"/>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0" name="Straight Connector 9"/>
            <p:cNvCxnSpPr/>
            <p:nvPr/>
          </p:nvCxnSpPr>
          <p:spPr bwMode="auto">
            <a:xfrm>
              <a:off x="2512017"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6627728"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2370263"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6802187"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4572000" y="809625"/>
              <a:ext cx="0" cy="4905375"/>
            </a:xfrm>
            <a:prstGeom prst="line">
              <a:avLst/>
            </a:prstGeom>
            <a:solidFill>
              <a:schemeClr val="accent1"/>
            </a:solidFill>
            <a:ln w="3175" cap="flat" cmpd="sng" algn="ctr">
              <a:solidFill>
                <a:schemeClr val="accent5">
                  <a:lumMod val="60000"/>
                  <a:lumOff val="40000"/>
                </a:schemeClr>
              </a:solidFill>
              <a:prstDash val="solid"/>
              <a:round/>
              <a:headEnd type="none" w="med" len="med"/>
              <a:tailEnd type="none" w="med" len="med"/>
            </a:ln>
            <a:effectLst/>
          </p:spPr>
        </p:cxnSp>
        <p:cxnSp>
          <p:nvCxnSpPr>
            <p:cNvPr id="15" name="Straight Connector 14"/>
            <p:cNvCxnSpPr/>
            <p:nvPr/>
          </p:nvCxnSpPr>
          <p:spPr bwMode="auto">
            <a:xfrm>
              <a:off x="242888" y="3426948"/>
              <a:ext cx="8677275"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6" name="Straight Connector 15"/>
            <p:cNvCxnSpPr/>
            <p:nvPr/>
          </p:nvCxnSpPr>
          <p:spPr bwMode="auto">
            <a:xfrm>
              <a:off x="242888" y="2514600"/>
              <a:ext cx="8677275"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7" name="Straight Connector 16"/>
            <p:cNvCxnSpPr/>
            <p:nvPr/>
          </p:nvCxnSpPr>
          <p:spPr bwMode="auto">
            <a:xfrm>
              <a:off x="202548" y="0"/>
              <a:ext cx="0" cy="630555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8" name="Straight Connector 17"/>
            <p:cNvCxnSpPr/>
            <p:nvPr/>
          </p:nvCxnSpPr>
          <p:spPr bwMode="auto">
            <a:xfrm>
              <a:off x="8945657" y="0"/>
              <a:ext cx="0" cy="630555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9" name="Straight Connector 18"/>
            <p:cNvCxnSpPr/>
            <p:nvPr/>
          </p:nvCxnSpPr>
          <p:spPr bwMode="auto">
            <a:xfrm>
              <a:off x="0" y="525463"/>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20" name="Straight Connector 19"/>
            <p:cNvCxnSpPr/>
            <p:nvPr/>
          </p:nvCxnSpPr>
          <p:spPr bwMode="auto">
            <a:xfrm>
              <a:off x="0" y="10668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21" name="Straight Connector 20"/>
            <p:cNvCxnSpPr/>
            <p:nvPr/>
          </p:nvCxnSpPr>
          <p:spPr bwMode="auto">
            <a:xfrm>
              <a:off x="0" y="57150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grpSp>
      <p:sp>
        <p:nvSpPr>
          <p:cNvPr id="3" name="Title 2"/>
          <p:cNvSpPr>
            <a:spLocks noGrp="1"/>
          </p:cNvSpPr>
          <p:nvPr>
            <p:ph type="title" hasCustomPrompt="1"/>
          </p:nvPr>
        </p:nvSpPr>
        <p:spPr/>
        <p:txBody>
          <a:bodyPr/>
          <a:lstStyle>
            <a:lvl1pPr>
              <a:defRPr/>
            </a:lvl1pPr>
          </a:lstStyle>
          <a:p>
            <a:r>
              <a:rPr lang="en-US" dirty="0" smtClean="0"/>
              <a:t>Guides</a:t>
            </a:r>
            <a:endParaRPr lang="en-US" dirty="0"/>
          </a:p>
        </p:txBody>
      </p:sp>
      <p:sp>
        <p:nvSpPr>
          <p:cNvPr id="23" name="Note on using Guides"/>
          <p:cNvSpPr txBox="1"/>
          <p:nvPr userDrawn="1"/>
        </p:nvSpPr>
        <p:spPr>
          <a:xfrm>
            <a:off x="3380590" y="1101578"/>
            <a:ext cx="8524210" cy="4797572"/>
          </a:xfrm>
          <a:prstGeom prst="rect">
            <a:avLst/>
          </a:prstGeom>
          <a:noFill/>
        </p:spPr>
        <p:txBody>
          <a:bodyPr wrap="square" lIns="182880" rtlCol="0">
            <a:noAutofit/>
          </a:bodyPr>
          <a:lstStyle/>
          <a:p>
            <a:r>
              <a:rPr lang="en-US" sz="1600" dirty="0" smtClean="0">
                <a:solidFill>
                  <a:srgbClr val="000000"/>
                </a:solidFill>
              </a:rPr>
              <a:t>Use the embedded guides in the template to consistently position content throughout your presentation. </a:t>
            </a:r>
          </a:p>
          <a:p>
            <a:endParaRPr lang="en-US" sz="1600" dirty="0" smtClean="0">
              <a:solidFill>
                <a:srgbClr val="000000"/>
              </a:solidFill>
            </a:endParaRPr>
          </a:p>
          <a:p>
            <a:r>
              <a:rPr lang="en-US" sz="1600" dirty="0" smtClean="0">
                <a:solidFill>
                  <a:srgbClr val="000000"/>
                </a:solidFill>
              </a:rPr>
              <a:t>Toggle guides on/off as desired.</a:t>
            </a:r>
          </a:p>
          <a:p>
            <a:endParaRPr lang="en-US" sz="1600" dirty="0" smtClean="0">
              <a:solidFill>
                <a:srgbClr val="000000"/>
              </a:solidFill>
            </a:endParaRPr>
          </a:p>
          <a:p>
            <a:r>
              <a:rPr lang="en-US" sz="1600" dirty="0" smtClean="0">
                <a:solidFill>
                  <a:srgbClr val="000000"/>
                </a:solidFill>
              </a:rPr>
              <a:t>Note: PowerPoint v2007, 2010, 2011/2016 [Mac] and 365/2013 may not display guides in a reliably consistent manner between versions and are sometimes lost when copying content between presentations.</a:t>
            </a:r>
          </a:p>
          <a:p>
            <a:endParaRPr lang="en-US" sz="1600" dirty="0" smtClean="0">
              <a:solidFill>
                <a:srgbClr val="000000"/>
              </a:solidFill>
            </a:endParaRPr>
          </a:p>
          <a:p>
            <a:r>
              <a:rPr lang="en-US" sz="1600" dirty="0" smtClean="0">
                <a:solidFill>
                  <a:srgbClr val="000000"/>
                </a:solidFill>
              </a:rPr>
              <a:t>To mitigate these issues, </a:t>
            </a:r>
            <a:br>
              <a:rPr lang="en-US" sz="1600" dirty="0" smtClean="0">
                <a:solidFill>
                  <a:srgbClr val="000000"/>
                </a:solidFill>
              </a:rPr>
            </a:br>
            <a:r>
              <a:rPr lang="en-US" sz="1600" dirty="0" smtClean="0">
                <a:solidFill>
                  <a:srgbClr val="000000"/>
                </a:solidFill>
              </a:rPr>
              <a:t>the lines on this layout are provided </a:t>
            </a:r>
            <a:br>
              <a:rPr lang="en-US" sz="1600" dirty="0" smtClean="0">
                <a:solidFill>
                  <a:srgbClr val="000000"/>
                </a:solidFill>
              </a:rPr>
            </a:br>
            <a:r>
              <a:rPr lang="en-US" sz="1600" dirty="0" smtClean="0">
                <a:solidFill>
                  <a:srgbClr val="000000"/>
                </a:solidFill>
              </a:rPr>
              <a:t>in the event that you need to re-create or re-set the original template guides.</a:t>
            </a:r>
          </a:p>
        </p:txBody>
      </p:sp>
      <p:pic>
        <p:nvPicPr>
          <p:cNvPr id="24" name="Picture 2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1092" y="2052178"/>
            <a:ext cx="2847975" cy="2381250"/>
          </a:xfrm>
          <a:prstGeom prst="roundRect">
            <a:avLst>
              <a:gd name="adj" fmla="val 3467"/>
            </a:avLst>
          </a:prstGeom>
          <a:effectLst>
            <a:outerShdw blurRad="50800" dist="38100" dir="8100000" algn="tr" rotWithShape="0">
              <a:prstClr val="black">
                <a:alpha val="40000"/>
              </a:prstClr>
            </a:outerShdw>
          </a:effectLst>
        </p:spPr>
      </p:pic>
      <p:sp>
        <p:nvSpPr>
          <p:cNvPr id="25" name="TextBox 24"/>
          <p:cNvSpPr txBox="1"/>
          <p:nvPr userDrawn="1"/>
        </p:nvSpPr>
        <p:spPr>
          <a:xfrm>
            <a:off x="298720" y="1106237"/>
            <a:ext cx="2884128" cy="646331"/>
          </a:xfrm>
          <a:prstGeom prst="rect">
            <a:avLst/>
          </a:prstGeom>
          <a:noFill/>
        </p:spPr>
        <p:txBody>
          <a:bodyPr wrap="square" rtlCol="0">
            <a:spAutoFit/>
          </a:bodyPr>
          <a:lstStyle/>
          <a:p>
            <a:r>
              <a:rPr lang="en-US" sz="1200" dirty="0" smtClean="0">
                <a:solidFill>
                  <a:srgbClr val="000000"/>
                </a:solidFill>
              </a:rPr>
              <a:t>Toggle Guide visibility via </a:t>
            </a:r>
            <a:br>
              <a:rPr lang="en-US" sz="1200" dirty="0" smtClean="0">
                <a:solidFill>
                  <a:srgbClr val="000000"/>
                </a:solidFill>
              </a:rPr>
            </a:br>
            <a:r>
              <a:rPr lang="en-US" sz="1200" b="1" dirty="0" smtClean="0">
                <a:solidFill>
                  <a:srgbClr val="000000"/>
                </a:solidFill>
              </a:rPr>
              <a:t>View Tab : Show &gt; Guides</a:t>
            </a:r>
          </a:p>
          <a:p>
            <a:r>
              <a:rPr lang="en-US" sz="1200" dirty="0" smtClean="0">
                <a:solidFill>
                  <a:srgbClr val="000000"/>
                </a:solidFill>
              </a:rPr>
              <a:t>[Click dropdown arrow for Settings]</a:t>
            </a:r>
            <a:endParaRPr lang="en-US" sz="1200" dirty="0">
              <a:solidFill>
                <a:srgbClr val="000000"/>
              </a:solidFill>
            </a:endParaRPr>
          </a:p>
        </p:txBody>
      </p:sp>
    </p:spTree>
    <p:extLst>
      <p:ext uri="{BB962C8B-B14F-4D97-AF65-F5344CB8AC3E}">
        <p14:creationId xmlns:p14="http://schemas.microsoft.com/office/powerpoint/2010/main" val="2385254243"/>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956834"/>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with content bar">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5" name="Text Placeholder 4"/>
          <p:cNvSpPr>
            <a:spLocks noGrp="1"/>
          </p:cNvSpPr>
          <p:nvPr>
            <p:ph type="body" sz="quarter" idx="10" hasCustomPrompt="1"/>
          </p:nvPr>
        </p:nvSpPr>
        <p:spPr>
          <a:xfrm>
            <a:off x="0" y="533401"/>
            <a:ext cx="12192000" cy="1979613"/>
          </a:xfrm>
          <a:solidFill>
            <a:srgbClr val="7FBA00"/>
          </a:solidFill>
        </p:spPr>
        <p:txBody>
          <a:bodyPr lIns="274320" anchor="ctr" anchorCtr="0"/>
          <a:lstStyle>
            <a:lvl1pPr marL="0" indent="0">
              <a:spcBef>
                <a:spcPts val="600"/>
              </a:spcBef>
              <a:buClr>
                <a:schemeClr val="bg1"/>
              </a:buClr>
              <a:buFontTx/>
              <a:buNone/>
              <a:defRPr sz="1800" baseline="0">
                <a:solidFill>
                  <a:schemeClr val="bg1"/>
                </a:solidFill>
              </a:defRPr>
            </a:lvl1pPr>
            <a:lvl2pPr marL="171450" indent="0">
              <a:buFontTx/>
              <a:buNone/>
              <a:defRPr sz="1600"/>
            </a:lvl2pPr>
          </a:lstStyle>
          <a:p>
            <a:pPr marL="0" indent="0">
              <a:spcBef>
                <a:spcPts val="600"/>
              </a:spcBef>
              <a:buClr>
                <a:schemeClr val="bg1"/>
              </a:buClr>
              <a:buNone/>
            </a:pPr>
            <a:r>
              <a:rPr lang="en-US" sz="2400" kern="0" dirty="0" smtClean="0">
                <a:solidFill>
                  <a:schemeClr val="bg1"/>
                </a:solidFill>
              </a:rPr>
              <a:t>Place sub-head or framing statement text in this box. </a:t>
            </a:r>
            <a:br>
              <a:rPr lang="en-US" sz="2400" kern="0" dirty="0" smtClean="0">
                <a:solidFill>
                  <a:schemeClr val="bg1"/>
                </a:solidFill>
              </a:rPr>
            </a:br>
            <a:r>
              <a:rPr lang="en-US" sz="2400" kern="0" dirty="0" smtClean="0">
                <a:solidFill>
                  <a:schemeClr val="bg1"/>
                </a:solidFill>
              </a:rPr>
              <a:t>Change box color and transparency as desired.</a:t>
            </a:r>
            <a:br>
              <a:rPr lang="en-US" sz="2400" kern="0" dirty="0" smtClean="0">
                <a:solidFill>
                  <a:schemeClr val="bg1"/>
                </a:solidFill>
              </a:rPr>
            </a:br>
            <a:r>
              <a:rPr lang="en-US" sz="2400" kern="0" dirty="0" smtClean="0">
                <a:solidFill>
                  <a:schemeClr val="bg1"/>
                </a:solidFill>
              </a:rPr>
              <a:t>Vertically reposition as desired.</a:t>
            </a:r>
          </a:p>
        </p:txBody>
      </p:sp>
    </p:spTree>
    <p:extLst>
      <p:ext uri="{BB962C8B-B14F-4D97-AF65-F5344CB8AC3E}">
        <p14:creationId xmlns:p14="http://schemas.microsoft.com/office/powerpoint/2010/main" val="3887109949"/>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body box">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3267" y="777923"/>
            <a:ext cx="11580284" cy="5127578"/>
          </a:xfrm>
          <a:prstGeom prst="roundRect">
            <a:avLst>
              <a:gd name="adj" fmla="val 2774"/>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p:spPr>
        <p:txBody>
          <a:bodyPr vert="horz" wrap="square" lIns="91430" tIns="91440"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1200"/>
              </a:spcAft>
              <a:buClr>
                <a:srgbClr val="EE3134"/>
              </a:buClr>
              <a:buSzPts val="2000"/>
              <a:buFont typeface=""/>
              <a:buChar char="•"/>
              <a:defRPr lang="en-US" sz="2000" b="0" kern="1200" dirty="0" smtClean="0">
                <a:solidFill>
                  <a:srgbClr val="000000"/>
                </a:solidFill>
                <a:latin typeface="Arial"/>
                <a:ea typeface="ＭＳ Ｐゴシック" pitchFamily="100" charset="-128"/>
                <a:cs typeface="+mn-cs"/>
              </a:defRPr>
            </a:lvl1pPr>
            <a:lvl2pPr marL="342900" indent="-171450" algn="l" rtl="0" eaLnBrk="1" fontAlgn="base" hangingPunct="1">
              <a:lnSpc>
                <a:spcPct val="100000"/>
              </a:lnSpc>
              <a:spcBef>
                <a:spcPct val="0"/>
              </a:spcBef>
              <a:spcAft>
                <a:spcPts val="1200"/>
              </a:spcAft>
              <a:buClr>
                <a:schemeClr val="accent5"/>
              </a:buClr>
              <a:buSzPct val="100000"/>
              <a:buFont typeface="Arial"/>
              <a:buChar char="•"/>
              <a:defRPr lang="en-US" sz="1800" b="0" kern="1200" dirty="0" smtClean="0">
                <a:solidFill>
                  <a:srgbClr val="000000"/>
                </a:solidFill>
                <a:latin typeface="Arial"/>
                <a:ea typeface="ＭＳ Ｐゴシック" pitchFamily="100" charset="-128"/>
                <a:cs typeface="+mn-cs"/>
              </a:defRPr>
            </a:lvl2pPr>
            <a:lvl3pPr marL="635000" indent="-190500" algn="l" rtl="0" eaLnBrk="1" fontAlgn="base" hangingPunct="1">
              <a:lnSpc>
                <a:spcPct val="100000"/>
              </a:lnSpc>
              <a:spcBef>
                <a:spcPct val="0"/>
              </a:spcBef>
              <a:spcAft>
                <a:spcPts val="1200"/>
              </a:spcAft>
              <a:buClr>
                <a:schemeClr val="accent5"/>
              </a:buClr>
              <a:buSzPct val="100000"/>
              <a:buFont typeface="Arial"/>
              <a:buChar char="•"/>
              <a:defRPr lang="en-US" sz="1600" b="0" kern="1200" dirty="0" smtClean="0">
                <a:solidFill>
                  <a:srgbClr val="000000"/>
                </a:solidFill>
                <a:latin typeface="Arial"/>
                <a:ea typeface="ＭＳ Ｐゴシック" pitchFamily="100" charset="-128"/>
                <a:cs typeface="+mn-cs"/>
              </a:defRPr>
            </a:lvl3pPr>
          </a:lstStyle>
          <a:p>
            <a:pPr lvl="0"/>
            <a:r>
              <a:rPr lang="en-US" dirty="0" smtClean="0"/>
              <a:t>First level: Arial 20pt</a:t>
            </a:r>
          </a:p>
          <a:p>
            <a:pPr lvl="1"/>
            <a:r>
              <a:rPr lang="en-US" dirty="0" smtClean="0"/>
              <a:t>Second level: Arial 18pt</a:t>
            </a:r>
          </a:p>
          <a:p>
            <a:pPr lvl="2"/>
            <a:r>
              <a:rPr lang="en-US" dirty="0" smtClean="0"/>
              <a:t>Third level: Arial 16pt</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7534133"/>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1195" y="905775"/>
            <a:ext cx="5526617" cy="4825100"/>
          </a:xfrm>
        </p:spPr>
        <p:txBody>
          <a:bodyPr/>
          <a:lstStyle>
            <a:lvl1pPr marL="0" indent="-188913" algn="l">
              <a:lnSpc>
                <a:spcPct val="100000"/>
              </a:lnSpc>
              <a:spcBef>
                <a:spcPct val="0"/>
              </a:spcBef>
              <a:spcAft>
                <a:spcPts val="1200"/>
              </a:spcAft>
              <a:buClr>
                <a:srgbClr val="EE3134"/>
              </a:buClr>
              <a:buSzPct val="100000"/>
              <a:buFont typeface=""/>
              <a:buChar char="•"/>
              <a:defRPr sz="2000" b="0" baseline="0">
                <a:solidFill>
                  <a:srgbClr val="000000"/>
                </a:solidFill>
                <a:latin typeface="Arial"/>
              </a:defRPr>
            </a:lvl1pPr>
            <a:lvl2pPr marL="403225" indent="-171450" algn="l">
              <a:lnSpc>
                <a:spcPct val="100000"/>
              </a:lnSpc>
              <a:spcBef>
                <a:spcPct val="0"/>
              </a:spcBef>
              <a:spcAft>
                <a:spcPts val="1200"/>
              </a:spcAft>
              <a:buClr>
                <a:schemeClr val="accent5"/>
              </a:buClr>
              <a:buSzPct val="100000"/>
              <a:buFont typeface="Arial"/>
              <a:buChar char="•"/>
              <a:defRPr sz="1800">
                <a:solidFill>
                  <a:srgbClr val="000000"/>
                </a:solidFill>
                <a:latin typeface="Arial"/>
              </a:defRPr>
            </a:lvl2pPr>
            <a:lvl3pPr marL="457200" indent="169863" algn="l">
              <a:lnSpc>
                <a:spcPct val="100000"/>
              </a:lnSpc>
              <a:spcBef>
                <a:spcPct val="0"/>
              </a:spcBef>
              <a:spcAft>
                <a:spcPts val="1200"/>
              </a:spcAft>
              <a:buClr>
                <a:schemeClr val="accent5"/>
              </a:buClr>
              <a:buSzPct val="100000"/>
              <a:buFont typeface="Arial"/>
              <a:buChar char="•"/>
              <a:defRPr sz="1600">
                <a:solidFill>
                  <a:srgbClr val="000000"/>
                </a:solidFill>
                <a:latin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First level: Arial 18pt</a:t>
            </a:r>
          </a:p>
          <a:p>
            <a:pPr lvl="1"/>
            <a:r>
              <a:rPr lang="en-US" dirty="0" smtClean="0"/>
              <a:t>Second level: Arial 16pt</a:t>
            </a:r>
          </a:p>
          <a:p>
            <a:pPr lvl="2"/>
            <a:r>
              <a:rPr lang="en-US" dirty="0" smtClean="0"/>
              <a:t>Third level: Arial 14pt</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Content Placeholder 2"/>
          <p:cNvSpPr>
            <a:spLocks noGrp="1"/>
          </p:cNvSpPr>
          <p:nvPr>
            <p:ph sz="half" idx="10" hasCustomPrompt="1"/>
          </p:nvPr>
        </p:nvSpPr>
        <p:spPr>
          <a:xfrm>
            <a:off x="6351485" y="905775"/>
            <a:ext cx="5526617" cy="4825100"/>
          </a:xfrm>
        </p:spPr>
        <p:txBody>
          <a:bodyPr/>
          <a:lstStyle>
            <a:lvl1pPr marL="0" indent="-188913" algn="l">
              <a:lnSpc>
                <a:spcPct val="100000"/>
              </a:lnSpc>
              <a:spcBef>
                <a:spcPct val="0"/>
              </a:spcBef>
              <a:spcAft>
                <a:spcPts val="1200"/>
              </a:spcAft>
              <a:buClr>
                <a:srgbClr val="EE3134"/>
              </a:buClr>
              <a:buSzPct val="100000"/>
              <a:buFont typeface=""/>
              <a:buChar char="•"/>
              <a:defRPr sz="2000" b="0" baseline="0">
                <a:solidFill>
                  <a:srgbClr val="000000"/>
                </a:solidFill>
                <a:latin typeface="Arial"/>
              </a:defRPr>
            </a:lvl1pPr>
            <a:lvl2pPr marL="403225" indent="-171450" algn="l">
              <a:lnSpc>
                <a:spcPct val="100000"/>
              </a:lnSpc>
              <a:spcBef>
                <a:spcPct val="0"/>
              </a:spcBef>
              <a:spcAft>
                <a:spcPts val="1200"/>
              </a:spcAft>
              <a:buClr>
                <a:schemeClr val="accent5"/>
              </a:buClr>
              <a:buSzPct val="100000"/>
              <a:buFont typeface="Arial"/>
              <a:buChar char="•"/>
              <a:defRPr sz="1800">
                <a:solidFill>
                  <a:srgbClr val="000000"/>
                </a:solidFill>
                <a:latin typeface="Arial"/>
              </a:defRPr>
            </a:lvl2pPr>
            <a:lvl3pPr marL="457200" indent="169863" algn="l">
              <a:lnSpc>
                <a:spcPct val="100000"/>
              </a:lnSpc>
              <a:spcBef>
                <a:spcPct val="0"/>
              </a:spcBef>
              <a:spcAft>
                <a:spcPts val="1200"/>
              </a:spcAft>
              <a:buClr>
                <a:schemeClr val="accent5"/>
              </a:buClr>
              <a:buSzPct val="100000"/>
              <a:buFont typeface="Arial"/>
              <a:buChar char="•"/>
              <a:defRPr sz="1600">
                <a:solidFill>
                  <a:srgbClr val="000000"/>
                </a:solidFill>
                <a:latin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First level: Arial 18pt</a:t>
            </a:r>
          </a:p>
          <a:p>
            <a:pPr lvl="1"/>
            <a:r>
              <a:rPr lang="en-US" dirty="0" smtClean="0"/>
              <a:t>Second level: Arial 16pt</a:t>
            </a:r>
          </a:p>
          <a:p>
            <a:pPr lvl="2"/>
            <a:r>
              <a:rPr lang="en-US" dirty="0" smtClean="0"/>
              <a:t>Third level: Arial 14pt</a:t>
            </a:r>
          </a:p>
        </p:txBody>
      </p:sp>
    </p:spTree>
    <p:extLst>
      <p:ext uri="{BB962C8B-B14F-4D97-AF65-F5344CB8AC3E}">
        <p14:creationId xmlns:p14="http://schemas.microsoft.com/office/powerpoint/2010/main" val="4014440295"/>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boxe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366935" y="905776"/>
            <a:ext cx="5526616" cy="4999725"/>
          </a:xfrm>
          <a:prstGeom prst="roundRect">
            <a:avLst>
              <a:gd name="adj" fmla="val 343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p:spPr>
        <p:txBody>
          <a:bodyPr vert="horz" wrap="square" lIns="91430" tIns="91440" rIns="91430" bIns="45716" numCol="1" anchor="t" anchorCtr="0" compatLnSpc="1">
            <a:prstTxWarp prst="textNoShape">
              <a:avLst/>
            </a:prstTxWarp>
          </a:bodyPr>
          <a:lstStyle>
            <a:lvl1pPr>
              <a:spcAft>
                <a:spcPts val="1200"/>
              </a:spcAft>
              <a:defRPr lang="en-US" kern="1200" dirty="0" smtClean="0">
                <a:solidFill>
                  <a:srgbClr val="000000"/>
                </a:solidFill>
                <a:latin typeface="Arial"/>
                <a:ea typeface="ＭＳ Ｐゴシック" pitchFamily="100" charset="-128"/>
                <a:cs typeface="+mn-cs"/>
              </a:defRPr>
            </a:lvl1pPr>
            <a:lvl2pPr>
              <a:spcAft>
                <a:spcPts val="1200"/>
              </a:spcAft>
              <a:defRPr lang="en-US" b="0" kern="1200" dirty="0" smtClean="0">
                <a:solidFill>
                  <a:srgbClr val="000000"/>
                </a:solidFill>
                <a:latin typeface="Arial"/>
                <a:ea typeface="ＭＳ Ｐゴシック" pitchFamily="100" charset="-128"/>
                <a:cs typeface="+mn-cs"/>
              </a:defRPr>
            </a:lvl2pPr>
            <a:lvl3pPr>
              <a:spcAft>
                <a:spcPts val="1200"/>
              </a:spcAft>
              <a:defRPr lang="en-US" b="0" kern="1200" dirty="0" smtClean="0">
                <a:solidFill>
                  <a:srgbClr val="000000"/>
                </a:solidFill>
                <a:latin typeface="Arial"/>
                <a:ea typeface="ＭＳ Ｐゴシック" pitchFamily="100" charset="-128"/>
                <a:cs typeface="+mn-cs"/>
              </a:defRPr>
            </a:lvl3pPr>
          </a:lstStyle>
          <a:p>
            <a:pPr marL="157428" lvl="0" indent="-157428">
              <a:lnSpc>
                <a:spcPct val="100000"/>
              </a:lnSpc>
              <a:buClr>
                <a:srgbClr val="EE3134"/>
              </a:buClr>
              <a:buSzPts val="2000"/>
              <a:buFont typeface=""/>
            </a:pPr>
            <a:r>
              <a:rPr lang="en-US" dirty="0" smtClean="0"/>
              <a:t>First level: Arial 18pt</a:t>
            </a:r>
          </a:p>
          <a:p>
            <a:pPr lvl="1">
              <a:lnSpc>
                <a:spcPct val="100000"/>
              </a:lnSpc>
              <a:buClr>
                <a:schemeClr val="accent5"/>
              </a:buClr>
              <a:buSzPct val="100000"/>
              <a:buFont typeface="Arial"/>
            </a:pPr>
            <a:r>
              <a:rPr lang="en-US" dirty="0" smtClean="0"/>
              <a:t>Second level: Arial 16pt</a:t>
            </a:r>
          </a:p>
          <a:p>
            <a:pPr marL="635000" lvl="2" indent="-190500">
              <a:lnSpc>
                <a:spcPct val="100000"/>
              </a:lnSpc>
              <a:buClr>
                <a:schemeClr val="accent5"/>
              </a:buClr>
              <a:buSzPct val="100000"/>
              <a:buFont typeface="Arial"/>
            </a:pPr>
            <a:r>
              <a:rPr lang="en-US" dirty="0" smtClean="0"/>
              <a:t>Third level: Arial 14pt</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hasCustomPrompt="1"/>
          </p:nvPr>
        </p:nvSpPr>
        <p:spPr>
          <a:xfrm>
            <a:off x="313268" y="905776"/>
            <a:ext cx="5526617" cy="4999725"/>
          </a:xfrm>
          <a:prstGeom prst="roundRect">
            <a:avLst>
              <a:gd name="adj" fmla="val 343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p:spPr>
        <p:txBody>
          <a:bodyPr vert="horz" wrap="square" lIns="91430" tIns="91440" rIns="91430" bIns="45716" numCol="1" anchor="t" anchorCtr="0" compatLnSpc="1">
            <a:prstTxWarp prst="textNoShape">
              <a:avLst/>
            </a:prstTxWarp>
          </a:bodyPr>
          <a:lstStyle>
            <a:lvl1pPr>
              <a:spcAft>
                <a:spcPts val="1200"/>
              </a:spcAft>
              <a:defRPr lang="en-US" kern="1200" dirty="0" smtClean="0">
                <a:solidFill>
                  <a:srgbClr val="000000"/>
                </a:solidFill>
                <a:latin typeface="Arial"/>
                <a:ea typeface="ＭＳ Ｐゴシック" pitchFamily="100" charset="-128"/>
                <a:cs typeface="+mn-cs"/>
              </a:defRPr>
            </a:lvl1pPr>
            <a:lvl2pPr>
              <a:spcAft>
                <a:spcPts val="1200"/>
              </a:spcAft>
              <a:defRPr lang="en-US" b="0" kern="1200" dirty="0" smtClean="0">
                <a:solidFill>
                  <a:srgbClr val="000000"/>
                </a:solidFill>
                <a:latin typeface="Arial"/>
                <a:ea typeface="ＭＳ Ｐゴシック" pitchFamily="100" charset="-128"/>
                <a:cs typeface="+mn-cs"/>
              </a:defRPr>
            </a:lvl2pPr>
            <a:lvl3pPr>
              <a:spcAft>
                <a:spcPts val="1200"/>
              </a:spcAft>
              <a:defRPr lang="en-US" b="0" kern="1200" dirty="0" smtClean="0">
                <a:solidFill>
                  <a:srgbClr val="000000"/>
                </a:solidFill>
                <a:latin typeface="Arial"/>
                <a:ea typeface="ＭＳ Ｐゴシック" pitchFamily="100" charset="-128"/>
                <a:cs typeface="+mn-cs"/>
              </a:defRPr>
            </a:lvl3pPr>
          </a:lstStyle>
          <a:p>
            <a:pPr marL="157428" lvl="0" indent="-157428">
              <a:lnSpc>
                <a:spcPct val="100000"/>
              </a:lnSpc>
              <a:buClr>
                <a:srgbClr val="EE3134"/>
              </a:buClr>
              <a:buSzPts val="2000"/>
              <a:buFont typeface=""/>
            </a:pPr>
            <a:r>
              <a:rPr lang="en-US" dirty="0" smtClean="0"/>
              <a:t>First level: Arial 18pt</a:t>
            </a:r>
          </a:p>
          <a:p>
            <a:pPr lvl="1">
              <a:lnSpc>
                <a:spcPct val="100000"/>
              </a:lnSpc>
              <a:buClr>
                <a:schemeClr val="accent5"/>
              </a:buClr>
              <a:buSzPct val="100000"/>
              <a:buFont typeface="Arial"/>
            </a:pPr>
            <a:r>
              <a:rPr lang="en-US" dirty="0" smtClean="0"/>
              <a:t>Second level: Arial 16pt</a:t>
            </a:r>
          </a:p>
          <a:p>
            <a:pPr marL="635000" lvl="2" indent="-190500">
              <a:lnSpc>
                <a:spcPct val="100000"/>
              </a:lnSpc>
              <a:buClr>
                <a:schemeClr val="accent5"/>
              </a:buClr>
              <a:buSzPct val="100000"/>
              <a:buFont typeface="Arial"/>
            </a:pPr>
            <a:r>
              <a:rPr lang="en-US" dirty="0" smtClean="0"/>
              <a:t>Third level: Arial 14pt</a:t>
            </a:r>
          </a:p>
        </p:txBody>
      </p:sp>
    </p:spTree>
    <p:extLst>
      <p:ext uri="{BB962C8B-B14F-4D97-AF65-F5344CB8AC3E}">
        <p14:creationId xmlns:p14="http://schemas.microsoft.com/office/powerpoint/2010/main" val="3781575957"/>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Four boxes with 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hasCustomPrompt="1"/>
          </p:nvPr>
        </p:nvSpPr>
        <p:spPr>
          <a:xfrm>
            <a:off x="332317" y="942975"/>
            <a:ext cx="5513915" cy="2182126"/>
          </a:xfrm>
          <a:prstGeom prst="roundRect">
            <a:avLst>
              <a:gd name="adj" fmla="val 521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ct val="100000"/>
              <a:buFont typeface=""/>
              <a:buChar char="•"/>
              <a:defRPr lang="en-US" sz="1600" b="0" kern="120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chemeClr val="accent5"/>
              </a:buClr>
              <a:buSzPct val="100000"/>
              <a:buFont typeface="Arial"/>
              <a:buChar char="•"/>
              <a:defRPr lang="en-US" sz="1400" b="0" kern="120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chemeClr val="accent5"/>
              </a:buClr>
              <a:buSzPct val="100000"/>
              <a:buFont typeface="Arial"/>
              <a:buChar char="•"/>
              <a:defRPr lang="en-US" sz="1200" b="0" kern="120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smtClean="0"/>
              <a:t>First level: Arial 16pt</a:t>
            </a:r>
          </a:p>
          <a:p>
            <a:pPr lvl="1"/>
            <a:r>
              <a:rPr lang="en-US" dirty="0" smtClean="0"/>
              <a:t>Second level: Arial 14pt</a:t>
            </a:r>
          </a:p>
          <a:p>
            <a:pPr lvl="2"/>
            <a:r>
              <a:rPr lang="en-US" dirty="0" smtClean="0"/>
              <a:t>Third level: Arial 12pt</a:t>
            </a:r>
          </a:p>
        </p:txBody>
      </p:sp>
      <p:sp>
        <p:nvSpPr>
          <p:cNvPr id="5" name="Content Placeholder 2"/>
          <p:cNvSpPr>
            <a:spLocks noGrp="1"/>
          </p:cNvSpPr>
          <p:nvPr>
            <p:ph sz="half" idx="10" hasCustomPrompt="1"/>
          </p:nvPr>
        </p:nvSpPr>
        <p:spPr>
          <a:xfrm>
            <a:off x="332318" y="3304275"/>
            <a:ext cx="5513913" cy="2182126"/>
          </a:xfrm>
          <a:prstGeom prst="roundRect">
            <a:avLst>
              <a:gd name="adj" fmla="val 521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smtClean="0"/>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dirty="0" smtClean="0"/>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dirty="0" smtClean="0"/>
              <a:t>Third level: Arial 12pt</a:t>
            </a:r>
          </a:p>
        </p:txBody>
      </p:sp>
      <p:sp>
        <p:nvSpPr>
          <p:cNvPr id="9" name="Content Placeholder 2"/>
          <p:cNvSpPr>
            <a:spLocks noGrp="1"/>
          </p:cNvSpPr>
          <p:nvPr>
            <p:ph sz="half" idx="13" hasCustomPrompt="1"/>
          </p:nvPr>
        </p:nvSpPr>
        <p:spPr>
          <a:xfrm>
            <a:off x="6400800" y="942975"/>
            <a:ext cx="5513915" cy="2182126"/>
          </a:xfrm>
          <a:prstGeom prst="roundRect">
            <a:avLst>
              <a:gd name="adj" fmla="val 521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smtClean="0"/>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dirty="0" smtClean="0"/>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dirty="0" smtClean="0"/>
              <a:t>Third level: Arial 12pt</a:t>
            </a:r>
          </a:p>
        </p:txBody>
      </p:sp>
      <p:sp>
        <p:nvSpPr>
          <p:cNvPr id="10" name="Content Placeholder 2"/>
          <p:cNvSpPr>
            <a:spLocks noGrp="1"/>
          </p:cNvSpPr>
          <p:nvPr>
            <p:ph sz="half" idx="14" hasCustomPrompt="1"/>
          </p:nvPr>
        </p:nvSpPr>
        <p:spPr>
          <a:xfrm>
            <a:off x="6400800" y="3304275"/>
            <a:ext cx="5513915" cy="2182126"/>
          </a:xfrm>
          <a:prstGeom prst="roundRect">
            <a:avLst>
              <a:gd name="adj" fmla="val 5211"/>
            </a:avLst>
          </a:prstGeom>
          <a:gradFill flip="none" rotWithShape="1">
            <a:gsLst>
              <a:gs pos="0">
                <a:schemeClr val="accent5">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smtClean="0"/>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dirty="0" smtClean="0"/>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dirty="0" smtClean="0"/>
              <a:t>Third level: Arial 12pt</a:t>
            </a:r>
          </a:p>
        </p:txBody>
      </p:sp>
    </p:spTree>
    <p:extLst>
      <p:ext uri="{BB962C8B-B14F-4D97-AF65-F5344CB8AC3E}">
        <p14:creationId xmlns:p14="http://schemas.microsoft.com/office/powerpoint/2010/main" val="922449020"/>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itle and Content with layout grid">
    <p:spTree>
      <p:nvGrpSpPr>
        <p:cNvPr id="1" name=""/>
        <p:cNvGrpSpPr/>
        <p:nvPr/>
      </p:nvGrpSpPr>
      <p:grpSpPr>
        <a:xfrm>
          <a:off x="0" y="0"/>
          <a:ext cx="0" cy="0"/>
          <a:chOff x="0" y="0"/>
          <a:chExt cx="0" cy="0"/>
        </a:xfrm>
      </p:grpSpPr>
      <p:grpSp>
        <p:nvGrpSpPr>
          <p:cNvPr id="2" name="Group 41"/>
          <p:cNvGrpSpPr/>
          <p:nvPr/>
        </p:nvGrpSpPr>
        <p:grpSpPr>
          <a:xfrm>
            <a:off x="0" y="0"/>
            <a:ext cx="12192000" cy="6305550"/>
            <a:chOff x="0" y="0"/>
            <a:chExt cx="9144000" cy="6305550"/>
          </a:xfrm>
        </p:grpSpPr>
        <p:cxnSp>
          <p:nvCxnSpPr>
            <p:cNvPr id="4" name="Straight Connector 3"/>
            <p:cNvCxnSpPr/>
            <p:nvPr/>
          </p:nvCxnSpPr>
          <p:spPr bwMode="auto">
            <a:xfrm>
              <a:off x="200615"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5" name="Straight Connector 4"/>
            <p:cNvCxnSpPr/>
            <p:nvPr/>
          </p:nvCxnSpPr>
          <p:spPr bwMode="auto">
            <a:xfrm>
              <a:off x="8943587"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0" y="525463"/>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7" name="Straight Connector 6"/>
            <p:cNvCxnSpPr/>
            <p:nvPr/>
          </p:nvCxnSpPr>
          <p:spPr bwMode="auto">
            <a:xfrm>
              <a:off x="0" y="10668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8" name="Straight Connector 7"/>
            <p:cNvCxnSpPr/>
            <p:nvPr/>
          </p:nvCxnSpPr>
          <p:spPr bwMode="auto">
            <a:xfrm>
              <a:off x="0" y="57150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9" name="Straight Connector 8"/>
            <p:cNvCxnSpPr/>
            <p:nvPr/>
          </p:nvCxnSpPr>
          <p:spPr bwMode="auto">
            <a:xfrm>
              <a:off x="0" y="5896896"/>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0" name="Straight Connector 9"/>
            <p:cNvCxnSpPr/>
            <p:nvPr/>
          </p:nvCxnSpPr>
          <p:spPr bwMode="auto">
            <a:xfrm>
              <a:off x="2512017"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6627728"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2370263"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6802187"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4572000" y="809625"/>
              <a:ext cx="0" cy="4905375"/>
            </a:xfrm>
            <a:prstGeom prst="line">
              <a:avLst/>
            </a:prstGeom>
            <a:solidFill>
              <a:schemeClr val="accent1"/>
            </a:solidFill>
            <a:ln w="3175" cap="flat" cmpd="sng" algn="ctr">
              <a:solidFill>
                <a:schemeClr val="accent5">
                  <a:lumMod val="60000"/>
                  <a:lumOff val="40000"/>
                </a:schemeClr>
              </a:solidFill>
              <a:prstDash val="solid"/>
              <a:round/>
              <a:headEnd type="none" w="med" len="med"/>
              <a:tailEnd type="none" w="med" len="med"/>
            </a:ln>
            <a:effectLst/>
          </p:spPr>
        </p:cxnSp>
        <p:cxnSp>
          <p:nvCxnSpPr>
            <p:cNvPr id="15" name="Straight Connector 14"/>
            <p:cNvCxnSpPr/>
            <p:nvPr/>
          </p:nvCxnSpPr>
          <p:spPr bwMode="auto">
            <a:xfrm>
              <a:off x="242888" y="3426948"/>
              <a:ext cx="8677275"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6" name="Straight Connector 15"/>
            <p:cNvCxnSpPr/>
            <p:nvPr/>
          </p:nvCxnSpPr>
          <p:spPr bwMode="auto">
            <a:xfrm>
              <a:off x="242888" y="2514600"/>
              <a:ext cx="8677275"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7" name="Straight Connector 16"/>
            <p:cNvCxnSpPr/>
            <p:nvPr/>
          </p:nvCxnSpPr>
          <p:spPr bwMode="auto">
            <a:xfrm>
              <a:off x="202548" y="0"/>
              <a:ext cx="0" cy="630555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8" name="Straight Connector 17"/>
            <p:cNvCxnSpPr/>
            <p:nvPr/>
          </p:nvCxnSpPr>
          <p:spPr bwMode="auto">
            <a:xfrm>
              <a:off x="8945657" y="0"/>
              <a:ext cx="0" cy="630555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9" name="Straight Connector 18"/>
            <p:cNvCxnSpPr/>
            <p:nvPr/>
          </p:nvCxnSpPr>
          <p:spPr bwMode="auto">
            <a:xfrm>
              <a:off x="0" y="525463"/>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20" name="Straight Connector 19"/>
            <p:cNvCxnSpPr/>
            <p:nvPr/>
          </p:nvCxnSpPr>
          <p:spPr bwMode="auto">
            <a:xfrm>
              <a:off x="0" y="10668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21" name="Straight Connector 20"/>
            <p:cNvCxnSpPr/>
            <p:nvPr/>
          </p:nvCxnSpPr>
          <p:spPr bwMode="auto">
            <a:xfrm>
              <a:off x="0" y="57150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grpSp>
      <p:sp>
        <p:nvSpPr>
          <p:cNvPr id="3" name="Title 2"/>
          <p:cNvSpPr>
            <a:spLocks noGrp="1"/>
          </p:cNvSpPr>
          <p:nvPr>
            <p:ph type="title" hasCustomPrompt="1"/>
          </p:nvPr>
        </p:nvSpPr>
        <p:spPr/>
        <p:txBody>
          <a:bodyPr/>
          <a:lstStyle>
            <a:lvl1pPr>
              <a:defRPr/>
            </a:lvl1pPr>
          </a:lstStyle>
          <a:p>
            <a:r>
              <a:rPr lang="en-US" dirty="0" smtClean="0"/>
              <a:t>Guides</a:t>
            </a:r>
            <a:endParaRPr lang="en-US" dirty="0"/>
          </a:p>
        </p:txBody>
      </p:sp>
      <p:sp>
        <p:nvSpPr>
          <p:cNvPr id="23" name="Note on using Guides"/>
          <p:cNvSpPr txBox="1"/>
          <p:nvPr userDrawn="1"/>
        </p:nvSpPr>
        <p:spPr>
          <a:xfrm>
            <a:off x="3380590" y="1101578"/>
            <a:ext cx="8524210" cy="4797572"/>
          </a:xfrm>
          <a:prstGeom prst="rect">
            <a:avLst/>
          </a:prstGeom>
          <a:noFill/>
        </p:spPr>
        <p:txBody>
          <a:bodyPr wrap="square" lIns="182880" rtlCol="0">
            <a:noAutofit/>
          </a:bodyPr>
          <a:lstStyle/>
          <a:p>
            <a:r>
              <a:rPr lang="en-US" sz="1600" dirty="0" smtClean="0"/>
              <a:t>Use the embedded guides in the template</a:t>
            </a:r>
            <a:r>
              <a:rPr lang="en-US" sz="1600" baseline="0" dirty="0" smtClean="0"/>
              <a:t> to consistently position content throughout your presentation. </a:t>
            </a:r>
          </a:p>
          <a:p>
            <a:endParaRPr lang="en-US" sz="1600" baseline="0" dirty="0" smtClean="0"/>
          </a:p>
          <a:p>
            <a:r>
              <a:rPr lang="en-US" sz="1600" baseline="0" dirty="0" smtClean="0"/>
              <a:t>Toggle guides on/off as desired.</a:t>
            </a:r>
          </a:p>
          <a:p>
            <a:endParaRPr lang="en-US" sz="1600" baseline="0" dirty="0" smtClean="0"/>
          </a:p>
          <a:p>
            <a:r>
              <a:rPr lang="en-US" sz="1600" baseline="0" dirty="0" smtClean="0"/>
              <a:t>Note: PowerPoint v2007, 2010, 2011/2016 [Mac] and 365/2013 may not display guides in a reliably consistent manner between versions and are sometimes lost when copying content between presentations.</a:t>
            </a:r>
          </a:p>
          <a:p>
            <a:endParaRPr lang="en-US" sz="1600" baseline="0" dirty="0" smtClean="0"/>
          </a:p>
          <a:p>
            <a:r>
              <a:rPr lang="en-US" sz="1600" baseline="0" dirty="0" smtClean="0"/>
              <a:t>To mitigate these issues, </a:t>
            </a:r>
            <a:br>
              <a:rPr lang="en-US" sz="1600" baseline="0" dirty="0" smtClean="0"/>
            </a:br>
            <a:r>
              <a:rPr lang="en-US" sz="1600" baseline="0" dirty="0" smtClean="0"/>
              <a:t>the lines on this layout are provided </a:t>
            </a:r>
            <a:br>
              <a:rPr lang="en-US" sz="1600" baseline="0" dirty="0" smtClean="0"/>
            </a:br>
            <a:r>
              <a:rPr lang="en-US" sz="1600" baseline="0" dirty="0" smtClean="0"/>
              <a:t>in the event that you need to re-create or re-set the original template guides.</a:t>
            </a:r>
          </a:p>
        </p:txBody>
      </p:sp>
      <p:pic>
        <p:nvPicPr>
          <p:cNvPr id="24" name="Picture 2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1092" y="2052178"/>
            <a:ext cx="2847975" cy="2381250"/>
          </a:xfrm>
          <a:prstGeom prst="roundRect">
            <a:avLst>
              <a:gd name="adj" fmla="val 3467"/>
            </a:avLst>
          </a:prstGeom>
          <a:effectLst>
            <a:outerShdw blurRad="50800" dist="38100" dir="8100000" algn="tr" rotWithShape="0">
              <a:prstClr val="black">
                <a:alpha val="40000"/>
              </a:prstClr>
            </a:outerShdw>
          </a:effectLst>
        </p:spPr>
      </p:pic>
      <p:sp>
        <p:nvSpPr>
          <p:cNvPr id="25" name="TextBox 24"/>
          <p:cNvSpPr txBox="1"/>
          <p:nvPr userDrawn="1"/>
        </p:nvSpPr>
        <p:spPr>
          <a:xfrm>
            <a:off x="298720" y="1106237"/>
            <a:ext cx="2884128" cy="646331"/>
          </a:xfrm>
          <a:prstGeom prst="rect">
            <a:avLst/>
          </a:prstGeom>
          <a:noFill/>
        </p:spPr>
        <p:txBody>
          <a:bodyPr wrap="square" rtlCol="0">
            <a:spAutoFit/>
          </a:bodyPr>
          <a:lstStyle/>
          <a:p>
            <a:r>
              <a:rPr lang="en-US" sz="1200" dirty="0" smtClean="0"/>
              <a:t>Toggle Guide</a:t>
            </a:r>
            <a:r>
              <a:rPr lang="en-US" sz="1200" baseline="0" dirty="0" smtClean="0"/>
              <a:t> visibility via </a:t>
            </a:r>
            <a:br>
              <a:rPr lang="en-US" sz="1200" baseline="0" dirty="0" smtClean="0"/>
            </a:br>
            <a:r>
              <a:rPr lang="en-US" sz="1200" b="1" dirty="0" smtClean="0"/>
              <a:t>View Tab :</a:t>
            </a:r>
            <a:r>
              <a:rPr lang="en-US" sz="1200" b="1" baseline="0" dirty="0" smtClean="0"/>
              <a:t> Show &gt; Guides</a:t>
            </a:r>
          </a:p>
          <a:p>
            <a:r>
              <a:rPr lang="en-US" sz="1200" baseline="0" dirty="0" smtClean="0"/>
              <a:t>[Click dropdown arrow for Settings]</a:t>
            </a:r>
            <a:endParaRPr lang="en-US" sz="1200" dirty="0"/>
          </a:p>
        </p:txBody>
      </p:sp>
    </p:spTree>
    <p:extLst>
      <p:ext uri="{BB962C8B-B14F-4D97-AF65-F5344CB8AC3E}">
        <p14:creationId xmlns:p14="http://schemas.microsoft.com/office/powerpoint/2010/main" val="2871783529"/>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226931"/>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7.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7.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0"/>
          <p:cNvGrpSpPr/>
          <p:nvPr/>
        </p:nvGrpSpPr>
        <p:grpSpPr>
          <a:xfrm>
            <a:off x="0" y="6299201"/>
            <a:ext cx="12192000" cy="558799"/>
            <a:chOff x="0" y="6320302"/>
            <a:chExt cx="9144000" cy="558799"/>
          </a:xfrm>
        </p:grpSpPr>
        <p:sp>
          <p:nvSpPr>
            <p:cNvPr id="10" name="Rectangle 9"/>
            <p:cNvSpPr/>
            <p:nvPr/>
          </p:nvSpPr>
          <p:spPr bwMode="auto">
            <a:xfrm>
              <a:off x="0" y="6320302"/>
              <a:ext cx="9144000" cy="5587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24" charset="0"/>
              </a:endParaRPr>
            </a:p>
          </p:txBody>
        </p:sp>
        <p:pic>
          <p:nvPicPr>
            <p:cNvPr id="1031" name="Picture 3" descr="ThermoFisher_PPT-Logo_032-Bk.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700963" y="6478589"/>
              <a:ext cx="925830" cy="264719"/>
            </a:xfrm>
            <a:prstGeom prst="rect">
              <a:avLst/>
            </a:prstGeom>
            <a:noFill/>
            <a:ln w="9525">
              <a:noFill/>
              <a:miter lim="800000"/>
              <a:headEnd/>
              <a:tailEnd/>
            </a:ln>
          </p:spPr>
        </p:pic>
      </p:grpSp>
      <p:sp>
        <p:nvSpPr>
          <p:cNvPr id="1027" name="Rectangle 7"/>
          <p:cNvSpPr>
            <a:spLocks noGrp="1" noChangeArrowheads="1"/>
          </p:cNvSpPr>
          <p:nvPr>
            <p:ph type="body" idx="1"/>
          </p:nvPr>
        </p:nvSpPr>
        <p:spPr bwMode="auto">
          <a:xfrm>
            <a:off x="325968" y="1065214"/>
            <a:ext cx="11567584" cy="4833937"/>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dirty="0" smtClean="0"/>
              <a:t>First level: Arial 20pt</a:t>
            </a:r>
          </a:p>
          <a:p>
            <a:pPr lvl="1"/>
            <a:r>
              <a:rPr lang="en-US" dirty="0" smtClean="0"/>
              <a:t>Second level: Arial 18pt</a:t>
            </a:r>
          </a:p>
          <a:p>
            <a:pPr lvl="2"/>
            <a:r>
              <a:rPr lang="en-US" dirty="0" smtClean="0"/>
              <a:t>Third level: Arial 16pt					</a:t>
            </a:r>
          </a:p>
        </p:txBody>
      </p:sp>
      <p:sp>
        <p:nvSpPr>
          <p:cNvPr id="1028" name="Rectangle 8"/>
          <p:cNvSpPr>
            <a:spLocks noGrp="1" noChangeArrowheads="1"/>
          </p:cNvSpPr>
          <p:nvPr>
            <p:ph type="title"/>
          </p:nvPr>
        </p:nvSpPr>
        <p:spPr bwMode="gray">
          <a:xfrm>
            <a:off x="1" y="0"/>
            <a:ext cx="12191999" cy="533400"/>
          </a:xfrm>
          <a:prstGeom prst="rect">
            <a:avLst/>
          </a:prstGeom>
          <a:solidFill>
            <a:schemeClr val="accent5"/>
          </a:solidFill>
          <a:ln w="9525">
            <a:noFill/>
            <a:miter lim="800000"/>
            <a:headEnd/>
            <a:tailEnd/>
          </a:ln>
        </p:spPr>
        <p:txBody>
          <a:bodyPr vert="horz" wrap="square" lIns="274320" tIns="45716" rIns="45720" bIns="45716" numCol="1" anchor="ctr" anchorCtr="0" compatLnSpc="1">
            <a:prstTxWarp prst="textNoShape">
              <a:avLst/>
            </a:prstTxWarp>
          </a:bodyPr>
          <a:lstStyle/>
          <a:p>
            <a:pPr lvl="0"/>
            <a:r>
              <a:rPr lang="en-US" dirty="0" smtClean="0"/>
              <a:t>Title : Arial 24pt</a:t>
            </a:r>
          </a:p>
        </p:txBody>
      </p:sp>
      <p:sp>
        <p:nvSpPr>
          <p:cNvPr id="98313" name="Rectangle 9"/>
          <p:cNvSpPr>
            <a:spLocks noChangeArrowheads="1"/>
          </p:cNvSpPr>
          <p:nvPr/>
        </p:nvSpPr>
        <p:spPr bwMode="auto">
          <a:xfrm>
            <a:off x="160867" y="6383338"/>
            <a:ext cx="1746251" cy="354012"/>
          </a:xfrm>
          <a:prstGeom prst="rect">
            <a:avLst/>
          </a:prstGeom>
          <a:noFill/>
          <a:ln w="9525">
            <a:noFill/>
            <a:miter lim="800000"/>
            <a:headEnd/>
            <a:tailEnd/>
          </a:ln>
          <a:effectLst/>
        </p:spPr>
        <p:txBody>
          <a:bodyPr anchor="b"/>
          <a:lstStyle/>
          <a:p>
            <a:fld id="{BC224649-6F24-4CDF-9623-7616656F3EFD}" type="slidenum">
              <a:rPr lang="en-US" sz="1000" b="1"/>
              <a:pPr/>
              <a:t>‹#›</a:t>
            </a:fld>
            <a:endParaRPr lang="en-US" sz="1200" b="1"/>
          </a:p>
        </p:txBody>
      </p:sp>
      <p:sp>
        <p:nvSpPr>
          <p:cNvPr id="9" name="Text Box 9"/>
          <p:cNvSpPr txBox="1">
            <a:spLocks noChangeArrowheads="1"/>
          </p:cNvSpPr>
          <p:nvPr/>
        </p:nvSpPr>
        <p:spPr bwMode="auto">
          <a:xfrm>
            <a:off x="543984" y="6526212"/>
            <a:ext cx="1359668" cy="215444"/>
          </a:xfrm>
          <a:prstGeom prst="rect">
            <a:avLst/>
          </a:prstGeom>
          <a:noFill/>
          <a:ln w="9525">
            <a:noFill/>
            <a:miter lim="800000"/>
            <a:headEnd/>
            <a:tailEnd/>
          </a:ln>
        </p:spPr>
        <p:txBody>
          <a:bodyPr wrap="none">
            <a:spAutoFit/>
          </a:bodyPr>
          <a:lstStyle/>
          <a:p>
            <a:pPr defTabSz="457200"/>
            <a:r>
              <a:rPr lang="en-US" sz="800" i="1" dirty="0">
                <a:latin typeface="Arial Unicode MS" pitchFamily="34" charset="-128"/>
              </a:rPr>
              <a:t>Proprietary &amp; Confidential</a:t>
            </a:r>
          </a:p>
        </p:txBody>
      </p:sp>
      <p:sp>
        <p:nvSpPr>
          <p:cNvPr id="98322" name="Line 18"/>
          <p:cNvSpPr>
            <a:spLocks noChangeShapeType="1"/>
          </p:cNvSpPr>
          <p:nvPr/>
        </p:nvSpPr>
        <p:spPr bwMode="auto">
          <a:xfrm>
            <a:off x="-10584" y="6311900"/>
            <a:ext cx="12202584" cy="0"/>
          </a:xfrm>
          <a:prstGeom prst="line">
            <a:avLst/>
          </a:prstGeom>
          <a:noFill/>
          <a:ln w="28575">
            <a:solidFill>
              <a:schemeClr val="accent5"/>
            </a:solidFill>
            <a:round/>
            <a:headEnd/>
            <a:tailEnd/>
          </a:ln>
        </p:spPr>
        <p:txBody>
          <a:bodyPr wrap="none" anchor="ctr"/>
          <a:lstStyle/>
          <a:p>
            <a:pPr>
              <a:defRPr/>
            </a:pPr>
            <a:endParaRPr lang="en-US" sz="1800">
              <a:latin typeface="Arial" pitchFamily="124" charset="0"/>
              <a:ea typeface="+mn-ea"/>
            </a:endParaRPr>
          </a:p>
        </p:txBody>
      </p:sp>
    </p:spTree>
    <p:extLst>
      <p:ext uri="{BB962C8B-B14F-4D97-AF65-F5344CB8AC3E}">
        <p14:creationId xmlns:p14="http://schemas.microsoft.com/office/powerpoint/2010/main" val="3331349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668" r:id="rId6"/>
    <p:sldLayoutId id="2147483669" r:id="rId7"/>
    <p:sldLayoutId id="2147483670" r:id="rId8"/>
    <p:sldLayoutId id="2147483671" r:id="rId9"/>
    <p:sldLayoutId id="2147483672" r:id="rId10"/>
    <p:sldLayoutId id="2147483675" r:id="rId11"/>
    <p:sldLayoutId id="2147483676" r:id="rId12"/>
    <p:sldLayoutId id="2147483677" r:id="rId13"/>
  </p:sldLayoutIdLst>
  <p:transition>
    <p:fade/>
  </p:transition>
  <p:timing>
    <p:tnLst>
      <p:par>
        <p:cTn id="1" dur="indefinite" restart="never" nodeType="tmRoot"/>
      </p:par>
    </p:tnLst>
  </p:timing>
  <p:txStyles>
    <p:title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p:titleStyle>
    <p:bodyStyle>
      <a:lvl1pPr marL="188913" indent="-188913" algn="l" defTabSz="171450" rtl="0" eaLnBrk="1" fontAlgn="base" hangingPunct="1">
        <a:spcBef>
          <a:spcPct val="0"/>
        </a:spcBef>
        <a:spcAft>
          <a:spcPts val="600"/>
        </a:spcAft>
        <a:buClr>
          <a:schemeClr val="accent4"/>
        </a:buClr>
        <a:buChar char="•"/>
        <a:defRPr sz="2000" b="0">
          <a:solidFill>
            <a:schemeClr val="tx1"/>
          </a:solidFill>
          <a:latin typeface="+mn-lt"/>
          <a:ea typeface="ＭＳ Ｐゴシック" pitchFamily="-60" charset="-128"/>
          <a:cs typeface="ＭＳ Ｐゴシック" pitchFamily="-60" charset="-128"/>
        </a:defRPr>
      </a:lvl1pPr>
      <a:lvl2pPr marL="342900" indent="-171450" algn="l" defTabSz="342900" rtl="0" eaLnBrk="1" fontAlgn="base" hangingPunct="1">
        <a:spcBef>
          <a:spcPct val="0"/>
        </a:spcBef>
        <a:spcAft>
          <a:spcPts val="600"/>
        </a:spcAft>
        <a:buClr>
          <a:schemeClr val="accent5">
            <a:lumMod val="75000"/>
          </a:schemeClr>
        </a:buClr>
        <a:buFont typeface="Arial" pitchFamily="34" charset="0"/>
        <a:buChar char="•"/>
        <a:defRPr sz="1800">
          <a:solidFill>
            <a:schemeClr val="tx1"/>
          </a:solidFill>
          <a:latin typeface="+mn-lt"/>
          <a:ea typeface="ＭＳ Ｐゴシック" pitchFamily="124" charset="-128"/>
        </a:defRPr>
      </a:lvl2pPr>
      <a:lvl3pPr marL="571500" indent="-171450" algn="l" defTabSz="571500" rtl="0" eaLnBrk="1" fontAlgn="base" hangingPunct="1">
        <a:spcBef>
          <a:spcPct val="0"/>
        </a:spcBef>
        <a:spcAft>
          <a:spcPts val="600"/>
        </a:spcAft>
        <a:buClr>
          <a:schemeClr val="accent5">
            <a:lumMod val="75000"/>
          </a:schemeClr>
        </a:buClr>
        <a:buFont typeface="Arial" pitchFamily="34" charset="0"/>
        <a:buChar char="•"/>
        <a:defRPr sz="1600">
          <a:solidFill>
            <a:schemeClr val="tx1"/>
          </a:solidFill>
          <a:latin typeface="+mn-lt"/>
          <a:ea typeface="ＭＳ Ｐゴシック" pitchFamily="124" charset="-128"/>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840">
          <p15:clr>
            <a:srgbClr val="F26B43"/>
          </p15:clr>
        </p15:guide>
        <p15:guide id="3" pos="168">
          <p15:clr>
            <a:srgbClr val="F26B43"/>
          </p15:clr>
        </p15:guide>
        <p15:guide id="4" pos="1992">
          <p15:clr>
            <a:srgbClr val="F26B43"/>
          </p15:clr>
        </p15:guide>
        <p15:guide id="5" pos="2112">
          <p15:clr>
            <a:srgbClr val="F26B43"/>
          </p15:clr>
        </p15:guide>
        <p15:guide id="6" pos="5712">
          <p15:clr>
            <a:srgbClr val="F26B43"/>
          </p15:clr>
        </p15:guide>
        <p15:guide id="7" pos="5568">
          <p15:clr>
            <a:srgbClr val="F26B43"/>
          </p15:clr>
        </p15:guide>
        <p15:guide id="8" pos="7512">
          <p15:clr>
            <a:srgbClr val="F26B43"/>
          </p15:clr>
        </p15:guide>
        <p15:guide id="9" orient="horz" pos="336">
          <p15:clr>
            <a:srgbClr val="F26B43"/>
          </p15:clr>
        </p15:guide>
        <p15:guide id="10" orient="horz" pos="671">
          <p15:clr>
            <a:srgbClr val="F26B43"/>
          </p15:clr>
        </p15:guide>
        <p15:guide id="11" orient="horz" pos="233">
          <p15:clr>
            <a:srgbClr val="F26B43"/>
          </p15:clr>
        </p15:guide>
        <p15:guide id="12" orient="horz" pos="3967">
          <p15:clr>
            <a:srgbClr val="F26B43"/>
          </p15:clr>
        </p15:guide>
        <p15:guide id="13" orient="horz" pos="3716">
          <p15:clr>
            <a:srgbClr val="F26B43"/>
          </p15:clr>
        </p15:guide>
        <p15:guide id="14" orient="horz" pos="158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0"/>
          <p:cNvGrpSpPr/>
          <p:nvPr/>
        </p:nvGrpSpPr>
        <p:grpSpPr>
          <a:xfrm>
            <a:off x="0" y="6299201"/>
            <a:ext cx="12192000" cy="558799"/>
            <a:chOff x="0" y="6320302"/>
            <a:chExt cx="9144000" cy="558799"/>
          </a:xfrm>
        </p:grpSpPr>
        <p:sp>
          <p:nvSpPr>
            <p:cNvPr id="10" name="Rectangle 9"/>
            <p:cNvSpPr/>
            <p:nvPr/>
          </p:nvSpPr>
          <p:spPr bwMode="auto">
            <a:xfrm>
              <a:off x="0" y="6320302"/>
              <a:ext cx="9144000" cy="5587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pic>
          <p:nvPicPr>
            <p:cNvPr id="1031" name="Picture 3" descr="ThermoFisher_PPT-Logo_032-Bk.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700963" y="6478589"/>
              <a:ext cx="925830" cy="264719"/>
            </a:xfrm>
            <a:prstGeom prst="rect">
              <a:avLst/>
            </a:prstGeom>
            <a:noFill/>
            <a:ln w="9525">
              <a:noFill/>
              <a:miter lim="800000"/>
              <a:headEnd/>
              <a:tailEnd/>
            </a:ln>
          </p:spPr>
        </p:pic>
      </p:grpSp>
      <p:sp>
        <p:nvSpPr>
          <p:cNvPr id="1027" name="Rectangle 7"/>
          <p:cNvSpPr>
            <a:spLocks noGrp="1" noChangeArrowheads="1"/>
          </p:cNvSpPr>
          <p:nvPr>
            <p:ph type="body" idx="1"/>
          </p:nvPr>
        </p:nvSpPr>
        <p:spPr bwMode="auto">
          <a:xfrm>
            <a:off x="325968" y="1065214"/>
            <a:ext cx="11567584" cy="4833937"/>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dirty="0" smtClean="0"/>
              <a:t>First level: Arial 20pt</a:t>
            </a:r>
          </a:p>
          <a:p>
            <a:pPr lvl="1"/>
            <a:r>
              <a:rPr lang="en-US" dirty="0" smtClean="0"/>
              <a:t>Second level: Arial 18pt</a:t>
            </a:r>
          </a:p>
          <a:p>
            <a:pPr lvl="2"/>
            <a:r>
              <a:rPr lang="en-US" dirty="0" smtClean="0"/>
              <a:t>Third level: Arial 16pt					</a:t>
            </a:r>
          </a:p>
        </p:txBody>
      </p:sp>
      <p:sp>
        <p:nvSpPr>
          <p:cNvPr id="1028" name="Rectangle 8"/>
          <p:cNvSpPr>
            <a:spLocks noGrp="1" noChangeArrowheads="1"/>
          </p:cNvSpPr>
          <p:nvPr>
            <p:ph type="title"/>
          </p:nvPr>
        </p:nvSpPr>
        <p:spPr bwMode="gray">
          <a:xfrm>
            <a:off x="1" y="0"/>
            <a:ext cx="12191999" cy="533400"/>
          </a:xfrm>
          <a:prstGeom prst="rect">
            <a:avLst/>
          </a:prstGeom>
          <a:solidFill>
            <a:schemeClr val="accent5"/>
          </a:solidFill>
          <a:ln w="9525">
            <a:noFill/>
            <a:miter lim="800000"/>
            <a:headEnd/>
            <a:tailEnd/>
          </a:ln>
        </p:spPr>
        <p:txBody>
          <a:bodyPr vert="horz" wrap="square" lIns="274320" tIns="45716" rIns="45720" bIns="45716" numCol="1" anchor="ctr" anchorCtr="0" compatLnSpc="1">
            <a:prstTxWarp prst="textNoShape">
              <a:avLst/>
            </a:prstTxWarp>
          </a:bodyPr>
          <a:lstStyle/>
          <a:p>
            <a:pPr lvl="0"/>
            <a:r>
              <a:rPr lang="en-US" dirty="0" smtClean="0"/>
              <a:t>Title : Arial 24pt</a:t>
            </a:r>
          </a:p>
        </p:txBody>
      </p:sp>
      <p:sp>
        <p:nvSpPr>
          <p:cNvPr id="98313" name="Rectangle 9"/>
          <p:cNvSpPr>
            <a:spLocks noChangeArrowheads="1"/>
          </p:cNvSpPr>
          <p:nvPr/>
        </p:nvSpPr>
        <p:spPr bwMode="auto">
          <a:xfrm>
            <a:off x="160867" y="6383338"/>
            <a:ext cx="1746251" cy="354012"/>
          </a:xfrm>
          <a:prstGeom prst="rect">
            <a:avLst/>
          </a:prstGeom>
          <a:noFill/>
          <a:ln w="9525">
            <a:noFill/>
            <a:miter lim="800000"/>
            <a:headEnd/>
            <a:tailEnd/>
          </a:ln>
          <a:effectLst/>
        </p:spPr>
        <p:txBody>
          <a:bodyPr anchor="b"/>
          <a:lstStyle/>
          <a:p>
            <a:fld id="{BC224649-6F24-4CDF-9623-7616656F3EFD}" type="slidenum">
              <a:rPr lang="en-US" sz="1000" b="1">
                <a:solidFill>
                  <a:srgbClr val="000000"/>
                </a:solidFill>
              </a:rPr>
              <a:pPr/>
              <a:t>‹#›</a:t>
            </a:fld>
            <a:endParaRPr lang="en-US" sz="1200" b="1">
              <a:solidFill>
                <a:srgbClr val="000000"/>
              </a:solidFill>
            </a:endParaRPr>
          </a:p>
        </p:txBody>
      </p:sp>
      <p:sp>
        <p:nvSpPr>
          <p:cNvPr id="9" name="Text Box 9"/>
          <p:cNvSpPr txBox="1">
            <a:spLocks noChangeArrowheads="1"/>
          </p:cNvSpPr>
          <p:nvPr/>
        </p:nvSpPr>
        <p:spPr bwMode="auto">
          <a:xfrm>
            <a:off x="543984" y="6526212"/>
            <a:ext cx="1359668" cy="215444"/>
          </a:xfrm>
          <a:prstGeom prst="rect">
            <a:avLst/>
          </a:prstGeom>
          <a:noFill/>
          <a:ln w="9525">
            <a:noFill/>
            <a:miter lim="800000"/>
            <a:headEnd/>
            <a:tailEnd/>
          </a:ln>
        </p:spPr>
        <p:txBody>
          <a:bodyPr wrap="none">
            <a:spAutoFit/>
          </a:bodyPr>
          <a:lstStyle/>
          <a:p>
            <a:pPr defTabSz="457200"/>
            <a:r>
              <a:rPr lang="en-US" sz="800" i="1" dirty="0">
                <a:solidFill>
                  <a:srgbClr val="000000"/>
                </a:solidFill>
                <a:latin typeface="Arial Unicode MS" pitchFamily="34" charset="-128"/>
              </a:rPr>
              <a:t>Proprietary &amp; Confidential</a:t>
            </a:r>
          </a:p>
        </p:txBody>
      </p:sp>
      <p:sp>
        <p:nvSpPr>
          <p:cNvPr id="98322" name="Line 18"/>
          <p:cNvSpPr>
            <a:spLocks noChangeShapeType="1"/>
          </p:cNvSpPr>
          <p:nvPr/>
        </p:nvSpPr>
        <p:spPr bwMode="auto">
          <a:xfrm>
            <a:off x="-10584" y="6311900"/>
            <a:ext cx="12202584" cy="0"/>
          </a:xfrm>
          <a:prstGeom prst="line">
            <a:avLst/>
          </a:prstGeom>
          <a:noFill/>
          <a:ln w="28575">
            <a:solidFill>
              <a:schemeClr val="accent5"/>
            </a:solidFill>
            <a:round/>
            <a:headEnd/>
            <a:tailEnd/>
          </a:ln>
        </p:spPr>
        <p:txBody>
          <a:bodyPr wrap="none" anchor="ctr"/>
          <a:lstStyle/>
          <a:p>
            <a:pPr>
              <a:defRPr/>
            </a:pPr>
            <a:endParaRPr lang="en-US">
              <a:solidFill>
                <a:srgbClr val="000000"/>
              </a:solidFill>
            </a:endParaRPr>
          </a:p>
        </p:txBody>
      </p:sp>
    </p:spTree>
    <p:extLst>
      <p:ext uri="{BB962C8B-B14F-4D97-AF65-F5344CB8AC3E}">
        <p14:creationId xmlns:p14="http://schemas.microsoft.com/office/powerpoint/2010/main" val="232594717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transition>
    <p:fade/>
  </p:transition>
  <p:timing>
    <p:tnLst>
      <p:par>
        <p:cTn id="1" dur="indefinite" restart="never" nodeType="tmRoot"/>
      </p:par>
    </p:tnLst>
  </p:timing>
  <p:txStyles>
    <p:title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p:titleStyle>
    <p:bodyStyle>
      <a:lvl1pPr marL="188913" indent="-188913" algn="l" defTabSz="171450" rtl="0" eaLnBrk="1" fontAlgn="base" hangingPunct="1">
        <a:spcBef>
          <a:spcPct val="0"/>
        </a:spcBef>
        <a:spcAft>
          <a:spcPts val="600"/>
        </a:spcAft>
        <a:buClr>
          <a:schemeClr val="accent4"/>
        </a:buClr>
        <a:buChar char="•"/>
        <a:defRPr sz="2000" b="0">
          <a:solidFill>
            <a:schemeClr val="tx1"/>
          </a:solidFill>
          <a:latin typeface="+mn-lt"/>
          <a:ea typeface="ＭＳ Ｐゴシック" pitchFamily="-60" charset="-128"/>
          <a:cs typeface="ＭＳ Ｐゴシック" pitchFamily="-60" charset="-128"/>
        </a:defRPr>
      </a:lvl1pPr>
      <a:lvl2pPr marL="342900" indent="-171450" algn="l" defTabSz="342900" rtl="0" eaLnBrk="1" fontAlgn="base" hangingPunct="1">
        <a:spcBef>
          <a:spcPct val="0"/>
        </a:spcBef>
        <a:spcAft>
          <a:spcPts val="600"/>
        </a:spcAft>
        <a:buClr>
          <a:schemeClr val="accent5">
            <a:lumMod val="75000"/>
          </a:schemeClr>
        </a:buClr>
        <a:buFont typeface="Arial" pitchFamily="34" charset="0"/>
        <a:buChar char="•"/>
        <a:defRPr sz="1800">
          <a:solidFill>
            <a:schemeClr val="tx1"/>
          </a:solidFill>
          <a:latin typeface="+mn-lt"/>
          <a:ea typeface="ＭＳ Ｐゴシック" pitchFamily="124" charset="-128"/>
        </a:defRPr>
      </a:lvl2pPr>
      <a:lvl3pPr marL="571500" indent="-171450" algn="l" defTabSz="571500" rtl="0" eaLnBrk="1" fontAlgn="base" hangingPunct="1">
        <a:spcBef>
          <a:spcPct val="0"/>
        </a:spcBef>
        <a:spcAft>
          <a:spcPts val="600"/>
        </a:spcAft>
        <a:buClr>
          <a:schemeClr val="accent5">
            <a:lumMod val="75000"/>
          </a:schemeClr>
        </a:buClr>
        <a:buFont typeface="Arial" pitchFamily="34" charset="0"/>
        <a:buChar char="•"/>
        <a:defRPr sz="1600">
          <a:solidFill>
            <a:schemeClr val="tx1"/>
          </a:solidFill>
          <a:latin typeface="+mn-lt"/>
          <a:ea typeface="ＭＳ Ｐゴシック" pitchFamily="124" charset="-128"/>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840">
          <p15:clr>
            <a:srgbClr val="F26B43"/>
          </p15:clr>
        </p15:guide>
        <p15:guide id="3" pos="168">
          <p15:clr>
            <a:srgbClr val="F26B43"/>
          </p15:clr>
        </p15:guide>
        <p15:guide id="4" pos="1992">
          <p15:clr>
            <a:srgbClr val="F26B43"/>
          </p15:clr>
        </p15:guide>
        <p15:guide id="5" pos="2112">
          <p15:clr>
            <a:srgbClr val="F26B43"/>
          </p15:clr>
        </p15:guide>
        <p15:guide id="6" pos="5712">
          <p15:clr>
            <a:srgbClr val="F26B43"/>
          </p15:clr>
        </p15:guide>
        <p15:guide id="7" pos="5568">
          <p15:clr>
            <a:srgbClr val="F26B43"/>
          </p15:clr>
        </p15:guide>
        <p15:guide id="8" pos="7512">
          <p15:clr>
            <a:srgbClr val="F26B43"/>
          </p15:clr>
        </p15:guide>
        <p15:guide id="9" orient="horz" pos="336">
          <p15:clr>
            <a:srgbClr val="F26B43"/>
          </p15:clr>
        </p15:guide>
        <p15:guide id="10" orient="horz" pos="671">
          <p15:clr>
            <a:srgbClr val="F26B43"/>
          </p15:clr>
        </p15:guide>
        <p15:guide id="11" orient="horz" pos="233">
          <p15:clr>
            <a:srgbClr val="F26B43"/>
          </p15:clr>
        </p15:guide>
        <p15:guide id="12" orient="horz" pos="3967">
          <p15:clr>
            <a:srgbClr val="F26B43"/>
          </p15:clr>
        </p15:guide>
        <p15:guide id="13" orient="horz" pos="3716">
          <p15:clr>
            <a:srgbClr val="F26B43"/>
          </p15:clr>
        </p15:guide>
        <p15:guide id="14" orient="horz" pos="158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0"/>
          <p:cNvGrpSpPr/>
          <p:nvPr/>
        </p:nvGrpSpPr>
        <p:grpSpPr>
          <a:xfrm>
            <a:off x="0" y="6299201"/>
            <a:ext cx="12192000" cy="558799"/>
            <a:chOff x="0" y="6320302"/>
            <a:chExt cx="9144000" cy="558799"/>
          </a:xfrm>
        </p:grpSpPr>
        <p:sp>
          <p:nvSpPr>
            <p:cNvPr id="10" name="Rectangle 9"/>
            <p:cNvSpPr/>
            <p:nvPr/>
          </p:nvSpPr>
          <p:spPr bwMode="auto">
            <a:xfrm>
              <a:off x="0" y="6320302"/>
              <a:ext cx="9144000" cy="5587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pic>
          <p:nvPicPr>
            <p:cNvPr id="1031" name="Picture 3" descr="ThermoFisher_PPT-Logo_032-Bk.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700963" y="6478589"/>
              <a:ext cx="925830" cy="264719"/>
            </a:xfrm>
            <a:prstGeom prst="rect">
              <a:avLst/>
            </a:prstGeom>
            <a:noFill/>
            <a:ln w="9525">
              <a:noFill/>
              <a:miter lim="800000"/>
              <a:headEnd/>
              <a:tailEnd/>
            </a:ln>
          </p:spPr>
        </p:pic>
      </p:grpSp>
      <p:sp>
        <p:nvSpPr>
          <p:cNvPr id="1027" name="Rectangle 7"/>
          <p:cNvSpPr>
            <a:spLocks noGrp="1" noChangeArrowheads="1"/>
          </p:cNvSpPr>
          <p:nvPr>
            <p:ph type="body" idx="1"/>
          </p:nvPr>
        </p:nvSpPr>
        <p:spPr bwMode="auto">
          <a:xfrm>
            <a:off x="325968" y="1065214"/>
            <a:ext cx="11567584" cy="4833937"/>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dirty="0" smtClean="0"/>
              <a:t>First level: Arial 20pt</a:t>
            </a:r>
          </a:p>
          <a:p>
            <a:pPr lvl="1"/>
            <a:r>
              <a:rPr lang="en-US" dirty="0" smtClean="0"/>
              <a:t>Second level: Arial 18pt</a:t>
            </a:r>
          </a:p>
          <a:p>
            <a:pPr lvl="2"/>
            <a:r>
              <a:rPr lang="en-US" dirty="0" smtClean="0"/>
              <a:t>Third level: Arial 16pt					</a:t>
            </a:r>
          </a:p>
        </p:txBody>
      </p:sp>
      <p:sp>
        <p:nvSpPr>
          <p:cNvPr id="1028" name="Rectangle 8"/>
          <p:cNvSpPr>
            <a:spLocks noGrp="1" noChangeArrowheads="1"/>
          </p:cNvSpPr>
          <p:nvPr>
            <p:ph type="title"/>
          </p:nvPr>
        </p:nvSpPr>
        <p:spPr bwMode="gray">
          <a:xfrm>
            <a:off x="1" y="0"/>
            <a:ext cx="12191999" cy="533400"/>
          </a:xfrm>
          <a:prstGeom prst="rect">
            <a:avLst/>
          </a:prstGeom>
          <a:solidFill>
            <a:schemeClr val="accent5"/>
          </a:solidFill>
          <a:ln w="9525">
            <a:noFill/>
            <a:miter lim="800000"/>
            <a:headEnd/>
            <a:tailEnd/>
          </a:ln>
        </p:spPr>
        <p:txBody>
          <a:bodyPr vert="horz" wrap="square" lIns="274320" tIns="45716" rIns="45720" bIns="45716" numCol="1" anchor="ctr" anchorCtr="0" compatLnSpc="1">
            <a:prstTxWarp prst="textNoShape">
              <a:avLst/>
            </a:prstTxWarp>
          </a:bodyPr>
          <a:lstStyle/>
          <a:p>
            <a:pPr lvl="0"/>
            <a:r>
              <a:rPr lang="en-US" dirty="0" smtClean="0"/>
              <a:t>Title : Arial 24pt</a:t>
            </a:r>
          </a:p>
        </p:txBody>
      </p:sp>
      <p:sp>
        <p:nvSpPr>
          <p:cNvPr id="98313" name="Rectangle 9"/>
          <p:cNvSpPr>
            <a:spLocks noChangeArrowheads="1"/>
          </p:cNvSpPr>
          <p:nvPr/>
        </p:nvSpPr>
        <p:spPr bwMode="auto">
          <a:xfrm>
            <a:off x="160867" y="6383338"/>
            <a:ext cx="1746251" cy="354012"/>
          </a:xfrm>
          <a:prstGeom prst="rect">
            <a:avLst/>
          </a:prstGeom>
          <a:noFill/>
          <a:ln w="9525">
            <a:noFill/>
            <a:miter lim="800000"/>
            <a:headEnd/>
            <a:tailEnd/>
          </a:ln>
          <a:effectLst/>
        </p:spPr>
        <p:txBody>
          <a:bodyPr anchor="b"/>
          <a:lstStyle/>
          <a:p>
            <a:fld id="{BC224649-6F24-4CDF-9623-7616656F3EFD}" type="slidenum">
              <a:rPr lang="en-US" sz="1000" b="1">
                <a:solidFill>
                  <a:srgbClr val="000000"/>
                </a:solidFill>
              </a:rPr>
              <a:pPr/>
              <a:t>‹#›</a:t>
            </a:fld>
            <a:endParaRPr lang="en-US" sz="1200" b="1">
              <a:solidFill>
                <a:srgbClr val="000000"/>
              </a:solidFill>
            </a:endParaRPr>
          </a:p>
        </p:txBody>
      </p:sp>
      <p:sp>
        <p:nvSpPr>
          <p:cNvPr id="9" name="Text Box 9"/>
          <p:cNvSpPr txBox="1">
            <a:spLocks noChangeArrowheads="1"/>
          </p:cNvSpPr>
          <p:nvPr/>
        </p:nvSpPr>
        <p:spPr bwMode="auto">
          <a:xfrm>
            <a:off x="543984" y="6526212"/>
            <a:ext cx="1359668" cy="215444"/>
          </a:xfrm>
          <a:prstGeom prst="rect">
            <a:avLst/>
          </a:prstGeom>
          <a:noFill/>
          <a:ln w="9525">
            <a:noFill/>
            <a:miter lim="800000"/>
            <a:headEnd/>
            <a:tailEnd/>
          </a:ln>
        </p:spPr>
        <p:txBody>
          <a:bodyPr wrap="none">
            <a:spAutoFit/>
          </a:bodyPr>
          <a:lstStyle/>
          <a:p>
            <a:pPr defTabSz="457200"/>
            <a:r>
              <a:rPr lang="en-US" sz="800" i="1" dirty="0">
                <a:solidFill>
                  <a:srgbClr val="000000"/>
                </a:solidFill>
                <a:latin typeface="Arial Unicode MS" pitchFamily="34" charset="-128"/>
              </a:rPr>
              <a:t>Proprietary &amp; Confidential</a:t>
            </a:r>
          </a:p>
        </p:txBody>
      </p:sp>
      <p:sp>
        <p:nvSpPr>
          <p:cNvPr id="98322" name="Line 18"/>
          <p:cNvSpPr>
            <a:spLocks noChangeShapeType="1"/>
          </p:cNvSpPr>
          <p:nvPr/>
        </p:nvSpPr>
        <p:spPr bwMode="auto">
          <a:xfrm>
            <a:off x="-10584" y="6311900"/>
            <a:ext cx="12202584" cy="0"/>
          </a:xfrm>
          <a:prstGeom prst="line">
            <a:avLst/>
          </a:prstGeom>
          <a:noFill/>
          <a:ln w="28575">
            <a:solidFill>
              <a:schemeClr val="accent5"/>
            </a:solidFill>
            <a:round/>
            <a:headEnd/>
            <a:tailEnd/>
          </a:ln>
        </p:spPr>
        <p:txBody>
          <a:bodyPr wrap="none" anchor="ctr"/>
          <a:lstStyle/>
          <a:p>
            <a:pPr>
              <a:defRPr/>
            </a:pPr>
            <a:endParaRPr lang="en-US">
              <a:solidFill>
                <a:srgbClr val="000000"/>
              </a:solidFill>
            </a:endParaRPr>
          </a:p>
        </p:txBody>
      </p:sp>
    </p:spTree>
    <p:extLst>
      <p:ext uri="{BB962C8B-B14F-4D97-AF65-F5344CB8AC3E}">
        <p14:creationId xmlns:p14="http://schemas.microsoft.com/office/powerpoint/2010/main" val="272892437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Lst>
  <p:transition>
    <p:fade/>
  </p:transition>
  <p:timing>
    <p:tnLst>
      <p:par>
        <p:cTn id="1" dur="indefinite" restart="never" nodeType="tmRoot"/>
      </p:par>
    </p:tnLst>
  </p:timing>
  <p:txStyles>
    <p:title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p:titleStyle>
    <p:bodyStyle>
      <a:lvl1pPr marL="188913" indent="-188913" algn="l" defTabSz="171450" rtl="0" eaLnBrk="1" fontAlgn="base" hangingPunct="1">
        <a:spcBef>
          <a:spcPct val="0"/>
        </a:spcBef>
        <a:spcAft>
          <a:spcPts val="600"/>
        </a:spcAft>
        <a:buClr>
          <a:schemeClr val="accent4"/>
        </a:buClr>
        <a:buChar char="•"/>
        <a:defRPr sz="2000" b="0">
          <a:solidFill>
            <a:schemeClr val="tx1"/>
          </a:solidFill>
          <a:latin typeface="+mn-lt"/>
          <a:ea typeface="ＭＳ Ｐゴシック" pitchFamily="-60" charset="-128"/>
          <a:cs typeface="ＭＳ Ｐゴシック" pitchFamily="-60" charset="-128"/>
        </a:defRPr>
      </a:lvl1pPr>
      <a:lvl2pPr marL="342900" indent="-171450" algn="l" defTabSz="342900" rtl="0" eaLnBrk="1" fontAlgn="base" hangingPunct="1">
        <a:spcBef>
          <a:spcPct val="0"/>
        </a:spcBef>
        <a:spcAft>
          <a:spcPts val="600"/>
        </a:spcAft>
        <a:buClr>
          <a:schemeClr val="accent5">
            <a:lumMod val="75000"/>
          </a:schemeClr>
        </a:buClr>
        <a:buFont typeface="Arial" pitchFamily="34" charset="0"/>
        <a:buChar char="•"/>
        <a:defRPr sz="1800">
          <a:solidFill>
            <a:schemeClr val="tx1"/>
          </a:solidFill>
          <a:latin typeface="+mn-lt"/>
          <a:ea typeface="ＭＳ Ｐゴシック" pitchFamily="124" charset="-128"/>
        </a:defRPr>
      </a:lvl2pPr>
      <a:lvl3pPr marL="571500" indent="-171450" algn="l" defTabSz="571500" rtl="0" eaLnBrk="1" fontAlgn="base" hangingPunct="1">
        <a:spcBef>
          <a:spcPct val="0"/>
        </a:spcBef>
        <a:spcAft>
          <a:spcPts val="600"/>
        </a:spcAft>
        <a:buClr>
          <a:schemeClr val="accent5">
            <a:lumMod val="75000"/>
          </a:schemeClr>
        </a:buClr>
        <a:buFont typeface="Arial" pitchFamily="34" charset="0"/>
        <a:buChar char="•"/>
        <a:defRPr sz="1600">
          <a:solidFill>
            <a:schemeClr val="tx1"/>
          </a:solidFill>
          <a:latin typeface="+mn-lt"/>
          <a:ea typeface="ＭＳ Ｐゴシック" pitchFamily="124" charset="-128"/>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guide id="3" pos="168">
          <p15:clr>
            <a:srgbClr val="F26B43"/>
          </p15:clr>
        </p15:guide>
        <p15:guide id="4" pos="1992">
          <p15:clr>
            <a:srgbClr val="F26B43"/>
          </p15:clr>
        </p15:guide>
        <p15:guide id="5" pos="2112">
          <p15:clr>
            <a:srgbClr val="F26B43"/>
          </p15:clr>
        </p15:guide>
        <p15:guide id="6" pos="5712">
          <p15:clr>
            <a:srgbClr val="F26B43"/>
          </p15:clr>
        </p15:guide>
        <p15:guide id="7" pos="5568">
          <p15:clr>
            <a:srgbClr val="F26B43"/>
          </p15:clr>
        </p15:guide>
        <p15:guide id="8" pos="7512">
          <p15:clr>
            <a:srgbClr val="F26B43"/>
          </p15:clr>
        </p15:guide>
        <p15:guide id="9" orient="horz" pos="336">
          <p15:clr>
            <a:srgbClr val="F26B43"/>
          </p15:clr>
        </p15:guide>
        <p15:guide id="10" orient="horz" pos="671">
          <p15:clr>
            <a:srgbClr val="F26B43"/>
          </p15:clr>
        </p15:guide>
        <p15:guide id="11" orient="horz" pos="233">
          <p15:clr>
            <a:srgbClr val="F26B43"/>
          </p15:clr>
        </p15:guide>
        <p15:guide id="12" orient="horz" pos="3967">
          <p15:clr>
            <a:srgbClr val="F26B43"/>
          </p15:clr>
        </p15:guide>
        <p15:guide id="13" orient="horz" pos="3716">
          <p15:clr>
            <a:srgbClr val="F26B43"/>
          </p15:clr>
        </p15:guide>
        <p15:guide id="14" orient="horz" pos="158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1.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5.xml"/><Relationship Id="rId7"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9.png"/><Relationship Id="rId5" Type="http://schemas.openxmlformats.org/officeDocument/2006/relationships/oleObject" Target="../embeddings/oleObject1.bin"/><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8.png"/><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9.png"/><Relationship Id="rId2" Type="http://schemas.openxmlformats.org/officeDocument/2006/relationships/slideLayout" Target="../slideLayouts/slideLayout10.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4.png"/><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9.png"/><Relationship Id="rId11" Type="http://schemas.openxmlformats.org/officeDocument/2006/relationships/oleObject" Target="../embeddings/oleObject13.bin"/><Relationship Id="rId5" Type="http://schemas.openxmlformats.org/officeDocument/2006/relationships/oleObject" Target="../embeddings/oleObject10.bin"/><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oleObject" Target="../embeddings/oleObject12.bin"/></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image" Target="../media/image45.png"/><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49.png"/><Relationship Id="rId11" Type="http://schemas.openxmlformats.org/officeDocument/2006/relationships/oleObject" Target="../embeddings/oleObject18.bin"/><Relationship Id="rId5" Type="http://schemas.openxmlformats.org/officeDocument/2006/relationships/oleObject" Target="../embeddings/oleObject15.bin"/><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oleObject" Target="../embeddings/oleObject17.bin"/></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image" Target="../media/image63.emf"/><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2.jpe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3.jpe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hyperlink" Target="mailto:Jiri.Ocadlik@fei.com"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0"/>
          </p:nvPr>
        </p:nvSpPr>
        <p:spPr/>
        <p:txBody>
          <a:bodyPr/>
          <a:lstStyle/>
          <a:p>
            <a:r>
              <a:rPr lang="cs-CZ" dirty="0" smtClean="0"/>
              <a:t>Jiří Očadlík</a:t>
            </a:r>
          </a:p>
          <a:p>
            <a:r>
              <a:rPr lang="cs-CZ" dirty="0" smtClean="0"/>
              <a:t>Viceprezident a General </a:t>
            </a:r>
            <a:r>
              <a:rPr lang="cs-CZ" dirty="0" err="1" smtClean="0"/>
              <a:t>Manager</a:t>
            </a:r>
            <a:r>
              <a:rPr lang="cs-CZ" dirty="0" smtClean="0"/>
              <a:t> Brno</a:t>
            </a:r>
          </a:p>
          <a:p>
            <a:r>
              <a:rPr lang="cs-CZ" dirty="0" smtClean="0"/>
              <a:t>20.3.2017</a:t>
            </a:r>
            <a:endParaRPr lang="en-US" dirty="0" smtClean="0"/>
          </a:p>
        </p:txBody>
      </p:sp>
      <p:sp>
        <p:nvSpPr>
          <p:cNvPr id="2" name="Title 1"/>
          <p:cNvSpPr>
            <a:spLocks noGrp="1"/>
          </p:cNvSpPr>
          <p:nvPr>
            <p:ph type="title"/>
          </p:nvPr>
        </p:nvSpPr>
        <p:spPr/>
        <p:txBody>
          <a:bodyPr/>
          <a:lstStyle/>
          <a:p>
            <a:r>
              <a:rPr lang="cs-CZ" dirty="0"/>
              <a:t>Fyzika ve </a:t>
            </a:r>
            <a:r>
              <a:rPr lang="cs-CZ" dirty="0" smtClean="0"/>
              <a:t>Firmě</a:t>
            </a:r>
            <a:r>
              <a:rPr lang="cs-CZ" dirty="0"/>
              <a:t/>
            </a:r>
            <a:br>
              <a:rPr lang="cs-CZ" dirty="0"/>
            </a:br>
            <a:endParaRPr lang="en-US" dirty="0"/>
          </a:p>
        </p:txBody>
      </p:sp>
    </p:spTree>
    <p:extLst>
      <p:ext uri="{BB962C8B-B14F-4D97-AF65-F5344CB8AC3E}">
        <p14:creationId xmlns:p14="http://schemas.microsoft.com/office/powerpoint/2010/main" val="241898819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descr="image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79147"/>
            <a:ext cx="8838903" cy="39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5" name="Rectangle 6"/>
          <p:cNvSpPr>
            <a:spLocks noGrp="1" noChangeArrowheads="1"/>
          </p:cNvSpPr>
          <p:nvPr>
            <p:ph idx="1"/>
          </p:nvPr>
        </p:nvSpPr>
        <p:spPr/>
        <p:txBody>
          <a:bodyPr lIns="88896" tIns="50798" rIns="88896" bIns="50798" anchor="t">
            <a:normAutofit/>
          </a:bodyPr>
          <a:lstStyle/>
          <a:p>
            <a:pPr marL="342665" indent="-342665" defTabSz="914145">
              <a:lnSpc>
                <a:spcPct val="120000"/>
              </a:lnSpc>
              <a:spcBef>
                <a:spcPts val="352"/>
              </a:spcBef>
              <a:buClr>
                <a:srgbClr val="000000"/>
              </a:buClr>
              <a:buFont typeface="TrebuchetMS" charset="0"/>
              <a:buChar char="•"/>
            </a:pPr>
            <a:r>
              <a:rPr lang="cs-CZ" sz="2400" dirty="0" smtClean="0">
                <a:latin typeface="Trebuchet MS" pitchFamily="34" charset="0"/>
                <a:ea typeface="Trebuchet MS" pitchFamily="34" charset="0"/>
                <a:cs typeface="Trebuchet MS" pitchFamily="34" charset="0"/>
                <a:sym typeface="Trebuchet MS" pitchFamily="34" charset="0"/>
              </a:rPr>
              <a:t>V průmyslu pracuje mnohem víc fyziků než na školách a v ústavech</a:t>
            </a:r>
          </a:p>
          <a:p>
            <a:pPr marL="342665" indent="-342665" defTabSz="914145">
              <a:lnSpc>
                <a:spcPct val="120000"/>
              </a:lnSpc>
              <a:spcBef>
                <a:spcPts val="352"/>
              </a:spcBef>
              <a:buClr>
                <a:srgbClr val="000000"/>
              </a:buClr>
              <a:buFont typeface="TrebuchetMS" charset="0"/>
              <a:buChar char="•"/>
            </a:pPr>
            <a:r>
              <a:rPr lang="cs-CZ" sz="2400" dirty="0" smtClean="0">
                <a:latin typeface="Trebuchet MS" pitchFamily="34" charset="0"/>
                <a:ea typeface="Trebuchet MS" pitchFamily="34" charset="0"/>
                <a:cs typeface="Trebuchet MS" pitchFamily="34" charset="0"/>
                <a:sym typeface="Trebuchet MS" pitchFamily="34" charset="0"/>
              </a:rPr>
              <a:t>Rozdíl mezi fyzikou v průmyslu a v institucích:</a:t>
            </a:r>
          </a:p>
          <a:p>
            <a:pPr marL="610546" lvl="1" indent="-342665" defTabSz="914145">
              <a:lnSpc>
                <a:spcPct val="120000"/>
              </a:lnSpc>
              <a:spcBef>
                <a:spcPts val="352"/>
              </a:spcBef>
              <a:buClr>
                <a:srgbClr val="000000"/>
              </a:buClr>
              <a:buFont typeface="TrebuchetMS" charset="0"/>
              <a:buChar char="•"/>
            </a:pPr>
            <a:r>
              <a:rPr lang="cs-CZ" sz="2400" dirty="0" smtClean="0">
                <a:latin typeface="Trebuchet MS" pitchFamily="34" charset="0"/>
                <a:ea typeface="Trebuchet MS" pitchFamily="34" charset="0"/>
                <a:cs typeface="Trebuchet MS" pitchFamily="34" charset="0"/>
                <a:sym typeface="Trebuchet MS" pitchFamily="34" charset="0"/>
              </a:rPr>
              <a:t>Je v poměru počtu fyziků, kteří se zabývají výzkumem, a kteří se zabývají vývojem</a:t>
            </a:r>
          </a:p>
          <a:p>
            <a:pPr marL="610546" lvl="1" indent="-342665" defTabSz="914145">
              <a:lnSpc>
                <a:spcPct val="120000"/>
              </a:lnSpc>
              <a:spcBef>
                <a:spcPts val="352"/>
              </a:spcBef>
              <a:buClr>
                <a:srgbClr val="000000"/>
              </a:buClr>
              <a:buFont typeface="TrebuchetMS" charset="0"/>
              <a:buChar char="•"/>
            </a:pPr>
            <a:r>
              <a:rPr lang="cs-CZ" sz="2400" dirty="0" smtClean="0">
                <a:latin typeface="Trebuchet MS" pitchFamily="34" charset="0"/>
                <a:ea typeface="Trebuchet MS" pitchFamily="34" charset="0"/>
                <a:cs typeface="Trebuchet MS" pitchFamily="34" charset="0"/>
                <a:sym typeface="Trebuchet MS" pitchFamily="34" charset="0"/>
              </a:rPr>
              <a:t>Je v rychlosti realizace výsledků</a:t>
            </a:r>
          </a:p>
          <a:p>
            <a:pPr marL="342665" indent="-342665" defTabSz="914145">
              <a:lnSpc>
                <a:spcPct val="120000"/>
              </a:lnSpc>
              <a:spcBef>
                <a:spcPts val="352"/>
              </a:spcBef>
              <a:buClr>
                <a:srgbClr val="000000"/>
              </a:buClr>
              <a:buFont typeface="TrebuchetMS" charset="0"/>
              <a:buChar char="•"/>
            </a:pPr>
            <a:endParaRPr lang="cs-CZ" sz="2400" dirty="0">
              <a:latin typeface="Trebuchet MS" pitchFamily="34" charset="0"/>
              <a:ea typeface="Trebuchet MS" pitchFamily="34" charset="0"/>
              <a:cs typeface="Trebuchet MS" pitchFamily="34" charset="0"/>
              <a:sym typeface="Trebuchet MS" pitchFamily="34" charset="0"/>
            </a:endParaRPr>
          </a:p>
        </p:txBody>
      </p:sp>
      <p:sp>
        <p:nvSpPr>
          <p:cNvPr id="2054" name="Rectangle 5"/>
          <p:cNvSpPr>
            <a:spLocks noGrp="1" noChangeArrowheads="1"/>
          </p:cNvSpPr>
          <p:nvPr>
            <p:ph type="title"/>
          </p:nvPr>
        </p:nvSpPr>
        <p:spPr/>
        <p:txBody>
          <a:bodyPr lIns="88896" tIns="50798" rIns="88896" bIns="50798" anchor="t">
            <a:normAutofit fontScale="90000"/>
          </a:bodyPr>
          <a:lstStyle/>
          <a:p>
            <a:pPr marL="269875" algn="l" defTabSz="914145">
              <a:spcBef>
                <a:spcPts val="773"/>
              </a:spcBef>
            </a:pPr>
            <a:r>
              <a:rPr lang="cs-CZ" sz="3200" dirty="0">
                <a:latin typeface="Trebuchet MS" pitchFamily="34" charset="0"/>
                <a:ea typeface="Trebuchet MS" pitchFamily="34" charset="0"/>
                <a:cs typeface="Trebuchet MS" pitchFamily="34" charset="0"/>
                <a:sym typeface="Trebuchet MS" pitchFamily="34" charset="0"/>
              </a:rPr>
              <a:t>Fyzika v průmyslu</a:t>
            </a:r>
            <a:r>
              <a:rPr lang="en-US" sz="3200" dirty="0">
                <a:latin typeface="Trebuchet MS" pitchFamily="34" charset="0"/>
                <a:ea typeface="Trebuchet MS" pitchFamily="34" charset="0"/>
                <a:cs typeface="Trebuchet MS" pitchFamily="34" charset="0"/>
                <a:sym typeface="Trebuchet MS" pitchFamily="34" charset="0"/>
              </a:rPr>
              <a:t/>
            </a:r>
            <a:br>
              <a:rPr lang="en-US" sz="3200" dirty="0">
                <a:latin typeface="Trebuchet MS" pitchFamily="34" charset="0"/>
                <a:ea typeface="Trebuchet MS" pitchFamily="34" charset="0"/>
                <a:cs typeface="Trebuchet MS" pitchFamily="34" charset="0"/>
                <a:sym typeface="Trebuchet MS" pitchFamily="34" charset="0"/>
              </a:rPr>
            </a:br>
            <a:endParaRPr lang="en-US" dirty="0" smtClean="0"/>
          </a:p>
        </p:txBody>
      </p:sp>
      <p:sp>
        <p:nvSpPr>
          <p:cNvPr id="2056" name="Rectangle 8"/>
          <p:cNvSpPr>
            <a:spLocks/>
          </p:cNvSpPr>
          <p:nvPr/>
        </p:nvSpPr>
        <p:spPr bwMode="auto">
          <a:xfrm>
            <a:off x="8736211" y="5028531"/>
            <a:ext cx="1422797" cy="3080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8896" tIns="50798" rIns="88896" bIns="50798"/>
          <a:lstStyle/>
          <a:p>
            <a:pPr defTabSz="914145"/>
            <a:r>
              <a:rPr lang="en-US" sz="1300">
                <a:latin typeface="Arial" pitchFamily="34" charset="0"/>
                <a:cs typeface="Arial" pitchFamily="34" charset="0"/>
                <a:sym typeface="Arial" pitchFamily="34" charset="0"/>
              </a:rPr>
              <a:t> </a:t>
            </a:r>
            <a:endParaRPr lang="en-US"/>
          </a:p>
        </p:txBody>
      </p:sp>
      <p:graphicFrame>
        <p:nvGraphicFramePr>
          <p:cNvPr id="10" name="Content Placeholder 3"/>
          <p:cNvGraphicFramePr>
            <a:graphicFrameLocks/>
          </p:cNvGraphicFramePr>
          <p:nvPr/>
        </p:nvGraphicFramePr>
        <p:xfrm>
          <a:off x="1188393" y="4841406"/>
          <a:ext cx="9810751" cy="14856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58" name="Oval 1"/>
          <p:cNvSpPr>
            <a:spLocks noChangeArrowheads="1"/>
          </p:cNvSpPr>
          <p:nvPr/>
        </p:nvSpPr>
        <p:spPr bwMode="auto">
          <a:xfrm>
            <a:off x="196250" y="4495752"/>
            <a:ext cx="6896795" cy="2039318"/>
          </a:xfrm>
          <a:prstGeom prst="ellipse">
            <a:avLst/>
          </a:prstGeom>
          <a:solidFill>
            <a:srgbClr val="FFFF00">
              <a:alpha val="1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64291" tIns="32146" rIns="64291" bIns="32146"/>
          <a:lstStyle/>
          <a:p>
            <a:pPr algn="l"/>
            <a:r>
              <a:rPr lang="cs-CZ" sz="2400" dirty="0"/>
              <a:t>Výzkum</a:t>
            </a:r>
            <a:endParaRPr lang="en-US" sz="2400" dirty="0"/>
          </a:p>
        </p:txBody>
      </p:sp>
      <p:sp>
        <p:nvSpPr>
          <p:cNvPr id="2059" name="Oval 11"/>
          <p:cNvSpPr>
            <a:spLocks noChangeArrowheads="1"/>
          </p:cNvSpPr>
          <p:nvPr/>
        </p:nvSpPr>
        <p:spPr bwMode="auto">
          <a:xfrm>
            <a:off x="3887755" y="4536696"/>
            <a:ext cx="7253981" cy="2039318"/>
          </a:xfrm>
          <a:prstGeom prst="ellipse">
            <a:avLst/>
          </a:prstGeom>
          <a:solidFill>
            <a:srgbClr val="92D050">
              <a:alpha val="1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64291" tIns="32146" rIns="64291" bIns="32146"/>
          <a:lstStyle/>
          <a:p>
            <a:pPr algn="r"/>
            <a:r>
              <a:rPr lang="cs-CZ" sz="2400" dirty="0"/>
              <a:t>Vývoj</a:t>
            </a:r>
            <a:endParaRPr lang="en-US" sz="2400" dirty="0"/>
          </a:p>
        </p:txBody>
      </p:sp>
    </p:spTree>
    <p:extLst>
      <p:ext uri="{BB962C8B-B14F-4D97-AF65-F5344CB8AC3E}">
        <p14:creationId xmlns:p14="http://schemas.microsoft.com/office/powerpoint/2010/main" val="4229712523"/>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descr="image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79147"/>
            <a:ext cx="8838903" cy="39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1" name="Rectangle 6"/>
          <p:cNvSpPr>
            <a:spLocks noGrp="1" noChangeArrowheads="1"/>
          </p:cNvSpPr>
          <p:nvPr>
            <p:ph idx="1"/>
          </p:nvPr>
        </p:nvSpPr>
        <p:spPr>
          <a:xfrm>
            <a:off x="74428" y="754912"/>
            <a:ext cx="7719237" cy="5144239"/>
          </a:xfrm>
        </p:spPr>
        <p:txBody>
          <a:bodyPr lIns="88896" tIns="50798" rIns="88896" bIns="50798" anchor="t"/>
          <a:lstStyle/>
          <a:p>
            <a:pPr marL="342665" indent="-342665" defTabSz="914145">
              <a:lnSpc>
                <a:spcPct val="120000"/>
              </a:lnSpc>
              <a:spcBef>
                <a:spcPts val="352"/>
              </a:spcBef>
              <a:buClr>
                <a:srgbClr val="000000"/>
              </a:buClr>
              <a:buFont typeface="TrebuchetMS" charset="0"/>
              <a:buChar char="•"/>
            </a:pPr>
            <a:r>
              <a:rPr lang="cs-CZ" sz="2000" dirty="0">
                <a:latin typeface="Trebuchet MS" pitchFamily="34" charset="0"/>
                <a:ea typeface="Trebuchet MS" pitchFamily="34" charset="0"/>
                <a:cs typeface="Trebuchet MS" pitchFamily="34" charset="0"/>
                <a:sym typeface="Trebuchet MS" pitchFamily="34" charset="0"/>
              </a:rPr>
              <a:t>Jeden z nejvýznamnějších fenoménů dnešní doby je </a:t>
            </a:r>
            <a:r>
              <a:rPr lang="cs-CZ" sz="2000" dirty="0" err="1" smtClean="0">
                <a:latin typeface="Trebuchet MS" pitchFamily="34" charset="0"/>
                <a:ea typeface="Trebuchet MS" pitchFamily="34" charset="0"/>
                <a:cs typeface="Trebuchet MS" pitchFamily="34" charset="0"/>
                <a:sym typeface="Trebuchet MS" pitchFamily="34" charset="0"/>
              </a:rPr>
              <a:t>miniatuarizace</a:t>
            </a:r>
            <a:r>
              <a:rPr lang="cs-CZ" sz="2000" dirty="0" smtClean="0">
                <a:latin typeface="Trebuchet MS" pitchFamily="34" charset="0"/>
                <a:ea typeface="Trebuchet MS" pitchFamily="34" charset="0"/>
                <a:cs typeface="Trebuchet MS" pitchFamily="34" charset="0"/>
                <a:sym typeface="Trebuchet MS" pitchFamily="34" charset="0"/>
              </a:rPr>
              <a:t> </a:t>
            </a:r>
            <a:r>
              <a:rPr lang="cs-CZ" sz="2000" dirty="0">
                <a:latin typeface="Trebuchet MS" pitchFamily="34" charset="0"/>
                <a:ea typeface="Trebuchet MS" pitchFamily="34" charset="0"/>
                <a:cs typeface="Trebuchet MS" pitchFamily="34" charset="0"/>
                <a:sym typeface="Trebuchet MS" pitchFamily="34" charset="0"/>
              </a:rPr>
              <a:t>elektronických obvodů a digitalizace </a:t>
            </a:r>
          </a:p>
          <a:p>
            <a:pPr marL="342665" indent="-342665" defTabSz="914145">
              <a:lnSpc>
                <a:spcPct val="120000"/>
              </a:lnSpc>
              <a:spcBef>
                <a:spcPts val="352"/>
              </a:spcBef>
              <a:buClr>
                <a:srgbClr val="000000"/>
              </a:buClr>
              <a:buFont typeface="TrebuchetMS" charset="0"/>
              <a:buChar char="•"/>
            </a:pPr>
            <a:r>
              <a:rPr lang="cs-CZ" sz="2000" dirty="0">
                <a:latin typeface="Trebuchet MS" pitchFamily="34" charset="0"/>
                <a:ea typeface="Trebuchet MS" pitchFamily="34" charset="0"/>
                <a:cs typeface="Trebuchet MS" pitchFamily="34" charset="0"/>
                <a:sym typeface="Trebuchet MS" pitchFamily="34" charset="0"/>
              </a:rPr>
              <a:t>Od samotného vynálezu tranzistoru je převážně řízen a realizován fyzikou v průmyslu </a:t>
            </a:r>
          </a:p>
          <a:p>
            <a:pPr marL="342665" indent="-342665" defTabSz="914145">
              <a:lnSpc>
                <a:spcPct val="120000"/>
              </a:lnSpc>
              <a:spcBef>
                <a:spcPts val="352"/>
              </a:spcBef>
              <a:buClr>
                <a:srgbClr val="000000"/>
              </a:buClr>
              <a:buFont typeface="TrebuchetMS" charset="0"/>
              <a:buChar char="•"/>
            </a:pPr>
            <a:r>
              <a:rPr lang="cs-CZ" sz="2000" dirty="0">
                <a:latin typeface="Trebuchet MS" pitchFamily="34" charset="0"/>
                <a:ea typeface="Trebuchet MS" pitchFamily="34" charset="0"/>
                <a:cs typeface="Trebuchet MS" pitchFamily="34" charset="0"/>
                <a:sym typeface="Trebuchet MS" pitchFamily="34" charset="0"/>
              </a:rPr>
              <a:t>Trend vyjádřen Mooreovým zákonem: </a:t>
            </a:r>
          </a:p>
          <a:p>
            <a:pPr marL="610546" lvl="1" indent="-342665" defTabSz="914145">
              <a:lnSpc>
                <a:spcPct val="120000"/>
              </a:lnSpc>
              <a:spcBef>
                <a:spcPts val="352"/>
              </a:spcBef>
              <a:buClr>
                <a:srgbClr val="000000"/>
              </a:buClr>
              <a:buFont typeface="TrebuchetMS" charset="0"/>
              <a:buChar char="•"/>
            </a:pPr>
            <a:r>
              <a:rPr lang="cs-CZ" sz="2000" dirty="0" smtClean="0">
                <a:latin typeface="Trebuchet MS" pitchFamily="34" charset="0"/>
                <a:ea typeface="Trebuchet MS" pitchFamily="34" charset="0"/>
                <a:cs typeface="Trebuchet MS" pitchFamily="34" charset="0"/>
                <a:sym typeface="Trebuchet MS" pitchFamily="34" charset="0"/>
              </a:rPr>
              <a:t>Každých 18 -24 měsíců se </a:t>
            </a:r>
            <a:r>
              <a:rPr lang="cs-CZ" sz="2000" dirty="0">
                <a:latin typeface="Trebuchet MS" pitchFamily="34" charset="0"/>
                <a:ea typeface="Trebuchet MS" pitchFamily="34" charset="0"/>
                <a:cs typeface="Trebuchet MS" pitchFamily="34" charset="0"/>
                <a:sym typeface="Trebuchet MS" pitchFamily="34" charset="0"/>
              </a:rPr>
              <a:t>zdvojnásobuje výpočetní výkon čipů</a:t>
            </a:r>
          </a:p>
          <a:p>
            <a:pPr marL="610546" lvl="1" indent="-342665" defTabSz="914145">
              <a:lnSpc>
                <a:spcPct val="120000"/>
              </a:lnSpc>
              <a:spcBef>
                <a:spcPts val="352"/>
              </a:spcBef>
              <a:buClr>
                <a:srgbClr val="000000"/>
              </a:buClr>
              <a:buFont typeface="TrebuchetMS" charset="0"/>
              <a:buChar char="•"/>
            </a:pPr>
            <a:r>
              <a:rPr lang="cs-CZ" sz="2000" dirty="0">
                <a:latin typeface="Trebuchet MS" pitchFamily="34" charset="0"/>
                <a:ea typeface="Trebuchet MS" pitchFamily="34" charset="0"/>
                <a:cs typeface="Trebuchet MS" pitchFamily="34" charset="0"/>
                <a:sym typeface="Trebuchet MS" pitchFamily="34" charset="0"/>
              </a:rPr>
              <a:t>Za poloviční cenu</a:t>
            </a:r>
          </a:p>
          <a:p>
            <a:pPr marL="610546" lvl="1" indent="-342665" defTabSz="914145">
              <a:lnSpc>
                <a:spcPct val="120000"/>
              </a:lnSpc>
              <a:spcBef>
                <a:spcPts val="352"/>
              </a:spcBef>
              <a:buClr>
                <a:srgbClr val="000000"/>
              </a:buClr>
              <a:buFont typeface="TrebuchetMS" charset="0"/>
              <a:buChar char="•"/>
            </a:pPr>
            <a:r>
              <a:rPr lang="cs-CZ" sz="2000" dirty="0">
                <a:latin typeface="Trebuchet MS" pitchFamily="34" charset="0"/>
                <a:ea typeface="Trebuchet MS" pitchFamily="34" charset="0"/>
                <a:cs typeface="Trebuchet MS" pitchFamily="34" charset="0"/>
                <a:sym typeface="Trebuchet MS" pitchFamily="34" charset="0"/>
              </a:rPr>
              <a:t>Při zachování </a:t>
            </a:r>
            <a:r>
              <a:rPr lang="cs-CZ" sz="2000" dirty="0" smtClean="0">
                <a:latin typeface="Trebuchet MS" pitchFamily="34" charset="0"/>
                <a:ea typeface="Trebuchet MS" pitchFamily="34" charset="0"/>
                <a:cs typeface="Trebuchet MS" pitchFamily="34" charset="0"/>
                <a:sym typeface="Trebuchet MS" pitchFamily="34" charset="0"/>
              </a:rPr>
              <a:t>příkonu</a:t>
            </a:r>
            <a:endParaRPr lang="cs-CZ" sz="2000" dirty="0">
              <a:latin typeface="Trebuchet MS" pitchFamily="34" charset="0"/>
              <a:ea typeface="Trebuchet MS" pitchFamily="34" charset="0"/>
              <a:cs typeface="Trebuchet MS" pitchFamily="34" charset="0"/>
              <a:sym typeface="Trebuchet MS" pitchFamily="34" charset="0"/>
            </a:endParaRPr>
          </a:p>
          <a:p>
            <a:pPr marL="267881" lvl="1" indent="0" defTabSz="914145">
              <a:lnSpc>
                <a:spcPct val="120000"/>
              </a:lnSpc>
              <a:spcBef>
                <a:spcPts val="352"/>
              </a:spcBef>
              <a:buClr>
                <a:srgbClr val="000000"/>
              </a:buClr>
              <a:buNone/>
            </a:pPr>
            <a:endParaRPr lang="cs-CZ" sz="2000" dirty="0">
              <a:latin typeface="Trebuchet MS" pitchFamily="34" charset="0"/>
              <a:ea typeface="Trebuchet MS" pitchFamily="34" charset="0"/>
              <a:cs typeface="Trebuchet MS" pitchFamily="34" charset="0"/>
              <a:sym typeface="Trebuchet MS" pitchFamily="34" charset="0"/>
            </a:endParaRPr>
          </a:p>
          <a:p>
            <a:pPr marL="610546" lvl="1" indent="-342665" defTabSz="914145">
              <a:lnSpc>
                <a:spcPct val="120000"/>
              </a:lnSpc>
              <a:spcBef>
                <a:spcPts val="352"/>
              </a:spcBef>
              <a:buClr>
                <a:srgbClr val="000000"/>
              </a:buClr>
              <a:buFont typeface="TrebuchetMS" charset="0"/>
              <a:buChar char="•"/>
            </a:pPr>
            <a:endParaRPr lang="cs-CZ" sz="2000" dirty="0">
              <a:latin typeface="Trebuchet MS" pitchFamily="34" charset="0"/>
              <a:ea typeface="Trebuchet MS" pitchFamily="34" charset="0"/>
              <a:cs typeface="Trebuchet MS" pitchFamily="34" charset="0"/>
              <a:sym typeface="Trebuchet MS" pitchFamily="34" charset="0"/>
            </a:endParaRPr>
          </a:p>
        </p:txBody>
      </p:sp>
      <p:sp>
        <p:nvSpPr>
          <p:cNvPr id="6150" name="Rectangle 5"/>
          <p:cNvSpPr>
            <a:spLocks noGrp="1" noChangeArrowheads="1"/>
          </p:cNvSpPr>
          <p:nvPr>
            <p:ph type="title"/>
          </p:nvPr>
        </p:nvSpPr>
        <p:spPr/>
        <p:txBody>
          <a:bodyPr lIns="88896" tIns="50798" rIns="88896" bIns="50798" anchor="t">
            <a:normAutofit fontScale="90000"/>
          </a:bodyPr>
          <a:lstStyle/>
          <a:p>
            <a:pPr algn="l" defTabSz="914145">
              <a:spcBef>
                <a:spcPts val="773"/>
              </a:spcBef>
            </a:pPr>
            <a:r>
              <a:rPr lang="cs-CZ" sz="3200" dirty="0">
                <a:latin typeface="Trebuchet MS" pitchFamily="34" charset="0"/>
                <a:ea typeface="Trebuchet MS" pitchFamily="34" charset="0"/>
                <a:cs typeface="Trebuchet MS" pitchFamily="34" charset="0"/>
                <a:sym typeface="Trebuchet MS" pitchFamily="34" charset="0"/>
              </a:rPr>
              <a:t>Příklad </a:t>
            </a:r>
            <a:r>
              <a:rPr lang="cs-CZ" sz="3200" dirty="0" smtClean="0">
                <a:latin typeface="Trebuchet MS" pitchFamily="34" charset="0"/>
                <a:ea typeface="Trebuchet MS" pitchFamily="34" charset="0"/>
                <a:cs typeface="Trebuchet MS" pitchFamily="34" charset="0"/>
                <a:sym typeface="Trebuchet MS" pitchFamily="34" charset="0"/>
              </a:rPr>
              <a:t>aplikace </a:t>
            </a:r>
            <a:r>
              <a:rPr lang="cs-CZ" sz="3200" dirty="0">
                <a:latin typeface="Trebuchet MS" pitchFamily="34" charset="0"/>
                <a:ea typeface="Trebuchet MS" pitchFamily="34" charset="0"/>
                <a:cs typeface="Trebuchet MS" pitchFamily="34" charset="0"/>
                <a:sym typeface="Trebuchet MS" pitchFamily="34" charset="0"/>
              </a:rPr>
              <a:t>fyziky v průmyslu </a:t>
            </a:r>
            <a:r>
              <a:rPr lang="en-US" sz="3200" dirty="0">
                <a:latin typeface="Trebuchet MS" pitchFamily="34" charset="0"/>
                <a:ea typeface="Trebuchet MS" pitchFamily="34" charset="0"/>
                <a:cs typeface="Trebuchet MS" pitchFamily="34" charset="0"/>
                <a:sym typeface="Trebuchet MS" pitchFamily="34" charset="0"/>
              </a:rPr>
              <a:t>-</a:t>
            </a:r>
            <a:r>
              <a:rPr lang="cs-CZ" sz="3200" dirty="0">
                <a:latin typeface="Trebuchet MS" pitchFamily="34" charset="0"/>
                <a:ea typeface="Trebuchet MS" pitchFamily="34" charset="0"/>
                <a:cs typeface="Trebuchet MS" pitchFamily="34" charset="0"/>
                <a:sym typeface="Trebuchet MS" pitchFamily="34" charset="0"/>
              </a:rPr>
              <a:t> </a:t>
            </a:r>
            <a:r>
              <a:rPr lang="cs-CZ" sz="3200" dirty="0" err="1">
                <a:latin typeface="Trebuchet MS" pitchFamily="34" charset="0"/>
                <a:ea typeface="Trebuchet MS" pitchFamily="34" charset="0"/>
                <a:cs typeface="Trebuchet MS" pitchFamily="34" charset="0"/>
                <a:sym typeface="Trebuchet MS" pitchFamily="34" charset="0"/>
              </a:rPr>
              <a:t>Moore</a:t>
            </a:r>
            <a:r>
              <a:rPr lang="en-US" sz="3200" dirty="0">
                <a:latin typeface="Trebuchet MS" pitchFamily="34" charset="0"/>
                <a:ea typeface="Trebuchet MS" pitchFamily="34" charset="0"/>
                <a:cs typeface="Trebuchet MS" pitchFamily="34" charset="0"/>
                <a:sym typeface="Trebuchet MS" pitchFamily="34" charset="0"/>
              </a:rPr>
              <a:t>’</a:t>
            </a:r>
            <a:r>
              <a:rPr lang="cs-CZ" sz="3200" dirty="0">
                <a:latin typeface="Trebuchet MS" pitchFamily="34" charset="0"/>
                <a:ea typeface="Trebuchet MS" pitchFamily="34" charset="0"/>
                <a:cs typeface="Trebuchet MS" pitchFamily="34" charset="0"/>
                <a:sym typeface="Trebuchet MS" pitchFamily="34" charset="0"/>
              </a:rPr>
              <a:t>s</a:t>
            </a:r>
            <a:r>
              <a:rPr lang="en-US" sz="3200" dirty="0">
                <a:latin typeface="Trebuchet MS" pitchFamily="34" charset="0"/>
                <a:ea typeface="Trebuchet MS" pitchFamily="34" charset="0"/>
                <a:cs typeface="Trebuchet MS" pitchFamily="34" charset="0"/>
                <a:sym typeface="Trebuchet MS" pitchFamily="34" charset="0"/>
              </a:rPr>
              <a:t> law</a:t>
            </a:r>
            <a:br>
              <a:rPr lang="en-US" sz="3200" dirty="0">
                <a:latin typeface="Trebuchet MS" pitchFamily="34" charset="0"/>
                <a:ea typeface="Trebuchet MS" pitchFamily="34" charset="0"/>
                <a:cs typeface="Trebuchet MS" pitchFamily="34" charset="0"/>
                <a:sym typeface="Trebuchet MS" pitchFamily="34" charset="0"/>
              </a:rPr>
            </a:br>
            <a:endParaRPr lang="en-US" dirty="0" smtClean="0"/>
          </a:p>
        </p:txBody>
      </p:sp>
      <p:sp>
        <p:nvSpPr>
          <p:cNvPr id="6152" name="Rectangle 8"/>
          <p:cNvSpPr>
            <a:spLocks/>
          </p:cNvSpPr>
          <p:nvPr/>
        </p:nvSpPr>
        <p:spPr bwMode="auto">
          <a:xfrm>
            <a:off x="8736211" y="5028531"/>
            <a:ext cx="1422797" cy="3080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8896" tIns="50798" rIns="88896" bIns="50798"/>
          <a:lstStyle/>
          <a:p>
            <a:pPr defTabSz="914145"/>
            <a:r>
              <a:rPr lang="en-US" sz="1300">
                <a:latin typeface="Arial" pitchFamily="34" charset="0"/>
                <a:cs typeface="Arial" pitchFamily="34" charset="0"/>
                <a:sym typeface="Arial" pitchFamily="34" charset="0"/>
              </a:rPr>
              <a:t> </a:t>
            </a:r>
            <a:endParaRPr lang="en-US"/>
          </a:p>
        </p:txBody>
      </p:sp>
      <p:pic>
        <p:nvPicPr>
          <p:cNvPr id="2" name="Picture 2" descr="Image result for moore's la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57602" y="2844833"/>
            <a:ext cx="4789445" cy="330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280430"/>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3" descr="image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79147"/>
            <a:ext cx="8838903" cy="39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9" name="Rectangle 6"/>
          <p:cNvSpPr>
            <a:spLocks noGrp="1" noChangeArrowheads="1"/>
          </p:cNvSpPr>
          <p:nvPr>
            <p:ph idx="1"/>
          </p:nvPr>
        </p:nvSpPr>
        <p:spPr/>
        <p:txBody>
          <a:bodyPr lIns="88896" tIns="50798" rIns="88896" bIns="50798" anchor="t">
            <a:noAutofit/>
          </a:bodyPr>
          <a:lstStyle/>
          <a:p>
            <a:pPr marL="342665" indent="-342665" defTabSz="914145">
              <a:lnSpc>
                <a:spcPct val="120000"/>
              </a:lnSpc>
              <a:spcBef>
                <a:spcPts val="352"/>
              </a:spcBef>
              <a:buClr>
                <a:srgbClr val="000000"/>
              </a:buClr>
              <a:buFont typeface="TrebuchetMS" charset="0"/>
              <a:buChar char="•"/>
            </a:pPr>
            <a:r>
              <a:rPr lang="cs-CZ" sz="2400" dirty="0" err="1">
                <a:latin typeface="Trebuchet MS" pitchFamily="34" charset="0"/>
                <a:ea typeface="Trebuchet MS" pitchFamily="34" charset="0"/>
                <a:cs typeface="Trebuchet MS" pitchFamily="34" charset="0"/>
                <a:sym typeface="Trebuchet MS" pitchFamily="34" charset="0"/>
              </a:rPr>
              <a:t>Mooreův</a:t>
            </a:r>
            <a:r>
              <a:rPr lang="cs-CZ" sz="2400" dirty="0">
                <a:latin typeface="Trebuchet MS" pitchFamily="34" charset="0"/>
                <a:ea typeface="Trebuchet MS" pitchFamily="34" charset="0"/>
                <a:cs typeface="Trebuchet MS" pitchFamily="34" charset="0"/>
                <a:sym typeface="Trebuchet MS" pitchFamily="34" charset="0"/>
              </a:rPr>
              <a:t> zákon pomáhá realizovat v každém okamžiku stovky a tisíce fyziků v různých oborech zabývajícími se materiály, </a:t>
            </a:r>
            <a:r>
              <a:rPr lang="cs-CZ" sz="2400" dirty="0" err="1">
                <a:latin typeface="Trebuchet MS" pitchFamily="34" charset="0"/>
                <a:ea typeface="Trebuchet MS" pitchFamily="34" charset="0"/>
                <a:cs typeface="Trebuchet MS" pitchFamily="34" charset="0"/>
                <a:sym typeface="Trebuchet MS" pitchFamily="34" charset="0"/>
              </a:rPr>
              <a:t>nanostrukturami</a:t>
            </a:r>
            <a:r>
              <a:rPr lang="cs-CZ" sz="2400" dirty="0">
                <a:latin typeface="Trebuchet MS" pitchFamily="34" charset="0"/>
                <a:ea typeface="Trebuchet MS" pitchFamily="34" charset="0"/>
                <a:cs typeface="Trebuchet MS" pitchFamily="34" charset="0"/>
                <a:sym typeface="Trebuchet MS" pitchFamily="34" charset="0"/>
              </a:rPr>
              <a:t>, výrobními a diagnostickými přístroji </a:t>
            </a:r>
          </a:p>
          <a:p>
            <a:pPr marL="342665" indent="-342665" defTabSz="914145">
              <a:lnSpc>
                <a:spcPct val="120000"/>
              </a:lnSpc>
              <a:spcBef>
                <a:spcPts val="352"/>
              </a:spcBef>
              <a:buClr>
                <a:srgbClr val="000000"/>
              </a:buClr>
              <a:buFont typeface="TrebuchetMS" charset="0"/>
              <a:buChar char="•"/>
            </a:pPr>
            <a:r>
              <a:rPr lang="cs-CZ" sz="2400" dirty="0" smtClean="0">
                <a:latin typeface="Trebuchet MS" pitchFamily="34" charset="0"/>
                <a:ea typeface="Trebuchet MS" pitchFamily="34" charset="0"/>
                <a:cs typeface="Trebuchet MS" pitchFamily="34" charset="0"/>
                <a:sym typeface="Trebuchet MS" pitchFamily="34" charset="0"/>
              </a:rPr>
              <a:t>FEI </a:t>
            </a:r>
            <a:r>
              <a:rPr lang="cs-CZ" sz="2400" dirty="0">
                <a:latin typeface="Trebuchet MS" pitchFamily="34" charset="0"/>
                <a:ea typeface="Trebuchet MS" pitchFamily="34" charset="0"/>
                <a:cs typeface="Trebuchet MS" pitchFamily="34" charset="0"/>
                <a:sym typeface="Trebuchet MS" pitchFamily="34" charset="0"/>
              </a:rPr>
              <a:t>má mimo jiné vedoucí roli ve vývoji přístrojů pro diagnostiku </a:t>
            </a:r>
            <a:r>
              <a:rPr lang="cs-CZ" sz="2400" dirty="0" err="1">
                <a:latin typeface="Trebuchet MS" pitchFamily="34" charset="0"/>
                <a:ea typeface="Trebuchet MS" pitchFamily="34" charset="0"/>
                <a:cs typeface="Trebuchet MS" pitchFamily="34" charset="0"/>
                <a:sym typeface="Trebuchet MS" pitchFamily="34" charset="0"/>
              </a:rPr>
              <a:t>nanoelektronických</a:t>
            </a:r>
            <a:r>
              <a:rPr lang="cs-CZ" sz="2400" dirty="0">
                <a:latin typeface="Trebuchet MS" pitchFamily="34" charset="0"/>
                <a:ea typeface="Trebuchet MS" pitchFamily="34" charset="0"/>
                <a:cs typeface="Trebuchet MS" pitchFamily="34" charset="0"/>
                <a:sym typeface="Trebuchet MS" pitchFamily="34" charset="0"/>
              </a:rPr>
              <a:t> struktur</a:t>
            </a:r>
          </a:p>
          <a:p>
            <a:pPr marL="610546" lvl="1" indent="-342665" defTabSz="914145">
              <a:lnSpc>
                <a:spcPct val="120000"/>
              </a:lnSpc>
              <a:spcBef>
                <a:spcPts val="352"/>
              </a:spcBef>
              <a:buClr>
                <a:srgbClr val="000000"/>
              </a:buClr>
              <a:buFont typeface="TrebuchetMS" charset="0"/>
              <a:buChar char="•"/>
            </a:pPr>
            <a:r>
              <a:rPr lang="cs-CZ" sz="2400" dirty="0">
                <a:latin typeface="Trebuchet MS" pitchFamily="34" charset="0"/>
                <a:ea typeface="Trebuchet MS" pitchFamily="34" charset="0"/>
                <a:cs typeface="Trebuchet MS" pitchFamily="34" charset="0"/>
                <a:sym typeface="Trebuchet MS" pitchFamily="34" charset="0"/>
              </a:rPr>
              <a:t>Každé 3 až 4 roky musíme být schopni rozlišit dvakrát menší struktury </a:t>
            </a:r>
          </a:p>
          <a:p>
            <a:pPr marL="610546" lvl="1" indent="-342665" defTabSz="914145">
              <a:lnSpc>
                <a:spcPct val="120000"/>
              </a:lnSpc>
              <a:spcBef>
                <a:spcPts val="352"/>
              </a:spcBef>
              <a:buClr>
                <a:srgbClr val="000000"/>
              </a:buClr>
              <a:buFont typeface="TrebuchetMS" charset="0"/>
              <a:buChar char="•"/>
            </a:pPr>
            <a:r>
              <a:rPr lang="cs-CZ" sz="2400" dirty="0">
                <a:latin typeface="Trebuchet MS" pitchFamily="34" charset="0"/>
                <a:ea typeface="Trebuchet MS" pitchFamily="34" charset="0"/>
                <a:cs typeface="Trebuchet MS" pitchFamily="34" charset="0"/>
                <a:sym typeface="Trebuchet MS" pitchFamily="34" charset="0"/>
              </a:rPr>
              <a:t>Musíme adekvátně zrychlovat analýzu </a:t>
            </a:r>
            <a:r>
              <a:rPr lang="cs-CZ" sz="2400" dirty="0" smtClean="0">
                <a:latin typeface="Trebuchet MS" pitchFamily="34" charset="0"/>
                <a:ea typeface="Trebuchet MS" pitchFamily="34" charset="0"/>
                <a:cs typeface="Trebuchet MS" pitchFamily="34" charset="0"/>
                <a:sym typeface="Trebuchet MS" pitchFamily="34" charset="0"/>
              </a:rPr>
              <a:t>vzorků tak, aby přes narůstající počet technologických kroků a testů se nezvyšovaly náklady na </a:t>
            </a:r>
            <a:r>
              <a:rPr lang="cs-CZ" sz="2400" dirty="0" smtClean="0">
                <a:latin typeface="Trebuchet MS" pitchFamily="34" charset="0"/>
                <a:ea typeface="Trebuchet MS" pitchFamily="34" charset="0"/>
                <a:cs typeface="Trebuchet MS" pitchFamily="34" charset="0"/>
                <a:sym typeface="Trebuchet MS" pitchFamily="34" charset="0"/>
              </a:rPr>
              <a:t>čip a váš telefon nebo počítač tak nebyl dražší</a:t>
            </a:r>
            <a:endParaRPr lang="cs-CZ" sz="2400" dirty="0" smtClean="0">
              <a:latin typeface="Trebuchet MS" pitchFamily="34" charset="0"/>
              <a:ea typeface="Trebuchet MS" pitchFamily="34" charset="0"/>
              <a:cs typeface="Trebuchet MS" pitchFamily="34" charset="0"/>
              <a:sym typeface="Trebuchet MS" pitchFamily="34" charset="0"/>
            </a:endParaRPr>
          </a:p>
          <a:p>
            <a:pPr marL="267881" lvl="1" indent="0" defTabSz="914145">
              <a:lnSpc>
                <a:spcPct val="120000"/>
              </a:lnSpc>
              <a:spcBef>
                <a:spcPts val="352"/>
              </a:spcBef>
              <a:buClr>
                <a:srgbClr val="000000"/>
              </a:buClr>
              <a:buNone/>
            </a:pPr>
            <a:endParaRPr lang="cs-CZ" sz="2400" dirty="0">
              <a:latin typeface="Trebuchet MS" pitchFamily="34" charset="0"/>
              <a:ea typeface="Trebuchet MS" pitchFamily="34" charset="0"/>
              <a:cs typeface="Trebuchet MS" pitchFamily="34" charset="0"/>
              <a:sym typeface="Trebuchet MS" pitchFamily="34" charset="0"/>
            </a:endParaRPr>
          </a:p>
          <a:p>
            <a:pPr marL="610546" lvl="1" indent="-342665" defTabSz="914145">
              <a:lnSpc>
                <a:spcPct val="120000"/>
              </a:lnSpc>
              <a:spcBef>
                <a:spcPts val="352"/>
              </a:spcBef>
              <a:buClr>
                <a:srgbClr val="000000"/>
              </a:buClr>
              <a:buFont typeface="TrebuchetMS" charset="0"/>
              <a:buChar char="•"/>
            </a:pPr>
            <a:endParaRPr lang="cs-CZ" sz="2400" dirty="0">
              <a:latin typeface="Trebuchet MS" pitchFamily="34" charset="0"/>
              <a:ea typeface="Trebuchet MS" pitchFamily="34" charset="0"/>
              <a:cs typeface="Trebuchet MS" pitchFamily="34" charset="0"/>
              <a:sym typeface="Trebuchet MS" pitchFamily="34" charset="0"/>
            </a:endParaRPr>
          </a:p>
          <a:p>
            <a:pPr marL="267881" lvl="1" indent="0" defTabSz="914145">
              <a:lnSpc>
                <a:spcPct val="120000"/>
              </a:lnSpc>
              <a:spcBef>
                <a:spcPts val="352"/>
              </a:spcBef>
              <a:buClr>
                <a:srgbClr val="000000"/>
              </a:buClr>
              <a:buNone/>
            </a:pPr>
            <a:r>
              <a:rPr lang="cs-CZ" sz="2400" dirty="0">
                <a:latin typeface="Trebuchet MS" pitchFamily="34" charset="0"/>
                <a:ea typeface="Trebuchet MS" pitchFamily="34" charset="0"/>
                <a:cs typeface="Trebuchet MS" pitchFamily="34" charset="0"/>
                <a:sym typeface="Trebuchet MS" pitchFamily="34" charset="0"/>
              </a:rPr>
              <a:t> </a:t>
            </a:r>
          </a:p>
          <a:p>
            <a:pPr marL="610546" lvl="1" indent="-342665" defTabSz="914145">
              <a:lnSpc>
                <a:spcPct val="120000"/>
              </a:lnSpc>
              <a:spcBef>
                <a:spcPts val="352"/>
              </a:spcBef>
              <a:buClr>
                <a:srgbClr val="000000"/>
              </a:buClr>
              <a:buFont typeface="TrebuchetMS" charset="0"/>
              <a:buChar char="•"/>
            </a:pPr>
            <a:endParaRPr lang="cs-CZ" sz="2400" dirty="0">
              <a:latin typeface="Trebuchet MS" pitchFamily="34" charset="0"/>
              <a:ea typeface="Trebuchet MS" pitchFamily="34" charset="0"/>
              <a:cs typeface="Trebuchet MS" pitchFamily="34" charset="0"/>
              <a:sym typeface="Trebuchet MS" pitchFamily="34" charset="0"/>
            </a:endParaRPr>
          </a:p>
        </p:txBody>
      </p:sp>
      <p:sp>
        <p:nvSpPr>
          <p:cNvPr id="8198" name="Rectangle 5"/>
          <p:cNvSpPr>
            <a:spLocks noGrp="1" noChangeArrowheads="1"/>
          </p:cNvSpPr>
          <p:nvPr>
            <p:ph type="title"/>
          </p:nvPr>
        </p:nvSpPr>
        <p:spPr/>
        <p:txBody>
          <a:bodyPr lIns="88896" tIns="50798" rIns="88896" bIns="50798" anchor="t">
            <a:normAutofit fontScale="90000"/>
          </a:bodyPr>
          <a:lstStyle/>
          <a:p>
            <a:pPr algn="l" defTabSz="914145">
              <a:spcBef>
                <a:spcPts val="773"/>
              </a:spcBef>
            </a:pPr>
            <a:r>
              <a:rPr lang="cs-CZ" sz="3200">
                <a:latin typeface="Trebuchet MS" pitchFamily="34" charset="0"/>
                <a:ea typeface="Trebuchet MS" pitchFamily="34" charset="0"/>
                <a:cs typeface="Trebuchet MS" pitchFamily="34" charset="0"/>
                <a:sym typeface="Trebuchet MS" pitchFamily="34" charset="0"/>
              </a:rPr>
              <a:t>Fyzici a Moore</a:t>
            </a:r>
            <a:r>
              <a:rPr lang="en-US" sz="3200">
                <a:latin typeface="Trebuchet MS" pitchFamily="34" charset="0"/>
                <a:ea typeface="Trebuchet MS" pitchFamily="34" charset="0"/>
                <a:cs typeface="Trebuchet MS" pitchFamily="34" charset="0"/>
                <a:sym typeface="Trebuchet MS" pitchFamily="34" charset="0"/>
              </a:rPr>
              <a:t>’</a:t>
            </a:r>
            <a:r>
              <a:rPr lang="cs-CZ" sz="3200">
                <a:latin typeface="Trebuchet MS" pitchFamily="34" charset="0"/>
                <a:ea typeface="Trebuchet MS" pitchFamily="34" charset="0"/>
                <a:cs typeface="Trebuchet MS" pitchFamily="34" charset="0"/>
                <a:sym typeface="Trebuchet MS" pitchFamily="34" charset="0"/>
              </a:rPr>
              <a:t>s</a:t>
            </a:r>
            <a:r>
              <a:rPr lang="en-US" sz="3200">
                <a:latin typeface="Trebuchet MS" pitchFamily="34" charset="0"/>
                <a:ea typeface="Trebuchet MS" pitchFamily="34" charset="0"/>
                <a:cs typeface="Trebuchet MS" pitchFamily="34" charset="0"/>
                <a:sym typeface="Trebuchet MS" pitchFamily="34" charset="0"/>
              </a:rPr>
              <a:t> law</a:t>
            </a:r>
            <a:br>
              <a:rPr lang="en-US" sz="3200">
                <a:latin typeface="Trebuchet MS" pitchFamily="34" charset="0"/>
                <a:ea typeface="Trebuchet MS" pitchFamily="34" charset="0"/>
                <a:cs typeface="Trebuchet MS" pitchFamily="34" charset="0"/>
                <a:sym typeface="Trebuchet MS" pitchFamily="34" charset="0"/>
              </a:rPr>
            </a:br>
            <a:endParaRPr lang="en-US" smtClean="0"/>
          </a:p>
        </p:txBody>
      </p:sp>
      <p:sp>
        <p:nvSpPr>
          <p:cNvPr id="8200" name="Rectangle 8"/>
          <p:cNvSpPr>
            <a:spLocks/>
          </p:cNvSpPr>
          <p:nvPr/>
        </p:nvSpPr>
        <p:spPr bwMode="auto">
          <a:xfrm>
            <a:off x="8736211" y="5028531"/>
            <a:ext cx="1422797" cy="3080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8896" tIns="50798" rIns="88896" bIns="50798"/>
          <a:lstStyle/>
          <a:p>
            <a:pPr defTabSz="914145"/>
            <a:r>
              <a:rPr lang="en-US" sz="1300">
                <a:latin typeface="Arial" pitchFamily="34" charset="0"/>
                <a:cs typeface="Arial" pitchFamily="34" charset="0"/>
                <a:sym typeface="Arial" pitchFamily="34" charset="0"/>
              </a:rPr>
              <a:t> </a:t>
            </a:r>
            <a:endParaRPr lang="en-US"/>
          </a:p>
        </p:txBody>
      </p:sp>
    </p:spTree>
    <p:extLst>
      <p:ext uri="{BB962C8B-B14F-4D97-AF65-F5344CB8AC3E}">
        <p14:creationId xmlns:p14="http://schemas.microsoft.com/office/powerpoint/2010/main" val="4143890853"/>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0000"/>
          </a:xfrm>
        </p:spPr>
        <p:txBody>
          <a:bodyPr/>
          <a:lstStyle/>
          <a:p>
            <a:r>
              <a:rPr lang="cs-CZ" dirty="0" smtClean="0"/>
              <a:t>Titan </a:t>
            </a:r>
            <a:r>
              <a:rPr lang="cs-CZ" dirty="0" err="1" smtClean="0"/>
              <a:t>Family</a:t>
            </a:r>
            <a:r>
              <a:rPr lang="cs-CZ" dirty="0" smtClean="0"/>
              <a:t> – Téma 1</a:t>
            </a:r>
            <a:endParaRPr lang="en-US" dirty="0"/>
          </a:p>
        </p:txBody>
      </p:sp>
      <p:pic>
        <p:nvPicPr>
          <p:cNvPr id="17411" name="Picture 2" descr="Titanhrsmal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9466" y="979331"/>
            <a:ext cx="3395725" cy="4823970"/>
          </a:xfrm>
          <a:prstGeom prst="rect">
            <a:avLst/>
          </a:prstGeom>
          <a:noFill/>
          <a:ln w="19050">
            <a:solidFill>
              <a:schemeClr val="bg1"/>
            </a:solidFill>
            <a:miter lim="800000"/>
            <a:headEnd/>
            <a:tailEnd/>
          </a:ln>
        </p:spPr>
      </p:pic>
      <p:pic>
        <p:nvPicPr>
          <p:cNvPr id="17413"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94109" y="979331"/>
            <a:ext cx="2838262" cy="4872096"/>
          </a:xfrm>
          <a:prstGeom prst="rect">
            <a:avLst/>
          </a:prstGeom>
          <a:noFill/>
          <a:ln w="9525" algn="ctr">
            <a:noFill/>
            <a:miter lim="800000"/>
            <a:headEnd/>
            <a:tailEnd/>
          </a:ln>
        </p:spPr>
      </p:pic>
      <p:sp>
        <p:nvSpPr>
          <p:cNvPr id="17414" name="Text Box 5"/>
          <p:cNvSpPr txBox="1">
            <a:spLocks noChangeArrowheads="1"/>
          </p:cNvSpPr>
          <p:nvPr/>
        </p:nvSpPr>
        <p:spPr bwMode="auto">
          <a:xfrm>
            <a:off x="8282771" y="5869375"/>
            <a:ext cx="3149600" cy="300852"/>
          </a:xfrm>
          <a:prstGeom prst="rect">
            <a:avLst/>
          </a:prstGeom>
          <a:noFill/>
          <a:ln w="9525" algn="ctr">
            <a:noFill/>
            <a:miter lim="800000"/>
            <a:headEnd/>
            <a:tailEnd/>
          </a:ln>
        </p:spPr>
        <p:txBody>
          <a:bodyPr wrap="square" anchor="b">
            <a:spAutoFit/>
          </a:bodyPr>
          <a:lstStyle/>
          <a:p>
            <a:pPr algn="ctr">
              <a:lnSpc>
                <a:spcPct val="50000"/>
              </a:lnSpc>
            </a:pPr>
            <a:r>
              <a:rPr lang="en-US" sz="2400" dirty="0">
                <a:solidFill>
                  <a:schemeClr val="bg1"/>
                </a:solidFill>
              </a:rPr>
              <a:t>Titan</a:t>
            </a:r>
            <a:r>
              <a:rPr lang="en-US" sz="2400" baseline="30000" dirty="0">
                <a:solidFill>
                  <a:schemeClr val="bg1"/>
                </a:solidFill>
              </a:rPr>
              <a:t>3</a:t>
            </a:r>
            <a:r>
              <a:rPr lang="en-US" sz="2400" dirty="0">
                <a:solidFill>
                  <a:schemeClr val="bg1"/>
                </a:solidFill>
              </a:rPr>
              <a:t> 80-300</a:t>
            </a:r>
          </a:p>
        </p:txBody>
      </p:sp>
      <p:sp>
        <p:nvSpPr>
          <p:cNvPr id="17415" name="Text Box 6"/>
          <p:cNvSpPr txBox="1">
            <a:spLocks noChangeArrowheads="1"/>
          </p:cNvSpPr>
          <p:nvPr/>
        </p:nvSpPr>
        <p:spPr bwMode="auto">
          <a:xfrm>
            <a:off x="817328" y="5899909"/>
            <a:ext cx="2540000" cy="274637"/>
          </a:xfrm>
          <a:prstGeom prst="rect">
            <a:avLst/>
          </a:prstGeom>
          <a:noFill/>
          <a:ln w="9525" algn="ctr">
            <a:noFill/>
            <a:miter lim="800000"/>
            <a:headEnd/>
            <a:tailEnd/>
          </a:ln>
        </p:spPr>
        <p:txBody>
          <a:bodyPr anchor="b">
            <a:spAutoFit/>
          </a:bodyPr>
          <a:lstStyle/>
          <a:p>
            <a:pPr>
              <a:lnSpc>
                <a:spcPct val="50000"/>
              </a:lnSpc>
            </a:pPr>
            <a:r>
              <a:rPr lang="en-US" sz="2400" dirty="0">
                <a:solidFill>
                  <a:schemeClr val="bg1"/>
                </a:solidFill>
              </a:rPr>
              <a:t>Titan 80-300</a:t>
            </a:r>
          </a:p>
        </p:txBody>
      </p:sp>
      <p:sp>
        <p:nvSpPr>
          <p:cNvPr id="17416" name="Text Box 7"/>
          <p:cNvSpPr txBox="1">
            <a:spLocks noChangeArrowheads="1"/>
          </p:cNvSpPr>
          <p:nvPr/>
        </p:nvSpPr>
        <p:spPr bwMode="auto">
          <a:xfrm>
            <a:off x="5080000" y="1381125"/>
            <a:ext cx="2540000" cy="274638"/>
          </a:xfrm>
          <a:prstGeom prst="rect">
            <a:avLst/>
          </a:prstGeom>
          <a:noFill/>
          <a:ln w="9525" algn="ctr">
            <a:noFill/>
            <a:miter lim="800000"/>
            <a:headEnd/>
            <a:tailEnd/>
          </a:ln>
        </p:spPr>
        <p:txBody>
          <a:bodyPr>
            <a:spAutoFit/>
          </a:bodyPr>
          <a:lstStyle/>
          <a:p>
            <a:pPr>
              <a:lnSpc>
                <a:spcPct val="50000"/>
              </a:lnSpc>
            </a:pPr>
            <a:r>
              <a:rPr lang="en-US" sz="2400">
                <a:solidFill>
                  <a:schemeClr val="accent2"/>
                </a:solidFill>
              </a:rPr>
              <a:t>Titan ETEM</a:t>
            </a:r>
          </a:p>
        </p:txBody>
      </p:sp>
      <p:pic>
        <p:nvPicPr>
          <p:cNvPr id="17417" name="Picture 8" descr="FEI_2779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60900" y="979331"/>
            <a:ext cx="2675565" cy="4997622"/>
          </a:xfrm>
          <a:prstGeom prst="rect">
            <a:avLst/>
          </a:prstGeom>
          <a:noFill/>
          <a:ln w="9525">
            <a:noFill/>
            <a:miter lim="800000"/>
            <a:headEnd/>
            <a:tailEnd/>
          </a:ln>
        </p:spPr>
      </p:pic>
    </p:spTree>
    <p:extLst>
      <p:ext uri="{BB962C8B-B14F-4D97-AF65-F5344CB8AC3E}">
        <p14:creationId xmlns:p14="http://schemas.microsoft.com/office/powerpoint/2010/main" val="319694035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FEI_2779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69398" y="1063384"/>
            <a:ext cx="3355543" cy="5036393"/>
          </a:xfrm>
          <a:prstGeom prst="rect">
            <a:avLst/>
          </a:prstGeom>
          <a:noFill/>
          <a:ln w="9525">
            <a:noFill/>
            <a:miter lim="800000"/>
            <a:headEnd/>
            <a:tailEnd/>
          </a:ln>
        </p:spPr>
      </p:pic>
      <p:graphicFrame>
        <p:nvGraphicFramePr>
          <p:cNvPr id="1026" name="Object 4"/>
          <p:cNvGraphicFramePr>
            <a:graphicFrameLocks noGrp="1" noChangeAspect="1"/>
          </p:cNvGraphicFramePr>
          <p:nvPr>
            <p:ph idx="1"/>
            <p:extLst>
              <p:ext uri="{D42A27DB-BD31-4B8C-83A1-F6EECF244321}">
                <p14:modId xmlns:p14="http://schemas.microsoft.com/office/powerpoint/2010/main" val="2149841828"/>
              </p:ext>
            </p:extLst>
          </p:nvPr>
        </p:nvGraphicFramePr>
        <p:xfrm>
          <a:off x="4575291" y="4562246"/>
          <a:ext cx="2202762" cy="1687688"/>
        </p:xfrm>
        <a:graphic>
          <a:graphicData uri="http://schemas.openxmlformats.org/presentationml/2006/ole">
            <mc:AlternateContent xmlns:mc="http://schemas.openxmlformats.org/markup-compatibility/2006">
              <mc:Choice xmlns:v="urn:schemas-microsoft-com:vml" Requires="v">
                <p:oleObj spid="_x0000_s1058" name="Image" r:id="rId5" imgW="5104762" imgH="3911111" progId="Photoshop.Image.7">
                  <p:embed/>
                </p:oleObj>
              </mc:Choice>
              <mc:Fallback>
                <p:oleObj name="Image" r:id="rId5" imgW="5104762" imgH="3911111"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5291" y="4562246"/>
                        <a:ext cx="2202762" cy="1687688"/>
                      </a:xfrm>
                      <a:prstGeom prst="rect">
                        <a:avLst/>
                      </a:prstGeom>
                      <a:noFill/>
                      <a:ln>
                        <a:noFill/>
                      </a:ln>
                      <a:effectLst/>
                      <a:extLst/>
                    </p:spPr>
                  </p:pic>
                </p:oleObj>
              </mc:Fallback>
            </mc:AlternateContent>
          </a:graphicData>
        </a:graphic>
      </p:graphicFrame>
      <p:sp>
        <p:nvSpPr>
          <p:cNvPr id="1028" name="Rectangle 3"/>
          <p:cNvSpPr>
            <a:spLocks noGrp="1" noChangeAspect="1" noChangeArrowheads="1"/>
          </p:cNvSpPr>
          <p:nvPr>
            <p:ph type="title"/>
          </p:nvPr>
        </p:nvSpPr>
        <p:spPr/>
        <p:txBody>
          <a:bodyPr>
            <a:normAutofit/>
          </a:bodyPr>
          <a:lstStyle/>
          <a:p>
            <a:pPr eaLnBrk="1" hangingPunct="1"/>
            <a:r>
              <a:rPr lang="en-US" dirty="0" smtClean="0"/>
              <a:t>Titan ETEM </a:t>
            </a:r>
            <a:r>
              <a:rPr lang="en-US" dirty="0" smtClean="0"/>
              <a:t>tech</a:t>
            </a:r>
            <a:r>
              <a:rPr lang="cs-CZ" dirty="0" err="1" smtClean="0"/>
              <a:t>nologie</a:t>
            </a:r>
            <a:r>
              <a:rPr lang="cs-CZ" dirty="0" smtClean="0"/>
              <a:t> a hardware prvky</a:t>
            </a:r>
            <a:endParaRPr lang="en-US" dirty="0" smtClean="0"/>
          </a:p>
        </p:txBody>
      </p:sp>
      <p:sp>
        <p:nvSpPr>
          <p:cNvPr id="1037" name="Text Box 6"/>
          <p:cNvSpPr txBox="1">
            <a:spLocks noChangeArrowheads="1"/>
          </p:cNvSpPr>
          <p:nvPr/>
        </p:nvSpPr>
        <p:spPr bwMode="auto">
          <a:xfrm>
            <a:off x="5628218" y="2776302"/>
            <a:ext cx="2398183" cy="186445"/>
          </a:xfrm>
          <a:prstGeom prst="rect">
            <a:avLst/>
          </a:prstGeom>
          <a:noFill/>
          <a:ln w="9525">
            <a:noFill/>
            <a:miter lim="800000"/>
            <a:headEnd/>
            <a:tailEnd/>
          </a:ln>
        </p:spPr>
        <p:txBody>
          <a:bodyPr lIns="74066" tIns="37033" rIns="74066" bIns="37033"/>
          <a:lstStyle/>
          <a:p>
            <a:r>
              <a:rPr lang="en-US" altLang="ko-KR" sz="1100" b="0">
                <a:solidFill>
                  <a:srgbClr val="000000"/>
                </a:solidFill>
                <a:ea typeface="Batang" charset="-127"/>
              </a:rPr>
              <a:t>Condenser Aperture</a:t>
            </a:r>
            <a:endParaRPr lang="en-US" sz="3600"/>
          </a:p>
        </p:txBody>
      </p:sp>
      <p:sp>
        <p:nvSpPr>
          <p:cNvPr id="1038" name="Rectangle 7"/>
          <p:cNvSpPr>
            <a:spLocks noChangeArrowheads="1"/>
          </p:cNvSpPr>
          <p:nvPr/>
        </p:nvSpPr>
        <p:spPr bwMode="auto">
          <a:xfrm>
            <a:off x="6375401" y="3675467"/>
            <a:ext cx="296333" cy="100495"/>
          </a:xfrm>
          <a:prstGeom prst="rect">
            <a:avLst/>
          </a:prstGeom>
          <a:solidFill>
            <a:srgbClr val="FFFFFF"/>
          </a:solidFill>
          <a:ln w="12700">
            <a:solidFill>
              <a:srgbClr val="000000"/>
            </a:solidFill>
            <a:miter lim="800000"/>
            <a:headEnd/>
            <a:tailEnd/>
          </a:ln>
        </p:spPr>
        <p:txBody>
          <a:bodyPr/>
          <a:lstStyle/>
          <a:p>
            <a:endParaRPr lang="cs-CZ"/>
          </a:p>
        </p:txBody>
      </p:sp>
      <p:sp>
        <p:nvSpPr>
          <p:cNvPr id="1039" name="AutoShape 8"/>
          <p:cNvSpPr>
            <a:spLocks noChangeArrowheads="1"/>
          </p:cNvSpPr>
          <p:nvPr/>
        </p:nvSpPr>
        <p:spPr bwMode="auto">
          <a:xfrm>
            <a:off x="4792135" y="3247041"/>
            <a:ext cx="1608667" cy="386112"/>
          </a:xfrm>
          <a:prstGeom prst="flowChartManualOperation">
            <a:avLst/>
          </a:prstGeom>
          <a:solidFill>
            <a:srgbClr val="C0C0C0"/>
          </a:solidFill>
          <a:ln w="9525">
            <a:solidFill>
              <a:srgbClr val="000000"/>
            </a:solidFill>
            <a:miter lim="800000"/>
            <a:headEnd/>
            <a:tailEnd/>
          </a:ln>
        </p:spPr>
        <p:txBody>
          <a:bodyPr/>
          <a:lstStyle/>
          <a:p>
            <a:endParaRPr lang="cs-CZ"/>
          </a:p>
        </p:txBody>
      </p:sp>
      <p:sp>
        <p:nvSpPr>
          <p:cNvPr id="1040" name="AutoShape 9"/>
          <p:cNvSpPr>
            <a:spLocks noChangeArrowheads="1"/>
          </p:cNvSpPr>
          <p:nvPr/>
        </p:nvSpPr>
        <p:spPr bwMode="auto">
          <a:xfrm>
            <a:off x="5109635" y="3641088"/>
            <a:ext cx="965200" cy="62148"/>
          </a:xfrm>
          <a:prstGeom prst="flowChartMerge">
            <a:avLst/>
          </a:prstGeom>
          <a:solidFill>
            <a:srgbClr val="C0C0C0"/>
          </a:solidFill>
          <a:ln w="9525">
            <a:solidFill>
              <a:srgbClr val="000000"/>
            </a:solidFill>
            <a:miter lim="800000"/>
            <a:headEnd/>
            <a:tailEnd/>
          </a:ln>
        </p:spPr>
        <p:txBody>
          <a:bodyPr/>
          <a:lstStyle/>
          <a:p>
            <a:endParaRPr lang="cs-CZ"/>
          </a:p>
        </p:txBody>
      </p:sp>
      <p:sp>
        <p:nvSpPr>
          <p:cNvPr id="1041" name="Rectangle 10"/>
          <p:cNvSpPr>
            <a:spLocks noChangeArrowheads="1"/>
          </p:cNvSpPr>
          <p:nvPr/>
        </p:nvSpPr>
        <p:spPr bwMode="auto">
          <a:xfrm rot="16200000">
            <a:off x="4986485" y="3016231"/>
            <a:ext cx="62148" cy="863600"/>
          </a:xfrm>
          <a:prstGeom prst="rect">
            <a:avLst/>
          </a:prstGeom>
          <a:solidFill>
            <a:srgbClr val="FFFFFF"/>
          </a:solidFill>
          <a:ln w="12700">
            <a:solidFill>
              <a:srgbClr val="000000"/>
            </a:solidFill>
            <a:miter lim="800000"/>
            <a:headEnd/>
            <a:tailEnd/>
          </a:ln>
        </p:spPr>
        <p:txBody>
          <a:bodyPr/>
          <a:lstStyle/>
          <a:p>
            <a:endParaRPr lang="cs-CZ"/>
          </a:p>
        </p:txBody>
      </p:sp>
      <p:sp>
        <p:nvSpPr>
          <p:cNvPr id="1042" name="Rectangle 11"/>
          <p:cNvSpPr>
            <a:spLocks noChangeArrowheads="1"/>
          </p:cNvSpPr>
          <p:nvPr/>
        </p:nvSpPr>
        <p:spPr bwMode="auto">
          <a:xfrm>
            <a:off x="5427135" y="3249686"/>
            <a:ext cx="321733" cy="445616"/>
          </a:xfrm>
          <a:prstGeom prst="rect">
            <a:avLst/>
          </a:prstGeom>
          <a:solidFill>
            <a:srgbClr val="FFFFFF"/>
          </a:solidFill>
          <a:ln w="9525">
            <a:noFill/>
            <a:miter lim="800000"/>
            <a:headEnd/>
            <a:tailEnd/>
          </a:ln>
        </p:spPr>
        <p:txBody>
          <a:bodyPr/>
          <a:lstStyle/>
          <a:p>
            <a:endParaRPr lang="cs-CZ"/>
          </a:p>
        </p:txBody>
      </p:sp>
      <p:sp>
        <p:nvSpPr>
          <p:cNvPr id="1043" name="Line 12"/>
          <p:cNvSpPr>
            <a:spLocks noChangeShapeType="1"/>
          </p:cNvSpPr>
          <p:nvPr/>
        </p:nvSpPr>
        <p:spPr bwMode="auto">
          <a:xfrm>
            <a:off x="5418668" y="3676790"/>
            <a:ext cx="129117" cy="1322"/>
          </a:xfrm>
          <a:prstGeom prst="line">
            <a:avLst/>
          </a:prstGeom>
          <a:noFill/>
          <a:ln w="25400">
            <a:solidFill>
              <a:srgbClr val="000000"/>
            </a:solidFill>
            <a:round/>
            <a:headEnd/>
            <a:tailEnd/>
          </a:ln>
        </p:spPr>
        <p:txBody>
          <a:bodyPr/>
          <a:lstStyle/>
          <a:p>
            <a:endParaRPr lang="en-US"/>
          </a:p>
        </p:txBody>
      </p:sp>
      <p:sp>
        <p:nvSpPr>
          <p:cNvPr id="1044" name="Line 13"/>
          <p:cNvSpPr>
            <a:spLocks noChangeShapeType="1"/>
          </p:cNvSpPr>
          <p:nvPr/>
        </p:nvSpPr>
        <p:spPr bwMode="auto">
          <a:xfrm>
            <a:off x="5617635" y="3676790"/>
            <a:ext cx="129117" cy="1322"/>
          </a:xfrm>
          <a:prstGeom prst="line">
            <a:avLst/>
          </a:prstGeom>
          <a:noFill/>
          <a:ln w="25400">
            <a:solidFill>
              <a:srgbClr val="000000"/>
            </a:solidFill>
            <a:round/>
            <a:headEnd/>
            <a:tailEnd/>
          </a:ln>
        </p:spPr>
        <p:txBody>
          <a:bodyPr/>
          <a:lstStyle/>
          <a:p>
            <a:endParaRPr lang="en-US"/>
          </a:p>
        </p:txBody>
      </p:sp>
      <p:sp>
        <p:nvSpPr>
          <p:cNvPr id="1045" name="Line 14"/>
          <p:cNvSpPr>
            <a:spLocks noChangeShapeType="1"/>
          </p:cNvSpPr>
          <p:nvPr/>
        </p:nvSpPr>
        <p:spPr bwMode="auto">
          <a:xfrm>
            <a:off x="5422901" y="3247041"/>
            <a:ext cx="110067" cy="1322"/>
          </a:xfrm>
          <a:prstGeom prst="line">
            <a:avLst/>
          </a:prstGeom>
          <a:noFill/>
          <a:ln w="25400">
            <a:solidFill>
              <a:srgbClr val="000000"/>
            </a:solidFill>
            <a:round/>
            <a:headEnd/>
            <a:tailEnd/>
          </a:ln>
        </p:spPr>
        <p:txBody>
          <a:bodyPr/>
          <a:lstStyle/>
          <a:p>
            <a:endParaRPr lang="en-US"/>
          </a:p>
        </p:txBody>
      </p:sp>
      <p:sp>
        <p:nvSpPr>
          <p:cNvPr id="1046" name="Line 15"/>
          <p:cNvSpPr>
            <a:spLocks noChangeShapeType="1"/>
          </p:cNvSpPr>
          <p:nvPr/>
        </p:nvSpPr>
        <p:spPr bwMode="auto">
          <a:xfrm>
            <a:off x="5638801" y="3247041"/>
            <a:ext cx="107950" cy="1322"/>
          </a:xfrm>
          <a:prstGeom prst="line">
            <a:avLst/>
          </a:prstGeom>
          <a:noFill/>
          <a:ln w="25400">
            <a:solidFill>
              <a:srgbClr val="000000"/>
            </a:solidFill>
            <a:round/>
            <a:headEnd/>
            <a:tailEnd/>
          </a:ln>
        </p:spPr>
        <p:txBody>
          <a:bodyPr/>
          <a:lstStyle/>
          <a:p>
            <a:endParaRPr lang="en-US"/>
          </a:p>
        </p:txBody>
      </p:sp>
      <p:grpSp>
        <p:nvGrpSpPr>
          <p:cNvPr id="3" name="Group 16"/>
          <p:cNvGrpSpPr>
            <a:grpSpLocks/>
          </p:cNvGrpSpPr>
          <p:nvPr/>
        </p:nvGrpSpPr>
        <p:grpSpPr bwMode="auto">
          <a:xfrm>
            <a:off x="4610101" y="3810342"/>
            <a:ext cx="1816100" cy="446938"/>
            <a:chOff x="4952" y="7098"/>
            <a:chExt cx="2469" cy="1181"/>
          </a:xfrm>
        </p:grpSpPr>
        <p:sp>
          <p:nvSpPr>
            <p:cNvPr id="1086" name="AutoShape 17"/>
            <p:cNvSpPr>
              <a:spLocks noChangeArrowheads="1"/>
            </p:cNvSpPr>
            <p:nvPr/>
          </p:nvSpPr>
          <p:spPr bwMode="auto">
            <a:xfrm flipV="1">
              <a:off x="5234" y="7258"/>
              <a:ext cx="2187" cy="1021"/>
            </a:xfrm>
            <a:prstGeom prst="flowChartManualOperation">
              <a:avLst/>
            </a:prstGeom>
            <a:solidFill>
              <a:srgbClr val="C0C0C0"/>
            </a:solidFill>
            <a:ln w="9525">
              <a:solidFill>
                <a:srgbClr val="000000"/>
              </a:solidFill>
              <a:miter lim="800000"/>
              <a:headEnd/>
              <a:tailEnd/>
            </a:ln>
          </p:spPr>
          <p:txBody>
            <a:bodyPr/>
            <a:lstStyle/>
            <a:p>
              <a:endParaRPr lang="cs-CZ"/>
            </a:p>
          </p:txBody>
        </p:sp>
        <p:sp>
          <p:nvSpPr>
            <p:cNvPr id="1087" name="AutoShape 18"/>
            <p:cNvSpPr>
              <a:spLocks noChangeArrowheads="1"/>
            </p:cNvSpPr>
            <p:nvPr/>
          </p:nvSpPr>
          <p:spPr bwMode="auto">
            <a:xfrm flipV="1">
              <a:off x="5671" y="7113"/>
              <a:ext cx="1313" cy="145"/>
            </a:xfrm>
            <a:prstGeom prst="flowChartMerge">
              <a:avLst/>
            </a:prstGeom>
            <a:solidFill>
              <a:srgbClr val="C0C0C0"/>
            </a:solidFill>
            <a:ln w="9525">
              <a:solidFill>
                <a:srgbClr val="000000"/>
              </a:solidFill>
              <a:miter lim="800000"/>
              <a:headEnd/>
              <a:tailEnd/>
            </a:ln>
          </p:spPr>
          <p:txBody>
            <a:bodyPr/>
            <a:lstStyle/>
            <a:p>
              <a:endParaRPr lang="cs-CZ"/>
            </a:p>
          </p:txBody>
        </p:sp>
        <p:sp>
          <p:nvSpPr>
            <p:cNvPr id="1088" name="Rectangle 19"/>
            <p:cNvSpPr>
              <a:spLocks noChangeArrowheads="1"/>
            </p:cNvSpPr>
            <p:nvPr/>
          </p:nvSpPr>
          <p:spPr bwMode="auto">
            <a:xfrm rot="5400000" flipV="1">
              <a:off x="5461" y="7175"/>
              <a:ext cx="158" cy="1175"/>
            </a:xfrm>
            <a:prstGeom prst="rect">
              <a:avLst/>
            </a:prstGeom>
            <a:solidFill>
              <a:srgbClr val="FFFFFF"/>
            </a:solidFill>
            <a:ln w="12700">
              <a:solidFill>
                <a:srgbClr val="000000"/>
              </a:solidFill>
              <a:miter lim="800000"/>
              <a:headEnd/>
              <a:tailEnd/>
            </a:ln>
          </p:spPr>
          <p:txBody>
            <a:bodyPr/>
            <a:lstStyle/>
            <a:p>
              <a:endParaRPr lang="cs-CZ"/>
            </a:p>
          </p:txBody>
        </p:sp>
        <p:sp>
          <p:nvSpPr>
            <p:cNvPr id="1089" name="Rectangle 20"/>
            <p:cNvSpPr>
              <a:spLocks noChangeArrowheads="1"/>
            </p:cNvSpPr>
            <p:nvPr/>
          </p:nvSpPr>
          <p:spPr bwMode="auto">
            <a:xfrm flipV="1">
              <a:off x="6109" y="7098"/>
              <a:ext cx="437" cy="1175"/>
            </a:xfrm>
            <a:prstGeom prst="rect">
              <a:avLst/>
            </a:prstGeom>
            <a:solidFill>
              <a:srgbClr val="FFFFFF"/>
            </a:solidFill>
            <a:ln w="9525">
              <a:noFill/>
              <a:miter lim="800000"/>
              <a:headEnd/>
              <a:tailEnd/>
            </a:ln>
          </p:spPr>
          <p:txBody>
            <a:bodyPr/>
            <a:lstStyle/>
            <a:p>
              <a:endParaRPr lang="cs-CZ"/>
            </a:p>
          </p:txBody>
        </p:sp>
        <p:sp>
          <p:nvSpPr>
            <p:cNvPr id="1090" name="Line 21"/>
            <p:cNvSpPr>
              <a:spLocks noChangeShapeType="1"/>
            </p:cNvSpPr>
            <p:nvPr/>
          </p:nvSpPr>
          <p:spPr bwMode="auto">
            <a:xfrm flipV="1">
              <a:off x="6099" y="7166"/>
              <a:ext cx="175" cy="0"/>
            </a:xfrm>
            <a:prstGeom prst="line">
              <a:avLst/>
            </a:prstGeom>
            <a:noFill/>
            <a:ln w="25400">
              <a:solidFill>
                <a:srgbClr val="000000"/>
              </a:solidFill>
              <a:round/>
              <a:headEnd/>
              <a:tailEnd/>
            </a:ln>
          </p:spPr>
          <p:txBody>
            <a:bodyPr/>
            <a:lstStyle/>
            <a:p>
              <a:endParaRPr lang="en-US"/>
            </a:p>
          </p:txBody>
        </p:sp>
        <p:sp>
          <p:nvSpPr>
            <p:cNvPr id="1091" name="Line 22"/>
            <p:cNvSpPr>
              <a:spLocks noChangeShapeType="1"/>
            </p:cNvSpPr>
            <p:nvPr/>
          </p:nvSpPr>
          <p:spPr bwMode="auto">
            <a:xfrm flipV="1">
              <a:off x="6371" y="7171"/>
              <a:ext cx="175" cy="0"/>
            </a:xfrm>
            <a:prstGeom prst="line">
              <a:avLst/>
            </a:prstGeom>
            <a:noFill/>
            <a:ln w="25400">
              <a:solidFill>
                <a:srgbClr val="000000"/>
              </a:solidFill>
              <a:round/>
              <a:headEnd/>
              <a:tailEnd/>
            </a:ln>
          </p:spPr>
          <p:txBody>
            <a:bodyPr/>
            <a:lstStyle/>
            <a:p>
              <a:endParaRPr lang="en-US"/>
            </a:p>
          </p:txBody>
        </p:sp>
        <p:sp>
          <p:nvSpPr>
            <p:cNvPr id="1092" name="Line 23"/>
            <p:cNvSpPr>
              <a:spLocks noChangeShapeType="1"/>
            </p:cNvSpPr>
            <p:nvPr/>
          </p:nvSpPr>
          <p:spPr bwMode="auto">
            <a:xfrm flipV="1">
              <a:off x="6099" y="8274"/>
              <a:ext cx="146" cy="0"/>
            </a:xfrm>
            <a:prstGeom prst="line">
              <a:avLst/>
            </a:prstGeom>
            <a:noFill/>
            <a:ln w="25400">
              <a:solidFill>
                <a:srgbClr val="000000"/>
              </a:solidFill>
              <a:round/>
              <a:headEnd/>
              <a:tailEnd/>
            </a:ln>
          </p:spPr>
          <p:txBody>
            <a:bodyPr/>
            <a:lstStyle/>
            <a:p>
              <a:endParaRPr lang="en-US"/>
            </a:p>
          </p:txBody>
        </p:sp>
        <p:sp>
          <p:nvSpPr>
            <p:cNvPr id="1093" name="Line 24"/>
            <p:cNvSpPr>
              <a:spLocks noChangeShapeType="1"/>
            </p:cNvSpPr>
            <p:nvPr/>
          </p:nvSpPr>
          <p:spPr bwMode="auto">
            <a:xfrm flipV="1">
              <a:off x="6400" y="8274"/>
              <a:ext cx="146" cy="0"/>
            </a:xfrm>
            <a:prstGeom prst="line">
              <a:avLst/>
            </a:prstGeom>
            <a:noFill/>
            <a:ln w="25400">
              <a:solidFill>
                <a:srgbClr val="000000"/>
              </a:solidFill>
              <a:round/>
              <a:headEnd/>
              <a:tailEnd/>
            </a:ln>
          </p:spPr>
          <p:txBody>
            <a:bodyPr/>
            <a:lstStyle/>
            <a:p>
              <a:endParaRPr lang="en-US"/>
            </a:p>
          </p:txBody>
        </p:sp>
      </p:grpSp>
      <p:sp>
        <p:nvSpPr>
          <p:cNvPr id="1048" name="Rectangle 25"/>
          <p:cNvSpPr>
            <a:spLocks noChangeArrowheads="1"/>
          </p:cNvSpPr>
          <p:nvPr/>
        </p:nvSpPr>
        <p:spPr bwMode="auto">
          <a:xfrm rot="10800000">
            <a:off x="4580468" y="3416296"/>
            <a:ext cx="114300" cy="662474"/>
          </a:xfrm>
          <a:prstGeom prst="rect">
            <a:avLst/>
          </a:prstGeom>
          <a:solidFill>
            <a:srgbClr val="FFFFFF"/>
          </a:solidFill>
          <a:ln w="12700">
            <a:solidFill>
              <a:srgbClr val="000000"/>
            </a:solidFill>
            <a:miter lim="800000"/>
            <a:headEnd/>
            <a:tailEnd/>
          </a:ln>
        </p:spPr>
        <p:txBody>
          <a:bodyPr/>
          <a:lstStyle/>
          <a:p>
            <a:endParaRPr lang="cs-CZ"/>
          </a:p>
        </p:txBody>
      </p:sp>
      <p:sp>
        <p:nvSpPr>
          <p:cNvPr id="1049" name="Rectangle 26"/>
          <p:cNvSpPr>
            <a:spLocks noChangeArrowheads="1"/>
          </p:cNvSpPr>
          <p:nvPr/>
        </p:nvSpPr>
        <p:spPr bwMode="auto">
          <a:xfrm rot="16200000">
            <a:off x="4455343" y="3534551"/>
            <a:ext cx="97850" cy="391583"/>
          </a:xfrm>
          <a:prstGeom prst="rect">
            <a:avLst/>
          </a:prstGeom>
          <a:solidFill>
            <a:srgbClr val="FFFFFF"/>
          </a:solidFill>
          <a:ln w="12700">
            <a:solidFill>
              <a:srgbClr val="000000"/>
            </a:solidFill>
            <a:miter lim="800000"/>
            <a:headEnd/>
            <a:tailEnd/>
          </a:ln>
        </p:spPr>
        <p:txBody>
          <a:bodyPr/>
          <a:lstStyle/>
          <a:p>
            <a:endParaRPr lang="cs-CZ"/>
          </a:p>
        </p:txBody>
      </p:sp>
      <p:sp>
        <p:nvSpPr>
          <p:cNvPr id="1050" name="Rectangle 27"/>
          <p:cNvSpPr>
            <a:spLocks noChangeArrowheads="1"/>
          </p:cNvSpPr>
          <p:nvPr/>
        </p:nvSpPr>
        <p:spPr bwMode="auto">
          <a:xfrm>
            <a:off x="4658785" y="3418941"/>
            <a:ext cx="103717" cy="62148"/>
          </a:xfrm>
          <a:prstGeom prst="rect">
            <a:avLst/>
          </a:prstGeom>
          <a:solidFill>
            <a:srgbClr val="FFFFFF"/>
          </a:solidFill>
          <a:ln w="9525">
            <a:noFill/>
            <a:miter lim="800000"/>
            <a:headEnd/>
            <a:tailEnd/>
          </a:ln>
        </p:spPr>
        <p:txBody>
          <a:bodyPr/>
          <a:lstStyle/>
          <a:p>
            <a:endParaRPr lang="cs-CZ"/>
          </a:p>
        </p:txBody>
      </p:sp>
      <p:sp>
        <p:nvSpPr>
          <p:cNvPr id="1051" name="Rectangle 28"/>
          <p:cNvSpPr>
            <a:spLocks noChangeArrowheads="1"/>
          </p:cNvSpPr>
          <p:nvPr/>
        </p:nvSpPr>
        <p:spPr bwMode="auto">
          <a:xfrm>
            <a:off x="4588935" y="3700591"/>
            <a:ext cx="101600" cy="71404"/>
          </a:xfrm>
          <a:prstGeom prst="rect">
            <a:avLst/>
          </a:prstGeom>
          <a:solidFill>
            <a:srgbClr val="FFFFFF"/>
          </a:solidFill>
          <a:ln w="9525">
            <a:noFill/>
            <a:miter lim="800000"/>
            <a:headEnd/>
            <a:tailEnd/>
          </a:ln>
        </p:spPr>
        <p:txBody>
          <a:bodyPr/>
          <a:lstStyle/>
          <a:p>
            <a:endParaRPr lang="cs-CZ"/>
          </a:p>
        </p:txBody>
      </p:sp>
      <p:sp>
        <p:nvSpPr>
          <p:cNvPr id="1052" name="Rectangle 29"/>
          <p:cNvSpPr>
            <a:spLocks noChangeArrowheads="1"/>
          </p:cNvSpPr>
          <p:nvPr/>
        </p:nvSpPr>
        <p:spPr bwMode="auto">
          <a:xfrm>
            <a:off x="4603751" y="4037778"/>
            <a:ext cx="103717" cy="62148"/>
          </a:xfrm>
          <a:prstGeom prst="rect">
            <a:avLst/>
          </a:prstGeom>
          <a:solidFill>
            <a:srgbClr val="FFFFFF"/>
          </a:solidFill>
          <a:ln w="9525">
            <a:noFill/>
            <a:miter lim="800000"/>
            <a:headEnd/>
            <a:tailEnd/>
          </a:ln>
        </p:spPr>
        <p:txBody>
          <a:bodyPr/>
          <a:lstStyle/>
          <a:p>
            <a:endParaRPr lang="cs-CZ"/>
          </a:p>
        </p:txBody>
      </p:sp>
      <p:sp>
        <p:nvSpPr>
          <p:cNvPr id="1053" name="Rectangle 30"/>
          <p:cNvSpPr>
            <a:spLocks noChangeArrowheads="1"/>
          </p:cNvSpPr>
          <p:nvPr/>
        </p:nvSpPr>
        <p:spPr bwMode="auto">
          <a:xfrm>
            <a:off x="3812118" y="3709847"/>
            <a:ext cx="105833" cy="62148"/>
          </a:xfrm>
          <a:prstGeom prst="rect">
            <a:avLst/>
          </a:prstGeom>
          <a:solidFill>
            <a:srgbClr val="FFFFFF"/>
          </a:solidFill>
          <a:ln w="9525">
            <a:noFill/>
            <a:miter lim="800000"/>
            <a:headEnd/>
            <a:tailEnd/>
          </a:ln>
        </p:spPr>
        <p:txBody>
          <a:bodyPr/>
          <a:lstStyle/>
          <a:p>
            <a:endParaRPr lang="cs-CZ"/>
          </a:p>
        </p:txBody>
      </p:sp>
      <p:sp>
        <p:nvSpPr>
          <p:cNvPr id="1054" name="Rectangle 31"/>
          <p:cNvSpPr>
            <a:spLocks noChangeArrowheads="1"/>
          </p:cNvSpPr>
          <p:nvPr/>
        </p:nvSpPr>
        <p:spPr bwMode="auto">
          <a:xfrm>
            <a:off x="5522385" y="3216628"/>
            <a:ext cx="120650" cy="62148"/>
          </a:xfrm>
          <a:prstGeom prst="rect">
            <a:avLst/>
          </a:prstGeom>
          <a:solidFill>
            <a:srgbClr val="FFFFFF"/>
          </a:solidFill>
          <a:ln w="9525">
            <a:noFill/>
            <a:miter lim="800000"/>
            <a:headEnd/>
            <a:tailEnd/>
          </a:ln>
        </p:spPr>
        <p:txBody>
          <a:bodyPr/>
          <a:lstStyle/>
          <a:p>
            <a:endParaRPr lang="cs-CZ"/>
          </a:p>
        </p:txBody>
      </p:sp>
      <p:sp>
        <p:nvSpPr>
          <p:cNvPr id="1055" name="Rectangle 32"/>
          <p:cNvSpPr>
            <a:spLocks noChangeArrowheads="1"/>
          </p:cNvSpPr>
          <p:nvPr/>
        </p:nvSpPr>
        <p:spPr bwMode="auto">
          <a:xfrm>
            <a:off x="5530851" y="4232157"/>
            <a:ext cx="110067" cy="62148"/>
          </a:xfrm>
          <a:prstGeom prst="rect">
            <a:avLst/>
          </a:prstGeom>
          <a:solidFill>
            <a:srgbClr val="FFFFFF"/>
          </a:solidFill>
          <a:ln w="9525">
            <a:noFill/>
            <a:miter lim="800000"/>
            <a:headEnd/>
            <a:tailEnd/>
          </a:ln>
        </p:spPr>
        <p:txBody>
          <a:bodyPr/>
          <a:lstStyle/>
          <a:p>
            <a:endParaRPr lang="cs-CZ"/>
          </a:p>
        </p:txBody>
      </p:sp>
      <p:sp>
        <p:nvSpPr>
          <p:cNvPr id="1056" name="Line 33"/>
          <p:cNvSpPr>
            <a:spLocks noChangeShapeType="1"/>
          </p:cNvSpPr>
          <p:nvPr/>
        </p:nvSpPr>
        <p:spPr bwMode="auto">
          <a:xfrm flipH="1">
            <a:off x="3697818" y="3731004"/>
            <a:ext cx="537633" cy="1322"/>
          </a:xfrm>
          <a:prstGeom prst="line">
            <a:avLst/>
          </a:prstGeom>
          <a:noFill/>
          <a:ln w="25400">
            <a:solidFill>
              <a:srgbClr val="000000"/>
            </a:solidFill>
            <a:round/>
            <a:headEnd/>
            <a:tailEnd type="stealth" w="lg" len="lg"/>
          </a:ln>
        </p:spPr>
        <p:txBody>
          <a:bodyPr/>
          <a:lstStyle/>
          <a:p>
            <a:endParaRPr lang="en-US"/>
          </a:p>
        </p:txBody>
      </p:sp>
      <p:sp>
        <p:nvSpPr>
          <p:cNvPr id="1057" name="Text Box 34"/>
          <p:cNvSpPr txBox="1">
            <a:spLocks noChangeArrowheads="1"/>
          </p:cNvSpPr>
          <p:nvPr/>
        </p:nvSpPr>
        <p:spPr bwMode="auto">
          <a:xfrm>
            <a:off x="6646334" y="3426875"/>
            <a:ext cx="1217083" cy="146776"/>
          </a:xfrm>
          <a:prstGeom prst="rect">
            <a:avLst/>
          </a:prstGeom>
          <a:noFill/>
          <a:ln w="9525">
            <a:noFill/>
            <a:miter lim="800000"/>
            <a:headEnd/>
            <a:tailEnd/>
          </a:ln>
        </p:spPr>
        <p:txBody>
          <a:bodyPr lIns="74066" tIns="37033" rIns="74066" bIns="37033"/>
          <a:lstStyle/>
          <a:p>
            <a:r>
              <a:rPr lang="en-US" altLang="ko-KR" sz="1100" b="0">
                <a:solidFill>
                  <a:srgbClr val="000000"/>
                </a:solidFill>
                <a:ea typeface="Batang" charset="-127"/>
              </a:rPr>
              <a:t>Gas inlet</a:t>
            </a:r>
            <a:endParaRPr lang="en-US" sz="3600"/>
          </a:p>
        </p:txBody>
      </p:sp>
      <p:sp>
        <p:nvSpPr>
          <p:cNvPr id="1058" name="Text Box 35"/>
          <p:cNvSpPr txBox="1">
            <a:spLocks noChangeArrowheads="1"/>
          </p:cNvSpPr>
          <p:nvPr/>
        </p:nvSpPr>
        <p:spPr bwMode="auto">
          <a:xfrm>
            <a:off x="3710518" y="3375305"/>
            <a:ext cx="1007533" cy="212891"/>
          </a:xfrm>
          <a:prstGeom prst="rect">
            <a:avLst/>
          </a:prstGeom>
          <a:noFill/>
          <a:ln w="9525">
            <a:noFill/>
            <a:miter lim="800000"/>
            <a:headEnd/>
            <a:tailEnd/>
          </a:ln>
        </p:spPr>
        <p:txBody>
          <a:bodyPr lIns="74066" tIns="37033" rIns="74066" bIns="37033"/>
          <a:lstStyle/>
          <a:p>
            <a:r>
              <a:rPr lang="en-US" altLang="ko-KR" sz="1100" b="0">
                <a:solidFill>
                  <a:srgbClr val="000000"/>
                </a:solidFill>
                <a:latin typeface="Helvetica" charset="0"/>
                <a:ea typeface="Batang" charset="-127"/>
              </a:rPr>
              <a:t>Gas outlet</a:t>
            </a:r>
            <a:endParaRPr lang="en-US" sz="3600"/>
          </a:p>
        </p:txBody>
      </p:sp>
      <p:sp>
        <p:nvSpPr>
          <p:cNvPr id="1059" name="Line 36"/>
          <p:cNvSpPr>
            <a:spLocks noChangeShapeType="1"/>
          </p:cNvSpPr>
          <p:nvPr/>
        </p:nvSpPr>
        <p:spPr bwMode="auto">
          <a:xfrm>
            <a:off x="4790018" y="3247041"/>
            <a:ext cx="2117" cy="991727"/>
          </a:xfrm>
          <a:prstGeom prst="line">
            <a:avLst/>
          </a:prstGeom>
          <a:noFill/>
          <a:ln w="9525">
            <a:solidFill>
              <a:srgbClr val="000000"/>
            </a:solidFill>
            <a:prstDash val="sysDot"/>
            <a:round/>
            <a:headEnd/>
            <a:tailEnd/>
          </a:ln>
        </p:spPr>
        <p:txBody>
          <a:bodyPr/>
          <a:lstStyle/>
          <a:p>
            <a:endParaRPr lang="en-US"/>
          </a:p>
        </p:txBody>
      </p:sp>
      <p:sp>
        <p:nvSpPr>
          <p:cNvPr id="1060" name="Rectangle 37"/>
          <p:cNvSpPr>
            <a:spLocks noChangeArrowheads="1"/>
          </p:cNvSpPr>
          <p:nvPr/>
        </p:nvSpPr>
        <p:spPr bwMode="auto">
          <a:xfrm>
            <a:off x="7010401" y="3757450"/>
            <a:ext cx="110067" cy="62148"/>
          </a:xfrm>
          <a:prstGeom prst="rect">
            <a:avLst/>
          </a:prstGeom>
          <a:solidFill>
            <a:srgbClr val="FFFFFF"/>
          </a:solidFill>
          <a:ln w="9525">
            <a:noFill/>
            <a:miter lim="800000"/>
            <a:headEnd/>
            <a:tailEnd/>
          </a:ln>
        </p:spPr>
        <p:txBody>
          <a:bodyPr/>
          <a:lstStyle/>
          <a:p>
            <a:endParaRPr lang="cs-CZ"/>
          </a:p>
        </p:txBody>
      </p:sp>
      <p:sp>
        <p:nvSpPr>
          <p:cNvPr id="1061" name="Rectangle 38"/>
          <p:cNvSpPr>
            <a:spLocks noChangeArrowheads="1"/>
          </p:cNvSpPr>
          <p:nvPr/>
        </p:nvSpPr>
        <p:spPr bwMode="auto">
          <a:xfrm>
            <a:off x="6263218" y="3757450"/>
            <a:ext cx="107950" cy="62148"/>
          </a:xfrm>
          <a:prstGeom prst="rect">
            <a:avLst/>
          </a:prstGeom>
          <a:solidFill>
            <a:srgbClr val="FFFFFF"/>
          </a:solidFill>
          <a:ln w="9525">
            <a:noFill/>
            <a:miter lim="800000"/>
            <a:headEnd/>
            <a:tailEnd/>
          </a:ln>
        </p:spPr>
        <p:txBody>
          <a:bodyPr/>
          <a:lstStyle/>
          <a:p>
            <a:endParaRPr lang="cs-CZ"/>
          </a:p>
        </p:txBody>
      </p:sp>
      <p:sp>
        <p:nvSpPr>
          <p:cNvPr id="1062" name="Line 39"/>
          <p:cNvSpPr>
            <a:spLocks noChangeShapeType="1"/>
          </p:cNvSpPr>
          <p:nvPr/>
        </p:nvSpPr>
        <p:spPr bwMode="auto">
          <a:xfrm flipH="1">
            <a:off x="6766984" y="3717781"/>
            <a:ext cx="404283" cy="1322"/>
          </a:xfrm>
          <a:prstGeom prst="line">
            <a:avLst/>
          </a:prstGeom>
          <a:noFill/>
          <a:ln w="22225">
            <a:solidFill>
              <a:srgbClr val="000000"/>
            </a:solidFill>
            <a:round/>
            <a:headEnd/>
            <a:tailEnd type="stealth" w="lg" len="lg"/>
          </a:ln>
        </p:spPr>
        <p:txBody>
          <a:bodyPr/>
          <a:lstStyle/>
          <a:p>
            <a:endParaRPr lang="en-US"/>
          </a:p>
        </p:txBody>
      </p:sp>
      <p:sp>
        <p:nvSpPr>
          <p:cNvPr id="1063" name="Line 40"/>
          <p:cNvSpPr>
            <a:spLocks noChangeShapeType="1"/>
          </p:cNvSpPr>
          <p:nvPr/>
        </p:nvSpPr>
        <p:spPr bwMode="auto">
          <a:xfrm>
            <a:off x="5566835" y="2626881"/>
            <a:ext cx="2117" cy="509087"/>
          </a:xfrm>
          <a:prstGeom prst="line">
            <a:avLst/>
          </a:prstGeom>
          <a:noFill/>
          <a:ln w="25400">
            <a:solidFill>
              <a:srgbClr val="000000"/>
            </a:solidFill>
            <a:round/>
            <a:headEnd/>
            <a:tailEnd type="triangle" w="lg" len="lg"/>
          </a:ln>
        </p:spPr>
        <p:txBody>
          <a:bodyPr/>
          <a:lstStyle/>
          <a:p>
            <a:endParaRPr lang="en-US"/>
          </a:p>
        </p:txBody>
      </p:sp>
      <p:sp>
        <p:nvSpPr>
          <p:cNvPr id="1064" name="Line 41"/>
          <p:cNvSpPr>
            <a:spLocks noChangeShapeType="1"/>
          </p:cNvSpPr>
          <p:nvPr/>
        </p:nvSpPr>
        <p:spPr bwMode="auto">
          <a:xfrm>
            <a:off x="5611285" y="4300917"/>
            <a:ext cx="2117" cy="342476"/>
          </a:xfrm>
          <a:prstGeom prst="line">
            <a:avLst/>
          </a:prstGeom>
          <a:noFill/>
          <a:ln w="25400">
            <a:solidFill>
              <a:srgbClr val="000000"/>
            </a:solidFill>
            <a:round/>
            <a:headEnd/>
            <a:tailEnd type="triangle" w="lg" len="lg"/>
          </a:ln>
        </p:spPr>
        <p:txBody>
          <a:bodyPr/>
          <a:lstStyle/>
          <a:p>
            <a:endParaRPr lang="en-US"/>
          </a:p>
        </p:txBody>
      </p:sp>
      <p:grpSp>
        <p:nvGrpSpPr>
          <p:cNvPr id="4" name="Group 42"/>
          <p:cNvGrpSpPr>
            <a:grpSpLocks/>
          </p:cNvGrpSpPr>
          <p:nvPr/>
        </p:nvGrpSpPr>
        <p:grpSpPr bwMode="auto">
          <a:xfrm>
            <a:off x="4580468" y="2964069"/>
            <a:ext cx="1981200" cy="62148"/>
            <a:chOff x="4941" y="3604"/>
            <a:chExt cx="3324" cy="0"/>
          </a:xfrm>
        </p:grpSpPr>
        <p:sp>
          <p:nvSpPr>
            <p:cNvPr id="1084" name="Line 43"/>
            <p:cNvSpPr>
              <a:spLocks noChangeShapeType="1"/>
            </p:cNvSpPr>
            <p:nvPr/>
          </p:nvSpPr>
          <p:spPr bwMode="auto">
            <a:xfrm>
              <a:off x="7005" y="3604"/>
              <a:ext cx="1260" cy="0"/>
            </a:xfrm>
            <a:prstGeom prst="line">
              <a:avLst/>
            </a:prstGeom>
            <a:noFill/>
            <a:ln w="28575">
              <a:solidFill>
                <a:srgbClr val="000000"/>
              </a:solidFill>
              <a:round/>
              <a:headEnd/>
              <a:tailEnd/>
            </a:ln>
          </p:spPr>
          <p:txBody>
            <a:bodyPr/>
            <a:lstStyle/>
            <a:p>
              <a:endParaRPr lang="en-US"/>
            </a:p>
          </p:txBody>
        </p:sp>
        <p:sp>
          <p:nvSpPr>
            <p:cNvPr id="1085" name="Line 44"/>
            <p:cNvSpPr>
              <a:spLocks noChangeShapeType="1"/>
            </p:cNvSpPr>
            <p:nvPr/>
          </p:nvSpPr>
          <p:spPr bwMode="auto">
            <a:xfrm>
              <a:off x="4941" y="3604"/>
              <a:ext cx="1260" cy="0"/>
            </a:xfrm>
            <a:prstGeom prst="line">
              <a:avLst/>
            </a:prstGeom>
            <a:noFill/>
            <a:ln w="28575">
              <a:solidFill>
                <a:srgbClr val="000000"/>
              </a:solidFill>
              <a:round/>
              <a:headEnd/>
              <a:tailEnd/>
            </a:ln>
          </p:spPr>
          <p:txBody>
            <a:bodyPr/>
            <a:lstStyle/>
            <a:p>
              <a:endParaRPr lang="en-US"/>
            </a:p>
          </p:txBody>
        </p:sp>
      </p:grpSp>
      <p:grpSp>
        <p:nvGrpSpPr>
          <p:cNvPr id="5" name="Group 45"/>
          <p:cNvGrpSpPr>
            <a:grpSpLocks/>
          </p:cNvGrpSpPr>
          <p:nvPr/>
        </p:nvGrpSpPr>
        <p:grpSpPr bwMode="auto">
          <a:xfrm>
            <a:off x="4673601" y="4672484"/>
            <a:ext cx="1932517" cy="62148"/>
            <a:chOff x="5149" y="9184"/>
            <a:chExt cx="3240" cy="0"/>
          </a:xfrm>
        </p:grpSpPr>
        <p:sp>
          <p:nvSpPr>
            <p:cNvPr id="1082" name="Line 46"/>
            <p:cNvSpPr>
              <a:spLocks noChangeShapeType="1"/>
            </p:cNvSpPr>
            <p:nvPr/>
          </p:nvSpPr>
          <p:spPr bwMode="auto">
            <a:xfrm>
              <a:off x="7129" y="9184"/>
              <a:ext cx="1260" cy="0"/>
            </a:xfrm>
            <a:prstGeom prst="line">
              <a:avLst/>
            </a:prstGeom>
            <a:noFill/>
            <a:ln w="28575">
              <a:solidFill>
                <a:srgbClr val="000000"/>
              </a:solidFill>
              <a:round/>
              <a:headEnd/>
              <a:tailEnd/>
            </a:ln>
          </p:spPr>
          <p:txBody>
            <a:bodyPr/>
            <a:lstStyle/>
            <a:p>
              <a:endParaRPr lang="en-US"/>
            </a:p>
          </p:txBody>
        </p:sp>
        <p:sp>
          <p:nvSpPr>
            <p:cNvPr id="1083" name="Line 47"/>
            <p:cNvSpPr>
              <a:spLocks noChangeShapeType="1"/>
            </p:cNvSpPr>
            <p:nvPr/>
          </p:nvSpPr>
          <p:spPr bwMode="auto">
            <a:xfrm>
              <a:off x="5149" y="9184"/>
              <a:ext cx="1260" cy="0"/>
            </a:xfrm>
            <a:prstGeom prst="line">
              <a:avLst/>
            </a:prstGeom>
            <a:noFill/>
            <a:ln w="28575">
              <a:solidFill>
                <a:srgbClr val="000000"/>
              </a:solidFill>
              <a:round/>
              <a:headEnd/>
              <a:tailEnd/>
            </a:ln>
          </p:spPr>
          <p:txBody>
            <a:bodyPr/>
            <a:lstStyle/>
            <a:p>
              <a:endParaRPr lang="en-US"/>
            </a:p>
          </p:txBody>
        </p:sp>
      </p:grpSp>
      <p:sp>
        <p:nvSpPr>
          <p:cNvPr id="1067" name="Text Box 48"/>
          <p:cNvSpPr txBox="1">
            <a:spLocks noChangeArrowheads="1"/>
          </p:cNvSpPr>
          <p:nvPr/>
        </p:nvSpPr>
        <p:spPr bwMode="auto">
          <a:xfrm>
            <a:off x="4665135" y="2454982"/>
            <a:ext cx="2487083" cy="190412"/>
          </a:xfrm>
          <a:prstGeom prst="rect">
            <a:avLst/>
          </a:prstGeom>
          <a:noFill/>
          <a:ln w="9525">
            <a:noFill/>
            <a:miter lim="800000"/>
            <a:headEnd/>
            <a:tailEnd/>
          </a:ln>
        </p:spPr>
        <p:txBody>
          <a:bodyPr lIns="74066" tIns="37033" rIns="74066" bIns="37033"/>
          <a:lstStyle/>
          <a:p>
            <a:r>
              <a:rPr lang="en-US" altLang="ko-KR" sz="1100" b="0">
                <a:solidFill>
                  <a:srgbClr val="000000"/>
                </a:solidFill>
                <a:ea typeface="Batang" charset="-127"/>
              </a:rPr>
              <a:t>Primary electron beam</a:t>
            </a:r>
            <a:endParaRPr lang="en-US" sz="3600"/>
          </a:p>
        </p:txBody>
      </p:sp>
      <p:sp>
        <p:nvSpPr>
          <p:cNvPr id="1068" name="Text Box 49"/>
          <p:cNvSpPr txBox="1">
            <a:spLocks noChangeArrowheads="1"/>
          </p:cNvSpPr>
          <p:nvPr/>
        </p:nvSpPr>
        <p:spPr bwMode="auto">
          <a:xfrm>
            <a:off x="5772151" y="4476783"/>
            <a:ext cx="2061633" cy="183800"/>
          </a:xfrm>
          <a:prstGeom prst="rect">
            <a:avLst/>
          </a:prstGeom>
          <a:noFill/>
          <a:ln w="9525">
            <a:noFill/>
            <a:miter lim="800000"/>
            <a:headEnd/>
            <a:tailEnd/>
          </a:ln>
        </p:spPr>
        <p:txBody>
          <a:bodyPr lIns="74066" tIns="37033" rIns="74066" bIns="37033"/>
          <a:lstStyle/>
          <a:p>
            <a:r>
              <a:rPr lang="en-US" altLang="ko-KR" sz="1100" b="0">
                <a:solidFill>
                  <a:srgbClr val="000000"/>
                </a:solidFill>
                <a:ea typeface="Batang" charset="-127"/>
              </a:rPr>
              <a:t>Differential Aperture</a:t>
            </a:r>
            <a:endParaRPr lang="en-US" sz="3600"/>
          </a:p>
        </p:txBody>
      </p:sp>
      <p:sp>
        <p:nvSpPr>
          <p:cNvPr id="1069" name="Line 50"/>
          <p:cNvSpPr>
            <a:spLocks noChangeShapeType="1"/>
          </p:cNvSpPr>
          <p:nvPr/>
        </p:nvSpPr>
        <p:spPr bwMode="auto">
          <a:xfrm>
            <a:off x="6381751" y="3247041"/>
            <a:ext cx="2117" cy="991727"/>
          </a:xfrm>
          <a:prstGeom prst="line">
            <a:avLst/>
          </a:prstGeom>
          <a:noFill/>
          <a:ln w="9525">
            <a:solidFill>
              <a:srgbClr val="000000"/>
            </a:solidFill>
            <a:prstDash val="sysDot"/>
            <a:round/>
            <a:headEnd/>
            <a:tailEnd/>
          </a:ln>
        </p:spPr>
        <p:txBody>
          <a:bodyPr/>
          <a:lstStyle/>
          <a:p>
            <a:endParaRPr lang="en-US"/>
          </a:p>
        </p:txBody>
      </p:sp>
      <p:sp>
        <p:nvSpPr>
          <p:cNvPr id="1070" name="Rectangle 51"/>
          <p:cNvSpPr>
            <a:spLocks noChangeArrowheads="1"/>
          </p:cNvSpPr>
          <p:nvPr/>
        </p:nvSpPr>
        <p:spPr bwMode="auto">
          <a:xfrm>
            <a:off x="6347884" y="3679434"/>
            <a:ext cx="103717" cy="92561"/>
          </a:xfrm>
          <a:prstGeom prst="rect">
            <a:avLst/>
          </a:prstGeom>
          <a:solidFill>
            <a:srgbClr val="FFFFFF"/>
          </a:solidFill>
          <a:ln w="9525">
            <a:noFill/>
            <a:miter lim="800000"/>
            <a:headEnd/>
            <a:tailEnd/>
          </a:ln>
        </p:spPr>
        <p:txBody>
          <a:bodyPr/>
          <a:lstStyle/>
          <a:p>
            <a:endParaRPr lang="cs-CZ"/>
          </a:p>
        </p:txBody>
      </p:sp>
      <p:sp>
        <p:nvSpPr>
          <p:cNvPr id="1071" name="Line 52"/>
          <p:cNvSpPr>
            <a:spLocks noChangeShapeType="1"/>
          </p:cNvSpPr>
          <p:nvPr/>
        </p:nvSpPr>
        <p:spPr bwMode="auto">
          <a:xfrm>
            <a:off x="5742518" y="3641088"/>
            <a:ext cx="302683" cy="1322"/>
          </a:xfrm>
          <a:prstGeom prst="line">
            <a:avLst/>
          </a:prstGeom>
          <a:noFill/>
          <a:ln w="31750">
            <a:solidFill>
              <a:srgbClr val="C0C0C0"/>
            </a:solidFill>
            <a:round/>
            <a:headEnd/>
            <a:tailEnd/>
          </a:ln>
        </p:spPr>
        <p:txBody>
          <a:bodyPr/>
          <a:lstStyle/>
          <a:p>
            <a:endParaRPr lang="en-US"/>
          </a:p>
        </p:txBody>
      </p:sp>
      <p:sp>
        <p:nvSpPr>
          <p:cNvPr id="1072" name="Line 53"/>
          <p:cNvSpPr>
            <a:spLocks noChangeShapeType="1"/>
          </p:cNvSpPr>
          <p:nvPr/>
        </p:nvSpPr>
        <p:spPr bwMode="auto">
          <a:xfrm>
            <a:off x="5118101" y="3637121"/>
            <a:ext cx="315383" cy="3967"/>
          </a:xfrm>
          <a:prstGeom prst="line">
            <a:avLst/>
          </a:prstGeom>
          <a:noFill/>
          <a:ln w="31750">
            <a:solidFill>
              <a:srgbClr val="C0C0C0"/>
            </a:solidFill>
            <a:round/>
            <a:headEnd/>
            <a:tailEnd/>
          </a:ln>
        </p:spPr>
        <p:txBody>
          <a:bodyPr/>
          <a:lstStyle/>
          <a:p>
            <a:endParaRPr lang="en-US"/>
          </a:p>
        </p:txBody>
      </p:sp>
      <p:sp>
        <p:nvSpPr>
          <p:cNvPr id="1073" name="Line 54"/>
          <p:cNvSpPr>
            <a:spLocks noChangeShapeType="1"/>
          </p:cNvSpPr>
          <p:nvPr/>
        </p:nvSpPr>
        <p:spPr bwMode="auto">
          <a:xfrm>
            <a:off x="5109635" y="3645055"/>
            <a:ext cx="323850" cy="33058"/>
          </a:xfrm>
          <a:prstGeom prst="line">
            <a:avLst/>
          </a:prstGeom>
          <a:noFill/>
          <a:ln w="9525">
            <a:solidFill>
              <a:srgbClr val="000000"/>
            </a:solidFill>
            <a:round/>
            <a:headEnd/>
            <a:tailEnd/>
          </a:ln>
        </p:spPr>
        <p:txBody>
          <a:bodyPr/>
          <a:lstStyle/>
          <a:p>
            <a:endParaRPr lang="en-US"/>
          </a:p>
        </p:txBody>
      </p:sp>
      <p:sp>
        <p:nvSpPr>
          <p:cNvPr id="1074" name="Line 55"/>
          <p:cNvSpPr>
            <a:spLocks noChangeShapeType="1"/>
          </p:cNvSpPr>
          <p:nvPr/>
        </p:nvSpPr>
        <p:spPr bwMode="auto">
          <a:xfrm rot="9368665">
            <a:off x="5754240" y="3615651"/>
            <a:ext cx="305956" cy="91201"/>
          </a:xfrm>
          <a:prstGeom prst="line">
            <a:avLst/>
          </a:prstGeom>
          <a:noFill/>
          <a:ln w="9525">
            <a:solidFill>
              <a:srgbClr val="000000"/>
            </a:solidFill>
            <a:round/>
            <a:headEnd/>
            <a:tailEnd/>
          </a:ln>
        </p:spPr>
        <p:txBody>
          <a:bodyPr/>
          <a:lstStyle/>
          <a:p>
            <a:endParaRPr lang="en-US"/>
          </a:p>
        </p:txBody>
      </p:sp>
      <p:sp>
        <p:nvSpPr>
          <p:cNvPr id="1075" name="Line 56"/>
          <p:cNvSpPr>
            <a:spLocks noChangeShapeType="1"/>
          </p:cNvSpPr>
          <p:nvPr/>
        </p:nvSpPr>
        <p:spPr bwMode="auto">
          <a:xfrm>
            <a:off x="5772151" y="3876457"/>
            <a:ext cx="302683" cy="1322"/>
          </a:xfrm>
          <a:prstGeom prst="line">
            <a:avLst/>
          </a:prstGeom>
          <a:noFill/>
          <a:ln w="31750">
            <a:solidFill>
              <a:srgbClr val="C0C0C0"/>
            </a:solidFill>
            <a:round/>
            <a:headEnd/>
            <a:tailEnd/>
          </a:ln>
        </p:spPr>
        <p:txBody>
          <a:bodyPr/>
          <a:lstStyle/>
          <a:p>
            <a:endParaRPr lang="en-US"/>
          </a:p>
        </p:txBody>
      </p:sp>
      <p:sp>
        <p:nvSpPr>
          <p:cNvPr id="1076" name="Line 57"/>
          <p:cNvSpPr>
            <a:spLocks noChangeShapeType="1"/>
          </p:cNvSpPr>
          <p:nvPr/>
        </p:nvSpPr>
        <p:spPr bwMode="auto">
          <a:xfrm>
            <a:off x="5772151" y="3838111"/>
            <a:ext cx="323850" cy="33058"/>
          </a:xfrm>
          <a:prstGeom prst="line">
            <a:avLst/>
          </a:prstGeom>
          <a:noFill/>
          <a:ln w="9525">
            <a:solidFill>
              <a:srgbClr val="000000"/>
            </a:solidFill>
            <a:round/>
            <a:headEnd/>
            <a:tailEnd/>
          </a:ln>
        </p:spPr>
        <p:txBody>
          <a:bodyPr/>
          <a:lstStyle/>
          <a:p>
            <a:endParaRPr lang="en-US"/>
          </a:p>
        </p:txBody>
      </p:sp>
      <p:sp>
        <p:nvSpPr>
          <p:cNvPr id="1077" name="Line 58"/>
          <p:cNvSpPr>
            <a:spLocks noChangeShapeType="1"/>
          </p:cNvSpPr>
          <p:nvPr/>
        </p:nvSpPr>
        <p:spPr bwMode="auto">
          <a:xfrm>
            <a:off x="5154085" y="3876457"/>
            <a:ext cx="302683" cy="1322"/>
          </a:xfrm>
          <a:prstGeom prst="line">
            <a:avLst/>
          </a:prstGeom>
          <a:noFill/>
          <a:ln w="31750">
            <a:solidFill>
              <a:srgbClr val="C0C0C0"/>
            </a:solidFill>
            <a:round/>
            <a:headEnd/>
            <a:tailEnd/>
          </a:ln>
        </p:spPr>
        <p:txBody>
          <a:bodyPr/>
          <a:lstStyle/>
          <a:p>
            <a:endParaRPr lang="en-US"/>
          </a:p>
        </p:txBody>
      </p:sp>
      <p:sp>
        <p:nvSpPr>
          <p:cNvPr id="1078" name="Line 59"/>
          <p:cNvSpPr>
            <a:spLocks noChangeShapeType="1"/>
          </p:cNvSpPr>
          <p:nvPr/>
        </p:nvSpPr>
        <p:spPr bwMode="auto">
          <a:xfrm rot="9368665">
            <a:off x="5144063" y="3811965"/>
            <a:ext cx="300204" cy="88600"/>
          </a:xfrm>
          <a:prstGeom prst="line">
            <a:avLst/>
          </a:prstGeom>
          <a:noFill/>
          <a:ln w="9525">
            <a:solidFill>
              <a:srgbClr val="000000"/>
            </a:solidFill>
            <a:round/>
            <a:headEnd/>
            <a:tailEnd/>
          </a:ln>
        </p:spPr>
        <p:txBody>
          <a:bodyPr/>
          <a:lstStyle/>
          <a:p>
            <a:endParaRPr lang="en-US"/>
          </a:p>
        </p:txBody>
      </p:sp>
      <p:sp>
        <p:nvSpPr>
          <p:cNvPr id="1079" name="Rectangle 60"/>
          <p:cNvSpPr>
            <a:spLocks noChangeArrowheads="1"/>
          </p:cNvSpPr>
          <p:nvPr/>
        </p:nvSpPr>
        <p:spPr bwMode="auto">
          <a:xfrm>
            <a:off x="4588935" y="3671501"/>
            <a:ext cx="101600" cy="117685"/>
          </a:xfrm>
          <a:prstGeom prst="rect">
            <a:avLst/>
          </a:prstGeom>
          <a:solidFill>
            <a:srgbClr val="FFFFFF"/>
          </a:solidFill>
          <a:ln w="9525">
            <a:noFill/>
            <a:miter lim="800000"/>
            <a:headEnd/>
            <a:tailEnd/>
          </a:ln>
        </p:spPr>
        <p:txBody>
          <a:bodyPr/>
          <a:lstStyle/>
          <a:p>
            <a:endParaRPr lang="cs-CZ"/>
          </a:p>
        </p:txBody>
      </p:sp>
      <p:sp>
        <p:nvSpPr>
          <p:cNvPr id="1080" name="Rectangle 61"/>
          <p:cNvSpPr>
            <a:spLocks noChangeArrowheads="1"/>
          </p:cNvSpPr>
          <p:nvPr/>
        </p:nvSpPr>
        <p:spPr bwMode="auto">
          <a:xfrm>
            <a:off x="4764618" y="4041745"/>
            <a:ext cx="103717" cy="62148"/>
          </a:xfrm>
          <a:prstGeom prst="rect">
            <a:avLst/>
          </a:prstGeom>
          <a:solidFill>
            <a:srgbClr val="FFFFFF"/>
          </a:solidFill>
          <a:ln w="9525">
            <a:noFill/>
            <a:miter lim="800000"/>
            <a:headEnd/>
            <a:tailEnd/>
          </a:ln>
        </p:spPr>
        <p:txBody>
          <a:bodyPr/>
          <a:lstStyle/>
          <a:p>
            <a:endParaRPr lang="cs-CZ"/>
          </a:p>
        </p:txBody>
      </p:sp>
      <p:sp>
        <p:nvSpPr>
          <p:cNvPr id="1081" name="Rectangle 62"/>
          <p:cNvSpPr>
            <a:spLocks noChangeArrowheads="1"/>
          </p:cNvSpPr>
          <p:nvPr/>
        </p:nvSpPr>
        <p:spPr bwMode="auto">
          <a:xfrm>
            <a:off x="4749801" y="3418941"/>
            <a:ext cx="101600" cy="62148"/>
          </a:xfrm>
          <a:prstGeom prst="rect">
            <a:avLst/>
          </a:prstGeom>
          <a:solidFill>
            <a:srgbClr val="FFFFFF"/>
          </a:solidFill>
          <a:ln w="9525">
            <a:noFill/>
            <a:miter lim="800000"/>
            <a:headEnd/>
            <a:tailEnd/>
          </a:ln>
        </p:spPr>
        <p:txBody>
          <a:bodyPr/>
          <a:lstStyle/>
          <a:p>
            <a:endParaRPr lang="cs-CZ"/>
          </a:p>
        </p:txBody>
      </p:sp>
      <p:sp>
        <p:nvSpPr>
          <p:cNvPr id="1030" name="Text Box 63"/>
          <p:cNvSpPr txBox="1">
            <a:spLocks noChangeArrowheads="1"/>
          </p:cNvSpPr>
          <p:nvPr/>
        </p:nvSpPr>
        <p:spPr bwMode="auto">
          <a:xfrm>
            <a:off x="300251" y="1131865"/>
            <a:ext cx="3234519" cy="830997"/>
          </a:xfrm>
          <a:prstGeom prst="rect">
            <a:avLst/>
          </a:prstGeom>
          <a:noFill/>
          <a:ln w="9525" algn="ctr">
            <a:noFill/>
            <a:miter lim="800000"/>
            <a:headEnd/>
            <a:tailEnd/>
          </a:ln>
        </p:spPr>
        <p:txBody>
          <a:bodyPr wrap="square" anchor="b">
            <a:spAutoFit/>
          </a:bodyPr>
          <a:lstStyle/>
          <a:p>
            <a:r>
              <a:rPr lang="cs-CZ" sz="1600" dirty="0" smtClean="0"/>
              <a:t>Řídící jednotka plynů s ventily pro udržování přesného tlaku plynů a jejich směsi</a:t>
            </a:r>
            <a:endParaRPr lang="en-US" sz="1600" dirty="0"/>
          </a:p>
        </p:txBody>
      </p:sp>
      <p:sp>
        <p:nvSpPr>
          <p:cNvPr id="1031" name="Text Box 64"/>
          <p:cNvSpPr txBox="1">
            <a:spLocks noChangeArrowheads="1"/>
          </p:cNvSpPr>
          <p:nvPr/>
        </p:nvSpPr>
        <p:spPr bwMode="auto">
          <a:xfrm>
            <a:off x="300251" y="3098959"/>
            <a:ext cx="3234519" cy="830997"/>
          </a:xfrm>
          <a:prstGeom prst="rect">
            <a:avLst/>
          </a:prstGeom>
          <a:noFill/>
          <a:ln w="9525" algn="ctr">
            <a:noFill/>
            <a:miter lim="800000"/>
            <a:headEnd/>
            <a:tailEnd/>
          </a:ln>
        </p:spPr>
        <p:txBody>
          <a:bodyPr wrap="square" anchor="b">
            <a:spAutoFit/>
          </a:bodyPr>
          <a:lstStyle/>
          <a:p>
            <a:r>
              <a:rPr lang="en-US" sz="1600" dirty="0"/>
              <a:t>E-cell </a:t>
            </a:r>
            <a:r>
              <a:rPr lang="cs-CZ" sz="1600" dirty="0" smtClean="0"/>
              <a:t>s diferenciálně čerpanými aperturami a dalšími bezolejovými pumpami</a:t>
            </a:r>
            <a:endParaRPr lang="en-US" sz="1600" dirty="0"/>
          </a:p>
        </p:txBody>
      </p:sp>
      <p:sp>
        <p:nvSpPr>
          <p:cNvPr id="1032" name="Text Box 65"/>
          <p:cNvSpPr txBox="1">
            <a:spLocks noChangeArrowheads="1"/>
          </p:cNvSpPr>
          <p:nvPr/>
        </p:nvSpPr>
        <p:spPr bwMode="auto">
          <a:xfrm>
            <a:off x="300251" y="5163942"/>
            <a:ext cx="3234519" cy="584775"/>
          </a:xfrm>
          <a:prstGeom prst="rect">
            <a:avLst/>
          </a:prstGeom>
          <a:noFill/>
          <a:ln w="9525" algn="ctr">
            <a:noFill/>
            <a:miter lim="800000"/>
            <a:headEnd/>
            <a:tailEnd/>
          </a:ln>
        </p:spPr>
        <p:txBody>
          <a:bodyPr wrap="square" anchor="b">
            <a:spAutoFit/>
          </a:bodyPr>
          <a:lstStyle/>
          <a:p>
            <a:r>
              <a:rPr lang="cs-CZ" sz="1600" dirty="0" smtClean="0"/>
              <a:t>Hmotový spektrometr pro stanovení složení plynu</a:t>
            </a:r>
            <a:endParaRPr lang="en-US" sz="1600" dirty="0"/>
          </a:p>
        </p:txBody>
      </p:sp>
      <p:pic>
        <p:nvPicPr>
          <p:cNvPr id="1033" name="Picture 66" descr="FEI_272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88000" y="942448"/>
            <a:ext cx="1847088" cy="1231392"/>
          </a:xfrm>
          <a:prstGeom prst="rect">
            <a:avLst/>
          </a:prstGeom>
          <a:noFill/>
          <a:ln w="9525">
            <a:noFill/>
            <a:miter lim="800000"/>
            <a:headEnd/>
            <a:tailEnd/>
          </a:ln>
        </p:spPr>
      </p:pic>
      <p:sp>
        <p:nvSpPr>
          <p:cNvPr id="1034" name="Text Box 67"/>
          <p:cNvSpPr txBox="1">
            <a:spLocks noChangeArrowheads="1"/>
          </p:cNvSpPr>
          <p:nvPr/>
        </p:nvSpPr>
        <p:spPr bwMode="auto">
          <a:xfrm>
            <a:off x="1900768" y="2283381"/>
            <a:ext cx="453970" cy="646331"/>
          </a:xfrm>
          <a:prstGeom prst="rect">
            <a:avLst/>
          </a:prstGeom>
          <a:noFill/>
          <a:ln w="9525" algn="ctr">
            <a:noFill/>
            <a:miter lim="800000"/>
            <a:headEnd/>
            <a:tailEnd/>
          </a:ln>
        </p:spPr>
        <p:txBody>
          <a:bodyPr wrap="none" anchor="b">
            <a:spAutoFit/>
          </a:bodyPr>
          <a:lstStyle/>
          <a:p>
            <a:r>
              <a:rPr lang="en-US" sz="3600" dirty="0"/>
              <a:t>+</a:t>
            </a:r>
          </a:p>
        </p:txBody>
      </p:sp>
      <p:sp>
        <p:nvSpPr>
          <p:cNvPr id="1035" name="Text Box 68"/>
          <p:cNvSpPr txBox="1">
            <a:spLocks noChangeArrowheads="1"/>
          </p:cNvSpPr>
          <p:nvPr/>
        </p:nvSpPr>
        <p:spPr bwMode="auto">
          <a:xfrm>
            <a:off x="1900768" y="4220131"/>
            <a:ext cx="453970" cy="646331"/>
          </a:xfrm>
          <a:prstGeom prst="rect">
            <a:avLst/>
          </a:prstGeom>
          <a:noFill/>
          <a:ln w="9525" algn="ctr">
            <a:noFill/>
            <a:miter lim="800000"/>
            <a:headEnd/>
            <a:tailEnd/>
          </a:ln>
        </p:spPr>
        <p:txBody>
          <a:bodyPr wrap="none" anchor="b">
            <a:spAutoFit/>
          </a:bodyPr>
          <a:lstStyle/>
          <a:p>
            <a:r>
              <a:rPr lang="en-US" sz="3600" dirty="0"/>
              <a:t>+</a:t>
            </a:r>
          </a:p>
        </p:txBody>
      </p:sp>
      <p:pic>
        <p:nvPicPr>
          <p:cNvPr id="1036" name="Picture 69" descr="FEI_273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267202" y="891648"/>
            <a:ext cx="942015" cy="1311432"/>
          </a:xfrm>
          <a:prstGeom prst="rect">
            <a:avLst/>
          </a:prstGeom>
          <a:noFill/>
          <a:ln w="9525">
            <a:noFill/>
            <a:miter lim="800000"/>
            <a:headEnd/>
            <a:tailEnd/>
          </a:ln>
        </p:spPr>
      </p:pic>
    </p:spTree>
    <p:extLst>
      <p:ext uri="{BB962C8B-B14F-4D97-AF65-F5344CB8AC3E}">
        <p14:creationId xmlns:p14="http://schemas.microsoft.com/office/powerpoint/2010/main" val="199677320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sz="2400" dirty="0"/>
          </a:p>
        </p:txBody>
      </p:sp>
      <p:sp>
        <p:nvSpPr>
          <p:cNvPr id="18435" name="Rectangle 2"/>
          <p:cNvSpPr>
            <a:spLocks noGrp="1" noChangeAspect="1" noChangeArrowheads="1"/>
          </p:cNvSpPr>
          <p:nvPr>
            <p:ph type="title"/>
          </p:nvPr>
        </p:nvSpPr>
        <p:spPr/>
        <p:txBody>
          <a:bodyPr>
            <a:normAutofit/>
          </a:bodyPr>
          <a:lstStyle/>
          <a:p>
            <a:pPr eaLnBrk="1" hangingPunct="1"/>
            <a:r>
              <a:rPr lang="en-US" dirty="0" smtClean="0"/>
              <a:t>Titan ETEM </a:t>
            </a:r>
            <a:r>
              <a:rPr lang="cs-CZ" dirty="0" smtClean="0"/>
              <a:t>vlastnosti v různých modech</a:t>
            </a:r>
            <a:endParaRPr lang="en-US" dirty="0" smtClean="0"/>
          </a:p>
        </p:txBody>
      </p:sp>
      <p:sp>
        <p:nvSpPr>
          <p:cNvPr id="18436" name="Text Box 3"/>
          <p:cNvSpPr txBox="1">
            <a:spLocks noChangeArrowheads="1"/>
          </p:cNvSpPr>
          <p:nvPr/>
        </p:nvSpPr>
        <p:spPr bwMode="auto">
          <a:xfrm>
            <a:off x="1371600" y="1143000"/>
            <a:ext cx="8382000" cy="381000"/>
          </a:xfrm>
          <a:prstGeom prst="rect">
            <a:avLst/>
          </a:prstGeom>
          <a:noFill/>
          <a:ln w="9525">
            <a:noFill/>
            <a:miter lim="800000"/>
            <a:headEnd/>
            <a:tailEnd/>
          </a:ln>
        </p:spPr>
        <p:txBody>
          <a:bodyPr/>
          <a:lstStyle/>
          <a:p>
            <a:pPr eaLnBrk="0" hangingPunct="0"/>
            <a:endParaRPr lang="cs-CZ" sz="1600" b="0">
              <a:ea typeface="Times New Roman" pitchFamily="18" charset="0"/>
              <a:cs typeface="Arial" pitchFamily="34" charset="0"/>
            </a:endParaRPr>
          </a:p>
        </p:txBody>
      </p:sp>
      <p:sp>
        <p:nvSpPr>
          <p:cNvPr id="18437" name="Rectangle 4"/>
          <p:cNvSpPr>
            <a:spLocks noChangeArrowheads="1"/>
          </p:cNvSpPr>
          <p:nvPr/>
        </p:nvSpPr>
        <p:spPr bwMode="auto">
          <a:xfrm>
            <a:off x="412623" y="608884"/>
            <a:ext cx="3346494" cy="707886"/>
          </a:xfrm>
          <a:prstGeom prst="rect">
            <a:avLst/>
          </a:prstGeom>
          <a:noFill/>
          <a:ln w="9525" algn="ctr">
            <a:noFill/>
            <a:miter lim="800000"/>
            <a:headEnd/>
            <a:tailEnd/>
          </a:ln>
        </p:spPr>
        <p:txBody>
          <a:bodyPr wrap="none" anchor="ctr">
            <a:spAutoFit/>
          </a:bodyPr>
          <a:lstStyle/>
          <a:p>
            <a:r>
              <a:rPr lang="en-US" sz="2000" dirty="0"/>
              <a:t> </a:t>
            </a:r>
            <a:r>
              <a:rPr lang="en-US" sz="2000" dirty="0" smtClean="0"/>
              <a:t>Young</a:t>
            </a:r>
            <a:r>
              <a:rPr lang="cs-CZ" sz="2000" dirty="0" smtClean="0"/>
              <a:t> proužky </a:t>
            </a:r>
            <a:r>
              <a:rPr lang="en-US" sz="2000" dirty="0" smtClean="0"/>
              <a:t>experiment</a:t>
            </a:r>
            <a:endParaRPr lang="en-US" sz="2000" dirty="0"/>
          </a:p>
          <a:p>
            <a:r>
              <a:rPr lang="en-US" sz="2000" dirty="0"/>
              <a:t> </a:t>
            </a:r>
            <a:r>
              <a:rPr lang="cs-CZ" sz="2000" dirty="0" smtClean="0"/>
              <a:t>při</a:t>
            </a:r>
            <a:r>
              <a:rPr lang="en-US" sz="2000" dirty="0" smtClean="0"/>
              <a:t> </a:t>
            </a:r>
            <a:r>
              <a:rPr lang="en-US" sz="2000" dirty="0"/>
              <a:t>5mbar </a:t>
            </a:r>
            <a:r>
              <a:rPr lang="cs-CZ" sz="2000" dirty="0" smtClean="0"/>
              <a:t>tlaku</a:t>
            </a:r>
            <a:endParaRPr lang="en-US" sz="2000" dirty="0"/>
          </a:p>
        </p:txBody>
      </p:sp>
      <p:pic>
        <p:nvPicPr>
          <p:cNvPr id="18438" name="Picture 5" descr="_InfoLimit 5mBar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1" y="1981201"/>
            <a:ext cx="3705515" cy="3452043"/>
          </a:xfrm>
          <a:prstGeom prst="rect">
            <a:avLst/>
          </a:prstGeom>
          <a:noFill/>
          <a:ln w="9525">
            <a:noFill/>
            <a:miter lim="800000"/>
            <a:headEnd/>
            <a:tailEnd/>
          </a:ln>
        </p:spPr>
      </p:pic>
      <p:pic>
        <p:nvPicPr>
          <p:cNvPr id="18439" name="Picture 6" descr="Pumps on 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7486" y="5192714"/>
            <a:ext cx="947501" cy="1044062"/>
          </a:xfrm>
          <a:prstGeom prst="rect">
            <a:avLst/>
          </a:prstGeom>
          <a:noFill/>
          <a:ln w="9525">
            <a:noFill/>
            <a:miter lim="800000"/>
            <a:headEnd/>
            <a:tailEnd/>
          </a:ln>
        </p:spPr>
      </p:pic>
      <p:pic>
        <p:nvPicPr>
          <p:cNvPr id="18440" name="Picture 7" descr="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00800" y="2209800"/>
            <a:ext cx="3608832" cy="3608832"/>
          </a:xfrm>
          <a:prstGeom prst="rect">
            <a:avLst/>
          </a:prstGeom>
          <a:noFill/>
          <a:ln w="9525">
            <a:noFill/>
            <a:miter lim="800000"/>
            <a:headEnd/>
            <a:tailEnd/>
          </a:ln>
        </p:spPr>
      </p:pic>
      <p:sp>
        <p:nvSpPr>
          <p:cNvPr id="18441" name="Rectangle 8"/>
          <p:cNvSpPr>
            <a:spLocks noChangeArrowheads="1"/>
          </p:cNvSpPr>
          <p:nvPr/>
        </p:nvSpPr>
        <p:spPr bwMode="auto">
          <a:xfrm>
            <a:off x="3759200" y="4542345"/>
            <a:ext cx="2709333" cy="584775"/>
          </a:xfrm>
          <a:prstGeom prst="rect">
            <a:avLst/>
          </a:prstGeom>
          <a:noFill/>
          <a:ln w="9525" algn="ctr">
            <a:noFill/>
            <a:miter lim="800000"/>
            <a:headEnd/>
            <a:tailEnd/>
          </a:ln>
        </p:spPr>
        <p:txBody>
          <a:bodyPr anchor="ctr">
            <a:spAutoFit/>
          </a:bodyPr>
          <a:lstStyle/>
          <a:p>
            <a:r>
              <a:rPr lang="en-US" sz="1600"/>
              <a:t>EELS zero-loss peak  in ETEM mode</a:t>
            </a:r>
          </a:p>
        </p:txBody>
      </p:sp>
      <p:sp>
        <p:nvSpPr>
          <p:cNvPr id="18442" name="Rectangle 9"/>
          <p:cNvSpPr>
            <a:spLocks noChangeArrowheads="1"/>
          </p:cNvSpPr>
          <p:nvPr/>
        </p:nvSpPr>
        <p:spPr bwMode="auto">
          <a:xfrm>
            <a:off x="7035801" y="1293526"/>
            <a:ext cx="2527423" cy="584775"/>
          </a:xfrm>
          <a:prstGeom prst="rect">
            <a:avLst/>
          </a:prstGeom>
          <a:noFill/>
          <a:ln w="9525" algn="ctr">
            <a:noFill/>
            <a:miter lim="800000"/>
            <a:headEnd/>
            <a:tailEnd/>
          </a:ln>
        </p:spPr>
        <p:txBody>
          <a:bodyPr wrap="none" anchor="ctr">
            <a:spAutoFit/>
          </a:bodyPr>
          <a:lstStyle/>
          <a:p>
            <a:r>
              <a:rPr lang="en-US" sz="1600"/>
              <a:t>HR-STEM image of Si110</a:t>
            </a:r>
          </a:p>
          <a:p>
            <a:r>
              <a:rPr lang="en-US" sz="1600"/>
              <a:t> in ETEM mode</a:t>
            </a:r>
          </a:p>
        </p:txBody>
      </p:sp>
    </p:spTree>
    <p:extLst>
      <p:ext uri="{BB962C8B-B14F-4D97-AF65-F5344CB8AC3E}">
        <p14:creationId xmlns:p14="http://schemas.microsoft.com/office/powerpoint/2010/main" val="411340023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a:bodyPr>
          <a:lstStyle/>
          <a:p>
            <a:r>
              <a:rPr lang="cs-CZ" dirty="0" smtClean="0"/>
              <a:t>Kam se ubíráme</a:t>
            </a:r>
            <a:r>
              <a:rPr lang="en-US" dirty="0" smtClean="0"/>
              <a:t>…?</a:t>
            </a:r>
            <a:endParaRPr lang="cs-CZ" dirty="0" smtClean="0"/>
          </a:p>
        </p:txBody>
      </p:sp>
      <p:sp>
        <p:nvSpPr>
          <p:cNvPr id="3" name="Text Placeholder 2"/>
          <p:cNvSpPr>
            <a:spLocks noGrp="1"/>
          </p:cNvSpPr>
          <p:nvPr>
            <p:ph type="body" sz="quarter" idx="10"/>
          </p:nvPr>
        </p:nvSpPr>
        <p:spPr>
          <a:xfrm>
            <a:off x="0" y="533401"/>
            <a:ext cx="12192000" cy="804079"/>
          </a:xfrm>
        </p:spPr>
        <p:txBody>
          <a:bodyPr/>
          <a:lstStyle/>
          <a:p>
            <a:r>
              <a:rPr lang="en-US" sz="2400" i="1" dirty="0"/>
              <a:t>In situ</a:t>
            </a:r>
            <a:r>
              <a:rPr lang="en-US" sz="2400" dirty="0"/>
              <a:t> experiment</a:t>
            </a:r>
            <a:r>
              <a:rPr lang="cs-CZ" sz="2400" dirty="0"/>
              <a:t>y</a:t>
            </a:r>
            <a:r>
              <a:rPr lang="en-US" sz="2400" dirty="0"/>
              <a:t> – </a:t>
            </a:r>
            <a:r>
              <a:rPr lang="cs-CZ" sz="2400" dirty="0"/>
              <a:t>dolů k atomům</a:t>
            </a:r>
            <a:r>
              <a:rPr lang="en-US" sz="2400" dirty="0"/>
              <a:t/>
            </a:r>
            <a:br>
              <a:rPr lang="en-US" sz="2400" dirty="0"/>
            </a:br>
            <a:r>
              <a:rPr lang="cs-CZ" sz="2400" dirty="0"/>
              <a:t>Vyhřívání a </a:t>
            </a:r>
            <a:r>
              <a:rPr lang="cs-CZ" sz="2400" dirty="0" smtClean="0"/>
              <a:t>páry</a:t>
            </a:r>
            <a:endParaRPr lang="en-US" sz="2400" dirty="0"/>
          </a:p>
        </p:txBody>
      </p:sp>
      <p:sp>
        <p:nvSpPr>
          <p:cNvPr id="19460" name="Rectangle 5"/>
          <p:cNvSpPr>
            <a:spLocks noChangeArrowheads="1"/>
          </p:cNvSpPr>
          <p:nvPr/>
        </p:nvSpPr>
        <p:spPr bwMode="auto">
          <a:xfrm>
            <a:off x="304800" y="5380039"/>
            <a:ext cx="11647851" cy="923925"/>
          </a:xfrm>
          <a:prstGeom prst="rect">
            <a:avLst/>
          </a:prstGeom>
          <a:noFill/>
          <a:ln w="9525">
            <a:noFill/>
            <a:miter lim="800000"/>
            <a:headEnd/>
            <a:tailEnd/>
          </a:ln>
        </p:spPr>
        <p:txBody>
          <a:bodyPr wrap="square">
            <a:spAutoFit/>
          </a:bodyPr>
          <a:lstStyle/>
          <a:p>
            <a:endParaRPr lang="en-US" b="0" i="1" dirty="0"/>
          </a:p>
          <a:p>
            <a:r>
              <a:rPr lang="en-US" b="0" i="1" dirty="0"/>
              <a:t>In situ </a:t>
            </a:r>
            <a:r>
              <a:rPr lang="en-US" b="0" i="1" dirty="0" smtClean="0"/>
              <a:t>nu</a:t>
            </a:r>
            <a:r>
              <a:rPr lang="cs-CZ" b="0" i="1" dirty="0" err="1" smtClean="0"/>
              <a:t>kleace</a:t>
            </a:r>
            <a:r>
              <a:rPr lang="cs-CZ" b="0" i="1" dirty="0" smtClean="0"/>
              <a:t> uhlíkových </a:t>
            </a:r>
            <a:r>
              <a:rPr lang="cs-CZ" b="0" i="1" dirty="0" err="1" smtClean="0"/>
              <a:t>nanotrubic</a:t>
            </a:r>
            <a:r>
              <a:rPr lang="cs-CZ" b="0" i="1" dirty="0" smtClean="0"/>
              <a:t> injekcí uhlíkových atomů do kovových částic</a:t>
            </a:r>
            <a:r>
              <a:rPr lang="en-US" b="0" i="1" dirty="0" smtClean="0"/>
              <a:t>. </a:t>
            </a:r>
            <a:endParaRPr lang="cs-CZ" b="0" i="1" dirty="0" smtClean="0"/>
          </a:p>
          <a:p>
            <a:r>
              <a:rPr lang="es-ES" dirty="0" err="1" smtClean="0"/>
              <a:t>by</a:t>
            </a:r>
            <a:r>
              <a:rPr lang="es-ES" dirty="0" smtClean="0"/>
              <a:t> </a:t>
            </a:r>
            <a:r>
              <a:rPr lang="es-ES" dirty="0"/>
              <a:t>J.A. Rodriguez-Manzo et al. </a:t>
            </a:r>
            <a:r>
              <a:rPr lang="en-US" b="0" i="1" dirty="0"/>
              <a:t>nature nanotechnology</a:t>
            </a:r>
          </a:p>
        </p:txBody>
      </p:sp>
      <p:sp>
        <p:nvSpPr>
          <p:cNvPr id="19463" name="Rectangle 8"/>
          <p:cNvSpPr>
            <a:spLocks noChangeArrowheads="1"/>
          </p:cNvSpPr>
          <p:nvPr/>
        </p:nvSpPr>
        <p:spPr bwMode="auto">
          <a:xfrm>
            <a:off x="5423926" y="3212976"/>
            <a:ext cx="2976136" cy="369332"/>
          </a:xfrm>
          <a:prstGeom prst="rect">
            <a:avLst/>
          </a:prstGeom>
          <a:noFill/>
          <a:ln w="9525">
            <a:noFill/>
            <a:miter lim="800000"/>
            <a:headEnd/>
            <a:tailEnd/>
          </a:ln>
        </p:spPr>
        <p:txBody>
          <a:bodyPr wrap="none">
            <a:spAutoFit/>
          </a:bodyPr>
          <a:lstStyle/>
          <a:p>
            <a:r>
              <a:rPr lang="cs-CZ" dirty="0"/>
              <a:t>MWNT </a:t>
            </a:r>
            <a:r>
              <a:rPr lang="cs-CZ" dirty="0" err="1"/>
              <a:t>from</a:t>
            </a:r>
            <a:r>
              <a:rPr lang="cs-CZ" dirty="0"/>
              <a:t> a </a:t>
            </a:r>
            <a:r>
              <a:rPr lang="cs-CZ" dirty="0" err="1"/>
              <a:t>FeCo</a:t>
            </a:r>
            <a:r>
              <a:rPr lang="cs-CZ" dirty="0"/>
              <a:t> </a:t>
            </a:r>
            <a:r>
              <a:rPr lang="cs-CZ" dirty="0" err="1"/>
              <a:t>crystal</a:t>
            </a:r>
            <a:endParaRPr lang="cs-CZ" dirty="0"/>
          </a:p>
        </p:txBody>
      </p:sp>
      <p:pic>
        <p:nvPicPr>
          <p:cNvPr id="2" name="Nnano_2007_107_s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764" y="1445752"/>
            <a:ext cx="5315162" cy="3986372"/>
          </a:xfrm>
          <a:prstGeom prst="rect">
            <a:avLst/>
          </a:prstGeom>
        </p:spPr>
      </p:pic>
    </p:spTree>
    <p:extLst>
      <p:ext uri="{BB962C8B-B14F-4D97-AF65-F5344CB8AC3E}">
        <p14:creationId xmlns:p14="http://schemas.microsoft.com/office/powerpoint/2010/main" val="2058008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spect="1" noChangeArrowheads="1"/>
          </p:cNvSpPr>
          <p:nvPr>
            <p:ph type="title"/>
          </p:nvPr>
        </p:nvSpPr>
        <p:spPr/>
        <p:txBody>
          <a:bodyPr>
            <a:noAutofit/>
          </a:bodyPr>
          <a:lstStyle/>
          <a:p>
            <a:r>
              <a:rPr lang="cs-CZ" sz="2000" dirty="0"/>
              <a:t>Kam </a:t>
            </a:r>
            <a:r>
              <a:rPr lang="cs-CZ" sz="2000" dirty="0" smtClean="0"/>
              <a:t>se ubíráme</a:t>
            </a:r>
            <a:endParaRPr lang="en-US" sz="2000" dirty="0" smtClean="0"/>
          </a:p>
        </p:txBody>
      </p:sp>
      <p:sp>
        <p:nvSpPr>
          <p:cNvPr id="3" name="Text Placeholder 2"/>
          <p:cNvSpPr>
            <a:spLocks noGrp="1"/>
          </p:cNvSpPr>
          <p:nvPr>
            <p:ph type="body" sz="quarter" idx="10"/>
          </p:nvPr>
        </p:nvSpPr>
        <p:spPr>
          <a:xfrm>
            <a:off x="0" y="533402"/>
            <a:ext cx="12192000" cy="913262"/>
          </a:xfrm>
        </p:spPr>
        <p:txBody>
          <a:bodyPr/>
          <a:lstStyle/>
          <a:p>
            <a:r>
              <a:rPr lang="en-US" i="1" dirty="0"/>
              <a:t>In situ</a:t>
            </a:r>
            <a:r>
              <a:rPr lang="en-US" dirty="0"/>
              <a:t> experiment</a:t>
            </a:r>
            <a:r>
              <a:rPr lang="cs-CZ" dirty="0"/>
              <a:t>y</a:t>
            </a:r>
            <a:r>
              <a:rPr lang="en-US" dirty="0"/>
              <a:t> – </a:t>
            </a:r>
            <a:r>
              <a:rPr lang="cs-CZ" dirty="0"/>
              <a:t>dolů k atomům </a:t>
            </a:r>
            <a:endParaRPr lang="cs-CZ" dirty="0" smtClean="0"/>
          </a:p>
          <a:p>
            <a:r>
              <a:rPr lang="cs-CZ" dirty="0"/>
              <a:t>Vyhřívání </a:t>
            </a:r>
            <a:r>
              <a:rPr lang="cs-CZ" dirty="0" smtClean="0"/>
              <a:t>+ páry </a:t>
            </a:r>
            <a:r>
              <a:rPr lang="en-US" dirty="0" smtClean="0"/>
              <a:t>(+ </a:t>
            </a:r>
            <a:r>
              <a:rPr lang="cs-CZ" dirty="0" smtClean="0"/>
              <a:t>k</a:t>
            </a:r>
            <a:r>
              <a:rPr lang="en-US" dirty="0" smtClean="0"/>
              <a:t>ore</a:t>
            </a:r>
            <a:r>
              <a:rPr lang="cs-CZ" dirty="0" err="1" smtClean="0"/>
              <a:t>ktory</a:t>
            </a:r>
            <a:r>
              <a:rPr lang="cs-CZ" dirty="0" smtClean="0"/>
              <a:t>)</a:t>
            </a:r>
            <a:endParaRPr lang="en-US" dirty="0"/>
          </a:p>
        </p:txBody>
      </p:sp>
      <p:sp>
        <p:nvSpPr>
          <p:cNvPr id="20484" name="Text Box 3"/>
          <p:cNvSpPr txBox="1">
            <a:spLocks noChangeArrowheads="1"/>
          </p:cNvSpPr>
          <p:nvPr/>
        </p:nvSpPr>
        <p:spPr bwMode="auto">
          <a:xfrm>
            <a:off x="464673" y="5168054"/>
            <a:ext cx="11176000" cy="1015663"/>
          </a:xfrm>
          <a:prstGeom prst="rect">
            <a:avLst/>
          </a:prstGeom>
          <a:noFill/>
          <a:ln w="9525" algn="ctr">
            <a:noFill/>
            <a:miter lim="800000"/>
            <a:headEnd/>
            <a:tailEnd/>
          </a:ln>
        </p:spPr>
        <p:txBody>
          <a:bodyPr anchor="b">
            <a:spAutoFit/>
          </a:bodyPr>
          <a:lstStyle/>
          <a:p>
            <a:r>
              <a:rPr lang="en-US" sz="2000" b="0" i="1" dirty="0"/>
              <a:t>Hofmann et al (2008) Nature Materials </a:t>
            </a:r>
            <a:r>
              <a:rPr lang="en-US" sz="2000" i="1" dirty="0"/>
              <a:t>7</a:t>
            </a:r>
            <a:r>
              <a:rPr lang="en-US" sz="2000" b="0" i="1" dirty="0"/>
              <a:t>(5)</a:t>
            </a:r>
          </a:p>
          <a:p>
            <a:r>
              <a:rPr lang="en-US" sz="2000" b="0" i="1" dirty="0"/>
              <a:t>Au </a:t>
            </a:r>
            <a:r>
              <a:rPr lang="cs-CZ" sz="2000" b="0" i="1" dirty="0" smtClean="0"/>
              <a:t>katalytické krystaly na</a:t>
            </a:r>
            <a:r>
              <a:rPr lang="en-US" sz="2000" b="0" i="1" dirty="0" smtClean="0"/>
              <a:t> </a:t>
            </a:r>
            <a:r>
              <a:rPr lang="en-US" sz="2000" b="0" i="1" dirty="0" err="1"/>
              <a:t>SiOx</a:t>
            </a:r>
            <a:r>
              <a:rPr lang="en-US" sz="2000" b="0" i="1" dirty="0"/>
              <a:t> </a:t>
            </a:r>
            <a:r>
              <a:rPr lang="en-US" sz="2000" b="0" i="1" dirty="0" err="1" smtClean="0"/>
              <a:t>membr</a:t>
            </a:r>
            <a:r>
              <a:rPr lang="cs-CZ" sz="2000" b="0" i="1" dirty="0" err="1" smtClean="0"/>
              <a:t>áně</a:t>
            </a:r>
            <a:r>
              <a:rPr lang="en-US" sz="2000" b="0" i="1" dirty="0" smtClean="0"/>
              <a:t>, </a:t>
            </a:r>
            <a:r>
              <a:rPr lang="cs-CZ" sz="2000" b="0" i="1" dirty="0" smtClean="0"/>
              <a:t>vystavené </a:t>
            </a:r>
            <a:r>
              <a:rPr lang="en-US" sz="2000" b="0" i="1" dirty="0" smtClean="0"/>
              <a:t> </a:t>
            </a:r>
            <a:r>
              <a:rPr lang="en-US" sz="2000" b="0" i="1" dirty="0"/>
              <a:t>Si</a:t>
            </a:r>
            <a:r>
              <a:rPr lang="en-US" sz="2000" b="0" i="1" baseline="-25000" dirty="0"/>
              <a:t>2</a:t>
            </a:r>
            <a:r>
              <a:rPr lang="en-US" sz="2000" b="0" i="1" dirty="0"/>
              <a:t>H</a:t>
            </a:r>
            <a:r>
              <a:rPr lang="en-US" sz="2000" b="0" i="1" baseline="-25000" dirty="0"/>
              <a:t>6 </a:t>
            </a:r>
            <a:r>
              <a:rPr lang="cs-CZ" sz="2000" b="0" i="1" baseline="-25000" dirty="0" smtClean="0"/>
              <a:t> </a:t>
            </a:r>
            <a:r>
              <a:rPr lang="cs-CZ" sz="2000" b="0" i="1" dirty="0" smtClean="0"/>
              <a:t>parám</a:t>
            </a:r>
            <a:r>
              <a:rPr lang="en-US" sz="2000" b="0" i="1" dirty="0" smtClean="0"/>
              <a:t> </a:t>
            </a:r>
            <a:r>
              <a:rPr lang="cs-CZ" sz="2000" b="0" i="1" dirty="0" smtClean="0"/>
              <a:t>při</a:t>
            </a:r>
            <a:r>
              <a:rPr lang="en-US" sz="2000" b="0" i="1" dirty="0" smtClean="0"/>
              <a:t> </a:t>
            </a:r>
            <a:r>
              <a:rPr lang="en-US" sz="2000" b="0" i="1" dirty="0"/>
              <a:t>T = 590 </a:t>
            </a:r>
            <a:r>
              <a:rPr lang="en-US" sz="2000" b="0" i="1" dirty="0">
                <a:cs typeface="Arial" pitchFamily="34" charset="0"/>
              </a:rPr>
              <a:t>°</a:t>
            </a:r>
            <a:r>
              <a:rPr lang="en-US" sz="2000" b="0" i="1" dirty="0"/>
              <a:t>C. </a:t>
            </a:r>
            <a:r>
              <a:rPr lang="cs-CZ" sz="2000" b="0" i="1" dirty="0" smtClean="0"/>
              <a:t>Při tavení se tvoří tekutá slitina Au- Si před nukleací Si a rostou </a:t>
            </a:r>
            <a:r>
              <a:rPr lang="cs-CZ" sz="2000" b="0" i="1" dirty="0" err="1" smtClean="0"/>
              <a:t>nanvlákna</a:t>
            </a:r>
            <a:endParaRPr lang="en-US" sz="2000" b="0" i="1" dirty="0"/>
          </a:p>
        </p:txBody>
      </p:sp>
      <p:pic>
        <p:nvPicPr>
          <p:cNvPr id="2" name="Hofmann_et al_nmat_s1_2008.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6607" y="1446663"/>
            <a:ext cx="5096066" cy="3822049"/>
          </a:xfrm>
          <a:prstGeom prst="rect">
            <a:avLst/>
          </a:prstGeom>
        </p:spPr>
      </p:pic>
    </p:spTree>
    <p:extLst>
      <p:ext uri="{BB962C8B-B14F-4D97-AF65-F5344CB8AC3E}">
        <p14:creationId xmlns:p14="http://schemas.microsoft.com/office/powerpoint/2010/main" val="20264560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3010" name="Rectangle 2"/>
          <p:cNvSpPr>
            <a:spLocks noChangeArrowheads="1"/>
          </p:cNvSpPr>
          <p:nvPr/>
        </p:nvSpPr>
        <p:spPr bwMode="auto">
          <a:xfrm>
            <a:off x="5283200" y="1447800"/>
            <a:ext cx="6604000" cy="1997470"/>
          </a:xfrm>
          <a:prstGeom prst="rect">
            <a:avLst/>
          </a:prstGeom>
          <a:noFill/>
          <a:ln w="9525">
            <a:noFill/>
            <a:miter lim="800000"/>
            <a:headEnd/>
            <a:tailEnd/>
          </a:ln>
        </p:spPr>
        <p:txBody>
          <a:bodyPr lIns="182880" tIns="91440" rIns="182880">
            <a:spAutoFit/>
          </a:bodyPr>
          <a:lstStyle/>
          <a:p>
            <a:pPr algn="r"/>
            <a:r>
              <a:rPr lang="en-US" sz="4400" b="1" dirty="0">
                <a:solidFill>
                  <a:srgbClr val="CE1141"/>
                </a:solidFill>
                <a:latin typeface="Trebuchet MS" pitchFamily="34" charset="0"/>
              </a:rPr>
              <a:t> </a:t>
            </a:r>
            <a:r>
              <a:rPr lang="cs-CZ" sz="3200" b="1" dirty="0" smtClean="0">
                <a:latin typeface="Trebuchet MS" pitchFamily="34" charset="0"/>
              </a:rPr>
              <a:t>Výsledky nových aplikací na </a:t>
            </a:r>
            <a:r>
              <a:rPr lang="en-US" sz="3200" b="1" dirty="0" smtClean="0">
                <a:latin typeface="Trebuchet MS" pitchFamily="34" charset="0"/>
              </a:rPr>
              <a:t> </a:t>
            </a:r>
            <a:r>
              <a:rPr lang="en-US" sz="3200" b="1" dirty="0">
                <a:latin typeface="Trebuchet MS" pitchFamily="34" charset="0"/>
              </a:rPr>
              <a:t>Titan G2 </a:t>
            </a:r>
          </a:p>
          <a:p>
            <a:pPr>
              <a:lnSpc>
                <a:spcPct val="120000"/>
              </a:lnSpc>
              <a:spcBef>
                <a:spcPct val="20000"/>
              </a:spcBef>
              <a:spcAft>
                <a:spcPct val="20000"/>
              </a:spcAft>
              <a:buClr>
                <a:schemeClr val="tx1"/>
              </a:buClr>
            </a:pPr>
            <a:r>
              <a:rPr lang="en-US" sz="3200" b="1" dirty="0">
                <a:latin typeface="Trebuchet MS" pitchFamily="34" charset="0"/>
              </a:rPr>
              <a:t> </a:t>
            </a:r>
            <a:r>
              <a:rPr lang="en-US" sz="2000" b="1" dirty="0" err="1" smtClean="0">
                <a:latin typeface="Trebuchet MS" pitchFamily="34" charset="0"/>
              </a:rPr>
              <a:t>Sorin</a:t>
            </a:r>
            <a:r>
              <a:rPr lang="en-US" sz="2000" b="1" dirty="0" smtClean="0">
                <a:latin typeface="Trebuchet MS" pitchFamily="34" charset="0"/>
              </a:rPr>
              <a:t> Lazar</a:t>
            </a:r>
            <a:r>
              <a:rPr lang="cs-CZ" sz="2000" b="1" dirty="0" smtClean="0">
                <a:latin typeface="Trebuchet MS" pitchFamily="34" charset="0"/>
              </a:rPr>
              <a:t> </a:t>
            </a:r>
            <a:r>
              <a:rPr lang="en-US" sz="2000" b="1" dirty="0" smtClean="0">
                <a:latin typeface="Trebuchet MS" pitchFamily="34" charset="0"/>
              </a:rPr>
              <a:t>Bert </a:t>
            </a:r>
            <a:r>
              <a:rPr lang="en-US" sz="2000" b="1" dirty="0" err="1" smtClean="0">
                <a:latin typeface="Trebuchet MS" pitchFamily="34" charset="0"/>
              </a:rPr>
              <a:t>Freitag</a:t>
            </a:r>
            <a:r>
              <a:rPr lang="cs-CZ" sz="2000" b="1" dirty="0" smtClean="0">
                <a:latin typeface="Trebuchet MS" pitchFamily="34" charset="0"/>
              </a:rPr>
              <a:t> 2010</a:t>
            </a:r>
            <a:endParaRPr lang="en-US" sz="2000" b="1" dirty="0">
              <a:latin typeface="Trebuchet MS" pitchFamily="34" charset="0"/>
            </a:endParaRPr>
          </a:p>
        </p:txBody>
      </p:sp>
      <p:graphicFrame>
        <p:nvGraphicFramePr>
          <p:cNvPr id="43013" name="Object 5"/>
          <p:cNvGraphicFramePr>
            <a:graphicFrameLocks noChangeAspect="1"/>
          </p:cNvGraphicFramePr>
          <p:nvPr>
            <p:extLst>
              <p:ext uri="{D42A27DB-BD31-4B8C-83A1-F6EECF244321}">
                <p14:modId xmlns:p14="http://schemas.microsoft.com/office/powerpoint/2010/main" val="2065231087"/>
              </p:ext>
            </p:extLst>
          </p:nvPr>
        </p:nvGraphicFramePr>
        <p:xfrm>
          <a:off x="159646" y="701541"/>
          <a:ext cx="4180342" cy="5513607"/>
        </p:xfrm>
        <a:graphic>
          <a:graphicData uri="http://schemas.openxmlformats.org/presentationml/2006/ole">
            <mc:AlternateContent xmlns:mc="http://schemas.openxmlformats.org/markup-compatibility/2006">
              <mc:Choice xmlns:v="urn:schemas-microsoft-com:vml" Requires="v">
                <p:oleObj spid="_x0000_s2081" name="Image" r:id="rId4" imgW="7644444" imgH="10082540" progId="Photoshop.Image.7">
                  <p:embed/>
                </p:oleObj>
              </mc:Choice>
              <mc:Fallback>
                <p:oleObj name="Image" r:id="rId4" imgW="7644444" imgH="10082540"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646" y="701541"/>
                        <a:ext cx="4180342" cy="5513607"/>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218687001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0" name="Picture 10" descr="Fei Company 4_2907_FS-1_small"/>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51701" y="3276600"/>
            <a:ext cx="2696633" cy="2286000"/>
          </a:xfrm>
          <a:prstGeom prst="rect">
            <a:avLst/>
          </a:prstGeom>
          <a:noFill/>
          <a:ln w="9525">
            <a:noFill/>
            <a:miter lim="800000"/>
            <a:headEnd/>
            <a:tailEnd/>
          </a:ln>
          <a:effectLst>
            <a:outerShdw dist="45791" dir="19578596" algn="ctr" rotWithShape="0">
              <a:srgbClr val="808080">
                <a:alpha val="50000"/>
              </a:srgbClr>
            </a:outerShdw>
          </a:effectLst>
        </p:spPr>
      </p:pic>
      <p:sp>
        <p:nvSpPr>
          <p:cNvPr id="133131" name="Rectangle 11"/>
          <p:cNvSpPr>
            <a:spLocks noChangeArrowheads="1"/>
          </p:cNvSpPr>
          <p:nvPr/>
        </p:nvSpPr>
        <p:spPr bwMode="auto">
          <a:xfrm>
            <a:off x="8142817" y="3678238"/>
            <a:ext cx="1005416" cy="254000"/>
          </a:xfrm>
          <a:prstGeom prst="rect">
            <a:avLst/>
          </a:prstGeom>
          <a:noFill/>
          <a:ln w="25400">
            <a:solidFill>
              <a:schemeClr val="accent1"/>
            </a:solidFill>
            <a:miter lim="800000"/>
            <a:headEnd/>
            <a:tailEnd/>
          </a:ln>
          <a:effectLst>
            <a:outerShdw dist="45791" dir="19578596" algn="ctr" rotWithShape="0">
              <a:schemeClr val="bg2">
                <a:alpha val="50000"/>
              </a:schemeClr>
            </a:outerShdw>
          </a:effectLst>
        </p:spPr>
        <p:txBody>
          <a:bodyPr wrap="none" anchor="ctr"/>
          <a:lstStyle/>
          <a:p>
            <a:pPr>
              <a:defRPr/>
            </a:pPr>
            <a:endParaRPr lang="en-US">
              <a:latin typeface="Arial" charset="0"/>
            </a:endParaRPr>
          </a:p>
        </p:txBody>
      </p:sp>
      <p:sp>
        <p:nvSpPr>
          <p:cNvPr id="2" name="Rectangle 11"/>
          <p:cNvSpPr>
            <a:spLocks noChangeArrowheads="1"/>
          </p:cNvSpPr>
          <p:nvPr/>
        </p:nvSpPr>
        <p:spPr bwMode="auto">
          <a:xfrm>
            <a:off x="8125885" y="4264026"/>
            <a:ext cx="1043516" cy="252413"/>
          </a:xfrm>
          <a:prstGeom prst="rect">
            <a:avLst/>
          </a:prstGeom>
          <a:noFill/>
          <a:ln w="34925">
            <a:solidFill>
              <a:srgbClr val="CCFFFF"/>
            </a:solidFill>
            <a:miter lim="800000"/>
            <a:headEnd/>
            <a:tailEnd/>
          </a:ln>
          <a:effectLst>
            <a:outerShdw dist="45791" dir="19578596" algn="ctr" rotWithShape="0">
              <a:schemeClr val="bg2">
                <a:alpha val="50000"/>
              </a:schemeClr>
            </a:outerShdw>
          </a:effectLst>
        </p:spPr>
        <p:txBody>
          <a:bodyPr wrap="none" anchor="ctr"/>
          <a:lstStyle/>
          <a:p>
            <a:pPr>
              <a:defRPr/>
            </a:pPr>
            <a:endParaRPr lang="en-US">
              <a:latin typeface="Arial" charset="0"/>
            </a:endParaRPr>
          </a:p>
        </p:txBody>
      </p:sp>
      <p:sp>
        <p:nvSpPr>
          <p:cNvPr id="480261" name="Text Box 5"/>
          <p:cNvSpPr txBox="1">
            <a:spLocks noChangeArrowheads="1"/>
          </p:cNvSpPr>
          <p:nvPr/>
        </p:nvSpPr>
        <p:spPr bwMode="auto">
          <a:xfrm>
            <a:off x="860946" y="3495675"/>
            <a:ext cx="1008609" cy="830997"/>
          </a:xfrm>
          <a:prstGeom prst="rect">
            <a:avLst/>
          </a:prstGeom>
          <a:noFill/>
          <a:ln w="9525">
            <a:noFill/>
            <a:miter lim="800000"/>
            <a:headEnd/>
            <a:tailEnd/>
          </a:ln>
          <a:effectLst/>
        </p:spPr>
        <p:txBody>
          <a:bodyPr wrap="none">
            <a:spAutoFit/>
          </a:bodyPr>
          <a:lstStyle/>
          <a:p>
            <a:pPr algn="ctr"/>
            <a:r>
              <a:rPr lang="en-US" sz="1600" b="1">
                <a:solidFill>
                  <a:schemeClr val="accent1"/>
                </a:solidFill>
                <a:latin typeface="Trebuchet MS" pitchFamily="34" charset="0"/>
              </a:rPr>
              <a:t>DF1</a:t>
            </a:r>
          </a:p>
          <a:p>
            <a:pPr algn="ctr"/>
            <a:r>
              <a:rPr lang="en-US" sz="1600" b="1">
                <a:solidFill>
                  <a:schemeClr val="accent2"/>
                </a:solidFill>
                <a:latin typeface="Trebuchet MS" pitchFamily="34" charset="0"/>
              </a:rPr>
              <a:t>ABF/DF2</a:t>
            </a:r>
          </a:p>
          <a:p>
            <a:pPr algn="ctr"/>
            <a:r>
              <a:rPr lang="en-US" sz="1600" b="1">
                <a:solidFill>
                  <a:schemeClr val="bg2"/>
                </a:solidFill>
                <a:latin typeface="Trebuchet MS" pitchFamily="34" charset="0"/>
              </a:rPr>
              <a:t>BF</a:t>
            </a:r>
          </a:p>
        </p:txBody>
      </p:sp>
      <p:sp>
        <p:nvSpPr>
          <p:cNvPr id="480262" name="Line 6"/>
          <p:cNvSpPr>
            <a:spLocks noChangeShapeType="1"/>
          </p:cNvSpPr>
          <p:nvPr/>
        </p:nvSpPr>
        <p:spPr bwMode="auto">
          <a:xfrm flipH="1">
            <a:off x="5384800" y="3800476"/>
            <a:ext cx="2734733" cy="85725"/>
          </a:xfrm>
          <a:prstGeom prst="line">
            <a:avLst/>
          </a:prstGeom>
          <a:noFill/>
          <a:ln w="25400">
            <a:solidFill>
              <a:schemeClr val="accent1"/>
            </a:solidFill>
            <a:round/>
            <a:headEnd/>
            <a:tailEnd type="triangle" w="med" len="med"/>
          </a:ln>
          <a:effectLst/>
        </p:spPr>
        <p:txBody>
          <a:bodyPr/>
          <a:lstStyle/>
          <a:p>
            <a:endParaRPr lang="en-US"/>
          </a:p>
        </p:txBody>
      </p:sp>
      <p:sp>
        <p:nvSpPr>
          <p:cNvPr id="480263" name="Line 7"/>
          <p:cNvSpPr>
            <a:spLocks noChangeShapeType="1"/>
          </p:cNvSpPr>
          <p:nvPr/>
        </p:nvSpPr>
        <p:spPr bwMode="auto">
          <a:xfrm flipH="1">
            <a:off x="5384800" y="4343400"/>
            <a:ext cx="2743200" cy="152400"/>
          </a:xfrm>
          <a:prstGeom prst="line">
            <a:avLst/>
          </a:prstGeom>
          <a:noFill/>
          <a:ln w="25400">
            <a:solidFill>
              <a:srgbClr val="99CCFF"/>
            </a:solidFill>
            <a:round/>
            <a:headEnd/>
            <a:tailEnd type="triangle" w="med" len="med"/>
          </a:ln>
          <a:effectLst/>
        </p:spPr>
        <p:txBody>
          <a:bodyPr/>
          <a:lstStyle/>
          <a:p>
            <a:endParaRPr lang="en-US"/>
          </a:p>
        </p:txBody>
      </p:sp>
      <p:sp>
        <p:nvSpPr>
          <p:cNvPr id="480265" name="Text Box 9"/>
          <p:cNvSpPr txBox="1">
            <a:spLocks noChangeArrowheads="1"/>
          </p:cNvSpPr>
          <p:nvPr/>
        </p:nvSpPr>
        <p:spPr bwMode="auto">
          <a:xfrm>
            <a:off x="203200" y="4295776"/>
            <a:ext cx="2641600" cy="581025"/>
          </a:xfrm>
          <a:prstGeom prst="rect">
            <a:avLst/>
          </a:prstGeom>
          <a:noFill/>
          <a:ln w="9525">
            <a:noFill/>
            <a:miter lim="800000"/>
            <a:headEnd/>
            <a:tailEnd/>
          </a:ln>
          <a:effectLst/>
        </p:spPr>
        <p:txBody>
          <a:bodyPr>
            <a:spAutoFit/>
          </a:bodyPr>
          <a:lstStyle/>
          <a:p>
            <a:pPr algn="ctr"/>
            <a:r>
              <a:rPr lang="en-US" sz="1600">
                <a:latin typeface="Trebuchet MS" pitchFamily="34" charset="0"/>
              </a:rPr>
              <a:t>Entrance aperture</a:t>
            </a:r>
          </a:p>
          <a:p>
            <a:pPr algn="ctr"/>
            <a:r>
              <a:rPr lang="en-US" sz="1600">
                <a:latin typeface="Trebuchet MS" pitchFamily="34" charset="0"/>
              </a:rPr>
              <a:t> filter</a:t>
            </a:r>
          </a:p>
        </p:txBody>
      </p:sp>
      <p:sp>
        <p:nvSpPr>
          <p:cNvPr id="480266" name="Text Box 10"/>
          <p:cNvSpPr txBox="1">
            <a:spLocks noChangeArrowheads="1"/>
          </p:cNvSpPr>
          <p:nvPr/>
        </p:nvSpPr>
        <p:spPr bwMode="auto">
          <a:xfrm>
            <a:off x="690034" y="5827713"/>
            <a:ext cx="184731" cy="369332"/>
          </a:xfrm>
          <a:prstGeom prst="rect">
            <a:avLst/>
          </a:prstGeom>
          <a:noFill/>
          <a:ln w="9525">
            <a:noFill/>
            <a:miter lim="800000"/>
            <a:headEnd/>
            <a:tailEnd/>
          </a:ln>
          <a:effectLst/>
        </p:spPr>
        <p:txBody>
          <a:bodyPr wrap="none">
            <a:spAutoFit/>
          </a:bodyPr>
          <a:lstStyle/>
          <a:p>
            <a:endParaRPr lang="en-US"/>
          </a:p>
        </p:txBody>
      </p:sp>
      <p:sp>
        <p:nvSpPr>
          <p:cNvPr id="480267" name="Text Box 11"/>
          <p:cNvSpPr txBox="1">
            <a:spLocks noChangeArrowheads="1"/>
          </p:cNvSpPr>
          <p:nvPr/>
        </p:nvSpPr>
        <p:spPr bwMode="auto">
          <a:xfrm>
            <a:off x="304800" y="5631705"/>
            <a:ext cx="11582400" cy="646331"/>
          </a:xfrm>
          <a:prstGeom prst="rect">
            <a:avLst/>
          </a:prstGeom>
          <a:noFill/>
          <a:ln w="9525">
            <a:noFill/>
            <a:miter lim="800000"/>
            <a:headEnd/>
            <a:tailEnd/>
          </a:ln>
          <a:effectLst/>
        </p:spPr>
        <p:txBody>
          <a:bodyPr>
            <a:spAutoFit/>
          </a:bodyPr>
          <a:lstStyle/>
          <a:p>
            <a:pPr>
              <a:buFontTx/>
              <a:buChar char="•"/>
            </a:pPr>
            <a:r>
              <a:rPr lang="en-US" dirty="0">
                <a:latin typeface="Trebuchet MS" pitchFamily="34" charset="0"/>
              </a:rPr>
              <a:t> </a:t>
            </a:r>
            <a:r>
              <a:rPr lang="cs-CZ" dirty="0" smtClean="0">
                <a:latin typeface="Trebuchet MS" pitchFamily="34" charset="0"/>
              </a:rPr>
              <a:t>Optimalizováno pro současnou akvizici </a:t>
            </a:r>
            <a:r>
              <a:rPr lang="en-US" dirty="0" smtClean="0">
                <a:latin typeface="Trebuchet MS" pitchFamily="34" charset="0"/>
              </a:rPr>
              <a:t> </a:t>
            </a:r>
            <a:r>
              <a:rPr lang="en-US" dirty="0">
                <a:latin typeface="Trebuchet MS" pitchFamily="34" charset="0"/>
              </a:rPr>
              <a:t>BF/ABF/ADF/HAADF </a:t>
            </a:r>
            <a:r>
              <a:rPr lang="cs-CZ" dirty="0" smtClean="0">
                <a:latin typeface="Trebuchet MS" pitchFamily="34" charset="0"/>
              </a:rPr>
              <a:t>obrazů</a:t>
            </a:r>
            <a:r>
              <a:rPr lang="en-US" dirty="0" smtClean="0">
                <a:latin typeface="Trebuchet MS" pitchFamily="34" charset="0"/>
              </a:rPr>
              <a:t> </a:t>
            </a:r>
            <a:endParaRPr lang="en-US" dirty="0">
              <a:latin typeface="Trebuchet MS" pitchFamily="34" charset="0"/>
            </a:endParaRPr>
          </a:p>
          <a:p>
            <a:pPr>
              <a:buFontTx/>
              <a:buChar char="•"/>
            </a:pPr>
            <a:r>
              <a:rPr lang="en-US" dirty="0">
                <a:latin typeface="Trebuchet MS" pitchFamily="34" charset="0"/>
              </a:rPr>
              <a:t> </a:t>
            </a:r>
            <a:r>
              <a:rPr lang="cs-CZ" dirty="0" smtClean="0">
                <a:latin typeface="Trebuchet MS" pitchFamily="34" charset="0"/>
              </a:rPr>
              <a:t>Optimalizovaná geometrie pro současnou akvizici</a:t>
            </a:r>
            <a:r>
              <a:rPr lang="en-US" dirty="0" smtClean="0">
                <a:latin typeface="Trebuchet MS" pitchFamily="34" charset="0"/>
              </a:rPr>
              <a:t> </a:t>
            </a:r>
            <a:r>
              <a:rPr lang="en-US" dirty="0">
                <a:latin typeface="Trebuchet MS" pitchFamily="34" charset="0"/>
              </a:rPr>
              <a:t>ADF/HAADF/</a:t>
            </a:r>
            <a:r>
              <a:rPr lang="en-US" b="1" dirty="0">
                <a:latin typeface="Trebuchet MS" pitchFamily="34" charset="0"/>
              </a:rPr>
              <a:t>EELS</a:t>
            </a:r>
            <a:r>
              <a:rPr lang="en-US" dirty="0">
                <a:latin typeface="Trebuchet MS" pitchFamily="34" charset="0"/>
              </a:rPr>
              <a:t> </a:t>
            </a:r>
            <a:r>
              <a:rPr lang="cs-CZ" dirty="0" smtClean="0">
                <a:latin typeface="Trebuchet MS" pitchFamily="34" charset="0"/>
              </a:rPr>
              <a:t>signálů</a:t>
            </a:r>
            <a:endParaRPr lang="en-US" dirty="0">
              <a:latin typeface="Trebuchet MS" pitchFamily="34" charset="0"/>
            </a:endParaRPr>
          </a:p>
        </p:txBody>
      </p:sp>
      <p:sp>
        <p:nvSpPr>
          <p:cNvPr id="480281" name="Text Box 25"/>
          <p:cNvSpPr txBox="1">
            <a:spLocks noChangeArrowheads="1"/>
          </p:cNvSpPr>
          <p:nvPr/>
        </p:nvSpPr>
        <p:spPr bwMode="auto">
          <a:xfrm>
            <a:off x="711201" y="1833563"/>
            <a:ext cx="837089" cy="338554"/>
          </a:xfrm>
          <a:prstGeom prst="rect">
            <a:avLst/>
          </a:prstGeom>
          <a:noFill/>
          <a:ln w="9525">
            <a:noFill/>
            <a:miter lim="800000"/>
            <a:headEnd/>
            <a:tailEnd/>
          </a:ln>
          <a:effectLst/>
        </p:spPr>
        <p:txBody>
          <a:bodyPr wrap="none">
            <a:spAutoFit/>
          </a:bodyPr>
          <a:lstStyle/>
          <a:p>
            <a:r>
              <a:rPr lang="en-US" sz="1600" b="1">
                <a:solidFill>
                  <a:schemeClr val="hlink"/>
                </a:solidFill>
                <a:latin typeface="Trebuchet MS" pitchFamily="34" charset="0"/>
              </a:rPr>
              <a:t>HAADF</a:t>
            </a:r>
          </a:p>
        </p:txBody>
      </p:sp>
      <p:sp>
        <p:nvSpPr>
          <p:cNvPr id="480292" name="Text Box 36"/>
          <p:cNvSpPr txBox="1">
            <a:spLocks noChangeArrowheads="1"/>
          </p:cNvSpPr>
          <p:nvPr/>
        </p:nvSpPr>
        <p:spPr bwMode="auto">
          <a:xfrm>
            <a:off x="3225400" y="1231216"/>
            <a:ext cx="2068195" cy="369332"/>
          </a:xfrm>
          <a:prstGeom prst="rect">
            <a:avLst/>
          </a:prstGeom>
          <a:noFill/>
          <a:ln w="9525">
            <a:noFill/>
            <a:miter lim="800000"/>
            <a:headEnd/>
            <a:tailEnd/>
          </a:ln>
          <a:effectLst/>
        </p:spPr>
        <p:txBody>
          <a:bodyPr wrap="none">
            <a:spAutoFit/>
          </a:bodyPr>
          <a:lstStyle/>
          <a:p>
            <a:r>
              <a:rPr lang="en-US" dirty="0">
                <a:latin typeface="Trebuchet MS" pitchFamily="34" charset="0"/>
              </a:rPr>
              <a:t>Detector positions</a:t>
            </a:r>
          </a:p>
        </p:txBody>
      </p:sp>
      <p:grpSp>
        <p:nvGrpSpPr>
          <p:cNvPr id="3" name="Group 55"/>
          <p:cNvGrpSpPr>
            <a:grpSpLocks/>
          </p:cNvGrpSpPr>
          <p:nvPr/>
        </p:nvGrpSpPr>
        <p:grpSpPr bwMode="auto">
          <a:xfrm>
            <a:off x="9723968" y="1143000"/>
            <a:ext cx="2163233" cy="1930400"/>
            <a:chOff x="4594" y="720"/>
            <a:chExt cx="1022" cy="1216"/>
          </a:xfrm>
        </p:grpSpPr>
        <p:pic>
          <p:nvPicPr>
            <p:cNvPr id="30724"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56" y="1056"/>
              <a:ext cx="960" cy="880"/>
            </a:xfrm>
            <a:prstGeom prst="rect">
              <a:avLst/>
            </a:prstGeom>
            <a:noFill/>
          </p:spPr>
        </p:pic>
        <p:sp>
          <p:nvSpPr>
            <p:cNvPr id="480294" name="Text Box 38"/>
            <p:cNvSpPr txBox="1">
              <a:spLocks noChangeArrowheads="1"/>
            </p:cNvSpPr>
            <p:nvPr/>
          </p:nvSpPr>
          <p:spPr bwMode="auto">
            <a:xfrm>
              <a:off x="4594" y="720"/>
              <a:ext cx="773" cy="194"/>
            </a:xfrm>
            <a:prstGeom prst="rect">
              <a:avLst/>
            </a:prstGeom>
            <a:noFill/>
            <a:ln w="9525">
              <a:noFill/>
              <a:miter lim="800000"/>
              <a:headEnd/>
              <a:tailEnd/>
            </a:ln>
            <a:effectLst/>
          </p:spPr>
          <p:txBody>
            <a:bodyPr wrap="none">
              <a:spAutoFit/>
            </a:bodyPr>
            <a:lstStyle/>
            <a:p>
              <a:r>
                <a:rPr lang="en-US" sz="1400">
                  <a:latin typeface="Trebuchet MS" pitchFamily="34" charset="0"/>
                </a:rPr>
                <a:t>Mechanical design</a:t>
              </a:r>
            </a:p>
          </p:txBody>
        </p:sp>
      </p:grpSp>
      <p:grpSp>
        <p:nvGrpSpPr>
          <p:cNvPr id="4" name="Group 48"/>
          <p:cNvGrpSpPr>
            <a:grpSpLocks/>
          </p:cNvGrpSpPr>
          <p:nvPr/>
        </p:nvGrpSpPr>
        <p:grpSpPr bwMode="auto">
          <a:xfrm>
            <a:off x="3039533" y="1704975"/>
            <a:ext cx="3183467" cy="4010025"/>
            <a:chOff x="1436" y="1074"/>
            <a:chExt cx="1504" cy="2526"/>
          </a:xfrm>
        </p:grpSpPr>
        <p:sp>
          <p:nvSpPr>
            <p:cNvPr id="480269" name="AutoShape 13"/>
            <p:cNvSpPr>
              <a:spLocks noChangeArrowheads="1"/>
            </p:cNvSpPr>
            <p:nvPr/>
          </p:nvSpPr>
          <p:spPr bwMode="auto">
            <a:xfrm flipV="1">
              <a:off x="1944" y="3000"/>
              <a:ext cx="360" cy="40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CFFFF"/>
            </a:solidFill>
            <a:ln w="9525">
              <a:solidFill>
                <a:schemeClr val="tx1"/>
              </a:solidFill>
              <a:miter lim="800000"/>
              <a:headEnd/>
              <a:tailEnd/>
            </a:ln>
            <a:effectLst/>
          </p:spPr>
          <p:txBody>
            <a:bodyPr wrap="none" anchor="ctr"/>
            <a:lstStyle/>
            <a:p>
              <a:endParaRPr lang="en-US"/>
            </a:p>
          </p:txBody>
        </p:sp>
        <p:sp>
          <p:nvSpPr>
            <p:cNvPr id="480280" name="AutoShape 24"/>
            <p:cNvSpPr>
              <a:spLocks noChangeArrowheads="1"/>
            </p:cNvSpPr>
            <p:nvPr/>
          </p:nvSpPr>
          <p:spPr bwMode="auto">
            <a:xfrm>
              <a:off x="1500" y="2666"/>
              <a:ext cx="1012" cy="322"/>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CCFFFF"/>
            </a:solidFill>
            <a:ln w="9525">
              <a:solidFill>
                <a:schemeClr val="tx1"/>
              </a:solidFill>
              <a:round/>
              <a:headEnd/>
              <a:tailEnd/>
            </a:ln>
            <a:effectLst/>
          </p:spPr>
          <p:txBody>
            <a:bodyPr wrap="none" anchor="ctr"/>
            <a:lstStyle/>
            <a:p>
              <a:endParaRPr lang="en-US"/>
            </a:p>
          </p:txBody>
        </p:sp>
        <p:sp>
          <p:nvSpPr>
            <p:cNvPr id="480296" name="AutoShape 40"/>
            <p:cNvSpPr>
              <a:spLocks noChangeArrowheads="1"/>
            </p:cNvSpPr>
            <p:nvPr/>
          </p:nvSpPr>
          <p:spPr bwMode="auto">
            <a:xfrm>
              <a:off x="1812" y="1209"/>
              <a:ext cx="360" cy="1623"/>
            </a:xfrm>
            <a:prstGeom prst="triangle">
              <a:avLst>
                <a:gd name="adj" fmla="val 50000"/>
              </a:avLst>
            </a:prstGeom>
            <a:solidFill>
              <a:schemeClr val="bg2">
                <a:alpha val="30000"/>
              </a:schemeClr>
            </a:solidFill>
            <a:ln w="9525">
              <a:noFill/>
              <a:miter lim="800000"/>
              <a:headEnd/>
              <a:tailEnd/>
            </a:ln>
            <a:effectLst/>
          </p:spPr>
          <p:txBody>
            <a:bodyPr wrap="none" anchor="ctr"/>
            <a:lstStyle/>
            <a:p>
              <a:endParaRPr lang="en-US"/>
            </a:p>
          </p:txBody>
        </p:sp>
        <p:sp>
          <p:nvSpPr>
            <p:cNvPr id="480270" name="Text Box 14"/>
            <p:cNvSpPr txBox="1">
              <a:spLocks noChangeArrowheads="1"/>
            </p:cNvSpPr>
            <p:nvPr/>
          </p:nvSpPr>
          <p:spPr bwMode="auto">
            <a:xfrm>
              <a:off x="2352" y="3177"/>
              <a:ext cx="328" cy="233"/>
            </a:xfrm>
            <a:prstGeom prst="rect">
              <a:avLst/>
            </a:prstGeom>
            <a:noFill/>
            <a:ln w="9525">
              <a:noFill/>
              <a:miter lim="800000"/>
              <a:headEnd/>
              <a:tailEnd/>
            </a:ln>
            <a:effectLst/>
          </p:spPr>
          <p:txBody>
            <a:bodyPr wrap="none">
              <a:spAutoFit/>
            </a:bodyPr>
            <a:lstStyle/>
            <a:p>
              <a:r>
                <a:rPr lang="en-US" b="1">
                  <a:solidFill>
                    <a:srgbClr val="6EDCF2"/>
                  </a:solidFill>
                  <a:latin typeface="Trebuchet MS" pitchFamily="34" charset="0"/>
                </a:rPr>
                <a:t>EELS</a:t>
              </a:r>
            </a:p>
          </p:txBody>
        </p:sp>
        <p:sp>
          <p:nvSpPr>
            <p:cNvPr id="480273" name="AutoShape 17"/>
            <p:cNvSpPr>
              <a:spLocks noChangeArrowheads="1"/>
            </p:cNvSpPr>
            <p:nvPr/>
          </p:nvSpPr>
          <p:spPr bwMode="auto">
            <a:xfrm>
              <a:off x="1436" y="1080"/>
              <a:ext cx="1110" cy="1359"/>
            </a:xfrm>
            <a:prstGeom prst="triangle">
              <a:avLst>
                <a:gd name="adj" fmla="val 50000"/>
              </a:avLst>
            </a:prstGeom>
            <a:solidFill>
              <a:schemeClr val="accent1">
                <a:alpha val="20000"/>
              </a:schemeClr>
            </a:solidFill>
            <a:ln w="9525">
              <a:noFill/>
              <a:miter lim="800000"/>
              <a:headEnd/>
              <a:tailEnd/>
            </a:ln>
            <a:effectLst/>
          </p:spPr>
          <p:txBody>
            <a:bodyPr wrap="none" anchor="ctr"/>
            <a:lstStyle/>
            <a:p>
              <a:endParaRPr lang="en-US"/>
            </a:p>
          </p:txBody>
        </p:sp>
        <p:sp>
          <p:nvSpPr>
            <p:cNvPr id="480274" name="AutoShape 18"/>
            <p:cNvSpPr>
              <a:spLocks noChangeArrowheads="1"/>
            </p:cNvSpPr>
            <p:nvPr/>
          </p:nvSpPr>
          <p:spPr bwMode="auto">
            <a:xfrm>
              <a:off x="1436" y="2294"/>
              <a:ext cx="1110" cy="322"/>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p:spPr>
          <p:txBody>
            <a:bodyPr wrap="none" anchor="ctr"/>
            <a:lstStyle/>
            <a:p>
              <a:endParaRPr lang="en-US"/>
            </a:p>
          </p:txBody>
        </p:sp>
        <p:sp>
          <p:nvSpPr>
            <p:cNvPr id="480275" name="AutoShape 19"/>
            <p:cNvSpPr>
              <a:spLocks noChangeArrowheads="1"/>
            </p:cNvSpPr>
            <p:nvPr/>
          </p:nvSpPr>
          <p:spPr bwMode="auto">
            <a:xfrm>
              <a:off x="1676" y="1113"/>
              <a:ext cx="624" cy="1329"/>
            </a:xfrm>
            <a:prstGeom prst="triangle">
              <a:avLst>
                <a:gd name="adj" fmla="val 50000"/>
              </a:avLst>
            </a:prstGeom>
            <a:solidFill>
              <a:srgbClr val="FF9900">
                <a:alpha val="20000"/>
              </a:srgbClr>
            </a:solidFill>
            <a:ln w="9525">
              <a:noFill/>
              <a:miter lim="800000"/>
              <a:headEnd/>
              <a:tailEnd/>
            </a:ln>
            <a:effectLst/>
          </p:spPr>
          <p:txBody>
            <a:bodyPr wrap="none" anchor="ctr"/>
            <a:lstStyle/>
            <a:p>
              <a:endParaRPr lang="en-US"/>
            </a:p>
          </p:txBody>
        </p:sp>
        <p:sp>
          <p:nvSpPr>
            <p:cNvPr id="480276" name="Oval 20"/>
            <p:cNvSpPr>
              <a:spLocks noChangeArrowheads="1"/>
            </p:cNvSpPr>
            <p:nvPr/>
          </p:nvSpPr>
          <p:spPr bwMode="auto">
            <a:xfrm>
              <a:off x="1796" y="2409"/>
              <a:ext cx="384" cy="89"/>
            </a:xfrm>
            <a:prstGeom prst="ellipse">
              <a:avLst/>
            </a:prstGeom>
            <a:solidFill>
              <a:srgbClr val="808080"/>
            </a:solidFill>
            <a:ln w="25400">
              <a:solidFill>
                <a:schemeClr val="tx1"/>
              </a:solidFill>
              <a:round/>
              <a:headEnd/>
              <a:tailEnd/>
            </a:ln>
            <a:effectLst/>
          </p:spPr>
          <p:txBody>
            <a:bodyPr wrap="none" anchor="ctr"/>
            <a:lstStyle/>
            <a:p>
              <a:endParaRPr lang="en-US"/>
            </a:p>
          </p:txBody>
        </p:sp>
        <p:sp>
          <p:nvSpPr>
            <p:cNvPr id="480277" name="Oval 21"/>
            <p:cNvSpPr>
              <a:spLocks noChangeArrowheads="1"/>
            </p:cNvSpPr>
            <p:nvPr/>
          </p:nvSpPr>
          <p:spPr bwMode="auto">
            <a:xfrm>
              <a:off x="1796" y="2409"/>
              <a:ext cx="384" cy="89"/>
            </a:xfrm>
            <a:prstGeom prst="ellipse">
              <a:avLst/>
            </a:prstGeom>
            <a:solidFill>
              <a:schemeClr val="bg2"/>
            </a:solidFill>
            <a:ln w="25400">
              <a:noFill/>
              <a:round/>
              <a:headEnd/>
              <a:tailEnd/>
            </a:ln>
            <a:effectLst/>
          </p:spPr>
          <p:txBody>
            <a:bodyPr wrap="none" anchor="ctr"/>
            <a:lstStyle/>
            <a:p>
              <a:endParaRPr lang="en-US"/>
            </a:p>
          </p:txBody>
        </p:sp>
        <p:sp>
          <p:nvSpPr>
            <p:cNvPr id="480278" name="AutoShape 22"/>
            <p:cNvSpPr>
              <a:spLocks noChangeArrowheads="1"/>
            </p:cNvSpPr>
            <p:nvPr/>
          </p:nvSpPr>
          <p:spPr bwMode="auto">
            <a:xfrm>
              <a:off x="1676" y="2361"/>
              <a:ext cx="624" cy="181"/>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6600"/>
            </a:solidFill>
            <a:ln w="9525">
              <a:solidFill>
                <a:schemeClr val="tx1"/>
              </a:solidFill>
              <a:round/>
              <a:headEnd/>
              <a:tailEnd/>
            </a:ln>
            <a:effectLst/>
          </p:spPr>
          <p:txBody>
            <a:bodyPr wrap="none" anchor="ctr"/>
            <a:lstStyle/>
            <a:p>
              <a:endParaRPr lang="en-US"/>
            </a:p>
          </p:txBody>
        </p:sp>
        <p:sp>
          <p:nvSpPr>
            <p:cNvPr id="480279" name="AutoShape 23"/>
            <p:cNvSpPr>
              <a:spLocks noChangeArrowheads="1"/>
            </p:cNvSpPr>
            <p:nvPr/>
          </p:nvSpPr>
          <p:spPr bwMode="auto">
            <a:xfrm>
              <a:off x="1844" y="1113"/>
              <a:ext cx="288" cy="1329"/>
            </a:xfrm>
            <a:prstGeom prst="triangle">
              <a:avLst>
                <a:gd name="adj" fmla="val 50000"/>
              </a:avLst>
            </a:prstGeom>
            <a:solidFill>
              <a:schemeClr val="bg2">
                <a:alpha val="30000"/>
              </a:schemeClr>
            </a:solidFill>
            <a:ln w="9525">
              <a:noFill/>
              <a:miter lim="800000"/>
              <a:headEnd/>
              <a:tailEnd/>
            </a:ln>
            <a:effectLst/>
          </p:spPr>
          <p:txBody>
            <a:bodyPr wrap="none" anchor="ctr"/>
            <a:lstStyle/>
            <a:p>
              <a:endParaRPr lang="en-US"/>
            </a:p>
          </p:txBody>
        </p:sp>
        <p:sp>
          <p:nvSpPr>
            <p:cNvPr id="480297" name="Oval 41"/>
            <p:cNvSpPr>
              <a:spLocks noChangeArrowheads="1"/>
            </p:cNvSpPr>
            <p:nvPr/>
          </p:nvSpPr>
          <p:spPr bwMode="auto">
            <a:xfrm>
              <a:off x="1822" y="2784"/>
              <a:ext cx="338" cy="96"/>
            </a:xfrm>
            <a:prstGeom prst="ellipse">
              <a:avLst/>
            </a:prstGeom>
            <a:solidFill>
              <a:schemeClr val="bg2"/>
            </a:solidFill>
            <a:ln w="9525">
              <a:noFill/>
              <a:round/>
              <a:headEnd/>
              <a:tailEnd/>
            </a:ln>
            <a:effectLst/>
          </p:spPr>
          <p:txBody>
            <a:bodyPr wrap="none" anchor="ctr"/>
            <a:lstStyle/>
            <a:p>
              <a:endParaRPr lang="en-US"/>
            </a:p>
          </p:txBody>
        </p:sp>
        <p:graphicFrame>
          <p:nvGraphicFramePr>
            <p:cNvPr id="480300" name="Object 44"/>
            <p:cNvGraphicFramePr>
              <a:graphicFrameLocks noChangeAspect="1"/>
            </p:cNvGraphicFramePr>
            <p:nvPr/>
          </p:nvGraphicFramePr>
          <p:xfrm>
            <a:off x="2804" y="3012"/>
            <a:ext cx="136" cy="588"/>
          </p:xfrm>
          <a:graphic>
            <a:graphicData uri="http://schemas.openxmlformats.org/presentationml/2006/ole">
              <mc:AlternateContent xmlns:mc="http://schemas.openxmlformats.org/markup-compatibility/2006">
                <mc:Choice xmlns:v="urn:schemas-microsoft-com:vml" Requires="v">
                  <p:oleObj spid="_x0000_s3105" name="Image" r:id="rId6" imgW="583921" imgH="2476190" progId="Photoshop.Image.7">
                    <p:embed/>
                  </p:oleObj>
                </mc:Choice>
                <mc:Fallback>
                  <p:oleObj name="Image" r:id="rId6" imgW="583921" imgH="2476190"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4" y="3012"/>
                          <a:ext cx="136" cy="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0271" name="AutoShape 15"/>
            <p:cNvSpPr>
              <a:spLocks noChangeArrowheads="1"/>
            </p:cNvSpPr>
            <p:nvPr/>
          </p:nvSpPr>
          <p:spPr bwMode="auto">
            <a:xfrm>
              <a:off x="1452" y="1128"/>
              <a:ext cx="1056" cy="336"/>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87A9E1"/>
            </a:solidFill>
            <a:ln w="9525">
              <a:solidFill>
                <a:schemeClr val="tx1"/>
              </a:solidFill>
              <a:round/>
              <a:headEnd/>
              <a:tailEnd/>
            </a:ln>
            <a:effectLst/>
          </p:spPr>
          <p:txBody>
            <a:bodyPr wrap="none" anchor="ctr"/>
            <a:lstStyle/>
            <a:p>
              <a:endParaRPr lang="en-US"/>
            </a:p>
          </p:txBody>
        </p:sp>
        <p:sp>
          <p:nvSpPr>
            <p:cNvPr id="480301" name="AutoShape 45"/>
            <p:cNvSpPr>
              <a:spLocks noChangeArrowheads="1"/>
            </p:cNvSpPr>
            <p:nvPr/>
          </p:nvSpPr>
          <p:spPr bwMode="auto">
            <a:xfrm>
              <a:off x="1930" y="1082"/>
              <a:ext cx="120" cy="132"/>
            </a:xfrm>
            <a:prstGeom prst="triangle">
              <a:avLst>
                <a:gd name="adj" fmla="val 50000"/>
              </a:avLst>
            </a:prstGeom>
            <a:solidFill>
              <a:schemeClr val="accent1">
                <a:alpha val="12000"/>
              </a:schemeClr>
            </a:solidFill>
            <a:ln w="9525">
              <a:noFill/>
              <a:miter lim="800000"/>
              <a:headEnd/>
              <a:tailEnd/>
            </a:ln>
            <a:effectLst/>
          </p:spPr>
          <p:txBody>
            <a:bodyPr wrap="none" anchor="ctr"/>
            <a:lstStyle/>
            <a:p>
              <a:endParaRPr lang="en-US"/>
            </a:p>
          </p:txBody>
        </p:sp>
        <p:sp>
          <p:nvSpPr>
            <p:cNvPr id="480302" name="AutoShape 46"/>
            <p:cNvSpPr>
              <a:spLocks noChangeArrowheads="1"/>
            </p:cNvSpPr>
            <p:nvPr/>
          </p:nvSpPr>
          <p:spPr bwMode="auto">
            <a:xfrm>
              <a:off x="1966" y="1074"/>
              <a:ext cx="48" cy="144"/>
            </a:xfrm>
            <a:prstGeom prst="triangle">
              <a:avLst>
                <a:gd name="adj" fmla="val 50000"/>
              </a:avLst>
            </a:prstGeom>
            <a:solidFill>
              <a:srgbClr val="FF9900">
                <a:alpha val="31000"/>
              </a:srgbClr>
            </a:solidFill>
            <a:ln w="9525">
              <a:noFill/>
              <a:miter lim="800000"/>
              <a:headEnd/>
              <a:tailEnd/>
            </a:ln>
            <a:effectLst/>
          </p:spPr>
          <p:txBody>
            <a:bodyPr wrap="none" anchor="ctr"/>
            <a:lstStyle/>
            <a:p>
              <a:endParaRPr lang="en-US"/>
            </a:p>
          </p:txBody>
        </p:sp>
      </p:grpSp>
      <p:sp>
        <p:nvSpPr>
          <p:cNvPr id="480305" name="Text Box 49"/>
          <p:cNvSpPr txBox="1">
            <a:spLocks noChangeArrowheads="1"/>
          </p:cNvSpPr>
          <p:nvPr/>
        </p:nvSpPr>
        <p:spPr bwMode="auto">
          <a:xfrm>
            <a:off x="2844800" y="2681288"/>
            <a:ext cx="364202" cy="369332"/>
          </a:xfrm>
          <a:prstGeom prst="rect">
            <a:avLst/>
          </a:prstGeom>
          <a:noFill/>
          <a:ln w="9525">
            <a:noFill/>
            <a:miter lim="800000"/>
            <a:headEnd/>
            <a:tailEnd/>
          </a:ln>
          <a:effectLst/>
        </p:spPr>
        <p:txBody>
          <a:bodyPr wrap="none">
            <a:spAutoFit/>
          </a:bodyPr>
          <a:lstStyle/>
          <a:p>
            <a:r>
              <a:rPr lang="en-US">
                <a:solidFill>
                  <a:schemeClr val="accent1"/>
                </a:solidFill>
              </a:rPr>
              <a:t>e</a:t>
            </a:r>
            <a:r>
              <a:rPr lang="en-US" baseline="30000">
                <a:solidFill>
                  <a:schemeClr val="accent1"/>
                </a:solidFill>
              </a:rPr>
              <a:t>-</a:t>
            </a:r>
            <a:endParaRPr lang="en-US">
              <a:solidFill>
                <a:schemeClr val="accent1"/>
              </a:solidFill>
            </a:endParaRPr>
          </a:p>
        </p:txBody>
      </p:sp>
      <p:grpSp>
        <p:nvGrpSpPr>
          <p:cNvPr id="5" name="Group 54"/>
          <p:cNvGrpSpPr>
            <a:grpSpLocks/>
          </p:cNvGrpSpPr>
          <p:nvPr/>
        </p:nvGrpSpPr>
        <p:grpSpPr bwMode="auto">
          <a:xfrm>
            <a:off x="6601885" y="1154114"/>
            <a:ext cx="2728384" cy="2051049"/>
            <a:chOff x="3119" y="727"/>
            <a:chExt cx="1289" cy="1292"/>
          </a:xfrm>
        </p:grpSpPr>
        <p:sp>
          <p:nvSpPr>
            <p:cNvPr id="480291" name="Text Box 35"/>
            <p:cNvSpPr txBox="1">
              <a:spLocks noChangeArrowheads="1"/>
            </p:cNvSpPr>
            <p:nvPr/>
          </p:nvSpPr>
          <p:spPr bwMode="auto">
            <a:xfrm>
              <a:off x="3119" y="1670"/>
              <a:ext cx="331" cy="349"/>
            </a:xfrm>
            <a:prstGeom prst="rect">
              <a:avLst/>
            </a:prstGeom>
            <a:noFill/>
            <a:ln w="9525">
              <a:noFill/>
              <a:miter lim="800000"/>
              <a:headEnd/>
              <a:tailEnd/>
            </a:ln>
            <a:effectLst/>
          </p:spPr>
          <p:txBody>
            <a:bodyPr wrap="none">
              <a:spAutoFit/>
            </a:bodyPr>
            <a:lstStyle/>
            <a:p>
              <a:pPr algn="ctr"/>
              <a:r>
                <a:rPr lang="en-US" sz="1000" b="1">
                  <a:solidFill>
                    <a:schemeClr val="accent1"/>
                  </a:solidFill>
                  <a:latin typeface="Trebuchet MS" pitchFamily="34" charset="0"/>
                </a:rPr>
                <a:t>DF1</a:t>
              </a:r>
            </a:p>
            <a:p>
              <a:pPr algn="ctr"/>
              <a:r>
                <a:rPr lang="en-US" sz="1000" b="1">
                  <a:solidFill>
                    <a:schemeClr val="accent2"/>
                  </a:solidFill>
                  <a:latin typeface="Trebuchet MS" pitchFamily="34" charset="0"/>
                </a:rPr>
                <a:t>ABF/DF2</a:t>
              </a:r>
            </a:p>
            <a:p>
              <a:pPr algn="ctr"/>
              <a:r>
                <a:rPr lang="en-US" sz="1000" b="1">
                  <a:solidFill>
                    <a:schemeClr val="bg2"/>
                  </a:solidFill>
                  <a:latin typeface="Trebuchet MS" pitchFamily="34" charset="0"/>
                </a:rPr>
                <a:t>BF</a:t>
              </a:r>
            </a:p>
          </p:txBody>
        </p:sp>
        <p:sp>
          <p:nvSpPr>
            <p:cNvPr id="480293" name="Text Box 37"/>
            <p:cNvSpPr txBox="1">
              <a:spLocks noChangeArrowheads="1"/>
            </p:cNvSpPr>
            <p:nvPr/>
          </p:nvSpPr>
          <p:spPr bwMode="auto">
            <a:xfrm>
              <a:off x="3599" y="727"/>
              <a:ext cx="582" cy="194"/>
            </a:xfrm>
            <a:prstGeom prst="rect">
              <a:avLst/>
            </a:prstGeom>
            <a:noFill/>
            <a:ln w="9525">
              <a:noFill/>
              <a:miter lim="800000"/>
              <a:headEnd/>
              <a:tailEnd/>
            </a:ln>
            <a:effectLst/>
          </p:spPr>
          <p:txBody>
            <a:bodyPr wrap="none">
              <a:spAutoFit/>
            </a:bodyPr>
            <a:lstStyle/>
            <a:p>
              <a:r>
                <a:rPr lang="en-US" sz="1400">
                  <a:latin typeface="Trebuchet MS" pitchFamily="34" charset="0"/>
                </a:rPr>
                <a:t>Cross section</a:t>
              </a:r>
            </a:p>
          </p:txBody>
        </p:sp>
        <p:sp>
          <p:nvSpPr>
            <p:cNvPr id="480306" name="Text Box 50"/>
            <p:cNvSpPr txBox="1">
              <a:spLocks noChangeArrowheads="1"/>
            </p:cNvSpPr>
            <p:nvPr/>
          </p:nvSpPr>
          <p:spPr bwMode="auto">
            <a:xfrm>
              <a:off x="3686" y="1008"/>
              <a:ext cx="153" cy="194"/>
            </a:xfrm>
            <a:prstGeom prst="rect">
              <a:avLst/>
            </a:prstGeom>
            <a:noFill/>
            <a:ln w="9525">
              <a:noFill/>
              <a:miter lim="800000"/>
              <a:headEnd/>
              <a:tailEnd/>
            </a:ln>
            <a:effectLst/>
          </p:spPr>
          <p:txBody>
            <a:bodyPr wrap="none">
              <a:spAutoFit/>
            </a:bodyPr>
            <a:lstStyle/>
            <a:p>
              <a:r>
                <a:rPr lang="en-US" sz="1400">
                  <a:solidFill>
                    <a:schemeClr val="accent1"/>
                  </a:solidFill>
                </a:rPr>
                <a:t>e</a:t>
              </a:r>
              <a:r>
                <a:rPr lang="en-US" sz="1400" baseline="30000">
                  <a:solidFill>
                    <a:schemeClr val="accent1"/>
                  </a:solidFill>
                </a:rPr>
                <a:t>-</a:t>
              </a:r>
              <a:endParaRPr lang="en-US" sz="1400">
                <a:solidFill>
                  <a:schemeClr val="accent1"/>
                </a:solidFill>
              </a:endParaRPr>
            </a:p>
          </p:txBody>
        </p:sp>
        <p:sp>
          <p:nvSpPr>
            <p:cNvPr id="480283" name="Rectangle 27"/>
            <p:cNvSpPr>
              <a:spLocks noChangeArrowheads="1"/>
            </p:cNvSpPr>
            <p:nvPr/>
          </p:nvSpPr>
          <p:spPr bwMode="auto">
            <a:xfrm>
              <a:off x="3911" y="1878"/>
              <a:ext cx="193" cy="42"/>
            </a:xfrm>
            <a:prstGeom prst="rect">
              <a:avLst/>
            </a:prstGeom>
            <a:solidFill>
              <a:schemeClr val="bg2"/>
            </a:solidFill>
            <a:ln w="9525">
              <a:solidFill>
                <a:schemeClr val="tx1"/>
              </a:solidFill>
              <a:miter lim="800000"/>
              <a:headEnd/>
              <a:tailEnd/>
            </a:ln>
            <a:effectLst/>
          </p:spPr>
          <p:txBody>
            <a:bodyPr wrap="none" anchor="ctr"/>
            <a:lstStyle/>
            <a:p>
              <a:endParaRPr lang="en-US"/>
            </a:p>
          </p:txBody>
        </p:sp>
        <p:sp>
          <p:nvSpPr>
            <p:cNvPr id="480284" name="Rectangle 28"/>
            <p:cNvSpPr>
              <a:spLocks noChangeArrowheads="1"/>
            </p:cNvSpPr>
            <p:nvPr/>
          </p:nvSpPr>
          <p:spPr bwMode="auto">
            <a:xfrm>
              <a:off x="4104" y="1830"/>
              <a:ext cx="264" cy="4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480286" name="Rectangle 30"/>
            <p:cNvSpPr>
              <a:spLocks noChangeArrowheads="1"/>
            </p:cNvSpPr>
            <p:nvPr/>
          </p:nvSpPr>
          <p:spPr bwMode="auto">
            <a:xfrm>
              <a:off x="3608" y="1790"/>
              <a:ext cx="194" cy="42"/>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80287" name="Rectangle 31"/>
            <p:cNvSpPr>
              <a:spLocks noChangeArrowheads="1"/>
            </p:cNvSpPr>
            <p:nvPr/>
          </p:nvSpPr>
          <p:spPr bwMode="auto">
            <a:xfrm>
              <a:off x="4210" y="1785"/>
              <a:ext cx="194" cy="42"/>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80288" name="AutoShape 32"/>
            <p:cNvSpPr>
              <a:spLocks noChangeArrowheads="1"/>
            </p:cNvSpPr>
            <p:nvPr/>
          </p:nvSpPr>
          <p:spPr bwMode="auto">
            <a:xfrm>
              <a:off x="3911" y="981"/>
              <a:ext cx="193" cy="897"/>
            </a:xfrm>
            <a:prstGeom prst="triangle">
              <a:avLst>
                <a:gd name="adj" fmla="val 50000"/>
              </a:avLst>
            </a:prstGeom>
            <a:solidFill>
              <a:schemeClr val="tx1">
                <a:alpha val="30000"/>
              </a:schemeClr>
            </a:solidFill>
            <a:ln w="9525">
              <a:noFill/>
              <a:miter lim="800000"/>
              <a:headEnd/>
              <a:tailEnd/>
            </a:ln>
            <a:effectLst/>
          </p:spPr>
          <p:txBody>
            <a:bodyPr wrap="none" anchor="ctr"/>
            <a:lstStyle/>
            <a:p>
              <a:endParaRPr lang="en-US"/>
            </a:p>
          </p:txBody>
        </p:sp>
        <p:sp>
          <p:nvSpPr>
            <p:cNvPr id="480289" name="AutoShape 33"/>
            <p:cNvSpPr>
              <a:spLocks noChangeArrowheads="1"/>
            </p:cNvSpPr>
            <p:nvPr/>
          </p:nvSpPr>
          <p:spPr bwMode="auto">
            <a:xfrm>
              <a:off x="3812" y="912"/>
              <a:ext cx="404" cy="961"/>
            </a:xfrm>
            <a:prstGeom prst="triangle">
              <a:avLst>
                <a:gd name="adj" fmla="val 50000"/>
              </a:avLst>
            </a:prstGeom>
            <a:solidFill>
              <a:srgbClr val="FF6600">
                <a:alpha val="31000"/>
              </a:srgbClr>
            </a:solidFill>
            <a:ln w="9525">
              <a:noFill/>
              <a:miter lim="800000"/>
              <a:headEnd/>
              <a:tailEnd/>
            </a:ln>
            <a:effectLst/>
          </p:spPr>
          <p:txBody>
            <a:bodyPr wrap="none" anchor="ctr"/>
            <a:lstStyle/>
            <a:p>
              <a:endParaRPr lang="en-US"/>
            </a:p>
          </p:txBody>
        </p:sp>
        <p:sp>
          <p:nvSpPr>
            <p:cNvPr id="480290" name="AutoShape 34"/>
            <p:cNvSpPr>
              <a:spLocks noChangeArrowheads="1"/>
            </p:cNvSpPr>
            <p:nvPr/>
          </p:nvSpPr>
          <p:spPr bwMode="auto">
            <a:xfrm>
              <a:off x="3600" y="929"/>
              <a:ext cx="808" cy="901"/>
            </a:xfrm>
            <a:prstGeom prst="triangle">
              <a:avLst>
                <a:gd name="adj" fmla="val 50000"/>
              </a:avLst>
            </a:prstGeom>
            <a:solidFill>
              <a:schemeClr val="accent1">
                <a:alpha val="22000"/>
              </a:schemeClr>
            </a:solidFill>
            <a:ln w="9525">
              <a:noFill/>
              <a:miter lim="800000"/>
              <a:headEnd/>
              <a:tailEnd/>
            </a:ln>
            <a:effectLst/>
          </p:spPr>
          <p:txBody>
            <a:bodyPr wrap="none" anchor="ctr"/>
            <a:lstStyle/>
            <a:p>
              <a:endParaRPr lang="en-US"/>
            </a:p>
          </p:txBody>
        </p:sp>
        <p:sp>
          <p:nvSpPr>
            <p:cNvPr id="480307" name="Rectangle 51"/>
            <p:cNvSpPr>
              <a:spLocks noChangeArrowheads="1"/>
            </p:cNvSpPr>
            <p:nvPr/>
          </p:nvSpPr>
          <p:spPr bwMode="auto">
            <a:xfrm>
              <a:off x="3916" y="1830"/>
              <a:ext cx="192" cy="48"/>
            </a:xfrm>
            <a:prstGeom prst="rect">
              <a:avLst/>
            </a:prstGeom>
            <a:solidFill>
              <a:schemeClr val="accent1">
                <a:alpha val="23000"/>
              </a:schemeClr>
            </a:solidFill>
            <a:ln w="9525">
              <a:noFill/>
              <a:miter lim="800000"/>
              <a:headEnd/>
              <a:tailEnd/>
            </a:ln>
            <a:effectLst/>
          </p:spPr>
          <p:txBody>
            <a:bodyPr wrap="none" anchor="ctr"/>
            <a:lstStyle/>
            <a:p>
              <a:endParaRPr lang="en-US"/>
            </a:p>
          </p:txBody>
        </p:sp>
        <p:sp>
          <p:nvSpPr>
            <p:cNvPr id="480309" name="Rectangle 53"/>
            <p:cNvSpPr>
              <a:spLocks noChangeArrowheads="1"/>
            </p:cNvSpPr>
            <p:nvPr/>
          </p:nvSpPr>
          <p:spPr bwMode="auto">
            <a:xfrm>
              <a:off x="3636" y="1830"/>
              <a:ext cx="264" cy="47"/>
            </a:xfrm>
            <a:prstGeom prst="rect">
              <a:avLst/>
            </a:prstGeom>
            <a:solidFill>
              <a:schemeClr val="accent2"/>
            </a:solidFill>
            <a:ln w="9525">
              <a:solidFill>
                <a:schemeClr val="tx1"/>
              </a:solidFill>
              <a:miter lim="800000"/>
              <a:headEnd/>
              <a:tailEnd/>
            </a:ln>
            <a:effectLst/>
          </p:spPr>
          <p:txBody>
            <a:bodyPr wrap="none" anchor="ctr"/>
            <a:lstStyle/>
            <a:p>
              <a:endParaRPr lang="en-US"/>
            </a:p>
          </p:txBody>
        </p:sp>
      </p:grpSp>
      <p:sp>
        <p:nvSpPr>
          <p:cNvPr id="7" name="Title 6"/>
          <p:cNvSpPr>
            <a:spLocks noGrp="1"/>
          </p:cNvSpPr>
          <p:nvPr>
            <p:ph type="title"/>
          </p:nvPr>
        </p:nvSpPr>
        <p:spPr/>
        <p:txBody>
          <a:bodyPr/>
          <a:lstStyle/>
          <a:p>
            <a:r>
              <a:rPr lang="cs-CZ" dirty="0"/>
              <a:t>Trojitý detektor HR/ABF/HAADF</a:t>
            </a:r>
            <a:endParaRPr lang="en-US" dirty="0"/>
          </a:p>
        </p:txBody>
      </p:sp>
      <p:sp>
        <p:nvSpPr>
          <p:cNvPr id="9" name="Text Placeholder 8"/>
          <p:cNvSpPr>
            <a:spLocks noGrp="1"/>
          </p:cNvSpPr>
          <p:nvPr>
            <p:ph type="body" sz="quarter" idx="10"/>
          </p:nvPr>
        </p:nvSpPr>
        <p:spPr>
          <a:xfrm>
            <a:off x="0" y="533401"/>
            <a:ext cx="12192000" cy="620713"/>
          </a:xfrm>
        </p:spPr>
        <p:txBody>
          <a:bodyPr/>
          <a:lstStyle/>
          <a:p>
            <a:r>
              <a:rPr lang="cs-CZ" dirty="0"/>
              <a:t>Výhody nového </a:t>
            </a:r>
            <a:r>
              <a:rPr lang="en-US" dirty="0"/>
              <a:t>FEI </a:t>
            </a:r>
            <a:r>
              <a:rPr lang="cs-CZ" dirty="0" err="1"/>
              <a:t>trojtého</a:t>
            </a:r>
            <a:r>
              <a:rPr lang="en-US" dirty="0"/>
              <a:t> On-axis BF/DF1/DF2 </a:t>
            </a:r>
            <a:r>
              <a:rPr lang="cs-CZ" dirty="0"/>
              <a:t>detektoru</a:t>
            </a:r>
            <a:r>
              <a:rPr lang="en-US" dirty="0"/>
              <a:t/>
            </a:r>
            <a:br>
              <a:rPr lang="en-US" dirty="0"/>
            </a:br>
            <a:r>
              <a:rPr lang="cs-CZ" dirty="0"/>
              <a:t>Poloha a geometrie více detektorů STEM na Titan G2</a:t>
            </a:r>
            <a:endParaRPr lang="en-US" dirty="0"/>
          </a:p>
        </p:txBody>
      </p:sp>
    </p:spTree>
    <p:extLst>
      <p:ext uri="{BB962C8B-B14F-4D97-AF65-F5344CB8AC3E}">
        <p14:creationId xmlns:p14="http://schemas.microsoft.com/office/powerpoint/2010/main" val="187459090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9755968">
            <a:off x="1451197" y="2593408"/>
            <a:ext cx="7342877"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EXPLORE </a:t>
            </a:r>
          </a:p>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NANO SPACE</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cs-CZ" dirty="0" smtClean="0"/>
              <a:t>Mikrotrhlina po testu ohýbání.</a:t>
            </a:r>
          </a:p>
          <a:p>
            <a:r>
              <a:rPr lang="cs-CZ" dirty="0" smtClean="0"/>
              <a:t>Šířka obrázku 67</a:t>
            </a:r>
            <a:r>
              <a:rPr lang="el-GR" dirty="0" smtClean="0">
                <a:latin typeface="Arial"/>
                <a:cs typeface="Arial"/>
              </a:rPr>
              <a:t>μ</a:t>
            </a:r>
            <a:r>
              <a:rPr lang="cs-CZ" dirty="0" smtClean="0"/>
              <a:t>m</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330" y="-556592"/>
            <a:ext cx="12290298" cy="1060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0582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p:txBody>
          <a:bodyPr>
            <a:noAutofit/>
          </a:bodyPr>
          <a:lstStyle/>
          <a:p>
            <a:r>
              <a:rPr lang="cs-CZ" sz="2000" dirty="0" smtClean="0"/>
              <a:t>Trojitý detektor HR/ABF/HAADF</a:t>
            </a:r>
            <a:endParaRPr lang="en-US" sz="2000" dirty="0" smtClean="0"/>
          </a:p>
        </p:txBody>
      </p:sp>
      <p:sp>
        <p:nvSpPr>
          <p:cNvPr id="2" name="Text Placeholder 1"/>
          <p:cNvSpPr>
            <a:spLocks noGrp="1"/>
          </p:cNvSpPr>
          <p:nvPr>
            <p:ph type="body" sz="quarter" idx="10"/>
          </p:nvPr>
        </p:nvSpPr>
        <p:spPr>
          <a:xfrm>
            <a:off x="0" y="533401"/>
            <a:ext cx="12192000" cy="694898"/>
          </a:xfrm>
        </p:spPr>
        <p:txBody>
          <a:bodyPr/>
          <a:lstStyle/>
          <a:p>
            <a:r>
              <a:rPr lang="cs-CZ" dirty="0"/>
              <a:t>Srovnání mezi HR TEM. ABF STEM a HAADF STEM zobrazení stejného vzorku LaB6 v </a:t>
            </a:r>
            <a:r>
              <a:rPr lang="en-US" dirty="0"/>
              <a:t>[</a:t>
            </a:r>
            <a:r>
              <a:rPr lang="cs-CZ" dirty="0"/>
              <a:t>100</a:t>
            </a:r>
            <a:r>
              <a:rPr lang="en-US" dirty="0"/>
              <a:t>]</a:t>
            </a:r>
            <a:r>
              <a:rPr lang="cs-CZ" dirty="0"/>
              <a:t> projekci  Obrázky jsou sejmuty na </a:t>
            </a:r>
            <a:r>
              <a:rPr lang="cs-CZ" dirty="0" err="1"/>
              <a:t>Cs</a:t>
            </a:r>
            <a:r>
              <a:rPr lang="cs-CZ" dirty="0"/>
              <a:t> korigovaném Titan G2</a:t>
            </a:r>
            <a:endParaRPr lang="en-US" dirty="0"/>
          </a:p>
        </p:txBody>
      </p:sp>
      <p:pic>
        <p:nvPicPr>
          <p:cNvPr id="478212" name="Picture 4"/>
          <p:cNvPicPr>
            <a:picLocks noGrp="1" noChangeAspect="1" noChangeArrowheads="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532263" y="1256949"/>
            <a:ext cx="11564203" cy="3969101"/>
          </a:xfrm>
          <a:ln/>
        </p:spPr>
      </p:pic>
      <p:sp>
        <p:nvSpPr>
          <p:cNvPr id="478213" name="Text Box 5"/>
          <p:cNvSpPr txBox="1">
            <a:spLocks noChangeArrowheads="1"/>
          </p:cNvSpPr>
          <p:nvPr/>
        </p:nvSpPr>
        <p:spPr bwMode="auto">
          <a:xfrm>
            <a:off x="472961" y="5479251"/>
            <a:ext cx="11335407" cy="369332"/>
          </a:xfrm>
          <a:prstGeom prst="rect">
            <a:avLst/>
          </a:prstGeom>
          <a:noFill/>
          <a:ln w="9525">
            <a:noFill/>
            <a:miter lim="800000"/>
            <a:headEnd/>
            <a:tailEnd/>
          </a:ln>
          <a:effectLst/>
        </p:spPr>
        <p:txBody>
          <a:bodyPr wrap="square">
            <a:spAutoFit/>
          </a:bodyPr>
          <a:lstStyle/>
          <a:p>
            <a:pPr algn="ctr"/>
            <a:r>
              <a:rPr lang="cs-CZ" dirty="0" smtClean="0">
                <a:latin typeface="Trebuchet MS" pitchFamily="34" charset="0"/>
              </a:rPr>
              <a:t>Mřížka Boru může být zviditelněna pomocí HR TEM a ABF zobrazení, zatímco není vidět v HAADF obrazu</a:t>
            </a:r>
            <a:endParaRPr lang="en-US" dirty="0">
              <a:latin typeface="Trebuchet MS" pitchFamily="34" charset="0"/>
            </a:endParaRPr>
          </a:p>
        </p:txBody>
      </p:sp>
      <p:sp>
        <p:nvSpPr>
          <p:cNvPr id="478214" name="Rectangle 6"/>
          <p:cNvSpPr>
            <a:spLocks noChangeArrowheads="1"/>
          </p:cNvSpPr>
          <p:nvPr/>
        </p:nvSpPr>
        <p:spPr bwMode="auto">
          <a:xfrm>
            <a:off x="1888511" y="5834194"/>
            <a:ext cx="4565673" cy="369332"/>
          </a:xfrm>
          <a:prstGeom prst="rect">
            <a:avLst/>
          </a:prstGeom>
          <a:noFill/>
          <a:ln w="9525">
            <a:noFill/>
            <a:miter lim="800000"/>
            <a:headEnd/>
            <a:tailEnd/>
          </a:ln>
          <a:effectLst/>
        </p:spPr>
        <p:txBody>
          <a:bodyPr wrap="none" anchor="ctr">
            <a:spAutoFit/>
          </a:bodyPr>
          <a:lstStyle/>
          <a:p>
            <a:r>
              <a:rPr lang="en-US" sz="1000" i="1" dirty="0">
                <a:latin typeface="Trebuchet MS" pitchFamily="34" charset="0"/>
              </a:rPr>
              <a:t>Images : </a:t>
            </a:r>
            <a:r>
              <a:rPr lang="en-US" sz="1000" i="1" dirty="0" err="1">
                <a:latin typeface="Trebuchet MS" pitchFamily="34" charset="0"/>
              </a:rPr>
              <a:t>S.Lazar,B.Freitag</a:t>
            </a:r>
            <a:r>
              <a:rPr lang="en-US" sz="1000" i="1" dirty="0">
                <a:latin typeface="Trebuchet MS" pitchFamily="34" charset="0"/>
              </a:rPr>
              <a:t>, FEI, J. Etheridge, Monash University, Australia</a:t>
            </a:r>
            <a:r>
              <a:rPr lang="en-US" dirty="0"/>
              <a:t> </a:t>
            </a:r>
          </a:p>
        </p:txBody>
      </p:sp>
    </p:spTree>
    <p:extLst>
      <p:ext uri="{BB962C8B-B14F-4D97-AF65-F5344CB8AC3E}">
        <p14:creationId xmlns:p14="http://schemas.microsoft.com/office/powerpoint/2010/main" val="12172817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3091" name="Object 3"/>
          <p:cNvGraphicFramePr>
            <a:graphicFrameLocks noGrp="1" noChangeAspect="1"/>
          </p:cNvGraphicFramePr>
          <p:nvPr>
            <p:ph idx="1"/>
            <p:extLst>
              <p:ext uri="{D42A27DB-BD31-4B8C-83A1-F6EECF244321}">
                <p14:modId xmlns:p14="http://schemas.microsoft.com/office/powerpoint/2010/main" val="3582180316"/>
              </p:ext>
            </p:extLst>
          </p:nvPr>
        </p:nvGraphicFramePr>
        <p:xfrm>
          <a:off x="1221846" y="571268"/>
          <a:ext cx="9106351" cy="4483239"/>
        </p:xfrm>
        <a:graphic>
          <a:graphicData uri="http://schemas.openxmlformats.org/presentationml/2006/ole">
            <mc:AlternateContent xmlns:mc="http://schemas.openxmlformats.org/markup-compatibility/2006">
              <mc:Choice xmlns:v="urn:schemas-microsoft-com:vml" Requires="v">
                <p:oleObj spid="_x0000_s4253" name="Image" r:id="rId3" imgW="13206349" imgH="6501587" progId="Photoshop.Image.7">
                  <p:embed/>
                </p:oleObj>
              </mc:Choice>
              <mc:Fallback>
                <p:oleObj name="Image" r:id="rId3" imgW="13206349" imgH="6501587"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1846" y="571268"/>
                        <a:ext cx="9106351" cy="4483239"/>
                      </a:xfrm>
                      <a:prstGeom prst="rect">
                        <a:avLst/>
                      </a:prstGeom>
                      <a:noFill/>
                      <a:extLst/>
                    </p:spPr>
                  </p:pic>
                </p:oleObj>
              </mc:Fallback>
            </mc:AlternateContent>
          </a:graphicData>
        </a:graphic>
      </p:graphicFrame>
      <p:sp>
        <p:nvSpPr>
          <p:cNvPr id="23" name="Rectangle 2"/>
          <p:cNvSpPr>
            <a:spLocks noGrp="1" noChangeArrowheads="1"/>
          </p:cNvSpPr>
          <p:nvPr>
            <p:ph type="title"/>
          </p:nvPr>
        </p:nvSpPr>
        <p:spPr/>
        <p:txBody>
          <a:bodyPr>
            <a:normAutofit/>
          </a:bodyPr>
          <a:lstStyle/>
          <a:p>
            <a:r>
              <a:rPr lang="en-US" sz="2400" dirty="0" smtClean="0"/>
              <a:t>ABF/HAADF STEM on Cs-corrected Titan G2 at 200kV</a:t>
            </a:r>
            <a:r>
              <a:rPr lang="cs-CZ" sz="2400" dirty="0" smtClean="0"/>
              <a:t> </a:t>
            </a:r>
            <a:r>
              <a:rPr lang="en-US" sz="2400" dirty="0" smtClean="0"/>
              <a:t>SrTiO</a:t>
            </a:r>
            <a:r>
              <a:rPr lang="en-US" sz="2400" baseline="-25000" dirty="0" smtClean="0"/>
              <a:t>3</a:t>
            </a:r>
            <a:r>
              <a:rPr lang="en-US" sz="2400" dirty="0" smtClean="0"/>
              <a:t> in [110] projection</a:t>
            </a:r>
          </a:p>
        </p:txBody>
      </p:sp>
      <p:graphicFrame>
        <p:nvGraphicFramePr>
          <p:cNvPr id="473120" name="Object 32"/>
          <p:cNvGraphicFramePr>
            <a:graphicFrameLocks noGrp="1" noChangeAspect="1"/>
          </p:cNvGraphicFramePr>
          <p:nvPr>
            <p:ph sz="half" idx="4294967295"/>
            <p:extLst>
              <p:ext uri="{D42A27DB-BD31-4B8C-83A1-F6EECF244321}">
                <p14:modId xmlns:p14="http://schemas.microsoft.com/office/powerpoint/2010/main" val="1714603805"/>
              </p:ext>
            </p:extLst>
          </p:nvPr>
        </p:nvGraphicFramePr>
        <p:xfrm>
          <a:off x="203201" y="1939925"/>
          <a:ext cx="1331913" cy="1992313"/>
        </p:xfrm>
        <a:graphic>
          <a:graphicData uri="http://schemas.openxmlformats.org/presentationml/2006/ole">
            <mc:AlternateContent xmlns:mc="http://schemas.openxmlformats.org/markup-compatibility/2006">
              <mc:Choice xmlns:v="urn:schemas-microsoft-com:vml" Requires="v">
                <p:oleObj spid="_x0000_s4254" name="Image" r:id="rId5" imgW="2438095" imgH="4863492" progId="Photoshop.Image.7">
                  <p:embed/>
                </p:oleObj>
              </mc:Choice>
              <mc:Fallback>
                <p:oleObj name="Image" r:id="rId5" imgW="2438095" imgH="4863492"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1" y="1939925"/>
                        <a:ext cx="1331913"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3104" name="Text Box 16"/>
          <p:cNvSpPr txBox="1">
            <a:spLocks noChangeArrowheads="1"/>
          </p:cNvSpPr>
          <p:nvPr/>
        </p:nvSpPr>
        <p:spPr bwMode="auto">
          <a:xfrm>
            <a:off x="2568388" y="5935728"/>
            <a:ext cx="4928357" cy="274637"/>
          </a:xfrm>
          <a:prstGeom prst="rect">
            <a:avLst/>
          </a:prstGeom>
          <a:noFill/>
          <a:ln w="9525">
            <a:noFill/>
            <a:miter lim="800000"/>
            <a:headEnd/>
            <a:tailEnd/>
          </a:ln>
        </p:spPr>
        <p:txBody>
          <a:bodyPr lIns="0" tIns="0" rIns="0" bIns="0"/>
          <a:lstStyle/>
          <a:p>
            <a:pPr lvl="1"/>
            <a:r>
              <a:rPr lang="en-US" sz="900" i="1" dirty="0"/>
              <a:t>Sample courtesy of C.L. </a:t>
            </a:r>
            <a:r>
              <a:rPr lang="en-US" sz="900" i="1" dirty="0" err="1"/>
              <a:t>Jia</a:t>
            </a:r>
            <a:r>
              <a:rPr lang="en-US" sz="900" i="1" dirty="0"/>
              <a:t>, Ernst Ruska Centre, Research Centre </a:t>
            </a:r>
            <a:r>
              <a:rPr lang="en-US" sz="900" i="1" dirty="0" err="1"/>
              <a:t>Juelich</a:t>
            </a:r>
            <a:r>
              <a:rPr lang="en-US" sz="900" i="1" dirty="0"/>
              <a:t>, Germany. </a:t>
            </a:r>
          </a:p>
          <a:p>
            <a:pPr lvl="1"/>
            <a:r>
              <a:rPr lang="en-US" sz="900" i="1" dirty="0"/>
              <a:t>Image data courtesy of Prof. J. Etheridge, Monash University, Australia and S. Lazar</a:t>
            </a:r>
          </a:p>
        </p:txBody>
      </p:sp>
      <p:sp>
        <p:nvSpPr>
          <p:cNvPr id="473097" name="Oval 40"/>
          <p:cNvSpPr>
            <a:spLocks noChangeArrowheads="1"/>
          </p:cNvSpPr>
          <p:nvPr/>
        </p:nvSpPr>
        <p:spPr bwMode="auto">
          <a:xfrm>
            <a:off x="6359163" y="5142209"/>
            <a:ext cx="192617" cy="144463"/>
          </a:xfrm>
          <a:prstGeom prst="ellipse">
            <a:avLst/>
          </a:prstGeom>
          <a:solidFill>
            <a:srgbClr val="3366FF"/>
          </a:solidFill>
          <a:ln w="9525">
            <a:solidFill>
              <a:schemeClr val="tx1"/>
            </a:solidFill>
            <a:round/>
            <a:headEnd/>
            <a:tailEnd/>
          </a:ln>
        </p:spPr>
        <p:txBody>
          <a:bodyPr wrap="none" anchor="ctr"/>
          <a:lstStyle/>
          <a:p>
            <a:pPr algn="ctr"/>
            <a:endParaRPr lang="en-US"/>
          </a:p>
        </p:txBody>
      </p:sp>
      <p:sp>
        <p:nvSpPr>
          <p:cNvPr id="473098" name="Oval 45"/>
          <p:cNvSpPr>
            <a:spLocks noChangeArrowheads="1"/>
          </p:cNvSpPr>
          <p:nvPr/>
        </p:nvSpPr>
        <p:spPr bwMode="auto">
          <a:xfrm>
            <a:off x="5472279" y="5097758"/>
            <a:ext cx="287867" cy="215900"/>
          </a:xfrm>
          <a:prstGeom prst="ellipse">
            <a:avLst/>
          </a:prstGeom>
          <a:solidFill>
            <a:srgbClr val="FF00FF"/>
          </a:solidFill>
          <a:ln w="9525">
            <a:solidFill>
              <a:schemeClr val="tx1"/>
            </a:solidFill>
            <a:round/>
            <a:headEnd/>
            <a:tailEnd/>
          </a:ln>
        </p:spPr>
        <p:txBody>
          <a:bodyPr wrap="none" anchor="ctr"/>
          <a:lstStyle/>
          <a:p>
            <a:endParaRPr lang="en-US"/>
          </a:p>
        </p:txBody>
      </p:sp>
      <p:sp>
        <p:nvSpPr>
          <p:cNvPr id="473099" name="Text Box 48"/>
          <p:cNvSpPr txBox="1">
            <a:spLocks noChangeArrowheads="1"/>
          </p:cNvSpPr>
          <p:nvPr/>
        </p:nvSpPr>
        <p:spPr bwMode="auto">
          <a:xfrm>
            <a:off x="4025537" y="5016597"/>
            <a:ext cx="655645" cy="369332"/>
          </a:xfrm>
          <a:prstGeom prst="rect">
            <a:avLst/>
          </a:prstGeom>
          <a:noFill/>
          <a:ln w="9525">
            <a:noFill/>
            <a:miter lim="800000"/>
            <a:headEnd/>
            <a:tailEnd/>
          </a:ln>
        </p:spPr>
        <p:txBody>
          <a:bodyPr wrap="square">
            <a:spAutoFit/>
          </a:bodyPr>
          <a:lstStyle/>
          <a:p>
            <a:r>
              <a:rPr lang="en-US" dirty="0" err="1" smtClean="0"/>
              <a:t>Sr</a:t>
            </a:r>
            <a:r>
              <a:rPr lang="en-US" dirty="0" smtClean="0"/>
              <a:t>/O</a:t>
            </a:r>
            <a:endParaRPr lang="en-US" dirty="0"/>
          </a:p>
        </p:txBody>
      </p:sp>
      <p:sp>
        <p:nvSpPr>
          <p:cNvPr id="473100" name="Text Box 49"/>
          <p:cNvSpPr txBox="1">
            <a:spLocks noChangeArrowheads="1"/>
          </p:cNvSpPr>
          <p:nvPr/>
        </p:nvSpPr>
        <p:spPr bwMode="auto">
          <a:xfrm>
            <a:off x="5733532" y="5024535"/>
            <a:ext cx="655645" cy="369332"/>
          </a:xfrm>
          <a:prstGeom prst="rect">
            <a:avLst/>
          </a:prstGeom>
          <a:noFill/>
          <a:ln w="9525">
            <a:noFill/>
            <a:miter lim="800000"/>
            <a:headEnd/>
            <a:tailEnd/>
          </a:ln>
        </p:spPr>
        <p:txBody>
          <a:bodyPr wrap="square">
            <a:spAutoFit/>
          </a:bodyPr>
          <a:lstStyle/>
          <a:p>
            <a:r>
              <a:rPr lang="en-US" dirty="0" err="1" smtClean="0"/>
              <a:t>Ti</a:t>
            </a:r>
            <a:endParaRPr lang="en-US" dirty="0"/>
          </a:p>
        </p:txBody>
      </p:sp>
      <p:sp>
        <p:nvSpPr>
          <p:cNvPr id="473101" name="Text Box 50"/>
          <p:cNvSpPr txBox="1">
            <a:spLocks noChangeArrowheads="1"/>
          </p:cNvSpPr>
          <p:nvPr/>
        </p:nvSpPr>
        <p:spPr bwMode="auto">
          <a:xfrm>
            <a:off x="6312595" y="5035846"/>
            <a:ext cx="872067" cy="366712"/>
          </a:xfrm>
          <a:prstGeom prst="rect">
            <a:avLst/>
          </a:prstGeom>
          <a:noFill/>
          <a:ln w="9525">
            <a:noFill/>
            <a:miter lim="800000"/>
            <a:headEnd/>
            <a:tailEnd/>
          </a:ln>
        </p:spPr>
        <p:txBody>
          <a:bodyPr>
            <a:spAutoFit/>
          </a:bodyPr>
          <a:lstStyle/>
          <a:p>
            <a:r>
              <a:rPr lang="en-US"/>
              <a:t>   O</a:t>
            </a:r>
          </a:p>
        </p:txBody>
      </p:sp>
      <p:sp>
        <p:nvSpPr>
          <p:cNvPr id="473102" name="Oval 200"/>
          <p:cNvSpPr>
            <a:spLocks noChangeArrowheads="1"/>
          </p:cNvSpPr>
          <p:nvPr/>
        </p:nvSpPr>
        <p:spPr bwMode="auto">
          <a:xfrm>
            <a:off x="3732379" y="5080296"/>
            <a:ext cx="287867" cy="215900"/>
          </a:xfrm>
          <a:prstGeom prst="ellipse">
            <a:avLst/>
          </a:prstGeom>
          <a:solidFill>
            <a:srgbClr val="00FF00"/>
          </a:solidFill>
          <a:ln w="9525">
            <a:solidFill>
              <a:schemeClr val="tx1"/>
            </a:solidFill>
            <a:round/>
            <a:headEnd/>
            <a:tailEnd/>
          </a:ln>
        </p:spPr>
        <p:txBody>
          <a:bodyPr wrap="none" anchor="ctr"/>
          <a:lstStyle/>
          <a:p>
            <a:endParaRPr lang="en-US"/>
          </a:p>
        </p:txBody>
      </p:sp>
      <p:sp>
        <p:nvSpPr>
          <p:cNvPr id="473103" name="Oval 201"/>
          <p:cNvSpPr>
            <a:spLocks noChangeArrowheads="1"/>
          </p:cNvSpPr>
          <p:nvPr/>
        </p:nvSpPr>
        <p:spPr bwMode="auto">
          <a:xfrm>
            <a:off x="3774713" y="5124746"/>
            <a:ext cx="192616" cy="144462"/>
          </a:xfrm>
          <a:prstGeom prst="ellipse">
            <a:avLst/>
          </a:prstGeom>
          <a:solidFill>
            <a:srgbClr val="3366FF"/>
          </a:solidFill>
          <a:ln w="9525">
            <a:solidFill>
              <a:schemeClr val="tx1"/>
            </a:solidFill>
            <a:round/>
            <a:headEnd/>
            <a:tailEnd/>
          </a:ln>
        </p:spPr>
        <p:txBody>
          <a:bodyPr wrap="none" anchor="ctr"/>
          <a:lstStyle/>
          <a:p>
            <a:endParaRPr lang="en-US"/>
          </a:p>
        </p:txBody>
      </p:sp>
      <p:graphicFrame>
        <p:nvGraphicFramePr>
          <p:cNvPr id="473105" name="Object 17"/>
          <p:cNvGraphicFramePr>
            <a:graphicFrameLocks noChangeAspect="1"/>
          </p:cNvGraphicFramePr>
          <p:nvPr>
            <p:extLst>
              <p:ext uri="{D42A27DB-BD31-4B8C-83A1-F6EECF244321}">
                <p14:modId xmlns:p14="http://schemas.microsoft.com/office/powerpoint/2010/main" val="149040553"/>
              </p:ext>
            </p:extLst>
          </p:nvPr>
        </p:nvGraphicFramePr>
        <p:xfrm>
          <a:off x="716508" y="558707"/>
          <a:ext cx="797984" cy="598487"/>
        </p:xfrm>
        <a:graphic>
          <a:graphicData uri="http://schemas.openxmlformats.org/presentationml/2006/ole">
            <mc:AlternateContent xmlns:mc="http://schemas.openxmlformats.org/markup-compatibility/2006">
              <mc:Choice xmlns:v="urn:schemas-microsoft-com:vml" Requires="v">
                <p:oleObj spid="_x0000_s4255" name="Image" r:id="rId7" imgW="1053597" imgH="1053597" progId="Photoshop.Image.7">
                  <p:embed/>
                </p:oleObj>
              </mc:Choice>
              <mc:Fallback>
                <p:oleObj name="Image" r:id="rId7" imgW="1053597" imgH="1053597"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508" y="558707"/>
                        <a:ext cx="797984" cy="59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3106" name="Line 18"/>
          <p:cNvSpPr>
            <a:spLocks noChangeShapeType="1"/>
          </p:cNvSpPr>
          <p:nvPr/>
        </p:nvSpPr>
        <p:spPr bwMode="auto">
          <a:xfrm flipV="1">
            <a:off x="203201" y="1560513"/>
            <a:ext cx="302684" cy="119063"/>
          </a:xfrm>
          <a:prstGeom prst="line">
            <a:avLst/>
          </a:prstGeom>
          <a:noFill/>
          <a:ln w="9525">
            <a:solidFill>
              <a:schemeClr val="tx1"/>
            </a:solidFill>
            <a:round/>
            <a:headEnd/>
            <a:tailEnd type="triangle" w="med" len="med"/>
          </a:ln>
          <a:effectLst/>
        </p:spPr>
        <p:txBody>
          <a:bodyPr/>
          <a:lstStyle/>
          <a:p>
            <a:endParaRPr lang="en-US"/>
          </a:p>
        </p:txBody>
      </p:sp>
      <p:sp>
        <p:nvSpPr>
          <p:cNvPr id="473108" name="Text Box 20"/>
          <p:cNvSpPr txBox="1">
            <a:spLocks noChangeArrowheads="1"/>
          </p:cNvSpPr>
          <p:nvPr/>
        </p:nvSpPr>
        <p:spPr bwMode="auto">
          <a:xfrm>
            <a:off x="354543" y="5358540"/>
            <a:ext cx="11532657" cy="990600"/>
          </a:xfrm>
          <a:prstGeom prst="rect">
            <a:avLst/>
          </a:prstGeom>
          <a:noFill/>
          <a:ln w="9525">
            <a:noFill/>
            <a:miter lim="800000"/>
            <a:headEnd/>
            <a:tailEnd/>
          </a:ln>
        </p:spPr>
        <p:txBody>
          <a:bodyPr lIns="0" tIns="0" rIns="0" bIns="0"/>
          <a:lstStyle/>
          <a:p>
            <a:pPr algn="ctr">
              <a:buClr>
                <a:srgbClr val="363435"/>
              </a:buClr>
              <a:buFont typeface="Courier New" pitchFamily="49" charset="0"/>
              <a:buNone/>
            </a:pPr>
            <a:r>
              <a:rPr lang="en-US" altLang="ja-JP" sz="1500" dirty="0" smtClean="0">
                <a:solidFill>
                  <a:srgbClr val="363435"/>
                </a:solidFill>
                <a:latin typeface="Trebuchet MS" pitchFamily="34" charset="0"/>
                <a:ea typeface="ＭＳ Ｐゴシック" charset="-128"/>
              </a:rPr>
              <a:t>Strontium </a:t>
            </a:r>
            <a:r>
              <a:rPr lang="en-US" altLang="ja-JP" sz="1500" dirty="0">
                <a:solidFill>
                  <a:srgbClr val="363435"/>
                </a:solidFill>
                <a:latin typeface="Trebuchet MS" pitchFamily="34" charset="0"/>
                <a:ea typeface="ＭＳ Ｐゴシック" charset="-128"/>
              </a:rPr>
              <a:t>oxide, </a:t>
            </a:r>
            <a:r>
              <a:rPr lang="en-US" altLang="ja-JP" sz="1500" dirty="0" smtClean="0">
                <a:solidFill>
                  <a:srgbClr val="363435"/>
                </a:solidFill>
                <a:latin typeface="Trebuchet MS" pitchFamily="34" charset="0"/>
                <a:ea typeface="ＭＳ Ｐゴシック" charset="-128"/>
              </a:rPr>
              <a:t>Titan  a</a:t>
            </a:r>
            <a:r>
              <a:rPr lang="cs-CZ" altLang="ja-JP" sz="1500" dirty="0" smtClean="0">
                <a:solidFill>
                  <a:srgbClr val="363435"/>
                </a:solidFill>
                <a:latin typeface="Trebuchet MS" pitchFamily="34" charset="0"/>
                <a:ea typeface="ＭＳ Ｐゴシック" charset="-128"/>
              </a:rPr>
              <a:t> Kyslíkové řady mohou být zviditelněny při atomovém rozlišení ABF STEM obrazech na </a:t>
            </a:r>
            <a:r>
              <a:rPr lang="en-US" altLang="ja-JP" sz="1500" dirty="0" smtClean="0">
                <a:solidFill>
                  <a:srgbClr val="363435"/>
                </a:solidFill>
                <a:latin typeface="Trebuchet MS" pitchFamily="34" charset="0"/>
                <a:ea typeface="ＭＳ Ｐゴシック" charset="-128"/>
              </a:rPr>
              <a:t>[</a:t>
            </a:r>
            <a:r>
              <a:rPr lang="en-US" altLang="ja-JP" sz="1500" dirty="0">
                <a:solidFill>
                  <a:srgbClr val="363435"/>
                </a:solidFill>
                <a:latin typeface="Trebuchet MS" pitchFamily="34" charset="0"/>
                <a:ea typeface="ＭＳ Ｐゴシック" charset="-128"/>
              </a:rPr>
              <a:t>110] </a:t>
            </a:r>
            <a:r>
              <a:rPr lang="en-US" altLang="ja-JP" sz="1500" dirty="0" err="1" smtClean="0">
                <a:solidFill>
                  <a:srgbClr val="363435"/>
                </a:solidFill>
                <a:latin typeface="Trebuchet MS" pitchFamily="34" charset="0"/>
                <a:ea typeface="ＭＳ Ｐゴシック" charset="-128"/>
              </a:rPr>
              <a:t>proje</a:t>
            </a:r>
            <a:r>
              <a:rPr lang="cs-CZ" altLang="ja-JP" sz="1500" dirty="0" err="1" smtClean="0">
                <a:solidFill>
                  <a:srgbClr val="363435"/>
                </a:solidFill>
                <a:latin typeface="Trebuchet MS" pitchFamily="34" charset="0"/>
                <a:ea typeface="ＭＳ Ｐゴシック" charset="-128"/>
              </a:rPr>
              <a:t>kci</a:t>
            </a:r>
            <a:r>
              <a:rPr lang="en-US" altLang="ja-JP" sz="1500" dirty="0" smtClean="0">
                <a:solidFill>
                  <a:srgbClr val="363435"/>
                </a:solidFill>
                <a:latin typeface="Trebuchet MS" pitchFamily="34" charset="0"/>
                <a:ea typeface="ＭＳ Ｐゴシック" charset="-128"/>
              </a:rPr>
              <a:t>.</a:t>
            </a:r>
            <a:endParaRPr lang="en-US" altLang="ja-JP" sz="1500" dirty="0">
              <a:solidFill>
                <a:srgbClr val="363435"/>
              </a:solidFill>
              <a:latin typeface="Trebuchet MS" pitchFamily="34" charset="0"/>
              <a:ea typeface="ＭＳ Ｐゴシック" charset="-128"/>
            </a:endParaRPr>
          </a:p>
          <a:p>
            <a:pPr algn="ctr">
              <a:buClr>
                <a:srgbClr val="363435"/>
              </a:buClr>
              <a:buFont typeface="Courier New" pitchFamily="49" charset="0"/>
              <a:buNone/>
            </a:pPr>
            <a:r>
              <a:rPr lang="cs-CZ" altLang="ja-JP" sz="1500" dirty="0" smtClean="0">
                <a:solidFill>
                  <a:srgbClr val="363435"/>
                </a:solidFill>
                <a:latin typeface="Trebuchet MS" pitchFamily="34" charset="0"/>
                <a:ea typeface="ＭＳ Ｐゴシック" charset="-128"/>
              </a:rPr>
              <a:t>Rozdíly v kontrastu mezi Titanem a Kyslíkem jsou v ABF obrazech detekovatelné</a:t>
            </a:r>
            <a:r>
              <a:rPr lang="en-US" altLang="ja-JP" sz="1500" b="1" dirty="0" smtClean="0">
                <a:solidFill>
                  <a:srgbClr val="363435"/>
                </a:solidFill>
                <a:latin typeface="Trebuchet MS" pitchFamily="34" charset="0"/>
                <a:ea typeface="ＭＳ Ｐゴシック" charset="-128"/>
              </a:rPr>
              <a:t>.</a:t>
            </a:r>
            <a:r>
              <a:rPr lang="en-US" altLang="ja-JP" dirty="0" smtClean="0">
                <a:solidFill>
                  <a:srgbClr val="363435"/>
                </a:solidFill>
                <a:ea typeface="ＭＳ Ｐゴシック" charset="-128"/>
              </a:rPr>
              <a:t> </a:t>
            </a:r>
            <a:endParaRPr lang="en-US" altLang="ja-JP" dirty="0">
              <a:solidFill>
                <a:srgbClr val="363435"/>
              </a:solidFill>
              <a:ea typeface="ＭＳ Ｐゴシック" charset="-128"/>
            </a:endParaRPr>
          </a:p>
          <a:p>
            <a:pPr>
              <a:buClr>
                <a:srgbClr val="363435"/>
              </a:buClr>
              <a:buFont typeface="Courier New" pitchFamily="49" charset="0"/>
              <a:buNone/>
            </a:pPr>
            <a:endParaRPr lang="en-US" sz="1400" dirty="0">
              <a:solidFill>
                <a:srgbClr val="363435"/>
              </a:solidFill>
            </a:endParaRPr>
          </a:p>
        </p:txBody>
      </p:sp>
      <p:grpSp>
        <p:nvGrpSpPr>
          <p:cNvPr id="2" name="Group 34"/>
          <p:cNvGrpSpPr>
            <a:grpSpLocks/>
          </p:cNvGrpSpPr>
          <p:nvPr/>
        </p:nvGrpSpPr>
        <p:grpSpPr bwMode="auto">
          <a:xfrm>
            <a:off x="3941233" y="1112837"/>
            <a:ext cx="6663267" cy="3322638"/>
            <a:chOff x="1862" y="1008"/>
            <a:chExt cx="3148" cy="2093"/>
          </a:xfrm>
        </p:grpSpPr>
        <p:graphicFrame>
          <p:nvGraphicFramePr>
            <p:cNvPr id="473095" name="Object 7"/>
            <p:cNvGraphicFramePr>
              <a:graphicFrameLocks noChangeAspect="1"/>
            </p:cNvGraphicFramePr>
            <p:nvPr/>
          </p:nvGraphicFramePr>
          <p:xfrm>
            <a:off x="3962" y="1008"/>
            <a:ext cx="1048" cy="2093"/>
          </p:xfrm>
          <a:graphic>
            <a:graphicData uri="http://schemas.openxmlformats.org/presentationml/2006/ole">
              <mc:AlternateContent xmlns:mc="http://schemas.openxmlformats.org/markup-compatibility/2006">
                <mc:Choice xmlns:v="urn:schemas-microsoft-com:vml" Requires="v">
                  <p:oleObj spid="_x0000_s4256" name="Image" r:id="rId9" imgW="2882540" imgH="5752381" progId="Photoshop.Image.7">
                    <p:embed/>
                  </p:oleObj>
                </mc:Choice>
                <mc:Fallback>
                  <p:oleObj name="Image" r:id="rId9" imgW="2882540" imgH="5752381"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 y="1008"/>
                          <a:ext cx="1048" cy="2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3096" name="Object 8"/>
            <p:cNvGraphicFramePr>
              <a:graphicFrameLocks noChangeAspect="1"/>
            </p:cNvGraphicFramePr>
            <p:nvPr/>
          </p:nvGraphicFramePr>
          <p:xfrm>
            <a:off x="1862" y="1008"/>
            <a:ext cx="1034" cy="2087"/>
          </p:xfrm>
          <a:graphic>
            <a:graphicData uri="http://schemas.openxmlformats.org/presentationml/2006/ole">
              <mc:AlternateContent xmlns:mc="http://schemas.openxmlformats.org/markup-compatibility/2006">
                <mc:Choice xmlns:v="urn:schemas-microsoft-com:vml" Requires="v">
                  <p:oleObj spid="_x0000_s4257" name="Image" r:id="rId11" imgW="2831746" imgH="5714286" progId="Photoshop.Image.7">
                    <p:embed/>
                  </p:oleObj>
                </mc:Choice>
                <mc:Fallback>
                  <p:oleObj name="Image" r:id="rId11" imgW="2831746" imgH="5714286" progId="Photoshop.Image.7">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62" y="1008"/>
                          <a:ext cx="1034" cy="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473123" name="Text Box 35"/>
          <p:cNvSpPr txBox="1">
            <a:spLocks noChangeArrowheads="1"/>
          </p:cNvSpPr>
          <p:nvPr/>
        </p:nvSpPr>
        <p:spPr bwMode="auto">
          <a:xfrm>
            <a:off x="1909233" y="3932238"/>
            <a:ext cx="659155" cy="369332"/>
          </a:xfrm>
          <a:prstGeom prst="rect">
            <a:avLst/>
          </a:prstGeom>
          <a:solidFill>
            <a:srgbClr val="C0C0C0"/>
          </a:solidFill>
          <a:ln w="9525">
            <a:noFill/>
            <a:miter lim="800000"/>
            <a:headEnd/>
            <a:tailEnd/>
          </a:ln>
          <a:effectLst/>
        </p:spPr>
        <p:txBody>
          <a:bodyPr wrap="none">
            <a:spAutoFit/>
          </a:bodyPr>
          <a:lstStyle/>
          <a:p>
            <a:r>
              <a:rPr lang="en-US" b="1">
                <a:solidFill>
                  <a:schemeClr val="accent1"/>
                </a:solidFill>
              </a:rPr>
              <a:t>ABF</a:t>
            </a:r>
          </a:p>
        </p:txBody>
      </p:sp>
      <p:sp>
        <p:nvSpPr>
          <p:cNvPr id="473124" name="Text Box 36"/>
          <p:cNvSpPr txBox="1">
            <a:spLocks noChangeArrowheads="1"/>
          </p:cNvSpPr>
          <p:nvPr/>
        </p:nvSpPr>
        <p:spPr bwMode="auto">
          <a:xfrm>
            <a:off x="6341534" y="3932238"/>
            <a:ext cx="992579" cy="369332"/>
          </a:xfrm>
          <a:prstGeom prst="rect">
            <a:avLst/>
          </a:prstGeom>
          <a:solidFill>
            <a:srgbClr val="C0C0C0"/>
          </a:solidFill>
          <a:ln w="9525">
            <a:noFill/>
            <a:miter lim="800000"/>
            <a:headEnd/>
            <a:tailEnd/>
          </a:ln>
          <a:effectLst/>
        </p:spPr>
        <p:txBody>
          <a:bodyPr wrap="none">
            <a:spAutoFit/>
          </a:bodyPr>
          <a:lstStyle/>
          <a:p>
            <a:r>
              <a:rPr lang="en-US" b="1">
                <a:solidFill>
                  <a:schemeClr val="accent1"/>
                </a:solidFill>
              </a:rPr>
              <a:t>HAADF</a:t>
            </a:r>
          </a:p>
        </p:txBody>
      </p:sp>
    </p:spTree>
    <p:extLst>
      <p:ext uri="{BB962C8B-B14F-4D97-AF65-F5344CB8AC3E}">
        <p14:creationId xmlns:p14="http://schemas.microsoft.com/office/powerpoint/2010/main" val="1990640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4115" name="Object 3"/>
          <p:cNvGraphicFramePr>
            <a:graphicFrameLocks noGrp="1" noChangeAspect="1"/>
          </p:cNvGraphicFramePr>
          <p:nvPr>
            <p:ph idx="1"/>
            <p:extLst>
              <p:ext uri="{D42A27DB-BD31-4B8C-83A1-F6EECF244321}">
                <p14:modId xmlns:p14="http://schemas.microsoft.com/office/powerpoint/2010/main" val="5624644"/>
              </p:ext>
            </p:extLst>
          </p:nvPr>
        </p:nvGraphicFramePr>
        <p:xfrm>
          <a:off x="4896910" y="751315"/>
          <a:ext cx="4438160" cy="4442536"/>
        </p:xfrm>
        <a:graphic>
          <a:graphicData uri="http://schemas.openxmlformats.org/presentationml/2006/ole">
            <mc:AlternateContent xmlns:mc="http://schemas.openxmlformats.org/markup-compatibility/2006">
              <mc:Choice xmlns:v="urn:schemas-microsoft-com:vml" Requires="v">
                <p:oleObj spid="_x0000_s5282" name="Image" r:id="rId3" imgW="14857143" imgH="14869841" progId="Photoshop.Image.7">
                  <p:embed/>
                </p:oleObj>
              </mc:Choice>
              <mc:Fallback>
                <p:oleObj name="Image" r:id="rId3" imgW="14857143" imgH="14869841"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910" y="751315"/>
                        <a:ext cx="4438160" cy="4442536"/>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sz="2000" dirty="0">
                <a:latin typeface="Trebuchet MS" pitchFamily="34" charset="0"/>
              </a:rPr>
              <a:t>ABF/HAADF STEM on Cs-corrected Titan G2 at </a:t>
            </a:r>
            <a:r>
              <a:rPr lang="en-US" sz="2000" dirty="0" smtClean="0">
                <a:latin typeface="Trebuchet MS" pitchFamily="34" charset="0"/>
              </a:rPr>
              <a:t>200kV</a:t>
            </a:r>
            <a:r>
              <a:rPr lang="cs-CZ" sz="2000" dirty="0" smtClean="0">
                <a:latin typeface="Trebuchet MS" pitchFamily="34" charset="0"/>
              </a:rPr>
              <a:t> , </a:t>
            </a:r>
            <a:r>
              <a:rPr lang="en-US" sz="2000" dirty="0" smtClean="0">
                <a:latin typeface="Trebuchet MS" pitchFamily="34" charset="0"/>
              </a:rPr>
              <a:t>BaTiO</a:t>
            </a:r>
            <a:r>
              <a:rPr lang="en-US" sz="2000" baseline="-25000" dirty="0" smtClean="0">
                <a:latin typeface="Trebuchet MS" pitchFamily="34" charset="0"/>
              </a:rPr>
              <a:t>3</a:t>
            </a:r>
            <a:r>
              <a:rPr lang="en-US" sz="2000" dirty="0" smtClean="0">
                <a:latin typeface="Trebuchet MS" pitchFamily="34" charset="0"/>
              </a:rPr>
              <a:t>/</a:t>
            </a:r>
            <a:r>
              <a:rPr lang="en-US" sz="2000" dirty="0" smtClean="0"/>
              <a:t>SrTiO</a:t>
            </a:r>
            <a:r>
              <a:rPr lang="en-US" sz="2000" baseline="-25000" dirty="0" smtClean="0"/>
              <a:t>3</a:t>
            </a:r>
            <a:r>
              <a:rPr lang="en-US" sz="2000" dirty="0" smtClean="0"/>
              <a:t>  </a:t>
            </a:r>
            <a:r>
              <a:rPr lang="en-US" sz="2000" dirty="0"/>
              <a:t>interface </a:t>
            </a:r>
            <a:r>
              <a:rPr lang="en-US" sz="2000" dirty="0">
                <a:latin typeface="Trebuchet MS" pitchFamily="34" charset="0"/>
              </a:rPr>
              <a:t>in [110] projection </a:t>
            </a:r>
            <a:endParaRPr lang="en-US" sz="2000" dirty="0"/>
          </a:p>
        </p:txBody>
      </p:sp>
      <p:graphicFrame>
        <p:nvGraphicFramePr>
          <p:cNvPr id="474116" name="Object 4"/>
          <p:cNvGraphicFramePr>
            <a:graphicFrameLocks noGrp="1" noChangeAspect="1"/>
          </p:cNvGraphicFramePr>
          <p:nvPr>
            <p:ph sz="quarter" idx="4294967295"/>
            <p:extLst>
              <p:ext uri="{D42A27DB-BD31-4B8C-83A1-F6EECF244321}">
                <p14:modId xmlns:p14="http://schemas.microsoft.com/office/powerpoint/2010/main" val="3677203164"/>
              </p:ext>
            </p:extLst>
          </p:nvPr>
        </p:nvGraphicFramePr>
        <p:xfrm>
          <a:off x="187857" y="701615"/>
          <a:ext cx="3802762" cy="2858381"/>
        </p:xfrm>
        <a:graphic>
          <a:graphicData uri="http://schemas.openxmlformats.org/presentationml/2006/ole">
            <mc:AlternateContent xmlns:mc="http://schemas.openxmlformats.org/markup-compatibility/2006">
              <mc:Choice xmlns:v="urn:schemas-microsoft-com:vml" Requires="v">
                <p:oleObj spid="_x0000_s5283" name="Image" r:id="rId5" imgW="14895238" imgH="14933333" progId="Photoshop.Image.7">
                  <p:embed/>
                </p:oleObj>
              </mc:Choice>
              <mc:Fallback>
                <p:oleObj name="Image" r:id="rId5" imgW="14895238" imgH="14933333"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857" y="701615"/>
                        <a:ext cx="3802762" cy="2858381"/>
                      </a:xfrm>
                      <a:prstGeom prst="rect">
                        <a:avLst/>
                      </a:prstGeom>
                      <a:noFill/>
                      <a:extLst/>
                    </p:spPr>
                  </p:pic>
                </p:oleObj>
              </mc:Fallback>
            </mc:AlternateContent>
          </a:graphicData>
        </a:graphic>
      </p:graphicFrame>
      <p:graphicFrame>
        <p:nvGraphicFramePr>
          <p:cNvPr id="474117" name="Object 5"/>
          <p:cNvGraphicFramePr>
            <a:graphicFrameLocks noGrp="1" noChangeAspect="1"/>
          </p:cNvGraphicFramePr>
          <p:nvPr>
            <p:ph sz="quarter" idx="4294967295"/>
            <p:extLst>
              <p:ext uri="{D42A27DB-BD31-4B8C-83A1-F6EECF244321}">
                <p14:modId xmlns:p14="http://schemas.microsoft.com/office/powerpoint/2010/main" val="241299931"/>
              </p:ext>
            </p:extLst>
          </p:nvPr>
        </p:nvGraphicFramePr>
        <p:xfrm>
          <a:off x="10128251" y="3082308"/>
          <a:ext cx="1406525" cy="2057400"/>
        </p:xfrm>
        <a:graphic>
          <a:graphicData uri="http://schemas.openxmlformats.org/presentationml/2006/ole">
            <mc:AlternateContent xmlns:mc="http://schemas.openxmlformats.org/markup-compatibility/2006">
              <mc:Choice xmlns:v="urn:schemas-microsoft-com:vml" Requires="v">
                <p:oleObj spid="_x0000_s5284" name="Image" r:id="rId7" imgW="2869841" imgH="5600000" progId="Photoshop.Image.7">
                  <p:embed/>
                </p:oleObj>
              </mc:Choice>
              <mc:Fallback>
                <p:oleObj name="Image" r:id="rId7" imgW="2869841" imgH="5600000"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28251" y="3082308"/>
                        <a:ext cx="1406525"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4123" name="Object 11"/>
          <p:cNvGraphicFramePr>
            <a:graphicFrameLocks noGrp="1" noChangeAspect="1"/>
          </p:cNvGraphicFramePr>
          <p:nvPr>
            <p:ph sz="quarter" idx="4294967295"/>
            <p:extLst>
              <p:ext uri="{D42A27DB-BD31-4B8C-83A1-F6EECF244321}">
                <p14:modId xmlns:p14="http://schemas.microsoft.com/office/powerpoint/2010/main" val="1554688457"/>
              </p:ext>
            </p:extLst>
          </p:nvPr>
        </p:nvGraphicFramePr>
        <p:xfrm>
          <a:off x="5399087" y="3112294"/>
          <a:ext cx="1458913" cy="2163762"/>
        </p:xfrm>
        <a:graphic>
          <a:graphicData uri="http://schemas.openxmlformats.org/presentationml/2006/ole">
            <mc:AlternateContent xmlns:mc="http://schemas.openxmlformats.org/markup-compatibility/2006">
              <mc:Choice xmlns:v="urn:schemas-microsoft-com:vml" Requires="v">
                <p:oleObj spid="_x0000_s5285" name="Image" r:id="rId9" imgW="2831746" imgH="5600000" progId="Photoshop.Image.7">
                  <p:embed/>
                </p:oleObj>
              </mc:Choice>
              <mc:Fallback>
                <p:oleObj name="Image" r:id="rId9" imgW="2831746" imgH="5600000"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9087" y="3112294"/>
                        <a:ext cx="1458913" cy="21637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4118" name="Text Box 6"/>
          <p:cNvSpPr txBox="1">
            <a:spLocks noChangeArrowheads="1"/>
          </p:cNvSpPr>
          <p:nvPr/>
        </p:nvSpPr>
        <p:spPr bwMode="auto">
          <a:xfrm>
            <a:off x="334434" y="1089273"/>
            <a:ext cx="915059" cy="369332"/>
          </a:xfrm>
          <a:prstGeom prst="rect">
            <a:avLst/>
          </a:prstGeom>
          <a:noFill/>
          <a:ln w="9525">
            <a:noFill/>
            <a:miter lim="800000"/>
            <a:headEnd/>
            <a:tailEnd/>
          </a:ln>
          <a:effectLst/>
        </p:spPr>
        <p:txBody>
          <a:bodyPr wrap="none">
            <a:spAutoFit/>
          </a:bodyPr>
          <a:lstStyle/>
          <a:p>
            <a:r>
              <a:rPr lang="en-US" dirty="0">
                <a:solidFill>
                  <a:schemeClr val="hlink"/>
                </a:solidFill>
              </a:rPr>
              <a:t>BaTiO</a:t>
            </a:r>
            <a:r>
              <a:rPr lang="en-US" sz="1200" dirty="0">
                <a:solidFill>
                  <a:schemeClr val="hlink"/>
                </a:solidFill>
              </a:rPr>
              <a:t>3</a:t>
            </a:r>
            <a:endParaRPr lang="en-US" dirty="0">
              <a:solidFill>
                <a:schemeClr val="hlink"/>
              </a:solidFill>
            </a:endParaRPr>
          </a:p>
        </p:txBody>
      </p:sp>
      <p:sp>
        <p:nvSpPr>
          <p:cNvPr id="474119" name="Text Box 7"/>
          <p:cNvSpPr txBox="1">
            <a:spLocks noChangeArrowheads="1"/>
          </p:cNvSpPr>
          <p:nvPr/>
        </p:nvSpPr>
        <p:spPr bwMode="auto">
          <a:xfrm>
            <a:off x="429685" y="3271838"/>
            <a:ext cx="863763" cy="369332"/>
          </a:xfrm>
          <a:prstGeom prst="rect">
            <a:avLst/>
          </a:prstGeom>
          <a:noFill/>
          <a:ln w="9525">
            <a:noFill/>
            <a:miter lim="800000"/>
            <a:headEnd/>
            <a:tailEnd/>
          </a:ln>
          <a:effectLst/>
        </p:spPr>
        <p:txBody>
          <a:bodyPr wrap="none">
            <a:spAutoFit/>
          </a:bodyPr>
          <a:lstStyle/>
          <a:p>
            <a:r>
              <a:rPr lang="en-US" dirty="0">
                <a:solidFill>
                  <a:srgbClr val="00FF00"/>
                </a:solidFill>
              </a:rPr>
              <a:t>SrTiO</a:t>
            </a:r>
            <a:r>
              <a:rPr lang="en-US" sz="1200" dirty="0">
                <a:solidFill>
                  <a:srgbClr val="00FF00"/>
                </a:solidFill>
              </a:rPr>
              <a:t>3</a:t>
            </a:r>
            <a:endParaRPr lang="en-US" dirty="0">
              <a:solidFill>
                <a:srgbClr val="00FF00"/>
              </a:solidFill>
            </a:endParaRPr>
          </a:p>
        </p:txBody>
      </p:sp>
      <p:sp>
        <p:nvSpPr>
          <p:cNvPr id="474120" name="Line 8"/>
          <p:cNvSpPr>
            <a:spLocks noChangeShapeType="1"/>
          </p:cNvSpPr>
          <p:nvPr/>
        </p:nvSpPr>
        <p:spPr bwMode="auto">
          <a:xfrm>
            <a:off x="1871133" y="701615"/>
            <a:ext cx="0" cy="1008063"/>
          </a:xfrm>
          <a:prstGeom prst="line">
            <a:avLst/>
          </a:prstGeom>
          <a:noFill/>
          <a:ln w="25400">
            <a:solidFill>
              <a:srgbClr val="3366FF"/>
            </a:solidFill>
            <a:round/>
            <a:headEnd type="triangle" w="med" len="med"/>
            <a:tailEnd type="triangle" w="med" len="med"/>
          </a:ln>
          <a:effectLst/>
        </p:spPr>
        <p:txBody>
          <a:bodyPr/>
          <a:lstStyle/>
          <a:p>
            <a:endParaRPr lang="en-US"/>
          </a:p>
        </p:txBody>
      </p:sp>
      <p:sp>
        <p:nvSpPr>
          <p:cNvPr id="474121" name="Line 9"/>
          <p:cNvSpPr>
            <a:spLocks noChangeShapeType="1"/>
          </p:cNvSpPr>
          <p:nvPr/>
        </p:nvSpPr>
        <p:spPr bwMode="auto">
          <a:xfrm>
            <a:off x="1883833" y="1744603"/>
            <a:ext cx="0" cy="2376487"/>
          </a:xfrm>
          <a:prstGeom prst="line">
            <a:avLst/>
          </a:prstGeom>
          <a:noFill/>
          <a:ln w="25400">
            <a:solidFill>
              <a:srgbClr val="00FF00"/>
            </a:solidFill>
            <a:round/>
            <a:headEnd type="triangle" w="med" len="med"/>
            <a:tailEnd type="triangle" w="med" len="med"/>
          </a:ln>
          <a:effectLst/>
        </p:spPr>
        <p:txBody>
          <a:bodyPr/>
          <a:lstStyle/>
          <a:p>
            <a:endParaRPr lang="en-US"/>
          </a:p>
        </p:txBody>
      </p:sp>
      <p:sp>
        <p:nvSpPr>
          <p:cNvPr id="474124" name="Rectangle 12"/>
          <p:cNvSpPr>
            <a:spLocks noChangeArrowheads="1"/>
          </p:cNvSpPr>
          <p:nvPr/>
        </p:nvSpPr>
        <p:spPr bwMode="auto">
          <a:xfrm>
            <a:off x="2400301" y="1865314"/>
            <a:ext cx="624417" cy="936625"/>
          </a:xfrm>
          <a:prstGeom prst="rect">
            <a:avLst/>
          </a:prstGeom>
          <a:noFill/>
          <a:ln w="15875">
            <a:solidFill>
              <a:srgbClr val="FF0000"/>
            </a:solidFill>
            <a:miter lim="800000"/>
            <a:headEnd/>
            <a:tailEnd/>
          </a:ln>
          <a:effectLst/>
        </p:spPr>
        <p:txBody>
          <a:bodyPr wrap="none" anchor="ctr"/>
          <a:lstStyle/>
          <a:p>
            <a:endParaRPr lang="en-US"/>
          </a:p>
        </p:txBody>
      </p:sp>
      <p:sp>
        <p:nvSpPr>
          <p:cNvPr id="474125" name="Line 13"/>
          <p:cNvSpPr>
            <a:spLocks noChangeShapeType="1"/>
          </p:cNvSpPr>
          <p:nvPr/>
        </p:nvSpPr>
        <p:spPr bwMode="auto">
          <a:xfrm>
            <a:off x="3024718" y="1905000"/>
            <a:ext cx="3744383" cy="1150938"/>
          </a:xfrm>
          <a:prstGeom prst="line">
            <a:avLst/>
          </a:prstGeom>
          <a:noFill/>
          <a:ln w="9525">
            <a:solidFill>
              <a:srgbClr val="FF0000"/>
            </a:solidFill>
            <a:round/>
            <a:headEnd/>
            <a:tailEnd/>
          </a:ln>
          <a:effectLst/>
        </p:spPr>
        <p:txBody>
          <a:bodyPr/>
          <a:lstStyle/>
          <a:p>
            <a:endParaRPr lang="en-US"/>
          </a:p>
        </p:txBody>
      </p:sp>
      <p:sp>
        <p:nvSpPr>
          <p:cNvPr id="474126" name="Line 14"/>
          <p:cNvSpPr>
            <a:spLocks noChangeShapeType="1"/>
          </p:cNvSpPr>
          <p:nvPr/>
        </p:nvSpPr>
        <p:spPr bwMode="auto">
          <a:xfrm>
            <a:off x="3024718" y="2768601"/>
            <a:ext cx="2302933" cy="2447925"/>
          </a:xfrm>
          <a:prstGeom prst="line">
            <a:avLst/>
          </a:prstGeom>
          <a:noFill/>
          <a:ln w="9525">
            <a:solidFill>
              <a:srgbClr val="FF0000"/>
            </a:solidFill>
            <a:round/>
            <a:headEnd/>
            <a:tailEnd/>
          </a:ln>
          <a:effectLst/>
        </p:spPr>
        <p:txBody>
          <a:bodyPr/>
          <a:lstStyle/>
          <a:p>
            <a:endParaRPr lang="en-US"/>
          </a:p>
        </p:txBody>
      </p:sp>
      <p:sp>
        <p:nvSpPr>
          <p:cNvPr id="474127" name="Rectangle 15"/>
          <p:cNvSpPr>
            <a:spLocks noChangeArrowheads="1"/>
          </p:cNvSpPr>
          <p:nvPr/>
        </p:nvSpPr>
        <p:spPr bwMode="auto">
          <a:xfrm>
            <a:off x="7160684" y="1870076"/>
            <a:ext cx="624416" cy="936625"/>
          </a:xfrm>
          <a:prstGeom prst="rect">
            <a:avLst/>
          </a:prstGeom>
          <a:noFill/>
          <a:ln w="15875">
            <a:solidFill>
              <a:srgbClr val="FF0000"/>
            </a:solidFill>
            <a:miter lim="800000"/>
            <a:headEnd/>
            <a:tailEnd/>
          </a:ln>
          <a:effectLst/>
        </p:spPr>
        <p:txBody>
          <a:bodyPr wrap="none" anchor="ctr"/>
          <a:lstStyle/>
          <a:p>
            <a:endParaRPr lang="en-US"/>
          </a:p>
        </p:txBody>
      </p:sp>
      <p:sp>
        <p:nvSpPr>
          <p:cNvPr id="474128" name="Line 16"/>
          <p:cNvSpPr>
            <a:spLocks noChangeShapeType="1"/>
          </p:cNvSpPr>
          <p:nvPr/>
        </p:nvSpPr>
        <p:spPr bwMode="auto">
          <a:xfrm>
            <a:off x="7823200" y="1870075"/>
            <a:ext cx="3744384" cy="1150938"/>
          </a:xfrm>
          <a:prstGeom prst="line">
            <a:avLst/>
          </a:prstGeom>
          <a:noFill/>
          <a:ln w="9525">
            <a:solidFill>
              <a:srgbClr val="FF0000"/>
            </a:solidFill>
            <a:round/>
            <a:headEnd/>
            <a:tailEnd/>
          </a:ln>
          <a:effectLst/>
        </p:spPr>
        <p:txBody>
          <a:bodyPr/>
          <a:lstStyle/>
          <a:p>
            <a:endParaRPr lang="en-US"/>
          </a:p>
        </p:txBody>
      </p:sp>
      <p:sp>
        <p:nvSpPr>
          <p:cNvPr id="474129" name="Line 17"/>
          <p:cNvSpPr>
            <a:spLocks noChangeShapeType="1"/>
          </p:cNvSpPr>
          <p:nvPr/>
        </p:nvSpPr>
        <p:spPr bwMode="auto">
          <a:xfrm>
            <a:off x="7825318" y="2797176"/>
            <a:ext cx="2302933" cy="2447925"/>
          </a:xfrm>
          <a:prstGeom prst="line">
            <a:avLst/>
          </a:prstGeom>
          <a:noFill/>
          <a:ln w="9525">
            <a:solidFill>
              <a:srgbClr val="FF0000"/>
            </a:solidFill>
            <a:round/>
            <a:headEnd/>
            <a:tailEnd/>
          </a:ln>
          <a:effectLst/>
        </p:spPr>
        <p:txBody>
          <a:bodyPr/>
          <a:lstStyle/>
          <a:p>
            <a:endParaRPr lang="en-US"/>
          </a:p>
        </p:txBody>
      </p:sp>
      <p:sp>
        <p:nvSpPr>
          <p:cNvPr id="474131" name="Oval 40"/>
          <p:cNvSpPr>
            <a:spLocks noChangeArrowheads="1"/>
          </p:cNvSpPr>
          <p:nvPr/>
        </p:nvSpPr>
        <p:spPr bwMode="auto">
          <a:xfrm>
            <a:off x="289984" y="4943476"/>
            <a:ext cx="192616" cy="144463"/>
          </a:xfrm>
          <a:prstGeom prst="ellipse">
            <a:avLst/>
          </a:prstGeom>
          <a:solidFill>
            <a:srgbClr val="3366FF"/>
          </a:solidFill>
          <a:ln w="9525">
            <a:noFill/>
            <a:round/>
            <a:headEnd/>
            <a:tailEnd/>
          </a:ln>
        </p:spPr>
        <p:txBody>
          <a:bodyPr wrap="none" anchor="ctr"/>
          <a:lstStyle/>
          <a:p>
            <a:pPr algn="ctr"/>
            <a:endParaRPr lang="en-US"/>
          </a:p>
        </p:txBody>
      </p:sp>
      <p:sp>
        <p:nvSpPr>
          <p:cNvPr id="474132" name="Oval 45"/>
          <p:cNvSpPr>
            <a:spLocks noChangeArrowheads="1"/>
          </p:cNvSpPr>
          <p:nvPr/>
        </p:nvSpPr>
        <p:spPr bwMode="auto">
          <a:xfrm>
            <a:off x="239184" y="4086225"/>
            <a:ext cx="287867" cy="215900"/>
          </a:xfrm>
          <a:prstGeom prst="ellipse">
            <a:avLst/>
          </a:prstGeom>
          <a:solidFill>
            <a:srgbClr val="FF00FF"/>
          </a:solidFill>
          <a:ln w="9525">
            <a:noFill/>
            <a:round/>
            <a:headEnd/>
            <a:tailEnd/>
          </a:ln>
        </p:spPr>
        <p:txBody>
          <a:bodyPr wrap="none" anchor="ctr"/>
          <a:lstStyle/>
          <a:p>
            <a:endParaRPr lang="en-US"/>
          </a:p>
        </p:txBody>
      </p:sp>
      <p:sp>
        <p:nvSpPr>
          <p:cNvPr id="474133" name="Text Box 48"/>
          <p:cNvSpPr txBox="1">
            <a:spLocks noChangeArrowheads="1"/>
          </p:cNvSpPr>
          <p:nvPr/>
        </p:nvSpPr>
        <p:spPr bwMode="auto">
          <a:xfrm>
            <a:off x="723900" y="3711575"/>
            <a:ext cx="1159933" cy="641350"/>
          </a:xfrm>
          <a:prstGeom prst="rect">
            <a:avLst/>
          </a:prstGeom>
          <a:noFill/>
          <a:ln w="9525">
            <a:noFill/>
            <a:miter lim="800000"/>
            <a:headEnd/>
            <a:tailEnd/>
          </a:ln>
        </p:spPr>
        <p:txBody>
          <a:bodyPr wrap="square">
            <a:spAutoFit/>
          </a:bodyPr>
          <a:lstStyle/>
          <a:p>
            <a:r>
              <a:rPr lang="en-US" dirty="0" err="1"/>
              <a:t>Sr</a:t>
            </a:r>
            <a:r>
              <a:rPr lang="en-US" dirty="0"/>
              <a:t>/O</a:t>
            </a:r>
          </a:p>
          <a:p>
            <a:endParaRPr lang="en-US" dirty="0"/>
          </a:p>
        </p:txBody>
      </p:sp>
      <p:sp>
        <p:nvSpPr>
          <p:cNvPr id="474134" name="Text Box 49"/>
          <p:cNvSpPr txBox="1">
            <a:spLocks noChangeArrowheads="1"/>
          </p:cNvSpPr>
          <p:nvPr/>
        </p:nvSpPr>
        <p:spPr bwMode="auto">
          <a:xfrm>
            <a:off x="709268" y="4032250"/>
            <a:ext cx="872067" cy="641350"/>
          </a:xfrm>
          <a:prstGeom prst="rect">
            <a:avLst/>
          </a:prstGeom>
          <a:noFill/>
          <a:ln w="9525">
            <a:noFill/>
            <a:miter lim="800000"/>
            <a:headEnd/>
            <a:tailEnd/>
          </a:ln>
        </p:spPr>
        <p:txBody>
          <a:bodyPr>
            <a:spAutoFit/>
          </a:bodyPr>
          <a:lstStyle/>
          <a:p>
            <a:r>
              <a:rPr lang="en-US" dirty="0"/>
              <a:t>Ti</a:t>
            </a:r>
          </a:p>
          <a:p>
            <a:endParaRPr lang="en-US" dirty="0"/>
          </a:p>
        </p:txBody>
      </p:sp>
      <p:sp>
        <p:nvSpPr>
          <p:cNvPr id="474135" name="Text Box 50"/>
          <p:cNvSpPr txBox="1">
            <a:spLocks noChangeArrowheads="1"/>
          </p:cNvSpPr>
          <p:nvPr/>
        </p:nvSpPr>
        <p:spPr bwMode="auto">
          <a:xfrm>
            <a:off x="675217" y="4827588"/>
            <a:ext cx="872067" cy="366712"/>
          </a:xfrm>
          <a:prstGeom prst="rect">
            <a:avLst/>
          </a:prstGeom>
          <a:noFill/>
          <a:ln w="9525">
            <a:noFill/>
            <a:miter lim="800000"/>
            <a:headEnd/>
            <a:tailEnd/>
          </a:ln>
        </p:spPr>
        <p:txBody>
          <a:bodyPr>
            <a:spAutoFit/>
          </a:bodyPr>
          <a:lstStyle/>
          <a:p>
            <a:r>
              <a:rPr lang="en-US"/>
              <a:t>   O</a:t>
            </a:r>
          </a:p>
        </p:txBody>
      </p:sp>
      <p:sp>
        <p:nvSpPr>
          <p:cNvPr id="474136" name="Oval 118"/>
          <p:cNvSpPr>
            <a:spLocks noChangeArrowheads="1"/>
          </p:cNvSpPr>
          <p:nvPr/>
        </p:nvSpPr>
        <p:spPr bwMode="auto">
          <a:xfrm>
            <a:off x="251884" y="4495800"/>
            <a:ext cx="287867" cy="215900"/>
          </a:xfrm>
          <a:prstGeom prst="ellipse">
            <a:avLst/>
          </a:prstGeom>
          <a:solidFill>
            <a:srgbClr val="1E39C0"/>
          </a:solidFill>
          <a:ln w="9525">
            <a:noFill/>
            <a:round/>
            <a:headEnd/>
            <a:tailEnd/>
          </a:ln>
        </p:spPr>
        <p:txBody>
          <a:bodyPr wrap="none" anchor="ctr"/>
          <a:lstStyle/>
          <a:p>
            <a:endParaRPr lang="en-US"/>
          </a:p>
        </p:txBody>
      </p:sp>
      <p:sp>
        <p:nvSpPr>
          <p:cNvPr id="474137" name="Oval 119"/>
          <p:cNvSpPr>
            <a:spLocks noChangeArrowheads="1"/>
          </p:cNvSpPr>
          <p:nvPr/>
        </p:nvSpPr>
        <p:spPr bwMode="auto">
          <a:xfrm>
            <a:off x="294217" y="4535488"/>
            <a:ext cx="192616" cy="144462"/>
          </a:xfrm>
          <a:prstGeom prst="ellipse">
            <a:avLst/>
          </a:prstGeom>
          <a:solidFill>
            <a:srgbClr val="3366FF"/>
          </a:solidFill>
          <a:ln w="9525">
            <a:noFill/>
            <a:round/>
            <a:headEnd/>
            <a:tailEnd/>
          </a:ln>
        </p:spPr>
        <p:txBody>
          <a:bodyPr wrap="none" anchor="ctr"/>
          <a:lstStyle/>
          <a:p>
            <a:endParaRPr lang="en-US"/>
          </a:p>
        </p:txBody>
      </p:sp>
      <p:sp>
        <p:nvSpPr>
          <p:cNvPr id="474138" name="Text Box 120"/>
          <p:cNvSpPr txBox="1">
            <a:spLocks noChangeArrowheads="1"/>
          </p:cNvSpPr>
          <p:nvPr/>
        </p:nvSpPr>
        <p:spPr bwMode="auto">
          <a:xfrm>
            <a:off x="637118" y="4430713"/>
            <a:ext cx="1153583" cy="641350"/>
          </a:xfrm>
          <a:prstGeom prst="rect">
            <a:avLst/>
          </a:prstGeom>
          <a:noFill/>
          <a:ln w="9525">
            <a:noFill/>
            <a:miter lim="800000"/>
            <a:headEnd/>
            <a:tailEnd/>
          </a:ln>
        </p:spPr>
        <p:txBody>
          <a:bodyPr>
            <a:spAutoFit/>
          </a:bodyPr>
          <a:lstStyle/>
          <a:p>
            <a:r>
              <a:rPr lang="en-US"/>
              <a:t>Ba/O</a:t>
            </a:r>
          </a:p>
          <a:p>
            <a:endParaRPr lang="en-US"/>
          </a:p>
        </p:txBody>
      </p:sp>
      <p:sp>
        <p:nvSpPr>
          <p:cNvPr id="474139" name="Oval 200"/>
          <p:cNvSpPr>
            <a:spLocks noChangeArrowheads="1"/>
          </p:cNvSpPr>
          <p:nvPr/>
        </p:nvSpPr>
        <p:spPr bwMode="auto">
          <a:xfrm>
            <a:off x="249767" y="3767138"/>
            <a:ext cx="287867" cy="215900"/>
          </a:xfrm>
          <a:prstGeom prst="ellipse">
            <a:avLst/>
          </a:prstGeom>
          <a:solidFill>
            <a:srgbClr val="00FF00"/>
          </a:solidFill>
          <a:ln w="9525">
            <a:noFill/>
            <a:round/>
            <a:headEnd/>
            <a:tailEnd/>
          </a:ln>
        </p:spPr>
        <p:txBody>
          <a:bodyPr wrap="none" anchor="ctr"/>
          <a:lstStyle/>
          <a:p>
            <a:endParaRPr lang="en-US"/>
          </a:p>
        </p:txBody>
      </p:sp>
      <p:sp>
        <p:nvSpPr>
          <p:cNvPr id="474140" name="Oval 201"/>
          <p:cNvSpPr>
            <a:spLocks noChangeArrowheads="1"/>
          </p:cNvSpPr>
          <p:nvPr/>
        </p:nvSpPr>
        <p:spPr bwMode="auto">
          <a:xfrm>
            <a:off x="292101" y="3811588"/>
            <a:ext cx="192617" cy="144462"/>
          </a:xfrm>
          <a:prstGeom prst="ellipse">
            <a:avLst/>
          </a:prstGeom>
          <a:solidFill>
            <a:srgbClr val="3366FF"/>
          </a:solidFill>
          <a:ln w="9525">
            <a:noFill/>
            <a:round/>
            <a:headEnd/>
            <a:tailEnd/>
          </a:ln>
        </p:spPr>
        <p:txBody>
          <a:bodyPr wrap="none" anchor="ctr"/>
          <a:lstStyle/>
          <a:p>
            <a:endParaRPr lang="en-US"/>
          </a:p>
        </p:txBody>
      </p:sp>
      <p:sp>
        <p:nvSpPr>
          <p:cNvPr id="474145" name="Text Box 33"/>
          <p:cNvSpPr txBox="1">
            <a:spLocks noChangeArrowheads="1"/>
          </p:cNvSpPr>
          <p:nvPr/>
        </p:nvSpPr>
        <p:spPr bwMode="auto">
          <a:xfrm>
            <a:off x="1524000" y="5334000"/>
            <a:ext cx="10668000" cy="990600"/>
          </a:xfrm>
          <a:prstGeom prst="rect">
            <a:avLst/>
          </a:prstGeom>
          <a:noFill/>
          <a:ln w="9525">
            <a:noFill/>
            <a:miter lim="800000"/>
            <a:headEnd/>
            <a:tailEnd/>
          </a:ln>
        </p:spPr>
        <p:txBody>
          <a:bodyPr lIns="0" tIns="0" rIns="0" bIns="0"/>
          <a:lstStyle/>
          <a:p>
            <a:pPr algn="ctr">
              <a:buClr>
                <a:srgbClr val="363435"/>
              </a:buClr>
              <a:buFont typeface="Courier New" pitchFamily="49" charset="0"/>
              <a:buNone/>
            </a:pPr>
            <a:r>
              <a:rPr lang="en-US" altLang="ja-JP" sz="1300">
                <a:solidFill>
                  <a:srgbClr val="363435"/>
                </a:solidFill>
                <a:latin typeface="Trebuchet MS" pitchFamily="34" charset="0"/>
                <a:ea typeface="ＭＳ Ｐゴシック" charset="-128"/>
              </a:rPr>
              <a:t>The  Strontium oxide, Titanium  and the pure oxygen columns can be visualized in the atomic resolution ABF STEM images in [110] projection.</a:t>
            </a:r>
          </a:p>
          <a:p>
            <a:pPr algn="ctr">
              <a:buClr>
                <a:srgbClr val="363435"/>
              </a:buClr>
              <a:buFont typeface="Courier New" pitchFamily="49" charset="0"/>
              <a:buNone/>
            </a:pPr>
            <a:endParaRPr lang="en-US" altLang="ja-JP" sz="1300">
              <a:solidFill>
                <a:srgbClr val="363435"/>
              </a:solidFill>
              <a:latin typeface="Trebuchet MS" pitchFamily="34" charset="0"/>
              <a:ea typeface="ＭＳ Ｐゴシック" charset="-128"/>
            </a:endParaRPr>
          </a:p>
          <a:p>
            <a:pPr algn="ctr">
              <a:buClr>
                <a:srgbClr val="363435"/>
              </a:buClr>
              <a:buFont typeface="Courier New" pitchFamily="49" charset="0"/>
              <a:buNone/>
            </a:pPr>
            <a:r>
              <a:rPr lang="en-US" altLang="ja-JP" sz="1300">
                <a:solidFill>
                  <a:srgbClr val="363435"/>
                </a:solidFill>
                <a:latin typeface="Trebuchet MS" pitchFamily="34" charset="0"/>
                <a:ea typeface="ＭＳ Ｐゴシック" charset="-128"/>
              </a:rPr>
              <a:t>Hardly any contrast difference between the Ba and Sr columns is visible in  the </a:t>
            </a:r>
            <a:r>
              <a:rPr lang="en-US" altLang="ja-JP" sz="1300">
                <a:latin typeface="Trebuchet MS" pitchFamily="34" charset="0"/>
                <a:ea typeface="ＭＳ Ｐゴシック" charset="-128"/>
              </a:rPr>
              <a:t>BaTiO</a:t>
            </a:r>
            <a:r>
              <a:rPr lang="en-US" altLang="ja-JP" sz="1300" baseline="-25000">
                <a:latin typeface="Trebuchet MS" pitchFamily="34" charset="0"/>
                <a:ea typeface="ＭＳ Ｐゴシック" charset="-128"/>
              </a:rPr>
              <a:t>3</a:t>
            </a:r>
            <a:r>
              <a:rPr lang="en-US" altLang="ja-JP" sz="1300">
                <a:solidFill>
                  <a:srgbClr val="363435"/>
                </a:solidFill>
                <a:latin typeface="Trebuchet MS" pitchFamily="34" charset="0"/>
                <a:ea typeface="ＭＳ Ｐゴシック" charset="-128"/>
              </a:rPr>
              <a:t>/SrTiO</a:t>
            </a:r>
            <a:r>
              <a:rPr lang="en-US" altLang="ja-JP" sz="1300" baseline="-25000">
                <a:solidFill>
                  <a:srgbClr val="363435"/>
                </a:solidFill>
                <a:latin typeface="Trebuchet MS" pitchFamily="34" charset="0"/>
                <a:ea typeface="ＭＳ Ｐゴシック" charset="-128"/>
              </a:rPr>
              <a:t>3 </a:t>
            </a:r>
            <a:r>
              <a:rPr lang="en-US" altLang="ja-JP" sz="1300">
                <a:solidFill>
                  <a:srgbClr val="363435"/>
                </a:solidFill>
                <a:latin typeface="Trebuchet MS" pitchFamily="34" charset="0"/>
                <a:ea typeface="ＭＳ Ｐゴシック" charset="-128"/>
              </a:rPr>
              <a:t>interface sample using ABF imaging , while it is clearly visible in the HAADF image taken at the same area.</a:t>
            </a:r>
            <a:endParaRPr lang="en-US" altLang="ja-JP">
              <a:solidFill>
                <a:srgbClr val="363435"/>
              </a:solidFill>
              <a:ea typeface="ＭＳ Ｐゴシック" charset="-128"/>
            </a:endParaRPr>
          </a:p>
        </p:txBody>
      </p:sp>
      <p:sp>
        <p:nvSpPr>
          <p:cNvPr id="474148" name="Text Box 36"/>
          <p:cNvSpPr txBox="1">
            <a:spLocks noChangeArrowheads="1"/>
          </p:cNvSpPr>
          <p:nvPr/>
        </p:nvSpPr>
        <p:spPr bwMode="auto">
          <a:xfrm>
            <a:off x="2540000" y="6477000"/>
            <a:ext cx="7924800" cy="274638"/>
          </a:xfrm>
          <a:prstGeom prst="rect">
            <a:avLst/>
          </a:prstGeom>
          <a:noFill/>
          <a:ln w="9525">
            <a:noFill/>
            <a:miter lim="800000"/>
            <a:headEnd/>
            <a:tailEnd/>
          </a:ln>
        </p:spPr>
        <p:txBody>
          <a:bodyPr lIns="0" tIns="0" rIns="0" bIns="0"/>
          <a:lstStyle/>
          <a:p>
            <a:pPr lvl="1"/>
            <a:r>
              <a:rPr lang="en-US" sz="900" i="1"/>
              <a:t>Sample courtesy of C.L. Jia, Ernst Ruska Centre, Research Centre Juelich, Germany. </a:t>
            </a:r>
          </a:p>
          <a:p>
            <a:pPr lvl="1"/>
            <a:r>
              <a:rPr lang="en-US" sz="900" i="1"/>
              <a:t>Image data courtesy of Prof. J. Etheridge, Monash University, Australia and S. Lazar</a:t>
            </a:r>
          </a:p>
        </p:txBody>
      </p:sp>
      <p:sp>
        <p:nvSpPr>
          <p:cNvPr id="474149" name="Text Box 37"/>
          <p:cNvSpPr txBox="1">
            <a:spLocks noChangeArrowheads="1"/>
          </p:cNvSpPr>
          <p:nvPr/>
        </p:nvSpPr>
        <p:spPr bwMode="auto">
          <a:xfrm>
            <a:off x="7181401" y="4420394"/>
            <a:ext cx="659155" cy="369332"/>
          </a:xfrm>
          <a:prstGeom prst="rect">
            <a:avLst/>
          </a:prstGeom>
          <a:solidFill>
            <a:srgbClr val="C0C0C0"/>
          </a:solidFill>
          <a:ln w="9525">
            <a:noFill/>
            <a:miter lim="800000"/>
            <a:headEnd/>
            <a:tailEnd/>
          </a:ln>
          <a:effectLst/>
        </p:spPr>
        <p:txBody>
          <a:bodyPr wrap="none">
            <a:spAutoFit/>
          </a:bodyPr>
          <a:lstStyle/>
          <a:p>
            <a:r>
              <a:rPr lang="en-US" b="1">
                <a:solidFill>
                  <a:schemeClr val="accent1"/>
                </a:solidFill>
              </a:rPr>
              <a:t>ABF</a:t>
            </a:r>
          </a:p>
        </p:txBody>
      </p:sp>
      <p:sp>
        <p:nvSpPr>
          <p:cNvPr id="474150" name="Text Box 38"/>
          <p:cNvSpPr txBox="1">
            <a:spLocks noChangeArrowheads="1"/>
          </p:cNvSpPr>
          <p:nvPr/>
        </p:nvSpPr>
        <p:spPr bwMode="auto">
          <a:xfrm>
            <a:off x="2400300" y="4400206"/>
            <a:ext cx="992579" cy="369332"/>
          </a:xfrm>
          <a:prstGeom prst="rect">
            <a:avLst/>
          </a:prstGeom>
          <a:solidFill>
            <a:srgbClr val="C0C0C0"/>
          </a:solidFill>
          <a:ln w="9525">
            <a:noFill/>
            <a:miter lim="800000"/>
            <a:headEnd/>
            <a:tailEnd/>
          </a:ln>
          <a:effectLst/>
        </p:spPr>
        <p:txBody>
          <a:bodyPr wrap="none">
            <a:spAutoFit/>
          </a:bodyPr>
          <a:lstStyle/>
          <a:p>
            <a:r>
              <a:rPr lang="en-US" b="1" dirty="0">
                <a:solidFill>
                  <a:schemeClr val="accent1"/>
                </a:solidFill>
              </a:rPr>
              <a:t>HAADF</a:t>
            </a:r>
          </a:p>
        </p:txBody>
      </p:sp>
      <p:graphicFrame>
        <p:nvGraphicFramePr>
          <p:cNvPr id="474151" name="Object 39"/>
          <p:cNvGraphicFramePr>
            <a:graphicFrameLocks noChangeAspect="1"/>
          </p:cNvGraphicFramePr>
          <p:nvPr/>
        </p:nvGraphicFramePr>
        <p:xfrm>
          <a:off x="522818" y="5497514"/>
          <a:ext cx="797983" cy="598487"/>
        </p:xfrm>
        <a:graphic>
          <a:graphicData uri="http://schemas.openxmlformats.org/presentationml/2006/ole">
            <mc:AlternateContent xmlns:mc="http://schemas.openxmlformats.org/markup-compatibility/2006">
              <mc:Choice xmlns:v="urn:schemas-microsoft-com:vml" Requires="v">
                <p:oleObj spid="_x0000_s5286" name="Image" r:id="rId11" imgW="1053597" imgH="1053597" progId="Photoshop.Image.7">
                  <p:embed/>
                </p:oleObj>
              </mc:Choice>
              <mc:Fallback>
                <p:oleObj name="Image" r:id="rId11" imgW="1053597" imgH="1053597" progId="Photoshop.Image.7">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2818" y="5497514"/>
                        <a:ext cx="797983" cy="59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4152" name="Line 40"/>
          <p:cNvSpPr>
            <a:spLocks noChangeShapeType="1"/>
          </p:cNvSpPr>
          <p:nvPr/>
        </p:nvSpPr>
        <p:spPr bwMode="auto">
          <a:xfrm flipV="1">
            <a:off x="268817" y="5857876"/>
            <a:ext cx="302683" cy="119063"/>
          </a:xfrm>
          <a:prstGeom prst="line">
            <a:avLst/>
          </a:prstGeom>
          <a:noFill/>
          <a:ln w="9525">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167545865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4115" name="Object 3"/>
          <p:cNvGraphicFramePr>
            <a:graphicFrameLocks noGrp="1" noChangeAspect="1"/>
          </p:cNvGraphicFramePr>
          <p:nvPr>
            <p:ph sz="quarter" idx="1"/>
            <p:extLst>
              <p:ext uri="{D42A27DB-BD31-4B8C-83A1-F6EECF244321}">
                <p14:modId xmlns:p14="http://schemas.microsoft.com/office/powerpoint/2010/main" val="255593261"/>
              </p:ext>
            </p:extLst>
          </p:nvPr>
        </p:nvGraphicFramePr>
        <p:xfrm>
          <a:off x="7050837" y="1510330"/>
          <a:ext cx="4622800" cy="3469630"/>
        </p:xfrm>
        <a:graphic>
          <a:graphicData uri="http://schemas.openxmlformats.org/presentationml/2006/ole">
            <mc:AlternateContent xmlns:mc="http://schemas.openxmlformats.org/markup-compatibility/2006">
              <mc:Choice xmlns:v="urn:schemas-microsoft-com:vml" Requires="v">
                <p:oleObj spid="_x0000_s6211" name="Image" r:id="rId3" imgW="14857143" imgH="14869841" progId="Photoshop.Image.7">
                  <p:embed/>
                </p:oleObj>
              </mc:Choice>
              <mc:Fallback>
                <p:oleObj name="Image" r:id="rId3" imgW="14857143" imgH="14869841"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837" y="1510330"/>
                        <a:ext cx="4622800" cy="3469630"/>
                      </a:xfrm>
                      <a:prstGeom prst="rect">
                        <a:avLst/>
                      </a:prstGeom>
                      <a:noFill/>
                      <a:ln>
                        <a:noFill/>
                      </a:ln>
                      <a:effectLst/>
                      <a:extLst/>
                    </p:spPr>
                  </p:pic>
                </p:oleObj>
              </mc:Fallback>
            </mc:AlternateContent>
          </a:graphicData>
        </a:graphic>
      </p:graphicFrame>
      <p:graphicFrame>
        <p:nvGraphicFramePr>
          <p:cNvPr id="474116" name="Object 4"/>
          <p:cNvGraphicFramePr>
            <a:graphicFrameLocks noGrp="1" noChangeAspect="1"/>
          </p:cNvGraphicFramePr>
          <p:nvPr>
            <p:ph sz="quarter" idx="2"/>
            <p:extLst>
              <p:ext uri="{D42A27DB-BD31-4B8C-83A1-F6EECF244321}">
                <p14:modId xmlns:p14="http://schemas.microsoft.com/office/powerpoint/2010/main" val="2202459817"/>
              </p:ext>
            </p:extLst>
          </p:nvPr>
        </p:nvGraphicFramePr>
        <p:xfrm>
          <a:off x="2224617" y="1464332"/>
          <a:ext cx="4544483" cy="3416300"/>
        </p:xfrm>
        <a:graphic>
          <a:graphicData uri="http://schemas.openxmlformats.org/presentationml/2006/ole">
            <mc:AlternateContent xmlns:mc="http://schemas.openxmlformats.org/markup-compatibility/2006">
              <mc:Choice xmlns:v="urn:schemas-microsoft-com:vml" Requires="v">
                <p:oleObj spid="_x0000_s6212" name="Image" r:id="rId5" imgW="14895238" imgH="14933333" progId="Photoshop.Image.7">
                  <p:embed/>
                </p:oleObj>
              </mc:Choice>
              <mc:Fallback>
                <p:oleObj name="Image" r:id="rId5" imgW="14895238" imgH="14933333"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4617" y="1464332"/>
                        <a:ext cx="4544483" cy="3416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4117" name="Object 5"/>
          <p:cNvGraphicFramePr>
            <a:graphicFrameLocks noGrp="1" noChangeAspect="1"/>
          </p:cNvGraphicFramePr>
          <p:nvPr>
            <p:ph sz="quarter" idx="3"/>
          </p:nvPr>
        </p:nvGraphicFramePr>
        <p:xfrm>
          <a:off x="10111317" y="3074988"/>
          <a:ext cx="1405467" cy="2057400"/>
        </p:xfrm>
        <a:graphic>
          <a:graphicData uri="http://schemas.openxmlformats.org/presentationml/2006/ole">
            <mc:AlternateContent xmlns:mc="http://schemas.openxmlformats.org/markup-compatibility/2006">
              <mc:Choice xmlns:v="urn:schemas-microsoft-com:vml" Requires="v">
                <p:oleObj spid="_x0000_s6213" name="Image" r:id="rId7" imgW="2869841" imgH="5600000" progId="Photoshop.Image.7">
                  <p:embed/>
                </p:oleObj>
              </mc:Choice>
              <mc:Fallback>
                <p:oleObj name="Image" r:id="rId7" imgW="2869841" imgH="5600000"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11317" y="3074988"/>
                        <a:ext cx="1405467"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4123" name="Object 11"/>
          <p:cNvGraphicFramePr>
            <a:graphicFrameLocks noGrp="1" noChangeAspect="1"/>
          </p:cNvGraphicFramePr>
          <p:nvPr>
            <p:ph sz="quarter" idx="4"/>
          </p:nvPr>
        </p:nvGraphicFramePr>
        <p:xfrm>
          <a:off x="5334000" y="3043238"/>
          <a:ext cx="1458384" cy="2163762"/>
        </p:xfrm>
        <a:graphic>
          <a:graphicData uri="http://schemas.openxmlformats.org/presentationml/2006/ole">
            <mc:AlternateContent xmlns:mc="http://schemas.openxmlformats.org/markup-compatibility/2006">
              <mc:Choice xmlns:v="urn:schemas-microsoft-com:vml" Requires="v">
                <p:oleObj spid="_x0000_s6214" name="Image" r:id="rId9" imgW="2831746" imgH="5600000" progId="Photoshop.Image.7">
                  <p:embed/>
                </p:oleObj>
              </mc:Choice>
              <mc:Fallback>
                <p:oleObj name="Image" r:id="rId9" imgW="2831746" imgH="5600000"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3043238"/>
                        <a:ext cx="1458384" cy="21637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4118" name="Text Box 6"/>
          <p:cNvSpPr txBox="1">
            <a:spLocks noChangeArrowheads="1"/>
          </p:cNvSpPr>
          <p:nvPr/>
        </p:nvSpPr>
        <p:spPr bwMode="auto">
          <a:xfrm>
            <a:off x="334434" y="1839913"/>
            <a:ext cx="915059" cy="369332"/>
          </a:xfrm>
          <a:prstGeom prst="rect">
            <a:avLst/>
          </a:prstGeom>
          <a:noFill/>
          <a:ln w="9525">
            <a:noFill/>
            <a:miter lim="800000"/>
            <a:headEnd/>
            <a:tailEnd/>
          </a:ln>
          <a:effectLst/>
        </p:spPr>
        <p:txBody>
          <a:bodyPr wrap="none">
            <a:spAutoFit/>
          </a:bodyPr>
          <a:lstStyle/>
          <a:p>
            <a:r>
              <a:rPr lang="en-US">
                <a:solidFill>
                  <a:schemeClr val="hlink"/>
                </a:solidFill>
              </a:rPr>
              <a:t>BaTiO</a:t>
            </a:r>
            <a:r>
              <a:rPr lang="en-US" sz="1200">
                <a:solidFill>
                  <a:schemeClr val="hlink"/>
                </a:solidFill>
              </a:rPr>
              <a:t>3</a:t>
            </a:r>
            <a:endParaRPr lang="en-US">
              <a:solidFill>
                <a:schemeClr val="hlink"/>
              </a:solidFill>
            </a:endParaRPr>
          </a:p>
        </p:txBody>
      </p:sp>
      <p:sp>
        <p:nvSpPr>
          <p:cNvPr id="474119" name="Text Box 7"/>
          <p:cNvSpPr txBox="1">
            <a:spLocks noChangeArrowheads="1"/>
          </p:cNvSpPr>
          <p:nvPr/>
        </p:nvSpPr>
        <p:spPr bwMode="auto">
          <a:xfrm>
            <a:off x="429685" y="3271838"/>
            <a:ext cx="863763" cy="369332"/>
          </a:xfrm>
          <a:prstGeom prst="rect">
            <a:avLst/>
          </a:prstGeom>
          <a:noFill/>
          <a:ln w="9525">
            <a:noFill/>
            <a:miter lim="800000"/>
            <a:headEnd/>
            <a:tailEnd/>
          </a:ln>
          <a:effectLst/>
        </p:spPr>
        <p:txBody>
          <a:bodyPr wrap="none">
            <a:spAutoFit/>
          </a:bodyPr>
          <a:lstStyle/>
          <a:p>
            <a:r>
              <a:rPr lang="en-US" dirty="0">
                <a:solidFill>
                  <a:srgbClr val="00FF00"/>
                </a:solidFill>
              </a:rPr>
              <a:t>SrTiO</a:t>
            </a:r>
            <a:r>
              <a:rPr lang="en-US" sz="1200" dirty="0">
                <a:solidFill>
                  <a:srgbClr val="00FF00"/>
                </a:solidFill>
              </a:rPr>
              <a:t>3</a:t>
            </a:r>
            <a:endParaRPr lang="en-US" dirty="0">
              <a:solidFill>
                <a:srgbClr val="00FF00"/>
              </a:solidFill>
            </a:endParaRPr>
          </a:p>
        </p:txBody>
      </p:sp>
      <p:sp>
        <p:nvSpPr>
          <p:cNvPr id="474120" name="Line 8"/>
          <p:cNvSpPr>
            <a:spLocks noChangeShapeType="1"/>
          </p:cNvSpPr>
          <p:nvPr/>
        </p:nvSpPr>
        <p:spPr bwMode="auto">
          <a:xfrm>
            <a:off x="1871133" y="1479551"/>
            <a:ext cx="0" cy="1008063"/>
          </a:xfrm>
          <a:prstGeom prst="line">
            <a:avLst/>
          </a:prstGeom>
          <a:noFill/>
          <a:ln w="25400">
            <a:solidFill>
              <a:srgbClr val="3366FF"/>
            </a:solidFill>
            <a:round/>
            <a:headEnd type="triangle" w="med" len="med"/>
            <a:tailEnd type="triangle" w="med" len="med"/>
          </a:ln>
          <a:effectLst/>
        </p:spPr>
        <p:txBody>
          <a:bodyPr/>
          <a:lstStyle/>
          <a:p>
            <a:endParaRPr lang="en-US"/>
          </a:p>
        </p:txBody>
      </p:sp>
      <p:sp>
        <p:nvSpPr>
          <p:cNvPr id="474121" name="Line 9"/>
          <p:cNvSpPr>
            <a:spLocks noChangeShapeType="1"/>
          </p:cNvSpPr>
          <p:nvPr/>
        </p:nvSpPr>
        <p:spPr bwMode="auto">
          <a:xfrm>
            <a:off x="1883833" y="2522539"/>
            <a:ext cx="0" cy="2376487"/>
          </a:xfrm>
          <a:prstGeom prst="line">
            <a:avLst/>
          </a:prstGeom>
          <a:noFill/>
          <a:ln w="25400">
            <a:solidFill>
              <a:srgbClr val="00FF00"/>
            </a:solidFill>
            <a:round/>
            <a:headEnd type="triangle" w="med" len="med"/>
            <a:tailEnd type="triangle" w="med" len="med"/>
          </a:ln>
          <a:effectLst/>
        </p:spPr>
        <p:txBody>
          <a:bodyPr/>
          <a:lstStyle/>
          <a:p>
            <a:endParaRPr lang="en-US"/>
          </a:p>
        </p:txBody>
      </p:sp>
      <p:sp>
        <p:nvSpPr>
          <p:cNvPr id="474124" name="Rectangle 12"/>
          <p:cNvSpPr>
            <a:spLocks noChangeArrowheads="1"/>
          </p:cNvSpPr>
          <p:nvPr/>
        </p:nvSpPr>
        <p:spPr bwMode="auto">
          <a:xfrm>
            <a:off x="2400301" y="1865314"/>
            <a:ext cx="624417" cy="936625"/>
          </a:xfrm>
          <a:prstGeom prst="rect">
            <a:avLst/>
          </a:prstGeom>
          <a:noFill/>
          <a:ln w="15875">
            <a:solidFill>
              <a:srgbClr val="FF0000"/>
            </a:solidFill>
            <a:miter lim="800000"/>
            <a:headEnd/>
            <a:tailEnd/>
          </a:ln>
          <a:effectLst/>
        </p:spPr>
        <p:txBody>
          <a:bodyPr wrap="none" anchor="ctr"/>
          <a:lstStyle/>
          <a:p>
            <a:endParaRPr lang="en-US"/>
          </a:p>
        </p:txBody>
      </p:sp>
      <p:sp>
        <p:nvSpPr>
          <p:cNvPr id="474125" name="Line 13"/>
          <p:cNvSpPr>
            <a:spLocks noChangeShapeType="1"/>
          </p:cNvSpPr>
          <p:nvPr/>
        </p:nvSpPr>
        <p:spPr bwMode="auto">
          <a:xfrm>
            <a:off x="3024718" y="1905000"/>
            <a:ext cx="3744383" cy="1150938"/>
          </a:xfrm>
          <a:prstGeom prst="line">
            <a:avLst/>
          </a:prstGeom>
          <a:noFill/>
          <a:ln w="9525">
            <a:solidFill>
              <a:srgbClr val="FF0000"/>
            </a:solidFill>
            <a:round/>
            <a:headEnd/>
            <a:tailEnd/>
          </a:ln>
          <a:effectLst/>
        </p:spPr>
        <p:txBody>
          <a:bodyPr/>
          <a:lstStyle/>
          <a:p>
            <a:endParaRPr lang="en-US"/>
          </a:p>
        </p:txBody>
      </p:sp>
      <p:sp>
        <p:nvSpPr>
          <p:cNvPr id="474126" name="Line 14"/>
          <p:cNvSpPr>
            <a:spLocks noChangeShapeType="1"/>
          </p:cNvSpPr>
          <p:nvPr/>
        </p:nvSpPr>
        <p:spPr bwMode="auto">
          <a:xfrm>
            <a:off x="3024718" y="2768601"/>
            <a:ext cx="2302933" cy="2447925"/>
          </a:xfrm>
          <a:prstGeom prst="line">
            <a:avLst/>
          </a:prstGeom>
          <a:noFill/>
          <a:ln w="9525">
            <a:solidFill>
              <a:srgbClr val="FF0000"/>
            </a:solidFill>
            <a:round/>
            <a:headEnd/>
            <a:tailEnd/>
          </a:ln>
          <a:effectLst/>
        </p:spPr>
        <p:txBody>
          <a:bodyPr/>
          <a:lstStyle/>
          <a:p>
            <a:endParaRPr lang="en-US"/>
          </a:p>
        </p:txBody>
      </p:sp>
      <p:sp>
        <p:nvSpPr>
          <p:cNvPr id="474127" name="Rectangle 15"/>
          <p:cNvSpPr>
            <a:spLocks noChangeArrowheads="1"/>
          </p:cNvSpPr>
          <p:nvPr/>
        </p:nvSpPr>
        <p:spPr bwMode="auto">
          <a:xfrm>
            <a:off x="7160684" y="1870076"/>
            <a:ext cx="624416" cy="936625"/>
          </a:xfrm>
          <a:prstGeom prst="rect">
            <a:avLst/>
          </a:prstGeom>
          <a:noFill/>
          <a:ln w="15875">
            <a:solidFill>
              <a:srgbClr val="FF0000"/>
            </a:solidFill>
            <a:miter lim="800000"/>
            <a:headEnd/>
            <a:tailEnd/>
          </a:ln>
          <a:effectLst/>
        </p:spPr>
        <p:txBody>
          <a:bodyPr wrap="none" anchor="ctr"/>
          <a:lstStyle/>
          <a:p>
            <a:endParaRPr lang="en-US"/>
          </a:p>
        </p:txBody>
      </p:sp>
      <p:sp>
        <p:nvSpPr>
          <p:cNvPr id="474128" name="Line 16"/>
          <p:cNvSpPr>
            <a:spLocks noChangeShapeType="1"/>
          </p:cNvSpPr>
          <p:nvPr/>
        </p:nvSpPr>
        <p:spPr bwMode="auto">
          <a:xfrm>
            <a:off x="7823200" y="1870075"/>
            <a:ext cx="3744384" cy="1150938"/>
          </a:xfrm>
          <a:prstGeom prst="line">
            <a:avLst/>
          </a:prstGeom>
          <a:noFill/>
          <a:ln w="9525">
            <a:solidFill>
              <a:srgbClr val="FF0000"/>
            </a:solidFill>
            <a:round/>
            <a:headEnd/>
            <a:tailEnd/>
          </a:ln>
          <a:effectLst/>
        </p:spPr>
        <p:txBody>
          <a:bodyPr/>
          <a:lstStyle/>
          <a:p>
            <a:endParaRPr lang="en-US"/>
          </a:p>
        </p:txBody>
      </p:sp>
      <p:sp>
        <p:nvSpPr>
          <p:cNvPr id="474129" name="Line 17"/>
          <p:cNvSpPr>
            <a:spLocks noChangeShapeType="1"/>
          </p:cNvSpPr>
          <p:nvPr/>
        </p:nvSpPr>
        <p:spPr bwMode="auto">
          <a:xfrm>
            <a:off x="7825318" y="2797176"/>
            <a:ext cx="2302933" cy="2447925"/>
          </a:xfrm>
          <a:prstGeom prst="line">
            <a:avLst/>
          </a:prstGeom>
          <a:noFill/>
          <a:ln w="9525">
            <a:solidFill>
              <a:srgbClr val="FF0000"/>
            </a:solidFill>
            <a:round/>
            <a:headEnd/>
            <a:tailEnd/>
          </a:ln>
          <a:effectLst/>
        </p:spPr>
        <p:txBody>
          <a:bodyPr/>
          <a:lstStyle/>
          <a:p>
            <a:endParaRPr lang="en-US"/>
          </a:p>
        </p:txBody>
      </p:sp>
      <p:sp>
        <p:nvSpPr>
          <p:cNvPr id="474131" name="Oval 40"/>
          <p:cNvSpPr>
            <a:spLocks noChangeArrowheads="1"/>
          </p:cNvSpPr>
          <p:nvPr/>
        </p:nvSpPr>
        <p:spPr bwMode="auto">
          <a:xfrm>
            <a:off x="289984" y="4943476"/>
            <a:ext cx="192616" cy="144463"/>
          </a:xfrm>
          <a:prstGeom prst="ellipse">
            <a:avLst/>
          </a:prstGeom>
          <a:solidFill>
            <a:srgbClr val="3366FF"/>
          </a:solidFill>
          <a:ln w="9525">
            <a:noFill/>
            <a:round/>
            <a:headEnd/>
            <a:tailEnd/>
          </a:ln>
        </p:spPr>
        <p:txBody>
          <a:bodyPr wrap="none" anchor="ctr"/>
          <a:lstStyle/>
          <a:p>
            <a:pPr algn="ctr"/>
            <a:endParaRPr lang="en-US"/>
          </a:p>
        </p:txBody>
      </p:sp>
      <p:sp>
        <p:nvSpPr>
          <p:cNvPr id="474132" name="Oval 45"/>
          <p:cNvSpPr>
            <a:spLocks noChangeArrowheads="1"/>
          </p:cNvSpPr>
          <p:nvPr/>
        </p:nvSpPr>
        <p:spPr bwMode="auto">
          <a:xfrm>
            <a:off x="239184" y="4086225"/>
            <a:ext cx="287867" cy="215900"/>
          </a:xfrm>
          <a:prstGeom prst="ellipse">
            <a:avLst/>
          </a:prstGeom>
          <a:solidFill>
            <a:srgbClr val="FF00FF"/>
          </a:solidFill>
          <a:ln w="9525">
            <a:noFill/>
            <a:round/>
            <a:headEnd/>
            <a:tailEnd/>
          </a:ln>
        </p:spPr>
        <p:txBody>
          <a:bodyPr wrap="none" anchor="ctr"/>
          <a:lstStyle/>
          <a:p>
            <a:endParaRPr lang="en-US"/>
          </a:p>
        </p:txBody>
      </p:sp>
      <p:sp>
        <p:nvSpPr>
          <p:cNvPr id="474133" name="Text Box 48"/>
          <p:cNvSpPr txBox="1">
            <a:spLocks noChangeArrowheads="1"/>
          </p:cNvSpPr>
          <p:nvPr/>
        </p:nvSpPr>
        <p:spPr bwMode="auto">
          <a:xfrm>
            <a:off x="723900" y="3711575"/>
            <a:ext cx="1159933" cy="641350"/>
          </a:xfrm>
          <a:prstGeom prst="rect">
            <a:avLst/>
          </a:prstGeom>
          <a:noFill/>
          <a:ln w="9525">
            <a:noFill/>
            <a:miter lim="800000"/>
            <a:headEnd/>
            <a:tailEnd/>
          </a:ln>
        </p:spPr>
        <p:txBody>
          <a:bodyPr wrap="square">
            <a:spAutoFit/>
          </a:bodyPr>
          <a:lstStyle/>
          <a:p>
            <a:r>
              <a:rPr lang="en-US" dirty="0" err="1"/>
              <a:t>Sr</a:t>
            </a:r>
            <a:r>
              <a:rPr lang="en-US" dirty="0"/>
              <a:t>/O</a:t>
            </a:r>
          </a:p>
          <a:p>
            <a:endParaRPr lang="en-US" dirty="0"/>
          </a:p>
        </p:txBody>
      </p:sp>
      <p:sp>
        <p:nvSpPr>
          <p:cNvPr id="474134" name="Text Box 49"/>
          <p:cNvSpPr txBox="1">
            <a:spLocks noChangeArrowheads="1"/>
          </p:cNvSpPr>
          <p:nvPr/>
        </p:nvSpPr>
        <p:spPr bwMode="auto">
          <a:xfrm>
            <a:off x="709268" y="4032250"/>
            <a:ext cx="872067" cy="641350"/>
          </a:xfrm>
          <a:prstGeom prst="rect">
            <a:avLst/>
          </a:prstGeom>
          <a:noFill/>
          <a:ln w="9525">
            <a:noFill/>
            <a:miter lim="800000"/>
            <a:headEnd/>
            <a:tailEnd/>
          </a:ln>
        </p:spPr>
        <p:txBody>
          <a:bodyPr>
            <a:spAutoFit/>
          </a:bodyPr>
          <a:lstStyle/>
          <a:p>
            <a:r>
              <a:rPr lang="en-US" dirty="0"/>
              <a:t>Ti</a:t>
            </a:r>
          </a:p>
          <a:p>
            <a:endParaRPr lang="en-US" dirty="0"/>
          </a:p>
        </p:txBody>
      </p:sp>
      <p:sp>
        <p:nvSpPr>
          <p:cNvPr id="474135" name="Text Box 50"/>
          <p:cNvSpPr txBox="1">
            <a:spLocks noChangeArrowheads="1"/>
          </p:cNvSpPr>
          <p:nvPr/>
        </p:nvSpPr>
        <p:spPr bwMode="auto">
          <a:xfrm>
            <a:off x="675217" y="4827588"/>
            <a:ext cx="872067" cy="366712"/>
          </a:xfrm>
          <a:prstGeom prst="rect">
            <a:avLst/>
          </a:prstGeom>
          <a:noFill/>
          <a:ln w="9525">
            <a:noFill/>
            <a:miter lim="800000"/>
            <a:headEnd/>
            <a:tailEnd/>
          </a:ln>
        </p:spPr>
        <p:txBody>
          <a:bodyPr>
            <a:spAutoFit/>
          </a:bodyPr>
          <a:lstStyle/>
          <a:p>
            <a:r>
              <a:rPr lang="en-US"/>
              <a:t>   O</a:t>
            </a:r>
          </a:p>
        </p:txBody>
      </p:sp>
      <p:sp>
        <p:nvSpPr>
          <p:cNvPr id="474136" name="Oval 118"/>
          <p:cNvSpPr>
            <a:spLocks noChangeArrowheads="1"/>
          </p:cNvSpPr>
          <p:nvPr/>
        </p:nvSpPr>
        <p:spPr bwMode="auto">
          <a:xfrm>
            <a:off x="251884" y="4495800"/>
            <a:ext cx="287867" cy="215900"/>
          </a:xfrm>
          <a:prstGeom prst="ellipse">
            <a:avLst/>
          </a:prstGeom>
          <a:solidFill>
            <a:srgbClr val="1E39C0"/>
          </a:solidFill>
          <a:ln w="9525">
            <a:noFill/>
            <a:round/>
            <a:headEnd/>
            <a:tailEnd/>
          </a:ln>
        </p:spPr>
        <p:txBody>
          <a:bodyPr wrap="none" anchor="ctr"/>
          <a:lstStyle/>
          <a:p>
            <a:endParaRPr lang="en-US"/>
          </a:p>
        </p:txBody>
      </p:sp>
      <p:sp>
        <p:nvSpPr>
          <p:cNvPr id="474137" name="Oval 119"/>
          <p:cNvSpPr>
            <a:spLocks noChangeArrowheads="1"/>
          </p:cNvSpPr>
          <p:nvPr/>
        </p:nvSpPr>
        <p:spPr bwMode="auto">
          <a:xfrm>
            <a:off x="294217" y="4535488"/>
            <a:ext cx="192616" cy="144462"/>
          </a:xfrm>
          <a:prstGeom prst="ellipse">
            <a:avLst/>
          </a:prstGeom>
          <a:solidFill>
            <a:srgbClr val="3366FF"/>
          </a:solidFill>
          <a:ln w="9525">
            <a:noFill/>
            <a:round/>
            <a:headEnd/>
            <a:tailEnd/>
          </a:ln>
        </p:spPr>
        <p:txBody>
          <a:bodyPr wrap="none" anchor="ctr"/>
          <a:lstStyle/>
          <a:p>
            <a:endParaRPr lang="en-US"/>
          </a:p>
        </p:txBody>
      </p:sp>
      <p:sp>
        <p:nvSpPr>
          <p:cNvPr id="474138" name="Text Box 120"/>
          <p:cNvSpPr txBox="1">
            <a:spLocks noChangeArrowheads="1"/>
          </p:cNvSpPr>
          <p:nvPr/>
        </p:nvSpPr>
        <p:spPr bwMode="auto">
          <a:xfrm>
            <a:off x="637118" y="4430713"/>
            <a:ext cx="1153583" cy="641350"/>
          </a:xfrm>
          <a:prstGeom prst="rect">
            <a:avLst/>
          </a:prstGeom>
          <a:noFill/>
          <a:ln w="9525">
            <a:noFill/>
            <a:miter lim="800000"/>
            <a:headEnd/>
            <a:tailEnd/>
          </a:ln>
        </p:spPr>
        <p:txBody>
          <a:bodyPr>
            <a:spAutoFit/>
          </a:bodyPr>
          <a:lstStyle/>
          <a:p>
            <a:r>
              <a:rPr lang="en-US"/>
              <a:t>Ba/O</a:t>
            </a:r>
          </a:p>
          <a:p>
            <a:endParaRPr lang="en-US"/>
          </a:p>
        </p:txBody>
      </p:sp>
      <p:sp>
        <p:nvSpPr>
          <p:cNvPr id="474139" name="Oval 200"/>
          <p:cNvSpPr>
            <a:spLocks noChangeArrowheads="1"/>
          </p:cNvSpPr>
          <p:nvPr/>
        </p:nvSpPr>
        <p:spPr bwMode="auto">
          <a:xfrm>
            <a:off x="249767" y="3767138"/>
            <a:ext cx="287867" cy="215900"/>
          </a:xfrm>
          <a:prstGeom prst="ellipse">
            <a:avLst/>
          </a:prstGeom>
          <a:solidFill>
            <a:srgbClr val="00FF00"/>
          </a:solidFill>
          <a:ln w="9525">
            <a:noFill/>
            <a:round/>
            <a:headEnd/>
            <a:tailEnd/>
          </a:ln>
        </p:spPr>
        <p:txBody>
          <a:bodyPr wrap="none" anchor="ctr"/>
          <a:lstStyle/>
          <a:p>
            <a:endParaRPr lang="en-US"/>
          </a:p>
        </p:txBody>
      </p:sp>
      <p:sp>
        <p:nvSpPr>
          <p:cNvPr id="474140" name="Oval 201"/>
          <p:cNvSpPr>
            <a:spLocks noChangeArrowheads="1"/>
          </p:cNvSpPr>
          <p:nvPr/>
        </p:nvSpPr>
        <p:spPr bwMode="auto">
          <a:xfrm>
            <a:off x="292101" y="3811588"/>
            <a:ext cx="192617" cy="144462"/>
          </a:xfrm>
          <a:prstGeom prst="ellipse">
            <a:avLst/>
          </a:prstGeom>
          <a:solidFill>
            <a:srgbClr val="3366FF"/>
          </a:solidFill>
          <a:ln w="9525">
            <a:noFill/>
            <a:round/>
            <a:headEnd/>
            <a:tailEnd/>
          </a:ln>
        </p:spPr>
        <p:txBody>
          <a:bodyPr wrap="none" anchor="ctr"/>
          <a:lstStyle/>
          <a:p>
            <a:endParaRPr lang="en-US"/>
          </a:p>
        </p:txBody>
      </p:sp>
      <p:sp>
        <p:nvSpPr>
          <p:cNvPr id="474144" name="Rectangle 32"/>
          <p:cNvSpPr>
            <a:spLocks noChangeArrowheads="1"/>
          </p:cNvSpPr>
          <p:nvPr/>
        </p:nvSpPr>
        <p:spPr bwMode="auto">
          <a:xfrm>
            <a:off x="0" y="1"/>
            <a:ext cx="12192000" cy="400110"/>
          </a:xfrm>
          <a:prstGeom prst="rect">
            <a:avLst/>
          </a:prstGeom>
          <a:solidFill>
            <a:schemeClr val="tx1">
              <a:lumMod val="65000"/>
              <a:lumOff val="35000"/>
            </a:schemeClr>
          </a:solidFill>
          <a:ln w="9525">
            <a:noFill/>
            <a:miter lim="800000"/>
            <a:headEnd/>
            <a:tailEnd/>
          </a:ln>
          <a:effectLst/>
        </p:spPr>
        <p:txBody>
          <a:bodyPr wrap="square">
            <a:spAutoFit/>
          </a:bodyPr>
          <a:lstStyle/>
          <a:p>
            <a:r>
              <a:rPr lang="en-US" sz="2000" dirty="0">
                <a:solidFill>
                  <a:schemeClr val="bg1"/>
                </a:solidFill>
                <a:latin typeface="Trebuchet MS" pitchFamily="34" charset="0"/>
              </a:rPr>
              <a:t>ABF/HAADF STEM on Cs-corrected Titan G2 at 200kV</a:t>
            </a:r>
            <a:r>
              <a:rPr lang="cs-CZ" sz="2000" dirty="0">
                <a:solidFill>
                  <a:schemeClr val="bg1"/>
                </a:solidFill>
                <a:latin typeface="Trebuchet MS" pitchFamily="34" charset="0"/>
              </a:rPr>
              <a:t> , </a:t>
            </a:r>
            <a:r>
              <a:rPr lang="en-US" sz="2000" dirty="0">
                <a:solidFill>
                  <a:schemeClr val="bg1"/>
                </a:solidFill>
                <a:latin typeface="Trebuchet MS" pitchFamily="34" charset="0"/>
              </a:rPr>
              <a:t>BaTiO</a:t>
            </a:r>
            <a:r>
              <a:rPr lang="en-US" sz="2000" baseline="-25000" dirty="0">
                <a:solidFill>
                  <a:schemeClr val="bg1"/>
                </a:solidFill>
                <a:latin typeface="Trebuchet MS" pitchFamily="34" charset="0"/>
              </a:rPr>
              <a:t>3</a:t>
            </a:r>
            <a:r>
              <a:rPr lang="en-US" sz="2000" dirty="0">
                <a:solidFill>
                  <a:schemeClr val="bg1"/>
                </a:solidFill>
                <a:latin typeface="Trebuchet MS" pitchFamily="34" charset="0"/>
              </a:rPr>
              <a:t>/</a:t>
            </a:r>
            <a:r>
              <a:rPr lang="en-US" sz="2000" dirty="0">
                <a:solidFill>
                  <a:schemeClr val="bg1"/>
                </a:solidFill>
              </a:rPr>
              <a:t>SrTiO</a:t>
            </a:r>
            <a:r>
              <a:rPr lang="en-US" sz="2000" baseline="-25000" dirty="0">
                <a:solidFill>
                  <a:schemeClr val="bg1"/>
                </a:solidFill>
              </a:rPr>
              <a:t>3</a:t>
            </a:r>
            <a:r>
              <a:rPr lang="en-US" sz="2000" dirty="0">
                <a:solidFill>
                  <a:schemeClr val="bg1"/>
                </a:solidFill>
              </a:rPr>
              <a:t>  interface </a:t>
            </a:r>
            <a:r>
              <a:rPr lang="en-US" sz="2000" dirty="0">
                <a:solidFill>
                  <a:schemeClr val="bg1"/>
                </a:solidFill>
                <a:latin typeface="Trebuchet MS" pitchFamily="34" charset="0"/>
              </a:rPr>
              <a:t>in [110] projection </a:t>
            </a:r>
            <a:endParaRPr lang="en-US" sz="1600" dirty="0">
              <a:solidFill>
                <a:schemeClr val="bg1"/>
              </a:solidFill>
              <a:latin typeface="Trebuchet MS" pitchFamily="34" charset="0"/>
            </a:endParaRPr>
          </a:p>
        </p:txBody>
      </p:sp>
      <p:sp>
        <p:nvSpPr>
          <p:cNvPr id="474145" name="Text Box 33"/>
          <p:cNvSpPr txBox="1">
            <a:spLocks noChangeArrowheads="1"/>
          </p:cNvSpPr>
          <p:nvPr/>
        </p:nvSpPr>
        <p:spPr bwMode="auto">
          <a:xfrm>
            <a:off x="1524000" y="5334000"/>
            <a:ext cx="10668000" cy="990600"/>
          </a:xfrm>
          <a:prstGeom prst="rect">
            <a:avLst/>
          </a:prstGeom>
          <a:noFill/>
          <a:ln w="9525">
            <a:noFill/>
            <a:miter lim="800000"/>
            <a:headEnd/>
            <a:tailEnd/>
          </a:ln>
        </p:spPr>
        <p:txBody>
          <a:bodyPr lIns="0" tIns="0" rIns="0" bIns="0"/>
          <a:lstStyle/>
          <a:p>
            <a:pPr algn="ctr">
              <a:buClr>
                <a:srgbClr val="363435"/>
              </a:buClr>
              <a:buFont typeface="Courier New" pitchFamily="49" charset="0"/>
              <a:buNone/>
            </a:pPr>
            <a:r>
              <a:rPr lang="en-US" altLang="ja-JP" sz="1400" dirty="0">
                <a:solidFill>
                  <a:srgbClr val="363435"/>
                </a:solidFill>
                <a:latin typeface="Trebuchet MS" pitchFamily="34" charset="0"/>
                <a:ea typeface="ＭＳ Ｐゴシック" charset="-128"/>
              </a:rPr>
              <a:t>Strontium oxide, Titan  a</a:t>
            </a:r>
            <a:r>
              <a:rPr lang="cs-CZ" altLang="ja-JP" sz="1400" dirty="0">
                <a:solidFill>
                  <a:srgbClr val="363435"/>
                </a:solidFill>
                <a:latin typeface="Trebuchet MS" pitchFamily="34" charset="0"/>
                <a:ea typeface="ＭＳ Ｐゴシック" charset="-128"/>
              </a:rPr>
              <a:t> Kyslíkové řady mohou být zviditelněny při atomovém rozlišení ABF STEM obrazech na </a:t>
            </a:r>
            <a:r>
              <a:rPr lang="en-US" altLang="ja-JP" sz="1400" dirty="0">
                <a:solidFill>
                  <a:srgbClr val="363435"/>
                </a:solidFill>
                <a:latin typeface="Trebuchet MS" pitchFamily="34" charset="0"/>
                <a:ea typeface="ＭＳ Ｐゴシック" charset="-128"/>
              </a:rPr>
              <a:t>[110] </a:t>
            </a:r>
            <a:r>
              <a:rPr lang="en-US" altLang="ja-JP" sz="1400" dirty="0" err="1">
                <a:solidFill>
                  <a:srgbClr val="363435"/>
                </a:solidFill>
                <a:latin typeface="Trebuchet MS" pitchFamily="34" charset="0"/>
                <a:ea typeface="ＭＳ Ｐゴシック" charset="-128"/>
              </a:rPr>
              <a:t>proje</a:t>
            </a:r>
            <a:r>
              <a:rPr lang="cs-CZ" altLang="ja-JP" sz="1400" dirty="0" err="1">
                <a:solidFill>
                  <a:srgbClr val="363435"/>
                </a:solidFill>
                <a:latin typeface="Trebuchet MS" pitchFamily="34" charset="0"/>
                <a:ea typeface="ＭＳ Ｐゴシック" charset="-128"/>
              </a:rPr>
              <a:t>kci</a:t>
            </a:r>
            <a:r>
              <a:rPr lang="en-US" altLang="ja-JP" sz="1400" dirty="0">
                <a:solidFill>
                  <a:srgbClr val="363435"/>
                </a:solidFill>
                <a:latin typeface="Trebuchet MS" pitchFamily="34" charset="0"/>
                <a:ea typeface="ＭＳ Ｐゴシック" charset="-128"/>
              </a:rPr>
              <a:t>.</a:t>
            </a:r>
          </a:p>
          <a:p>
            <a:pPr algn="ctr">
              <a:buClr>
                <a:srgbClr val="363435"/>
              </a:buClr>
              <a:buFont typeface="Courier New" pitchFamily="49" charset="0"/>
              <a:buNone/>
            </a:pPr>
            <a:r>
              <a:rPr lang="cs-CZ" altLang="ja-JP" sz="1300" dirty="0" smtClean="0">
                <a:solidFill>
                  <a:srgbClr val="363435"/>
                </a:solidFill>
                <a:latin typeface="Trebuchet MS" pitchFamily="34" charset="0"/>
                <a:ea typeface="ＭＳ Ｐゴシック" charset="-128"/>
              </a:rPr>
              <a:t>Téměř žádný rozdíl v kontrastu mezi Ba a </a:t>
            </a:r>
            <a:r>
              <a:rPr lang="cs-CZ" altLang="ja-JP" sz="1300" dirty="0" err="1" smtClean="0">
                <a:solidFill>
                  <a:srgbClr val="363435"/>
                </a:solidFill>
                <a:latin typeface="Trebuchet MS" pitchFamily="34" charset="0"/>
                <a:ea typeface="ＭＳ Ｐゴシック" charset="-128"/>
              </a:rPr>
              <a:t>Sr</a:t>
            </a:r>
            <a:r>
              <a:rPr lang="cs-CZ" altLang="ja-JP" sz="1300" dirty="0" smtClean="0">
                <a:solidFill>
                  <a:srgbClr val="363435"/>
                </a:solidFill>
                <a:latin typeface="Trebuchet MS" pitchFamily="34" charset="0"/>
                <a:ea typeface="ＭＳ Ｐゴシック" charset="-128"/>
              </a:rPr>
              <a:t> řadami na rozhraní </a:t>
            </a:r>
            <a:r>
              <a:rPr lang="en-US" altLang="ja-JP" sz="1300" dirty="0" smtClean="0">
                <a:solidFill>
                  <a:srgbClr val="363435"/>
                </a:solidFill>
                <a:latin typeface="Trebuchet MS" pitchFamily="34" charset="0"/>
                <a:ea typeface="ＭＳ Ｐゴシック" charset="-128"/>
              </a:rPr>
              <a:t> </a:t>
            </a:r>
            <a:r>
              <a:rPr lang="en-US" altLang="ja-JP" sz="1300" dirty="0">
                <a:latin typeface="Trebuchet MS" pitchFamily="34" charset="0"/>
                <a:ea typeface="ＭＳ Ｐゴシック" charset="-128"/>
              </a:rPr>
              <a:t>BaTiO</a:t>
            </a:r>
            <a:r>
              <a:rPr lang="en-US" altLang="ja-JP" sz="1300" baseline="-25000" dirty="0">
                <a:latin typeface="Trebuchet MS" pitchFamily="34" charset="0"/>
                <a:ea typeface="ＭＳ Ｐゴシック" charset="-128"/>
              </a:rPr>
              <a:t>3</a:t>
            </a:r>
            <a:r>
              <a:rPr lang="en-US" altLang="ja-JP" sz="1300" dirty="0">
                <a:solidFill>
                  <a:srgbClr val="363435"/>
                </a:solidFill>
                <a:latin typeface="Trebuchet MS" pitchFamily="34" charset="0"/>
                <a:ea typeface="ＭＳ Ｐゴシック" charset="-128"/>
              </a:rPr>
              <a:t>/SrTiO</a:t>
            </a:r>
            <a:r>
              <a:rPr lang="en-US" altLang="ja-JP" sz="1300" baseline="-25000" dirty="0">
                <a:solidFill>
                  <a:srgbClr val="363435"/>
                </a:solidFill>
                <a:latin typeface="Trebuchet MS" pitchFamily="34" charset="0"/>
                <a:ea typeface="ＭＳ Ｐゴシック" charset="-128"/>
              </a:rPr>
              <a:t>3 </a:t>
            </a:r>
            <a:r>
              <a:rPr lang="en-US" altLang="ja-JP" sz="1300" dirty="0" smtClean="0">
                <a:solidFill>
                  <a:srgbClr val="363435"/>
                </a:solidFill>
                <a:latin typeface="Trebuchet MS" pitchFamily="34" charset="0"/>
                <a:ea typeface="ＭＳ Ｐゴシック" charset="-128"/>
              </a:rPr>
              <a:t> </a:t>
            </a:r>
            <a:r>
              <a:rPr lang="cs-CZ" altLang="ja-JP" sz="1300" dirty="0" smtClean="0">
                <a:solidFill>
                  <a:srgbClr val="363435"/>
                </a:solidFill>
                <a:latin typeface="Trebuchet MS" pitchFamily="34" charset="0"/>
                <a:ea typeface="ＭＳ Ｐゴシック" charset="-128"/>
              </a:rPr>
              <a:t>při </a:t>
            </a:r>
            <a:r>
              <a:rPr lang="en-US" altLang="ja-JP" sz="1300" dirty="0" smtClean="0">
                <a:solidFill>
                  <a:srgbClr val="363435"/>
                </a:solidFill>
                <a:latin typeface="Trebuchet MS" pitchFamily="34" charset="0"/>
                <a:ea typeface="ＭＳ Ｐゴシック" charset="-128"/>
              </a:rPr>
              <a:t>ABF </a:t>
            </a:r>
            <a:r>
              <a:rPr lang="cs-CZ" altLang="ja-JP" sz="1300" dirty="0" smtClean="0">
                <a:solidFill>
                  <a:srgbClr val="363435"/>
                </a:solidFill>
                <a:latin typeface="Trebuchet MS" pitchFamily="34" charset="0"/>
                <a:ea typeface="ＭＳ Ｐゴシック" charset="-128"/>
              </a:rPr>
              <a:t>zobrazení, zatímco jsou jasně viditelné při HAADF obrazu ze stejné oblasti.</a:t>
            </a:r>
            <a:endParaRPr lang="en-US" altLang="ja-JP" dirty="0">
              <a:solidFill>
                <a:srgbClr val="363435"/>
              </a:solidFill>
              <a:ea typeface="ＭＳ Ｐゴシック" charset="-128"/>
            </a:endParaRPr>
          </a:p>
        </p:txBody>
      </p:sp>
      <p:sp>
        <p:nvSpPr>
          <p:cNvPr id="474148" name="Text Box 36"/>
          <p:cNvSpPr txBox="1">
            <a:spLocks noChangeArrowheads="1"/>
          </p:cNvSpPr>
          <p:nvPr/>
        </p:nvSpPr>
        <p:spPr bwMode="auto">
          <a:xfrm>
            <a:off x="2400301" y="5986583"/>
            <a:ext cx="7924800" cy="274638"/>
          </a:xfrm>
          <a:prstGeom prst="rect">
            <a:avLst/>
          </a:prstGeom>
          <a:noFill/>
          <a:ln w="9525">
            <a:noFill/>
            <a:miter lim="800000"/>
            <a:headEnd/>
            <a:tailEnd/>
          </a:ln>
        </p:spPr>
        <p:txBody>
          <a:bodyPr lIns="0" tIns="0" rIns="0" bIns="0"/>
          <a:lstStyle/>
          <a:p>
            <a:pPr lvl="1"/>
            <a:r>
              <a:rPr lang="en-US" sz="900" i="1"/>
              <a:t>Sample courtesy of C.L. Jia, Ernst Ruska Centre, Research Centre Juelich, Germany. </a:t>
            </a:r>
          </a:p>
          <a:p>
            <a:pPr lvl="1"/>
            <a:r>
              <a:rPr lang="en-US" sz="900" i="1"/>
              <a:t>Image data courtesy of Prof. J. Etheridge, Monash University, Australia and S. Lazar</a:t>
            </a:r>
          </a:p>
        </p:txBody>
      </p:sp>
      <p:sp>
        <p:nvSpPr>
          <p:cNvPr id="474149" name="Text Box 37"/>
          <p:cNvSpPr txBox="1">
            <a:spLocks noChangeArrowheads="1"/>
          </p:cNvSpPr>
          <p:nvPr/>
        </p:nvSpPr>
        <p:spPr bwMode="auto">
          <a:xfrm>
            <a:off x="7181401" y="4420394"/>
            <a:ext cx="659155" cy="369332"/>
          </a:xfrm>
          <a:prstGeom prst="rect">
            <a:avLst/>
          </a:prstGeom>
          <a:solidFill>
            <a:srgbClr val="C0C0C0"/>
          </a:solidFill>
          <a:ln w="9525">
            <a:noFill/>
            <a:miter lim="800000"/>
            <a:headEnd/>
            <a:tailEnd/>
          </a:ln>
          <a:effectLst/>
        </p:spPr>
        <p:txBody>
          <a:bodyPr wrap="none">
            <a:spAutoFit/>
          </a:bodyPr>
          <a:lstStyle/>
          <a:p>
            <a:r>
              <a:rPr lang="en-US" b="1">
                <a:solidFill>
                  <a:schemeClr val="accent1"/>
                </a:solidFill>
              </a:rPr>
              <a:t>ABF</a:t>
            </a:r>
          </a:p>
        </p:txBody>
      </p:sp>
      <p:sp>
        <p:nvSpPr>
          <p:cNvPr id="474150" name="Text Box 38"/>
          <p:cNvSpPr txBox="1">
            <a:spLocks noChangeArrowheads="1"/>
          </p:cNvSpPr>
          <p:nvPr/>
        </p:nvSpPr>
        <p:spPr bwMode="auto">
          <a:xfrm>
            <a:off x="2400300" y="4400206"/>
            <a:ext cx="992579" cy="369332"/>
          </a:xfrm>
          <a:prstGeom prst="rect">
            <a:avLst/>
          </a:prstGeom>
          <a:solidFill>
            <a:srgbClr val="C0C0C0"/>
          </a:solidFill>
          <a:ln w="9525">
            <a:noFill/>
            <a:miter lim="800000"/>
            <a:headEnd/>
            <a:tailEnd/>
          </a:ln>
          <a:effectLst/>
        </p:spPr>
        <p:txBody>
          <a:bodyPr wrap="none">
            <a:spAutoFit/>
          </a:bodyPr>
          <a:lstStyle/>
          <a:p>
            <a:r>
              <a:rPr lang="en-US" b="1" dirty="0">
                <a:solidFill>
                  <a:schemeClr val="accent1"/>
                </a:solidFill>
              </a:rPr>
              <a:t>HAADF</a:t>
            </a:r>
          </a:p>
        </p:txBody>
      </p:sp>
      <p:graphicFrame>
        <p:nvGraphicFramePr>
          <p:cNvPr id="474151" name="Object 39"/>
          <p:cNvGraphicFramePr>
            <a:graphicFrameLocks noChangeAspect="1"/>
          </p:cNvGraphicFramePr>
          <p:nvPr/>
        </p:nvGraphicFramePr>
        <p:xfrm>
          <a:off x="522818" y="5497514"/>
          <a:ext cx="797983" cy="598487"/>
        </p:xfrm>
        <a:graphic>
          <a:graphicData uri="http://schemas.openxmlformats.org/presentationml/2006/ole">
            <mc:AlternateContent xmlns:mc="http://schemas.openxmlformats.org/markup-compatibility/2006">
              <mc:Choice xmlns:v="urn:schemas-microsoft-com:vml" Requires="v">
                <p:oleObj spid="_x0000_s6215" name="Image" r:id="rId11" imgW="1053597" imgH="1053597" progId="Photoshop.Image.7">
                  <p:embed/>
                </p:oleObj>
              </mc:Choice>
              <mc:Fallback>
                <p:oleObj name="Image" r:id="rId11" imgW="1053597" imgH="1053597" progId="Photoshop.Image.7">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2818" y="5497514"/>
                        <a:ext cx="797983" cy="59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4152" name="Line 40"/>
          <p:cNvSpPr>
            <a:spLocks noChangeShapeType="1"/>
          </p:cNvSpPr>
          <p:nvPr/>
        </p:nvSpPr>
        <p:spPr bwMode="auto">
          <a:xfrm flipV="1">
            <a:off x="268817" y="5857876"/>
            <a:ext cx="302683" cy="119063"/>
          </a:xfrm>
          <a:prstGeom prst="line">
            <a:avLst/>
          </a:prstGeom>
          <a:noFill/>
          <a:ln w="9525">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32929707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t="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20000"/>
          </a:xfrm>
        </p:spPr>
        <p:txBody>
          <a:bodyPr/>
          <a:lstStyle/>
          <a:p>
            <a:r>
              <a:rPr lang="en-US" dirty="0" smtClean="0"/>
              <a:t>T</a:t>
            </a:r>
            <a:r>
              <a:rPr lang="cs-CZ" dirty="0" smtClean="0"/>
              <a:t>é</a:t>
            </a:r>
            <a:r>
              <a:rPr lang="en-US" dirty="0" smtClean="0"/>
              <a:t>ma </a:t>
            </a:r>
            <a:r>
              <a:rPr lang="cs-CZ" dirty="0" smtClean="0"/>
              <a:t>2 – </a:t>
            </a:r>
            <a:r>
              <a:rPr lang="cs-CZ" dirty="0" smtClean="0"/>
              <a:t>dotek limitů</a:t>
            </a:r>
            <a:endParaRPr lang="en-US" dirty="0"/>
          </a:p>
        </p:txBody>
      </p:sp>
      <p:sp>
        <p:nvSpPr>
          <p:cNvPr id="6" name="Content Placeholder 5"/>
          <p:cNvSpPr>
            <a:spLocks noGrp="1"/>
          </p:cNvSpPr>
          <p:nvPr>
            <p:ph idx="4294967295"/>
          </p:nvPr>
        </p:nvSpPr>
        <p:spPr>
          <a:xfrm>
            <a:off x="478465" y="1600200"/>
            <a:ext cx="9591048" cy="4525963"/>
          </a:xfrm>
        </p:spPr>
        <p:txBody>
          <a:bodyPr/>
          <a:lstStyle/>
          <a:p>
            <a:endParaRPr lang="cs-CZ" dirty="0" smtClean="0">
              <a:solidFill>
                <a:schemeClr val="bg1"/>
              </a:solidFill>
            </a:endParaRPr>
          </a:p>
          <a:p>
            <a:r>
              <a:rPr lang="cs-CZ" dirty="0" smtClean="0">
                <a:solidFill>
                  <a:schemeClr val="bg1"/>
                </a:solidFill>
              </a:rPr>
              <a:t>SEM </a:t>
            </a:r>
            <a:r>
              <a:rPr lang="cs-CZ" dirty="0" err="1" smtClean="0">
                <a:solidFill>
                  <a:schemeClr val="bg1"/>
                </a:solidFill>
              </a:rPr>
              <a:t>monochromator</a:t>
            </a:r>
            <a:r>
              <a:rPr lang="cs-CZ" dirty="0" smtClean="0">
                <a:solidFill>
                  <a:schemeClr val="bg1"/>
                </a:solidFill>
              </a:rPr>
              <a:t> story</a:t>
            </a:r>
          </a:p>
        </p:txBody>
      </p:sp>
      <p:pic>
        <p:nvPicPr>
          <p:cNvPr id="7" name="Picture 19" descr="Magellan400L-FEI-00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80075" y="1384079"/>
            <a:ext cx="5430098" cy="4379429"/>
          </a:xfrm>
          <a:prstGeom prst="rect">
            <a:avLst/>
          </a:prstGeom>
          <a:noFill/>
          <a:ln w="9525">
            <a:noFill/>
            <a:miter lim="800000"/>
            <a:headEnd/>
            <a:tailEnd/>
          </a:ln>
        </p:spPr>
      </p:pic>
    </p:spTree>
    <p:extLst>
      <p:ext uri="{BB962C8B-B14F-4D97-AF65-F5344CB8AC3E}">
        <p14:creationId xmlns:p14="http://schemas.microsoft.com/office/powerpoint/2010/main" val="1425476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eaLnBrk="1" hangingPunct="1"/>
            <a:r>
              <a:rPr lang="en-US" dirty="0" smtClean="0"/>
              <a:t>The Magellan 400 - Unique electron optics</a:t>
            </a:r>
          </a:p>
        </p:txBody>
      </p:sp>
      <p:pic>
        <p:nvPicPr>
          <p:cNvPr id="16387" name="Picture 3" descr="Elstar-schem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20485" y="841558"/>
            <a:ext cx="1514286" cy="4838096"/>
          </a:xfrm>
          <a:prstGeom prst="rect">
            <a:avLst/>
          </a:prstGeom>
          <a:noFill/>
          <a:ln w="9525">
            <a:noFill/>
            <a:miter lim="800000"/>
            <a:headEnd/>
            <a:tailEnd/>
          </a:ln>
        </p:spPr>
      </p:pic>
      <p:sp>
        <p:nvSpPr>
          <p:cNvPr id="14341" name="Text Box 4"/>
          <p:cNvSpPr txBox="1">
            <a:spLocks noChangeArrowheads="1"/>
          </p:cNvSpPr>
          <p:nvPr/>
        </p:nvSpPr>
        <p:spPr bwMode="auto">
          <a:xfrm>
            <a:off x="2840567" y="5601907"/>
            <a:ext cx="1011767" cy="244475"/>
          </a:xfrm>
          <a:prstGeom prst="rect">
            <a:avLst/>
          </a:prstGeom>
          <a:noFill/>
          <a:ln w="9525" algn="ctr">
            <a:noFill/>
            <a:miter lim="800000"/>
            <a:headEnd/>
            <a:tailEnd/>
          </a:ln>
        </p:spPr>
        <p:txBody>
          <a:bodyPr anchor="b">
            <a:spAutoFit/>
          </a:bodyPr>
          <a:lstStyle/>
          <a:p>
            <a:pPr algn="ctr">
              <a:spcBef>
                <a:spcPct val="50000"/>
              </a:spcBef>
              <a:defRPr/>
            </a:pPr>
            <a:r>
              <a:rPr lang="en-US" sz="1000" b="1">
                <a:latin typeface="+mn-lt"/>
              </a:rPr>
              <a:t>Sample</a:t>
            </a:r>
          </a:p>
        </p:txBody>
      </p:sp>
      <p:grpSp>
        <p:nvGrpSpPr>
          <p:cNvPr id="2" name="Group 5"/>
          <p:cNvGrpSpPr>
            <a:grpSpLocks/>
          </p:cNvGrpSpPr>
          <p:nvPr/>
        </p:nvGrpSpPr>
        <p:grpSpPr bwMode="auto">
          <a:xfrm>
            <a:off x="3823789" y="2714244"/>
            <a:ext cx="397934" cy="276225"/>
            <a:chOff x="2717" y="2474"/>
            <a:chExt cx="188" cy="174"/>
          </a:xfrm>
        </p:grpSpPr>
        <p:sp>
          <p:nvSpPr>
            <p:cNvPr id="14392" name="Oval 6"/>
            <p:cNvSpPr>
              <a:spLocks noChangeArrowheads="1"/>
            </p:cNvSpPr>
            <p:nvPr/>
          </p:nvSpPr>
          <p:spPr bwMode="auto">
            <a:xfrm>
              <a:off x="2734" y="2490"/>
              <a:ext cx="162" cy="144"/>
            </a:xfrm>
            <a:prstGeom prst="ellipse">
              <a:avLst/>
            </a:prstGeom>
            <a:solidFill>
              <a:srgbClr val="FFCC00"/>
            </a:solidFill>
            <a:ln w="9525">
              <a:solidFill>
                <a:schemeClr val="tx1"/>
              </a:solidFill>
              <a:round/>
              <a:headEnd/>
              <a:tailEnd/>
            </a:ln>
          </p:spPr>
          <p:txBody>
            <a:bodyPr wrap="none" anchor="ctr"/>
            <a:lstStyle/>
            <a:p>
              <a:pPr>
                <a:defRPr/>
              </a:pPr>
              <a:endParaRPr lang="en-US">
                <a:latin typeface="+mn-lt"/>
              </a:endParaRPr>
            </a:p>
          </p:txBody>
        </p:sp>
        <p:sp>
          <p:nvSpPr>
            <p:cNvPr id="14393" name="Rectangle 7"/>
            <p:cNvSpPr>
              <a:spLocks noChangeArrowheads="1"/>
            </p:cNvSpPr>
            <p:nvPr/>
          </p:nvSpPr>
          <p:spPr bwMode="auto">
            <a:xfrm>
              <a:off x="2717" y="2474"/>
              <a:ext cx="188" cy="174"/>
            </a:xfrm>
            <a:prstGeom prst="rect">
              <a:avLst/>
            </a:prstGeom>
            <a:noFill/>
            <a:ln w="9525">
              <a:noFill/>
              <a:miter lim="800000"/>
              <a:headEnd/>
              <a:tailEnd/>
            </a:ln>
          </p:spPr>
          <p:txBody>
            <a:bodyPr wrap="none">
              <a:spAutoFit/>
            </a:bodyPr>
            <a:lstStyle/>
            <a:p>
              <a:pPr algn="ctr" defTabSz="1006475">
                <a:defRPr/>
              </a:pPr>
              <a:r>
                <a:rPr lang="fr-FR" sz="1200" b="1" dirty="0">
                  <a:latin typeface="+mn-lt"/>
                </a:rPr>
                <a:t>CP</a:t>
              </a:r>
              <a:endParaRPr lang="en-US" sz="1200" b="1" dirty="0">
                <a:latin typeface="+mn-lt"/>
              </a:endParaRPr>
            </a:p>
          </p:txBody>
        </p:sp>
      </p:grpSp>
      <p:grpSp>
        <p:nvGrpSpPr>
          <p:cNvPr id="4" name="Group 11"/>
          <p:cNvGrpSpPr>
            <a:grpSpLocks/>
          </p:cNvGrpSpPr>
          <p:nvPr/>
        </p:nvGrpSpPr>
        <p:grpSpPr bwMode="auto">
          <a:xfrm>
            <a:off x="563034" y="979107"/>
            <a:ext cx="11112500" cy="731837"/>
            <a:chOff x="266" y="986"/>
            <a:chExt cx="5250" cy="461"/>
          </a:xfrm>
        </p:grpSpPr>
        <p:sp>
          <p:nvSpPr>
            <p:cNvPr id="14388" name="Line 13"/>
            <p:cNvSpPr>
              <a:spLocks noChangeShapeType="1"/>
            </p:cNvSpPr>
            <p:nvPr/>
          </p:nvSpPr>
          <p:spPr bwMode="auto">
            <a:xfrm>
              <a:off x="835" y="1298"/>
              <a:ext cx="357" cy="96"/>
            </a:xfrm>
            <a:prstGeom prst="line">
              <a:avLst/>
            </a:prstGeom>
            <a:noFill/>
            <a:ln w="9525">
              <a:solidFill>
                <a:schemeClr val="tx1"/>
              </a:solidFill>
              <a:round/>
              <a:headEnd/>
              <a:tailEnd type="oval" w="med" len="med"/>
            </a:ln>
          </p:spPr>
          <p:txBody>
            <a:bodyPr anchor="b">
              <a:spAutoFit/>
            </a:bodyPr>
            <a:lstStyle/>
            <a:p>
              <a:pPr>
                <a:defRPr/>
              </a:pPr>
              <a:endParaRPr lang="en-US">
                <a:latin typeface="+mn-lt"/>
              </a:endParaRPr>
            </a:p>
          </p:txBody>
        </p:sp>
        <p:sp>
          <p:nvSpPr>
            <p:cNvPr id="14389" name="Rectangle 14"/>
            <p:cNvSpPr>
              <a:spLocks noChangeArrowheads="1"/>
            </p:cNvSpPr>
            <p:nvPr/>
          </p:nvSpPr>
          <p:spPr bwMode="auto">
            <a:xfrm>
              <a:off x="2176" y="986"/>
              <a:ext cx="3340" cy="442"/>
            </a:xfrm>
            <a:prstGeom prst="rect">
              <a:avLst/>
            </a:prstGeom>
            <a:solidFill>
              <a:schemeClr val="folHlink">
                <a:alpha val="74117"/>
              </a:schemeClr>
            </a:solidFill>
            <a:ln w="9525" algn="ctr">
              <a:noFill/>
              <a:miter lim="800000"/>
              <a:headEnd/>
              <a:tailEnd/>
            </a:ln>
          </p:spPr>
          <p:txBody>
            <a:bodyPr/>
            <a:lstStyle/>
            <a:p>
              <a:pPr algn="r">
                <a:defRPr/>
              </a:pPr>
              <a:r>
                <a:rPr lang="en-US" sz="1700" b="1" i="1" dirty="0">
                  <a:latin typeface="+mn-lt"/>
                </a:rPr>
                <a:t>XHR performance</a:t>
              </a:r>
            </a:p>
            <a:p>
              <a:pPr algn="r">
                <a:defRPr/>
              </a:pPr>
              <a:r>
                <a:rPr lang="en-US" sz="2000" b="1" dirty="0" err="1">
                  <a:latin typeface="+mn-lt"/>
                </a:rPr>
                <a:t>Schottky</a:t>
              </a:r>
              <a:r>
                <a:rPr lang="en-US" sz="2000" b="1" dirty="0">
                  <a:latin typeface="+mn-lt"/>
                </a:rPr>
                <a:t>-UC (</a:t>
              </a:r>
              <a:r>
                <a:rPr lang="en-US" sz="2000" b="1" dirty="0" err="1">
                  <a:latin typeface="+mn-lt"/>
                </a:rPr>
                <a:t>monochromatized</a:t>
              </a:r>
              <a:r>
                <a:rPr lang="en-US" sz="2000" b="1" dirty="0">
                  <a:latin typeface="+mn-lt"/>
                </a:rPr>
                <a:t>) gun</a:t>
              </a:r>
            </a:p>
          </p:txBody>
        </p:sp>
        <p:sp>
          <p:nvSpPr>
            <p:cNvPr id="14387" name="Text Box 12"/>
            <p:cNvSpPr txBox="1">
              <a:spLocks noChangeArrowheads="1"/>
            </p:cNvSpPr>
            <p:nvPr/>
          </p:nvSpPr>
          <p:spPr bwMode="auto">
            <a:xfrm>
              <a:off x="266" y="1195"/>
              <a:ext cx="465" cy="252"/>
            </a:xfrm>
            <a:prstGeom prst="rect">
              <a:avLst/>
            </a:prstGeom>
            <a:solidFill>
              <a:schemeClr val="folHlink">
                <a:alpha val="85097"/>
              </a:schemeClr>
            </a:solidFill>
            <a:ln w="9525" algn="ctr">
              <a:solidFill>
                <a:schemeClr val="tx1"/>
              </a:solidFill>
              <a:miter lim="800000"/>
              <a:headEnd/>
              <a:tailEnd/>
            </a:ln>
          </p:spPr>
          <p:txBody>
            <a:bodyPr wrap="none" anchor="b">
              <a:spAutoFit/>
            </a:bodyPr>
            <a:lstStyle/>
            <a:p>
              <a:pPr>
                <a:defRPr/>
              </a:pPr>
              <a:r>
                <a:rPr lang="fr-FR" sz="1000">
                  <a:latin typeface="+mn-lt"/>
                </a:rPr>
                <a:t>Schottky-UC, </a:t>
              </a:r>
            </a:p>
            <a:p>
              <a:pPr>
                <a:defRPr/>
              </a:pPr>
              <a:r>
                <a:rPr lang="fr-FR" sz="1000">
                  <a:latin typeface="+mn-lt"/>
                </a:rPr>
                <a:t>hot -swap gun</a:t>
              </a:r>
            </a:p>
          </p:txBody>
        </p:sp>
      </p:grpSp>
      <p:sp>
        <p:nvSpPr>
          <p:cNvPr id="14345" name="Rectangle 15"/>
          <p:cNvSpPr>
            <a:spLocks noChangeArrowheads="1"/>
          </p:cNvSpPr>
          <p:nvPr/>
        </p:nvSpPr>
        <p:spPr bwMode="auto">
          <a:xfrm>
            <a:off x="4487334" y="5936505"/>
            <a:ext cx="4474633" cy="317500"/>
          </a:xfrm>
          <a:prstGeom prst="rect">
            <a:avLst/>
          </a:prstGeom>
          <a:noFill/>
          <a:ln w="9525">
            <a:noFill/>
            <a:miter lim="800000"/>
            <a:headEnd/>
            <a:tailEnd/>
          </a:ln>
        </p:spPr>
        <p:txBody>
          <a:bodyPr/>
          <a:lstStyle/>
          <a:p>
            <a:pPr marL="228600" indent="-228600">
              <a:lnSpc>
                <a:spcPct val="120000"/>
              </a:lnSpc>
              <a:spcBef>
                <a:spcPct val="20000"/>
              </a:spcBef>
              <a:spcAft>
                <a:spcPct val="20000"/>
              </a:spcAft>
              <a:buClr>
                <a:schemeClr val="tx1"/>
              </a:buClr>
              <a:tabLst>
                <a:tab pos="457200" algn="l"/>
              </a:tabLst>
              <a:defRPr/>
            </a:pPr>
            <a:r>
              <a:rPr lang="en-GB" sz="1100" i="1" dirty="0">
                <a:solidFill>
                  <a:srgbClr val="1C1C1C"/>
                </a:solidFill>
                <a:latin typeface="+mn-lt"/>
              </a:rPr>
              <a:t>* inherited from Titan developments</a:t>
            </a:r>
            <a:endParaRPr lang="en-GB" sz="1100" i="1" dirty="0">
              <a:latin typeface="+mn-lt"/>
            </a:endParaRPr>
          </a:p>
        </p:txBody>
      </p:sp>
      <p:grpSp>
        <p:nvGrpSpPr>
          <p:cNvPr id="5" name="Group 16"/>
          <p:cNvGrpSpPr>
            <a:grpSpLocks/>
          </p:cNvGrpSpPr>
          <p:nvPr/>
        </p:nvGrpSpPr>
        <p:grpSpPr bwMode="auto">
          <a:xfrm>
            <a:off x="537634" y="1699832"/>
            <a:ext cx="11127317" cy="1438275"/>
            <a:chOff x="254" y="1506"/>
            <a:chExt cx="5257" cy="906"/>
          </a:xfrm>
        </p:grpSpPr>
        <p:sp>
          <p:nvSpPr>
            <p:cNvPr id="14376" name="Rectangle 17"/>
            <p:cNvSpPr>
              <a:spLocks noChangeArrowheads="1"/>
            </p:cNvSpPr>
            <p:nvPr/>
          </p:nvSpPr>
          <p:spPr bwMode="auto">
            <a:xfrm>
              <a:off x="254" y="1699"/>
              <a:ext cx="698" cy="252"/>
            </a:xfrm>
            <a:prstGeom prst="rect">
              <a:avLst/>
            </a:prstGeom>
            <a:solidFill>
              <a:srgbClr val="FFCC00">
                <a:alpha val="85097"/>
              </a:srgbClr>
            </a:solidFill>
            <a:ln w="9525" algn="ctr">
              <a:solidFill>
                <a:schemeClr val="tx2"/>
              </a:solidFill>
              <a:miter lim="800000"/>
              <a:headEnd/>
              <a:tailEnd/>
            </a:ln>
          </p:spPr>
          <p:txBody>
            <a:bodyPr anchor="b">
              <a:spAutoFit/>
            </a:bodyPr>
            <a:lstStyle/>
            <a:p>
              <a:pPr>
                <a:defRPr/>
              </a:pPr>
              <a:r>
                <a:rPr lang="en-US" sz="1000">
                  <a:latin typeface="+mn-lt"/>
                </a:rPr>
                <a:t>Double magnetic shielding*</a:t>
              </a:r>
            </a:p>
          </p:txBody>
        </p:sp>
        <p:sp>
          <p:nvSpPr>
            <p:cNvPr id="14377" name="Line 18"/>
            <p:cNvSpPr>
              <a:spLocks noChangeShapeType="1"/>
            </p:cNvSpPr>
            <p:nvPr/>
          </p:nvSpPr>
          <p:spPr bwMode="auto">
            <a:xfrm>
              <a:off x="951" y="1803"/>
              <a:ext cx="235" cy="54"/>
            </a:xfrm>
            <a:prstGeom prst="line">
              <a:avLst/>
            </a:prstGeom>
            <a:noFill/>
            <a:ln w="9525">
              <a:solidFill>
                <a:schemeClr val="tx1"/>
              </a:solidFill>
              <a:round/>
              <a:headEnd/>
              <a:tailEnd type="oval" w="med" len="med"/>
            </a:ln>
          </p:spPr>
          <p:txBody>
            <a:bodyPr anchor="b">
              <a:spAutoFit/>
            </a:bodyPr>
            <a:lstStyle/>
            <a:p>
              <a:pPr>
                <a:defRPr/>
              </a:pPr>
              <a:endParaRPr lang="en-US">
                <a:latin typeface="+mn-lt"/>
              </a:endParaRPr>
            </a:p>
          </p:txBody>
        </p:sp>
        <p:grpSp>
          <p:nvGrpSpPr>
            <p:cNvPr id="6" name="Group 19"/>
            <p:cNvGrpSpPr>
              <a:grpSpLocks/>
            </p:cNvGrpSpPr>
            <p:nvPr/>
          </p:nvGrpSpPr>
          <p:grpSpPr bwMode="auto">
            <a:xfrm>
              <a:off x="2171" y="1506"/>
              <a:ext cx="3340" cy="906"/>
              <a:chOff x="2171" y="1480"/>
              <a:chExt cx="3340" cy="906"/>
            </a:xfrm>
          </p:grpSpPr>
          <p:sp>
            <p:nvSpPr>
              <p:cNvPr id="14379" name="Rectangle 20"/>
              <p:cNvSpPr>
                <a:spLocks noChangeArrowheads="1"/>
              </p:cNvSpPr>
              <p:nvPr/>
            </p:nvSpPr>
            <p:spPr bwMode="auto">
              <a:xfrm>
                <a:off x="2171" y="1546"/>
                <a:ext cx="3340" cy="774"/>
              </a:xfrm>
              <a:prstGeom prst="rect">
                <a:avLst/>
              </a:prstGeom>
              <a:solidFill>
                <a:srgbClr val="FFCC00">
                  <a:alpha val="92155"/>
                </a:srgbClr>
              </a:solidFill>
              <a:ln w="9525">
                <a:noFill/>
                <a:miter lim="800000"/>
                <a:headEnd/>
                <a:tailEnd/>
              </a:ln>
            </p:spPr>
            <p:txBody>
              <a:bodyPr lIns="100685" tIns="50342" rIns="100685" bIns="50342"/>
              <a:lstStyle/>
              <a:p>
                <a:pPr algn="r" defTabSz="1006475">
                  <a:lnSpc>
                    <a:spcPct val="120000"/>
                  </a:lnSpc>
                  <a:spcBef>
                    <a:spcPct val="20000"/>
                  </a:spcBef>
                  <a:spcAft>
                    <a:spcPct val="20000"/>
                  </a:spcAft>
                  <a:buClr>
                    <a:schemeClr val="tx1"/>
                  </a:buClr>
                  <a:buFontTx/>
                  <a:buChar char="•"/>
                  <a:defRPr/>
                </a:pPr>
                <a:endParaRPr lang="en-US" sz="1700">
                  <a:solidFill>
                    <a:schemeClr val="bg1"/>
                  </a:solidFill>
                  <a:latin typeface="+mn-lt"/>
                </a:endParaRPr>
              </a:p>
            </p:txBody>
          </p:sp>
          <p:sp>
            <p:nvSpPr>
              <p:cNvPr id="14380" name="Rectangle 21"/>
              <p:cNvSpPr>
                <a:spLocks noChangeArrowheads="1"/>
              </p:cNvSpPr>
              <p:nvPr/>
            </p:nvSpPr>
            <p:spPr bwMode="auto">
              <a:xfrm>
                <a:off x="3668" y="1547"/>
                <a:ext cx="1842" cy="502"/>
              </a:xfrm>
              <a:prstGeom prst="rect">
                <a:avLst/>
              </a:prstGeom>
              <a:noFill/>
              <a:ln w="9525">
                <a:noFill/>
                <a:miter lim="800000"/>
                <a:headEnd/>
                <a:tailEnd/>
              </a:ln>
            </p:spPr>
            <p:txBody>
              <a:bodyPr lIns="100685" tIns="50342" rIns="100685" bIns="50342"/>
              <a:lstStyle/>
              <a:p>
                <a:pPr algn="r" defTabSz="1006475">
                  <a:lnSpc>
                    <a:spcPct val="120000"/>
                  </a:lnSpc>
                  <a:spcBef>
                    <a:spcPct val="20000"/>
                  </a:spcBef>
                  <a:spcAft>
                    <a:spcPct val="20000"/>
                  </a:spcAft>
                  <a:buClr>
                    <a:schemeClr val="tx1"/>
                  </a:buClr>
                  <a:defRPr/>
                </a:pPr>
                <a:r>
                  <a:rPr lang="en-US" sz="1700" b="1" i="1" dirty="0">
                    <a:latin typeface="+mn-lt"/>
                  </a:rPr>
                  <a:t>Uncompromised stability</a:t>
                </a:r>
              </a:p>
            </p:txBody>
          </p:sp>
          <p:pic>
            <p:nvPicPr>
              <p:cNvPr id="16430" name="Picture 22" descr="ConstantPowerLens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56" y="1480"/>
                <a:ext cx="1208" cy="906"/>
              </a:xfrm>
              <a:prstGeom prst="rect">
                <a:avLst/>
              </a:prstGeom>
              <a:noFill/>
              <a:ln w="9525">
                <a:noFill/>
                <a:miter lim="800000"/>
                <a:headEnd/>
                <a:tailEnd/>
              </a:ln>
            </p:spPr>
          </p:pic>
          <p:sp>
            <p:nvSpPr>
              <p:cNvPr id="14382" name="Rectangle 23"/>
              <p:cNvSpPr>
                <a:spLocks noChangeArrowheads="1"/>
              </p:cNvSpPr>
              <p:nvPr/>
            </p:nvSpPr>
            <p:spPr bwMode="auto">
              <a:xfrm>
                <a:off x="3290" y="1894"/>
                <a:ext cx="1458" cy="216"/>
              </a:xfrm>
              <a:prstGeom prst="rect">
                <a:avLst/>
              </a:prstGeom>
              <a:noFill/>
              <a:ln w="9525">
                <a:noFill/>
                <a:miter lim="800000"/>
                <a:headEnd/>
                <a:tailEnd/>
              </a:ln>
            </p:spPr>
            <p:txBody>
              <a:bodyPr/>
              <a:lstStyle/>
              <a:p>
                <a:pPr marL="228600" indent="-228600">
                  <a:lnSpc>
                    <a:spcPct val="120000"/>
                  </a:lnSpc>
                  <a:spcAft>
                    <a:spcPct val="20000"/>
                  </a:spcAft>
                  <a:buClr>
                    <a:schemeClr val="tx1"/>
                  </a:buClr>
                  <a:tabLst>
                    <a:tab pos="457200" algn="l"/>
                  </a:tabLst>
                  <a:defRPr/>
                </a:pPr>
                <a:r>
                  <a:rPr lang="en-GB" sz="1300" i="1" dirty="0" err="1">
                    <a:solidFill>
                      <a:srgbClr val="1C1C1C"/>
                    </a:solidFill>
                    <a:latin typeface="+mn-lt"/>
                  </a:rPr>
                  <a:t>ConstantPower</a:t>
                </a:r>
                <a:r>
                  <a:rPr lang="en-GB" sz="1300" i="1" baseline="30000" dirty="0" err="1">
                    <a:solidFill>
                      <a:srgbClr val="1C1C1C"/>
                    </a:solidFill>
                    <a:latin typeface="+mn-lt"/>
                  </a:rPr>
                  <a:t>TM</a:t>
                </a:r>
                <a:endParaRPr lang="en-GB" sz="1300" i="1" dirty="0">
                  <a:solidFill>
                    <a:srgbClr val="1C1C1C"/>
                  </a:solidFill>
                  <a:latin typeface="+mn-lt"/>
                </a:endParaRPr>
              </a:p>
              <a:p>
                <a:pPr marL="228600" indent="-228600">
                  <a:lnSpc>
                    <a:spcPct val="120000"/>
                  </a:lnSpc>
                  <a:spcAft>
                    <a:spcPct val="20000"/>
                  </a:spcAft>
                  <a:buClr>
                    <a:schemeClr val="tx1"/>
                  </a:buClr>
                  <a:tabLst>
                    <a:tab pos="457200" algn="l"/>
                  </a:tabLst>
                  <a:defRPr/>
                </a:pPr>
                <a:r>
                  <a:rPr lang="en-GB" sz="1300" i="1" dirty="0">
                    <a:solidFill>
                      <a:srgbClr val="1C1C1C"/>
                    </a:solidFill>
                    <a:latin typeface="+mn-lt"/>
                  </a:rPr>
                  <a:t>lens technology*</a:t>
                </a:r>
              </a:p>
              <a:p>
                <a:pPr marL="228600" indent="-228600">
                  <a:lnSpc>
                    <a:spcPct val="120000"/>
                  </a:lnSpc>
                  <a:spcBef>
                    <a:spcPct val="20000"/>
                  </a:spcBef>
                  <a:spcAft>
                    <a:spcPct val="20000"/>
                  </a:spcAft>
                  <a:buClr>
                    <a:schemeClr val="tx1"/>
                  </a:buClr>
                  <a:buFontTx/>
                  <a:buChar char="•"/>
                  <a:tabLst>
                    <a:tab pos="457200" algn="l"/>
                  </a:tabLst>
                  <a:defRPr/>
                </a:pPr>
                <a:endParaRPr lang="en-GB" sz="1300" dirty="0">
                  <a:latin typeface="+mn-lt"/>
                </a:endParaRPr>
              </a:p>
            </p:txBody>
          </p:sp>
          <p:sp>
            <p:nvSpPr>
              <p:cNvPr id="14384" name="Rectangle 27"/>
              <p:cNvSpPr>
                <a:spLocks noChangeArrowheads="1"/>
              </p:cNvSpPr>
              <p:nvPr/>
            </p:nvSpPr>
            <p:spPr bwMode="auto">
              <a:xfrm>
                <a:off x="2210" y="1718"/>
                <a:ext cx="242" cy="392"/>
              </a:xfrm>
              <a:prstGeom prst="rect">
                <a:avLst/>
              </a:prstGeom>
              <a:noFill/>
              <a:ln w="9525">
                <a:noFill/>
                <a:miter lim="800000"/>
                <a:headEnd/>
                <a:tailEnd/>
              </a:ln>
            </p:spPr>
            <p:txBody>
              <a:bodyPr/>
              <a:lstStyle/>
              <a:p>
                <a:pPr marL="228600" indent="-228600">
                  <a:lnSpc>
                    <a:spcPct val="120000"/>
                  </a:lnSpc>
                  <a:spcBef>
                    <a:spcPct val="20000"/>
                  </a:spcBef>
                  <a:spcAft>
                    <a:spcPct val="20000"/>
                  </a:spcAft>
                  <a:buClr>
                    <a:schemeClr val="tx1"/>
                  </a:buClr>
                  <a:buFontTx/>
                  <a:buChar char="•"/>
                  <a:tabLst>
                    <a:tab pos="457200" algn="l"/>
                  </a:tabLst>
                  <a:defRPr/>
                </a:pPr>
                <a:endParaRPr lang="en-GB" sz="600">
                  <a:latin typeface="+mn-lt"/>
                </a:endParaRPr>
              </a:p>
            </p:txBody>
          </p:sp>
        </p:grpSp>
      </p:grpSp>
      <p:grpSp>
        <p:nvGrpSpPr>
          <p:cNvPr id="8" name="Group 28"/>
          <p:cNvGrpSpPr>
            <a:grpSpLocks/>
          </p:cNvGrpSpPr>
          <p:nvPr/>
        </p:nvGrpSpPr>
        <p:grpSpPr bwMode="auto">
          <a:xfrm>
            <a:off x="539752" y="2568662"/>
            <a:ext cx="11118849" cy="1625132"/>
            <a:chOff x="255" y="1961"/>
            <a:chExt cx="5253" cy="997"/>
          </a:xfrm>
        </p:grpSpPr>
        <p:sp>
          <p:nvSpPr>
            <p:cNvPr id="14369" name="Text Box 29"/>
            <p:cNvSpPr txBox="1">
              <a:spLocks noChangeArrowheads="1"/>
            </p:cNvSpPr>
            <p:nvPr/>
          </p:nvSpPr>
          <p:spPr bwMode="auto">
            <a:xfrm>
              <a:off x="255" y="2448"/>
              <a:ext cx="633" cy="142"/>
            </a:xfrm>
            <a:prstGeom prst="rect">
              <a:avLst/>
            </a:prstGeom>
            <a:solidFill>
              <a:srgbClr val="003399">
                <a:alpha val="50195"/>
              </a:srgbClr>
            </a:solidFill>
            <a:ln w="9525" algn="ctr">
              <a:solidFill>
                <a:schemeClr val="tx1"/>
              </a:solidFill>
              <a:miter lim="800000"/>
              <a:headEnd/>
              <a:tailEnd/>
            </a:ln>
          </p:spPr>
          <p:txBody>
            <a:bodyPr wrap="none" anchor="b">
              <a:spAutoFit/>
            </a:bodyPr>
            <a:lstStyle/>
            <a:p>
              <a:pPr>
                <a:spcBef>
                  <a:spcPct val="50000"/>
                </a:spcBef>
                <a:defRPr/>
              </a:pPr>
              <a:r>
                <a:rPr lang="fr-FR" sz="900" dirty="0" err="1">
                  <a:latin typeface="+mn-lt"/>
                </a:rPr>
                <a:t>Electrostatic</a:t>
              </a:r>
              <a:r>
                <a:rPr lang="fr-FR" sz="900" dirty="0">
                  <a:latin typeface="+mn-lt"/>
                </a:rPr>
                <a:t>  scanning</a:t>
              </a:r>
            </a:p>
          </p:txBody>
        </p:sp>
        <p:sp>
          <p:nvSpPr>
            <p:cNvPr id="14370" name="Text Box 30"/>
            <p:cNvSpPr txBox="1">
              <a:spLocks noChangeArrowheads="1"/>
            </p:cNvSpPr>
            <p:nvPr/>
          </p:nvSpPr>
          <p:spPr bwMode="auto">
            <a:xfrm>
              <a:off x="255" y="2255"/>
              <a:ext cx="801" cy="145"/>
            </a:xfrm>
            <a:prstGeom prst="rect">
              <a:avLst/>
            </a:prstGeom>
            <a:solidFill>
              <a:srgbClr val="003399">
                <a:alpha val="50195"/>
              </a:srgbClr>
            </a:solidFill>
            <a:ln w="9525">
              <a:solidFill>
                <a:schemeClr val="tx1"/>
              </a:solidFill>
              <a:miter lim="800000"/>
              <a:headEnd/>
              <a:tailEnd/>
            </a:ln>
          </p:spPr>
          <p:txBody>
            <a:bodyPr>
              <a:spAutoFit/>
            </a:bodyPr>
            <a:lstStyle/>
            <a:p>
              <a:pPr algn="ctr" eaLnBrk="0" hangingPunct="0">
                <a:spcBef>
                  <a:spcPct val="50000"/>
                </a:spcBef>
                <a:defRPr/>
              </a:pPr>
              <a:r>
                <a:rPr lang="en-US" sz="900" dirty="0">
                  <a:latin typeface="+mn-lt"/>
                </a:rPr>
                <a:t>Full </a:t>
              </a:r>
              <a:r>
                <a:rPr lang="en-US" sz="900" dirty="0" err="1">
                  <a:latin typeface="+mn-lt"/>
                </a:rPr>
                <a:t>autoalignments</a:t>
              </a:r>
              <a:endParaRPr lang="en-US" sz="900" dirty="0">
                <a:latin typeface="+mn-lt"/>
              </a:endParaRPr>
            </a:p>
          </p:txBody>
        </p:sp>
        <p:sp>
          <p:nvSpPr>
            <p:cNvPr id="14371" name="Rectangle 31"/>
            <p:cNvSpPr>
              <a:spLocks noChangeArrowheads="1"/>
            </p:cNvSpPr>
            <p:nvPr/>
          </p:nvSpPr>
          <p:spPr bwMode="auto">
            <a:xfrm>
              <a:off x="256" y="1961"/>
              <a:ext cx="614" cy="245"/>
            </a:xfrm>
            <a:prstGeom prst="rect">
              <a:avLst/>
            </a:prstGeom>
            <a:solidFill>
              <a:srgbClr val="003399">
                <a:alpha val="50195"/>
              </a:srgbClr>
            </a:solidFill>
            <a:ln w="9525" algn="ctr">
              <a:solidFill>
                <a:schemeClr val="tx2"/>
              </a:solidFill>
              <a:miter lim="800000"/>
              <a:headEnd/>
              <a:tailEnd/>
            </a:ln>
          </p:spPr>
          <p:txBody>
            <a:bodyPr anchor="b">
              <a:spAutoFit/>
            </a:bodyPr>
            <a:lstStyle/>
            <a:p>
              <a:pPr>
                <a:defRPr/>
              </a:pPr>
              <a:r>
                <a:rPr lang="en-US" sz="1000">
                  <a:latin typeface="+mn-lt"/>
                </a:rPr>
                <a:t>New fast beam blanker</a:t>
              </a:r>
            </a:p>
          </p:txBody>
        </p:sp>
        <p:sp>
          <p:nvSpPr>
            <p:cNvPr id="14372" name="Line 32"/>
            <p:cNvSpPr>
              <a:spLocks noChangeShapeType="1"/>
            </p:cNvSpPr>
            <p:nvPr/>
          </p:nvSpPr>
          <p:spPr bwMode="auto">
            <a:xfrm>
              <a:off x="872" y="2116"/>
              <a:ext cx="447" cy="168"/>
            </a:xfrm>
            <a:prstGeom prst="line">
              <a:avLst/>
            </a:prstGeom>
            <a:noFill/>
            <a:ln w="9525">
              <a:solidFill>
                <a:schemeClr val="tx1"/>
              </a:solidFill>
              <a:round/>
              <a:headEnd/>
              <a:tailEnd type="oval" w="med" len="med"/>
            </a:ln>
          </p:spPr>
          <p:txBody>
            <a:bodyPr anchor="b">
              <a:spAutoFit/>
            </a:bodyPr>
            <a:lstStyle/>
            <a:p>
              <a:pPr>
                <a:defRPr/>
              </a:pPr>
              <a:endParaRPr lang="en-US">
                <a:latin typeface="+mn-lt"/>
              </a:endParaRPr>
            </a:p>
          </p:txBody>
        </p:sp>
        <p:sp>
          <p:nvSpPr>
            <p:cNvPr id="14373" name="Line 33"/>
            <p:cNvSpPr>
              <a:spLocks noChangeShapeType="1"/>
            </p:cNvSpPr>
            <p:nvPr/>
          </p:nvSpPr>
          <p:spPr bwMode="auto">
            <a:xfrm flipH="1" flipV="1">
              <a:off x="1105" y="2532"/>
              <a:ext cx="308" cy="168"/>
            </a:xfrm>
            <a:prstGeom prst="line">
              <a:avLst/>
            </a:prstGeom>
            <a:noFill/>
            <a:ln w="9525">
              <a:solidFill>
                <a:schemeClr val="tx1"/>
              </a:solidFill>
              <a:round/>
              <a:headEnd type="oval" w="med" len="med"/>
              <a:tailEnd/>
            </a:ln>
          </p:spPr>
          <p:txBody>
            <a:bodyPr anchor="b">
              <a:spAutoFit/>
            </a:bodyPr>
            <a:lstStyle/>
            <a:p>
              <a:pPr>
                <a:defRPr/>
              </a:pPr>
              <a:endParaRPr lang="en-US">
                <a:latin typeface="+mn-lt"/>
              </a:endParaRPr>
            </a:p>
          </p:txBody>
        </p:sp>
        <p:sp>
          <p:nvSpPr>
            <p:cNvPr id="14374" name="Line 34"/>
            <p:cNvSpPr>
              <a:spLocks noChangeShapeType="1"/>
            </p:cNvSpPr>
            <p:nvPr/>
          </p:nvSpPr>
          <p:spPr bwMode="auto">
            <a:xfrm>
              <a:off x="1056" y="2358"/>
              <a:ext cx="223" cy="55"/>
            </a:xfrm>
            <a:prstGeom prst="line">
              <a:avLst/>
            </a:prstGeom>
            <a:noFill/>
            <a:ln w="9525">
              <a:solidFill>
                <a:schemeClr val="tx1"/>
              </a:solidFill>
              <a:round/>
              <a:headEnd/>
              <a:tailEnd type="oval" w="med" len="med"/>
            </a:ln>
          </p:spPr>
          <p:txBody>
            <a:bodyPr anchor="b">
              <a:spAutoFit/>
            </a:bodyPr>
            <a:lstStyle/>
            <a:p>
              <a:pPr>
                <a:defRPr/>
              </a:pPr>
              <a:endParaRPr lang="en-US">
                <a:latin typeface="+mn-lt"/>
              </a:endParaRPr>
            </a:p>
          </p:txBody>
        </p:sp>
        <p:sp>
          <p:nvSpPr>
            <p:cNvPr id="14375" name="Rectangle 35"/>
            <p:cNvSpPr>
              <a:spLocks noChangeArrowheads="1"/>
            </p:cNvSpPr>
            <p:nvPr/>
          </p:nvSpPr>
          <p:spPr bwMode="auto">
            <a:xfrm>
              <a:off x="2168" y="2340"/>
              <a:ext cx="3340" cy="618"/>
            </a:xfrm>
            <a:prstGeom prst="rect">
              <a:avLst/>
            </a:prstGeom>
            <a:solidFill>
              <a:srgbClr val="003399">
                <a:alpha val="50195"/>
              </a:srgbClr>
            </a:solidFill>
            <a:ln w="9525" algn="ctr">
              <a:noFill/>
              <a:miter lim="800000"/>
              <a:headEnd/>
              <a:tailEnd/>
            </a:ln>
          </p:spPr>
          <p:txBody>
            <a:bodyPr/>
            <a:lstStyle/>
            <a:p>
              <a:pPr>
                <a:spcBef>
                  <a:spcPct val="30000"/>
                </a:spcBef>
                <a:tabLst>
                  <a:tab pos="2327275" algn="l"/>
                </a:tabLst>
                <a:defRPr/>
              </a:pPr>
              <a:r>
                <a:rPr lang="en-US" sz="1600" b="1" dirty="0">
                  <a:latin typeface="+mn-lt"/>
                </a:rPr>
                <a:t>New fast beam blanker</a:t>
              </a:r>
              <a:r>
                <a:rPr lang="en-US" sz="1400" b="1" i="1" dirty="0">
                  <a:latin typeface="+mn-lt"/>
                </a:rPr>
                <a:t>	</a:t>
              </a:r>
              <a:r>
                <a:rPr lang="en-US" sz="1200" b="1" i="1" dirty="0">
                  <a:latin typeface="+mn-lt"/>
                </a:rPr>
                <a:t>for lithography and prototyping</a:t>
              </a:r>
            </a:p>
            <a:p>
              <a:pPr>
                <a:spcBef>
                  <a:spcPct val="30000"/>
                </a:spcBef>
                <a:tabLst>
                  <a:tab pos="2327275" algn="l"/>
                </a:tabLst>
                <a:defRPr/>
              </a:pPr>
              <a:r>
                <a:rPr lang="en-US" sz="1600" b="1" dirty="0">
                  <a:latin typeface="+mn-lt"/>
                </a:rPr>
                <a:t>Full </a:t>
              </a:r>
              <a:r>
                <a:rPr lang="en-US" sz="1600" b="1" dirty="0" err="1">
                  <a:latin typeface="+mn-lt"/>
                </a:rPr>
                <a:t>autoalignment</a:t>
              </a:r>
              <a:r>
                <a:rPr lang="en-US" sz="1600" b="1" dirty="0">
                  <a:latin typeface="+mn-lt"/>
                </a:rPr>
                <a:t>*</a:t>
              </a:r>
              <a:r>
                <a:rPr lang="en-US" sz="1400" b="1" i="1" dirty="0">
                  <a:latin typeface="+mn-lt"/>
                </a:rPr>
                <a:t>    	</a:t>
              </a:r>
              <a:r>
                <a:rPr lang="en-US" sz="1200" b="1" i="1" dirty="0">
                  <a:latin typeface="+mn-lt"/>
                </a:rPr>
                <a:t>for best use of the different regimes</a:t>
              </a:r>
            </a:p>
            <a:p>
              <a:pPr>
                <a:spcBef>
                  <a:spcPct val="30000"/>
                </a:spcBef>
                <a:tabLst>
                  <a:tab pos="2244725" algn="l"/>
                </a:tabLst>
                <a:defRPr/>
              </a:pPr>
              <a:r>
                <a:rPr lang="en-US" sz="1500" b="1" dirty="0">
                  <a:latin typeface="+mn-lt"/>
                </a:rPr>
                <a:t>Electrostatic scanning</a:t>
              </a:r>
              <a:r>
                <a:rPr lang="en-US" sz="1500" b="1" i="1" dirty="0">
                  <a:latin typeface="+mn-lt"/>
                </a:rPr>
                <a:t>    </a:t>
              </a:r>
              <a:r>
                <a:rPr lang="en-US" sz="1200" b="1" i="1" dirty="0">
                  <a:latin typeface="+mn-lt"/>
                </a:rPr>
                <a:t>for improved linearity &amp; reproducibility</a:t>
              </a:r>
              <a:endParaRPr lang="en-US" sz="1200" b="1" dirty="0">
                <a:latin typeface="+mn-lt"/>
              </a:endParaRPr>
            </a:p>
          </p:txBody>
        </p:sp>
      </p:grpSp>
      <p:grpSp>
        <p:nvGrpSpPr>
          <p:cNvPr id="9" name="Group 36"/>
          <p:cNvGrpSpPr>
            <a:grpSpLocks/>
          </p:cNvGrpSpPr>
          <p:nvPr/>
        </p:nvGrpSpPr>
        <p:grpSpPr bwMode="auto">
          <a:xfrm>
            <a:off x="543984" y="1537907"/>
            <a:ext cx="11114616" cy="4332288"/>
            <a:chOff x="257" y="1163"/>
            <a:chExt cx="5251" cy="2729"/>
          </a:xfrm>
        </p:grpSpPr>
        <p:sp>
          <p:nvSpPr>
            <p:cNvPr id="14350" name="Text Box 37"/>
            <p:cNvSpPr txBox="1">
              <a:spLocks noChangeArrowheads="1"/>
            </p:cNvSpPr>
            <p:nvPr/>
          </p:nvSpPr>
          <p:spPr bwMode="auto">
            <a:xfrm>
              <a:off x="259" y="2926"/>
              <a:ext cx="696" cy="160"/>
            </a:xfrm>
            <a:prstGeom prst="rect">
              <a:avLst/>
            </a:prstGeom>
            <a:solidFill>
              <a:srgbClr val="FF3300">
                <a:alpha val="50195"/>
              </a:srgbClr>
            </a:solidFill>
            <a:ln w="9525">
              <a:solidFill>
                <a:schemeClr val="tx1"/>
              </a:solidFill>
              <a:miter lim="800000"/>
              <a:headEnd/>
              <a:tailEnd/>
            </a:ln>
          </p:spPr>
          <p:txBody>
            <a:bodyPr>
              <a:spAutoFit/>
            </a:bodyPr>
            <a:lstStyle/>
            <a:p>
              <a:pPr eaLnBrk="0" hangingPunct="0">
                <a:spcBef>
                  <a:spcPct val="50000"/>
                </a:spcBef>
                <a:defRPr/>
              </a:pPr>
              <a:r>
                <a:rPr lang="en-US" sz="1000">
                  <a:latin typeface="+mn-lt"/>
                </a:rPr>
                <a:t>New TLD design</a:t>
              </a:r>
            </a:p>
          </p:txBody>
        </p:sp>
        <p:sp>
          <p:nvSpPr>
            <p:cNvPr id="14351" name="Line 38"/>
            <p:cNvSpPr>
              <a:spLocks noChangeShapeType="1"/>
            </p:cNvSpPr>
            <p:nvPr/>
          </p:nvSpPr>
          <p:spPr bwMode="auto">
            <a:xfrm flipH="1" flipV="1">
              <a:off x="955" y="3013"/>
              <a:ext cx="570" cy="244"/>
            </a:xfrm>
            <a:prstGeom prst="line">
              <a:avLst/>
            </a:prstGeom>
            <a:noFill/>
            <a:ln w="9525">
              <a:solidFill>
                <a:schemeClr val="tx1"/>
              </a:solidFill>
              <a:round/>
              <a:headEnd type="oval" w="med" len="med"/>
              <a:tailEnd/>
            </a:ln>
          </p:spPr>
          <p:txBody>
            <a:bodyPr anchor="b">
              <a:spAutoFit/>
            </a:bodyPr>
            <a:lstStyle/>
            <a:p>
              <a:pPr>
                <a:defRPr/>
              </a:pPr>
              <a:endParaRPr lang="en-US">
                <a:latin typeface="+mn-lt"/>
              </a:endParaRPr>
            </a:p>
          </p:txBody>
        </p:sp>
        <p:sp>
          <p:nvSpPr>
            <p:cNvPr id="14352" name="Line 39"/>
            <p:cNvSpPr>
              <a:spLocks noChangeShapeType="1"/>
            </p:cNvSpPr>
            <p:nvPr/>
          </p:nvSpPr>
          <p:spPr bwMode="auto">
            <a:xfrm flipH="1" flipV="1">
              <a:off x="534" y="3214"/>
              <a:ext cx="860" cy="172"/>
            </a:xfrm>
            <a:prstGeom prst="line">
              <a:avLst/>
            </a:prstGeom>
            <a:noFill/>
            <a:ln w="9525">
              <a:solidFill>
                <a:schemeClr val="tx1"/>
              </a:solidFill>
              <a:round/>
              <a:headEnd type="oval" w="med" len="med"/>
              <a:tailEnd/>
            </a:ln>
          </p:spPr>
          <p:txBody>
            <a:bodyPr anchor="b">
              <a:spAutoFit/>
            </a:bodyPr>
            <a:lstStyle/>
            <a:p>
              <a:pPr>
                <a:defRPr/>
              </a:pPr>
              <a:endParaRPr lang="en-US">
                <a:latin typeface="+mn-lt"/>
              </a:endParaRPr>
            </a:p>
          </p:txBody>
        </p:sp>
        <p:sp>
          <p:nvSpPr>
            <p:cNvPr id="14353" name="Text Box 40"/>
            <p:cNvSpPr txBox="1">
              <a:spLocks noChangeArrowheads="1"/>
            </p:cNvSpPr>
            <p:nvPr/>
          </p:nvSpPr>
          <p:spPr bwMode="auto">
            <a:xfrm>
              <a:off x="257" y="3128"/>
              <a:ext cx="288" cy="160"/>
            </a:xfrm>
            <a:prstGeom prst="rect">
              <a:avLst/>
            </a:prstGeom>
            <a:solidFill>
              <a:srgbClr val="FF3300">
                <a:alpha val="50195"/>
              </a:srgbClr>
            </a:solidFill>
            <a:ln w="9525">
              <a:solidFill>
                <a:schemeClr val="tx1"/>
              </a:solidFill>
              <a:miter lim="800000"/>
              <a:headEnd/>
              <a:tailEnd/>
            </a:ln>
          </p:spPr>
          <p:txBody>
            <a:bodyPr>
              <a:spAutoFit/>
            </a:bodyPr>
            <a:lstStyle/>
            <a:p>
              <a:pPr eaLnBrk="0" hangingPunct="0">
                <a:spcBef>
                  <a:spcPct val="50000"/>
                </a:spcBef>
                <a:defRPr/>
              </a:pPr>
              <a:r>
                <a:rPr lang="en-US" sz="1000">
                  <a:latin typeface="+mn-lt"/>
                </a:rPr>
                <a:t>vCD</a:t>
              </a:r>
            </a:p>
          </p:txBody>
        </p:sp>
        <p:sp>
          <p:nvSpPr>
            <p:cNvPr id="14354" name="Line 25"/>
            <p:cNvSpPr>
              <a:spLocks noChangeShapeType="1"/>
            </p:cNvSpPr>
            <p:nvPr/>
          </p:nvSpPr>
          <p:spPr bwMode="auto">
            <a:xfrm flipH="1">
              <a:off x="1706" y="3645"/>
              <a:ext cx="197" cy="0"/>
            </a:xfrm>
            <a:prstGeom prst="line">
              <a:avLst/>
            </a:prstGeom>
            <a:noFill/>
            <a:ln w="9525">
              <a:solidFill>
                <a:srgbClr val="000000"/>
              </a:solidFill>
              <a:round/>
              <a:headEnd/>
              <a:tailEnd/>
            </a:ln>
          </p:spPr>
          <p:txBody>
            <a:bodyPr anchor="b">
              <a:spAutoFit/>
            </a:bodyPr>
            <a:lstStyle/>
            <a:p>
              <a:pPr>
                <a:defRPr/>
              </a:pPr>
              <a:endParaRPr lang="en-US">
                <a:latin typeface="+mn-lt"/>
              </a:endParaRPr>
            </a:p>
          </p:txBody>
        </p:sp>
        <p:sp>
          <p:nvSpPr>
            <p:cNvPr id="14355" name="Line 26"/>
            <p:cNvSpPr>
              <a:spLocks noChangeShapeType="1"/>
            </p:cNvSpPr>
            <p:nvPr/>
          </p:nvSpPr>
          <p:spPr bwMode="auto">
            <a:xfrm flipV="1">
              <a:off x="1903" y="3646"/>
              <a:ext cx="0" cy="65"/>
            </a:xfrm>
            <a:prstGeom prst="line">
              <a:avLst/>
            </a:prstGeom>
            <a:noFill/>
            <a:ln w="9525">
              <a:solidFill>
                <a:srgbClr val="000000"/>
              </a:solidFill>
              <a:round/>
              <a:headEnd/>
              <a:tailEnd/>
            </a:ln>
          </p:spPr>
          <p:txBody>
            <a:bodyPr anchor="b">
              <a:spAutoFit/>
            </a:bodyPr>
            <a:lstStyle/>
            <a:p>
              <a:pPr>
                <a:defRPr/>
              </a:pPr>
              <a:endParaRPr lang="en-US">
                <a:latin typeface="+mn-lt"/>
              </a:endParaRPr>
            </a:p>
          </p:txBody>
        </p:sp>
        <p:sp>
          <p:nvSpPr>
            <p:cNvPr id="14356" name="Line 27"/>
            <p:cNvSpPr>
              <a:spLocks noChangeShapeType="1"/>
            </p:cNvSpPr>
            <p:nvPr/>
          </p:nvSpPr>
          <p:spPr bwMode="auto">
            <a:xfrm flipH="1">
              <a:off x="1849" y="3715"/>
              <a:ext cx="105" cy="0"/>
            </a:xfrm>
            <a:prstGeom prst="line">
              <a:avLst/>
            </a:prstGeom>
            <a:noFill/>
            <a:ln w="9525">
              <a:solidFill>
                <a:srgbClr val="000000"/>
              </a:solidFill>
              <a:round/>
              <a:headEnd/>
              <a:tailEnd/>
            </a:ln>
          </p:spPr>
          <p:txBody>
            <a:bodyPr anchor="b">
              <a:spAutoFit/>
            </a:bodyPr>
            <a:lstStyle/>
            <a:p>
              <a:pPr>
                <a:defRPr/>
              </a:pPr>
              <a:endParaRPr lang="en-US">
                <a:latin typeface="+mn-lt"/>
              </a:endParaRPr>
            </a:p>
          </p:txBody>
        </p:sp>
        <p:sp>
          <p:nvSpPr>
            <p:cNvPr id="14357" name="Text Box 28"/>
            <p:cNvSpPr txBox="1">
              <a:spLocks noChangeArrowheads="1"/>
            </p:cNvSpPr>
            <p:nvPr/>
          </p:nvSpPr>
          <p:spPr bwMode="auto">
            <a:xfrm>
              <a:off x="1790" y="3709"/>
              <a:ext cx="292" cy="146"/>
            </a:xfrm>
            <a:prstGeom prst="rect">
              <a:avLst/>
            </a:prstGeom>
            <a:noFill/>
            <a:ln w="9525" algn="ctr">
              <a:noFill/>
              <a:miter lim="800000"/>
              <a:headEnd/>
              <a:tailEnd/>
            </a:ln>
          </p:spPr>
          <p:txBody>
            <a:bodyPr lIns="78638" tIns="39319" rIns="78638" bIns="39319" anchor="b">
              <a:spAutoFit/>
            </a:bodyPr>
            <a:lstStyle/>
            <a:p>
              <a:pPr>
                <a:spcBef>
                  <a:spcPct val="50000"/>
                </a:spcBef>
                <a:defRPr/>
              </a:pPr>
              <a:r>
                <a:rPr lang="en-US" altLang="ja-JP" sz="1000" b="1">
                  <a:latin typeface="+mn-lt"/>
                  <a:ea typeface="ＭＳ 明朝" pitchFamily="49" charset="-128"/>
                  <a:cs typeface="Arial Unicode MS" pitchFamily="34" charset="-128"/>
                </a:rPr>
                <a:t>Bias</a:t>
              </a:r>
              <a:endParaRPr lang="en-US" sz="1000" b="1">
                <a:latin typeface="+mn-lt"/>
                <a:ea typeface="ＭＳ 明朝" pitchFamily="49" charset="-128"/>
                <a:cs typeface="Arial Unicode MS" pitchFamily="34" charset="-128"/>
              </a:endParaRPr>
            </a:p>
          </p:txBody>
        </p:sp>
        <p:sp>
          <p:nvSpPr>
            <p:cNvPr id="14358" name="Text Box 45"/>
            <p:cNvSpPr txBox="1">
              <a:spLocks noChangeArrowheads="1"/>
            </p:cNvSpPr>
            <p:nvPr/>
          </p:nvSpPr>
          <p:spPr bwMode="auto">
            <a:xfrm>
              <a:off x="263" y="3737"/>
              <a:ext cx="774" cy="155"/>
            </a:xfrm>
            <a:prstGeom prst="rect">
              <a:avLst/>
            </a:prstGeom>
            <a:solidFill>
              <a:srgbClr val="FF3300">
                <a:alpha val="50195"/>
              </a:srgbClr>
            </a:solidFill>
            <a:ln w="9525">
              <a:solidFill>
                <a:schemeClr val="tx1"/>
              </a:solidFill>
              <a:miter lim="800000"/>
              <a:headEnd/>
              <a:tailEnd/>
            </a:ln>
          </p:spPr>
          <p:txBody>
            <a:bodyPr>
              <a:spAutoFit/>
            </a:bodyPr>
            <a:lstStyle/>
            <a:p>
              <a:pPr algn="ctr" eaLnBrk="0" hangingPunct="0">
                <a:defRPr/>
              </a:pPr>
              <a:r>
                <a:rPr lang="en-US" sz="1000">
                  <a:latin typeface="+mn-lt"/>
                </a:rPr>
                <a:t>Beam deceleration</a:t>
              </a:r>
            </a:p>
          </p:txBody>
        </p:sp>
        <p:sp>
          <p:nvSpPr>
            <p:cNvPr id="14359" name="Line 46"/>
            <p:cNvSpPr>
              <a:spLocks noChangeShapeType="1"/>
            </p:cNvSpPr>
            <p:nvPr/>
          </p:nvSpPr>
          <p:spPr bwMode="auto">
            <a:xfrm flipH="1" flipV="1">
              <a:off x="1130" y="2777"/>
              <a:ext cx="200" cy="77"/>
            </a:xfrm>
            <a:prstGeom prst="line">
              <a:avLst/>
            </a:prstGeom>
            <a:noFill/>
            <a:ln w="9525">
              <a:solidFill>
                <a:schemeClr val="tx1"/>
              </a:solidFill>
              <a:round/>
              <a:headEnd type="oval" w="med" len="med"/>
              <a:tailEnd/>
            </a:ln>
          </p:spPr>
          <p:txBody>
            <a:bodyPr anchor="b">
              <a:spAutoFit/>
            </a:bodyPr>
            <a:lstStyle/>
            <a:p>
              <a:pPr>
                <a:defRPr/>
              </a:pPr>
              <a:endParaRPr lang="en-US">
                <a:latin typeface="+mn-lt"/>
              </a:endParaRPr>
            </a:p>
          </p:txBody>
        </p:sp>
        <p:sp>
          <p:nvSpPr>
            <p:cNvPr id="14360" name="Line 47"/>
            <p:cNvSpPr>
              <a:spLocks noChangeShapeType="1"/>
            </p:cNvSpPr>
            <p:nvPr/>
          </p:nvSpPr>
          <p:spPr bwMode="auto">
            <a:xfrm flipH="1" flipV="1">
              <a:off x="1136" y="2784"/>
              <a:ext cx="215" cy="243"/>
            </a:xfrm>
            <a:prstGeom prst="line">
              <a:avLst/>
            </a:prstGeom>
            <a:noFill/>
            <a:ln w="9525">
              <a:solidFill>
                <a:schemeClr val="tx1"/>
              </a:solidFill>
              <a:round/>
              <a:headEnd type="oval" w="med" len="med"/>
              <a:tailEnd/>
            </a:ln>
          </p:spPr>
          <p:txBody>
            <a:bodyPr anchor="b">
              <a:spAutoFit/>
            </a:bodyPr>
            <a:lstStyle/>
            <a:p>
              <a:pPr>
                <a:defRPr/>
              </a:pPr>
              <a:endParaRPr lang="en-US">
                <a:latin typeface="+mn-lt"/>
              </a:endParaRPr>
            </a:p>
          </p:txBody>
        </p:sp>
        <p:sp>
          <p:nvSpPr>
            <p:cNvPr id="14361" name="Text Box 48"/>
            <p:cNvSpPr txBox="1">
              <a:spLocks noChangeArrowheads="1"/>
            </p:cNvSpPr>
            <p:nvPr/>
          </p:nvSpPr>
          <p:spPr bwMode="auto">
            <a:xfrm>
              <a:off x="257" y="2555"/>
              <a:ext cx="876" cy="320"/>
            </a:xfrm>
            <a:prstGeom prst="rect">
              <a:avLst/>
            </a:prstGeom>
            <a:solidFill>
              <a:srgbClr val="FF3300">
                <a:alpha val="50195"/>
              </a:srgbClr>
            </a:solidFill>
            <a:ln w="9525" algn="ctr">
              <a:solidFill>
                <a:schemeClr val="tx1"/>
              </a:solidFill>
              <a:miter lim="800000"/>
              <a:headEnd/>
              <a:tailEnd/>
            </a:ln>
          </p:spPr>
          <p:txBody>
            <a:bodyPr anchor="b">
              <a:spAutoFit/>
            </a:bodyPr>
            <a:lstStyle/>
            <a:p>
              <a:pPr>
                <a:defRPr/>
              </a:pPr>
              <a:r>
                <a:rPr lang="fr-FR" sz="900" dirty="0">
                  <a:latin typeface="+mn-lt"/>
                </a:rPr>
                <a:t>2-mode objective </a:t>
              </a:r>
              <a:r>
                <a:rPr lang="fr-FR" sz="900" dirty="0" err="1">
                  <a:latin typeface="+mn-lt"/>
                </a:rPr>
                <a:t>lens</a:t>
              </a:r>
              <a:endParaRPr lang="fr-FR" sz="900" dirty="0">
                <a:latin typeface="+mn-lt"/>
              </a:endParaRPr>
            </a:p>
            <a:p>
              <a:pPr>
                <a:defRPr/>
              </a:pPr>
              <a:r>
                <a:rPr lang="fr-FR" sz="900" dirty="0" err="1">
                  <a:latin typeface="+mn-lt"/>
                </a:rPr>
                <a:t>with</a:t>
              </a:r>
              <a:r>
                <a:rPr lang="fr-FR" sz="900" dirty="0">
                  <a:latin typeface="+mn-lt"/>
                </a:rPr>
                <a:t> </a:t>
              </a:r>
              <a:r>
                <a:rPr lang="fr-FR" sz="900" dirty="0" err="1">
                  <a:latin typeface="+mn-lt"/>
                </a:rPr>
                <a:t>field</a:t>
              </a:r>
              <a:r>
                <a:rPr lang="fr-FR" sz="900" dirty="0">
                  <a:latin typeface="+mn-lt"/>
                </a:rPr>
                <a:t>-free and</a:t>
              </a:r>
            </a:p>
            <a:p>
              <a:pPr>
                <a:defRPr/>
              </a:pPr>
              <a:r>
                <a:rPr lang="fr-FR" sz="900" dirty="0">
                  <a:latin typeface="+mn-lt"/>
                </a:rPr>
                <a:t>immersion </a:t>
              </a:r>
              <a:r>
                <a:rPr lang="fr-FR" sz="900" dirty="0" err="1">
                  <a:latin typeface="+mn-lt"/>
                </a:rPr>
                <a:t>capability</a:t>
              </a:r>
              <a:endParaRPr lang="fr-FR" sz="900" dirty="0">
                <a:latin typeface="+mn-lt"/>
              </a:endParaRPr>
            </a:p>
          </p:txBody>
        </p:sp>
        <p:sp>
          <p:nvSpPr>
            <p:cNvPr id="14362" name="Line 49"/>
            <p:cNvSpPr>
              <a:spLocks noChangeShapeType="1"/>
            </p:cNvSpPr>
            <p:nvPr/>
          </p:nvSpPr>
          <p:spPr bwMode="auto">
            <a:xfrm>
              <a:off x="1223" y="3451"/>
              <a:ext cx="308" cy="0"/>
            </a:xfrm>
            <a:prstGeom prst="line">
              <a:avLst/>
            </a:prstGeom>
            <a:noFill/>
            <a:ln w="9525">
              <a:solidFill>
                <a:schemeClr val="tx1"/>
              </a:solidFill>
              <a:round/>
              <a:headEnd/>
              <a:tailEnd/>
            </a:ln>
          </p:spPr>
          <p:txBody>
            <a:bodyPr/>
            <a:lstStyle/>
            <a:p>
              <a:pPr>
                <a:defRPr/>
              </a:pPr>
              <a:endParaRPr lang="en-US">
                <a:latin typeface="+mn-lt"/>
              </a:endParaRPr>
            </a:p>
          </p:txBody>
        </p:sp>
        <p:sp>
          <p:nvSpPr>
            <p:cNvPr id="14363" name="Rectangle 50"/>
            <p:cNvSpPr>
              <a:spLocks noChangeArrowheads="1"/>
            </p:cNvSpPr>
            <p:nvPr/>
          </p:nvSpPr>
          <p:spPr bwMode="auto">
            <a:xfrm>
              <a:off x="880" y="3362"/>
              <a:ext cx="381" cy="145"/>
            </a:xfrm>
            <a:prstGeom prst="rect">
              <a:avLst/>
            </a:prstGeom>
            <a:noFill/>
            <a:ln w="9525">
              <a:noFill/>
              <a:miter lim="800000"/>
              <a:headEnd/>
              <a:tailEnd/>
            </a:ln>
          </p:spPr>
          <p:txBody>
            <a:bodyPr wrap="none">
              <a:spAutoFit/>
            </a:bodyPr>
            <a:lstStyle/>
            <a:p>
              <a:pPr algn="r" defTabSz="1006475">
                <a:defRPr/>
              </a:pPr>
              <a:r>
                <a:rPr lang="fr-FR" sz="900">
                  <a:latin typeface="+mn-lt"/>
                </a:rPr>
                <a:t>Beam at HV</a:t>
              </a:r>
              <a:endParaRPr lang="en-US" sz="900">
                <a:latin typeface="+mn-lt"/>
              </a:endParaRPr>
            </a:p>
          </p:txBody>
        </p:sp>
        <p:sp>
          <p:nvSpPr>
            <p:cNvPr id="14364" name="Line 51"/>
            <p:cNvSpPr>
              <a:spLocks noChangeShapeType="1"/>
            </p:cNvSpPr>
            <p:nvPr/>
          </p:nvSpPr>
          <p:spPr bwMode="auto">
            <a:xfrm>
              <a:off x="1224" y="3585"/>
              <a:ext cx="228" cy="0"/>
            </a:xfrm>
            <a:prstGeom prst="line">
              <a:avLst/>
            </a:prstGeom>
            <a:noFill/>
            <a:ln w="9525">
              <a:solidFill>
                <a:schemeClr val="tx1"/>
              </a:solidFill>
              <a:round/>
              <a:headEnd/>
              <a:tailEnd/>
            </a:ln>
          </p:spPr>
          <p:txBody>
            <a:bodyPr/>
            <a:lstStyle/>
            <a:p>
              <a:pPr>
                <a:defRPr/>
              </a:pPr>
              <a:endParaRPr lang="en-US">
                <a:latin typeface="+mn-lt"/>
              </a:endParaRPr>
            </a:p>
          </p:txBody>
        </p:sp>
        <p:sp>
          <p:nvSpPr>
            <p:cNvPr id="14365" name="Rectangle 52"/>
            <p:cNvSpPr>
              <a:spLocks noChangeArrowheads="1"/>
            </p:cNvSpPr>
            <p:nvPr/>
          </p:nvSpPr>
          <p:spPr bwMode="auto">
            <a:xfrm>
              <a:off x="503" y="3496"/>
              <a:ext cx="749" cy="145"/>
            </a:xfrm>
            <a:prstGeom prst="rect">
              <a:avLst/>
            </a:prstGeom>
            <a:noFill/>
            <a:ln w="9525">
              <a:noFill/>
              <a:miter lim="800000"/>
              <a:headEnd/>
              <a:tailEnd/>
            </a:ln>
          </p:spPr>
          <p:txBody>
            <a:bodyPr>
              <a:spAutoFit/>
            </a:bodyPr>
            <a:lstStyle/>
            <a:p>
              <a:pPr algn="r" defTabSz="1006475">
                <a:defRPr/>
              </a:pPr>
              <a:r>
                <a:rPr lang="fr-FR" sz="900" dirty="0" err="1">
                  <a:latin typeface="+mn-lt"/>
                </a:rPr>
                <a:t>Beam</a:t>
              </a:r>
              <a:r>
                <a:rPr lang="fr-FR" sz="900" dirty="0">
                  <a:latin typeface="+mn-lt"/>
                </a:rPr>
                <a:t> </a:t>
              </a:r>
              <a:r>
                <a:rPr lang="fr-FR" sz="900" dirty="0" err="1">
                  <a:latin typeface="+mn-lt"/>
                </a:rPr>
                <a:t>at</a:t>
              </a:r>
              <a:r>
                <a:rPr lang="fr-FR" sz="900" dirty="0">
                  <a:latin typeface="+mn-lt"/>
                </a:rPr>
                <a:t> landing V</a:t>
              </a:r>
              <a:endParaRPr lang="en-US" sz="900" dirty="0">
                <a:latin typeface="+mn-lt"/>
              </a:endParaRPr>
            </a:p>
          </p:txBody>
        </p:sp>
        <p:sp>
          <p:nvSpPr>
            <p:cNvPr id="14366" name="AutoShape 53"/>
            <p:cNvSpPr>
              <a:spLocks/>
            </p:cNvSpPr>
            <p:nvPr/>
          </p:nvSpPr>
          <p:spPr bwMode="auto">
            <a:xfrm rot="5400000">
              <a:off x="886" y="3565"/>
              <a:ext cx="60" cy="195"/>
            </a:xfrm>
            <a:prstGeom prst="rightBrace">
              <a:avLst>
                <a:gd name="adj1" fmla="val 77917"/>
                <a:gd name="adj2" fmla="val 50000"/>
              </a:avLst>
            </a:prstGeom>
            <a:noFill/>
            <a:ln w="9525">
              <a:solidFill>
                <a:schemeClr val="tx1"/>
              </a:solidFill>
              <a:round/>
              <a:headEnd/>
              <a:tailEnd/>
            </a:ln>
          </p:spPr>
          <p:txBody>
            <a:bodyPr anchor="ctr">
              <a:spAutoFit/>
            </a:bodyPr>
            <a:lstStyle/>
            <a:p>
              <a:pPr>
                <a:defRPr/>
              </a:pPr>
              <a:endParaRPr lang="en-US">
                <a:latin typeface="+mn-lt"/>
              </a:endParaRPr>
            </a:p>
          </p:txBody>
        </p:sp>
        <p:sp>
          <p:nvSpPr>
            <p:cNvPr id="14367" name="Line 54"/>
            <p:cNvSpPr>
              <a:spLocks noChangeShapeType="1"/>
            </p:cNvSpPr>
            <p:nvPr/>
          </p:nvSpPr>
          <p:spPr bwMode="auto">
            <a:xfrm>
              <a:off x="1579" y="1163"/>
              <a:ext cx="2" cy="2398"/>
            </a:xfrm>
            <a:prstGeom prst="line">
              <a:avLst/>
            </a:prstGeom>
            <a:noFill/>
            <a:ln w="6350">
              <a:solidFill>
                <a:schemeClr val="tx1"/>
              </a:solidFill>
              <a:prstDash val="lgDashDot"/>
              <a:round/>
              <a:headEnd/>
              <a:tailEnd/>
            </a:ln>
          </p:spPr>
          <p:txBody>
            <a:bodyPr/>
            <a:lstStyle/>
            <a:p>
              <a:pPr>
                <a:defRPr/>
              </a:pPr>
              <a:endParaRPr lang="en-US">
                <a:latin typeface="+mn-lt"/>
              </a:endParaRPr>
            </a:p>
          </p:txBody>
        </p:sp>
        <p:sp>
          <p:nvSpPr>
            <p:cNvPr id="14368" name="Rectangle 55"/>
            <p:cNvSpPr>
              <a:spLocks noChangeArrowheads="1"/>
            </p:cNvSpPr>
            <p:nvPr/>
          </p:nvSpPr>
          <p:spPr bwMode="auto">
            <a:xfrm>
              <a:off x="2168" y="2936"/>
              <a:ext cx="3340" cy="884"/>
            </a:xfrm>
            <a:prstGeom prst="rect">
              <a:avLst/>
            </a:prstGeom>
            <a:solidFill>
              <a:srgbClr val="FF3300">
                <a:alpha val="50195"/>
              </a:srgbClr>
            </a:solidFill>
            <a:ln w="9525" algn="ctr">
              <a:noFill/>
              <a:miter lim="800000"/>
              <a:headEnd/>
              <a:tailEnd/>
            </a:ln>
          </p:spPr>
          <p:txBody>
            <a:bodyPr/>
            <a:lstStyle/>
            <a:p>
              <a:pPr algn="r">
                <a:defRPr/>
              </a:pPr>
              <a:r>
                <a:rPr lang="en-US" sz="1700" b="1" i="1" dirty="0">
                  <a:latin typeface="+mn-lt"/>
                </a:rPr>
                <a:t>Uncompromised detection</a:t>
              </a:r>
            </a:p>
          </p:txBody>
        </p:sp>
      </p:grpSp>
      <p:sp>
        <p:nvSpPr>
          <p:cNvPr id="14349" name="Rectangle 56"/>
          <p:cNvSpPr>
            <a:spLocks noChangeArrowheads="1"/>
          </p:cNvSpPr>
          <p:nvPr/>
        </p:nvSpPr>
        <p:spPr bwMode="auto">
          <a:xfrm>
            <a:off x="527051" y="867981"/>
            <a:ext cx="2135716" cy="336550"/>
          </a:xfrm>
          <a:prstGeom prst="rect">
            <a:avLst/>
          </a:prstGeom>
          <a:noFill/>
          <a:ln w="9525">
            <a:noFill/>
            <a:miter lim="800000"/>
            <a:headEnd/>
            <a:tailEnd/>
          </a:ln>
        </p:spPr>
        <p:txBody>
          <a:bodyPr lIns="100685" tIns="50342" rIns="100685" bIns="50342"/>
          <a:lstStyle/>
          <a:p>
            <a:pPr defTabSz="1006475">
              <a:lnSpc>
                <a:spcPct val="120000"/>
              </a:lnSpc>
              <a:spcBef>
                <a:spcPct val="30000"/>
              </a:spcBef>
              <a:spcAft>
                <a:spcPct val="20000"/>
              </a:spcAft>
              <a:buClr>
                <a:schemeClr val="tx1"/>
              </a:buClr>
              <a:defRPr/>
            </a:pPr>
            <a:r>
              <a:rPr lang="en-US" sz="1200" i="1" dirty="0" err="1">
                <a:latin typeface="+mn-lt"/>
              </a:rPr>
              <a:t>Elstar</a:t>
            </a:r>
            <a:r>
              <a:rPr lang="en-US" sz="1200" i="1" dirty="0">
                <a:latin typeface="+mn-lt"/>
              </a:rPr>
              <a:t> SEM column</a:t>
            </a:r>
            <a:endParaRPr lang="en-US" sz="1050" dirty="0">
              <a:latin typeface="+mn-lt"/>
            </a:endParaRPr>
          </a:p>
        </p:txBody>
      </p:sp>
      <p:sp>
        <p:nvSpPr>
          <p:cNvPr id="58" name="TextBox 57"/>
          <p:cNvSpPr txBox="1"/>
          <p:nvPr/>
        </p:nvSpPr>
        <p:spPr>
          <a:xfrm>
            <a:off x="4707467" y="4692269"/>
            <a:ext cx="5208029" cy="1077218"/>
          </a:xfrm>
          <a:prstGeom prst="rect">
            <a:avLst/>
          </a:prstGeom>
          <a:noFill/>
        </p:spPr>
        <p:txBody>
          <a:bodyPr wrap="none">
            <a:spAutoFit/>
          </a:bodyPr>
          <a:lstStyle/>
          <a:p>
            <a:pPr>
              <a:defRPr/>
            </a:pPr>
            <a:r>
              <a:rPr lang="fr-FR" sz="1600" b="1" dirty="0">
                <a:latin typeface="+mn-lt"/>
              </a:rPr>
              <a:t>TLD</a:t>
            </a:r>
            <a:r>
              <a:rPr lang="fr-FR" sz="1600" dirty="0">
                <a:latin typeface="+mn-lt"/>
              </a:rPr>
              <a:t> </a:t>
            </a:r>
            <a:r>
              <a:rPr lang="fr-FR" sz="1200" b="1" i="1" dirty="0">
                <a:latin typeface="+mn-lt"/>
              </a:rPr>
              <a:t>(</a:t>
            </a:r>
            <a:r>
              <a:rPr lang="fr-FR" sz="1200" b="1" i="1" dirty="0" err="1">
                <a:latin typeface="+mn-lt"/>
              </a:rPr>
              <a:t>through</a:t>
            </a:r>
            <a:r>
              <a:rPr lang="fr-FR" sz="1200" b="1" i="1" dirty="0">
                <a:latin typeface="+mn-lt"/>
              </a:rPr>
              <a:t> the </a:t>
            </a:r>
            <a:r>
              <a:rPr lang="fr-FR" sz="1200" b="1" i="1" dirty="0" err="1">
                <a:latin typeface="+mn-lt"/>
              </a:rPr>
              <a:t>lens</a:t>
            </a:r>
            <a:r>
              <a:rPr lang="fr-FR" sz="1200" b="1" i="1" dirty="0">
                <a:latin typeface="+mn-lt"/>
              </a:rPr>
              <a:t> detector, SE/BSE)</a:t>
            </a:r>
          </a:p>
          <a:p>
            <a:pPr>
              <a:defRPr/>
            </a:pPr>
            <a:r>
              <a:rPr lang="fr-FR" sz="1600" b="1" dirty="0">
                <a:latin typeface="+mn-lt"/>
              </a:rPr>
              <a:t>ETD </a:t>
            </a:r>
            <a:r>
              <a:rPr lang="fr-FR" sz="1200" b="1" i="1" dirty="0">
                <a:latin typeface="+mn-lt"/>
              </a:rPr>
              <a:t>(</a:t>
            </a:r>
            <a:r>
              <a:rPr lang="fr-FR" sz="1200" b="1" i="1" dirty="0" err="1">
                <a:latin typeface="+mn-lt"/>
              </a:rPr>
              <a:t>Everhart</a:t>
            </a:r>
            <a:r>
              <a:rPr lang="fr-FR" sz="1200" b="1" i="1" dirty="0">
                <a:latin typeface="+mn-lt"/>
              </a:rPr>
              <a:t> Thornley, SE)</a:t>
            </a:r>
          </a:p>
          <a:p>
            <a:pPr>
              <a:defRPr/>
            </a:pPr>
            <a:r>
              <a:rPr lang="fr-FR" sz="1600" b="1" dirty="0" err="1">
                <a:latin typeface="+mj-lt"/>
              </a:rPr>
              <a:t>vCD</a:t>
            </a:r>
            <a:r>
              <a:rPr lang="fr-FR" sz="1600" dirty="0">
                <a:latin typeface="+mj-lt"/>
              </a:rPr>
              <a:t> </a:t>
            </a:r>
            <a:r>
              <a:rPr lang="fr-FR" sz="1200" b="1" i="1" dirty="0">
                <a:latin typeface="+mj-lt"/>
              </a:rPr>
              <a:t>(</a:t>
            </a:r>
            <a:r>
              <a:rPr lang="fr-FR" sz="1200" b="1" i="1" dirty="0" err="1">
                <a:latin typeface="+mj-lt"/>
              </a:rPr>
              <a:t>low</a:t>
            </a:r>
            <a:r>
              <a:rPr lang="fr-FR" sz="1200" b="1" i="1" dirty="0">
                <a:latin typeface="+mj-lt"/>
              </a:rPr>
              <a:t> voltage </a:t>
            </a:r>
            <a:r>
              <a:rPr lang="fr-FR" sz="1200" b="1" i="1" dirty="0" err="1">
                <a:latin typeface="+mj-lt"/>
              </a:rPr>
              <a:t>high</a:t>
            </a:r>
            <a:r>
              <a:rPr lang="fr-FR" sz="1200" b="1" i="1" dirty="0">
                <a:latin typeface="+mj-lt"/>
              </a:rPr>
              <a:t> </a:t>
            </a:r>
            <a:r>
              <a:rPr lang="fr-FR" sz="1200" b="1" i="1" dirty="0" err="1">
                <a:latin typeface="+mj-lt"/>
              </a:rPr>
              <a:t>contrast</a:t>
            </a:r>
            <a:r>
              <a:rPr lang="fr-FR" sz="1200" b="1" i="1" dirty="0">
                <a:latin typeface="+mj-lt"/>
              </a:rPr>
              <a:t> </a:t>
            </a:r>
            <a:r>
              <a:rPr lang="fr-FR" sz="1200" b="1" i="1" dirty="0" err="1">
                <a:latin typeface="+mj-lt"/>
              </a:rPr>
              <a:t>solid</a:t>
            </a:r>
            <a:r>
              <a:rPr lang="fr-FR" sz="1200" b="1" i="1" dirty="0">
                <a:latin typeface="+mj-lt"/>
              </a:rPr>
              <a:t> state detector, </a:t>
            </a:r>
            <a:r>
              <a:rPr lang="fr-FR" sz="1200" b="1" i="1" dirty="0" err="1">
                <a:latin typeface="+mj-lt"/>
              </a:rPr>
              <a:t>below</a:t>
            </a:r>
            <a:r>
              <a:rPr lang="fr-FR" sz="1200" b="1" i="1" dirty="0">
                <a:latin typeface="+mj-lt"/>
              </a:rPr>
              <a:t> the </a:t>
            </a:r>
            <a:r>
              <a:rPr lang="fr-FR" sz="1200" b="1" i="1" dirty="0" err="1">
                <a:latin typeface="+mj-lt"/>
              </a:rPr>
              <a:t>lens</a:t>
            </a:r>
            <a:r>
              <a:rPr lang="fr-FR" sz="1200" b="1" i="1" dirty="0">
                <a:latin typeface="+mj-lt"/>
              </a:rPr>
              <a:t>)</a:t>
            </a:r>
          </a:p>
          <a:p>
            <a:pPr>
              <a:defRPr/>
            </a:pPr>
            <a:r>
              <a:rPr lang="fr-FR" sz="1600" b="1" dirty="0">
                <a:latin typeface="+mj-lt"/>
              </a:rPr>
              <a:t>STEM</a:t>
            </a:r>
            <a:r>
              <a:rPr lang="fr-FR" sz="1200" i="1" dirty="0">
                <a:latin typeface="+mj-lt"/>
              </a:rPr>
              <a:t>  </a:t>
            </a:r>
            <a:r>
              <a:rPr lang="fr-FR" sz="1200" b="1" i="1" dirty="0">
                <a:latin typeface="+mj-lt"/>
              </a:rPr>
              <a:t>BF DF H</a:t>
            </a:r>
            <a:r>
              <a:rPr lang="en-US" sz="1200" b="1" i="1" dirty="0">
                <a:latin typeface="+mn-lt"/>
              </a:rPr>
              <a:t>AADF, 14 segments</a:t>
            </a:r>
            <a:endParaRPr lang="fr-FR" sz="1200" b="1" i="1" dirty="0">
              <a:latin typeface="+mj-lt"/>
            </a:endParaRPr>
          </a:p>
        </p:txBody>
      </p:sp>
      <p:sp>
        <p:nvSpPr>
          <p:cNvPr id="59" name="Footer Placeholder 3"/>
          <p:cNvSpPr txBox="1">
            <a:spLocks/>
          </p:cNvSpPr>
          <p:nvPr/>
        </p:nvSpPr>
        <p:spPr bwMode="auto">
          <a:xfrm>
            <a:off x="4271434" y="6537326"/>
            <a:ext cx="3801533" cy="231775"/>
          </a:xfrm>
          <a:prstGeom prst="rect">
            <a:avLst/>
          </a:prstGeom>
          <a:noFill/>
          <a:ln w="9525">
            <a:noFill/>
            <a:miter lim="800000"/>
            <a:headEnd/>
            <a:tailEnd/>
          </a:ln>
          <a:effectLst/>
        </p:spPr>
        <p:txBody>
          <a:bodyPr/>
          <a:lstStyle/>
          <a:p>
            <a:pPr algn="ctr">
              <a:defRPr/>
            </a:pPr>
            <a:r>
              <a:rPr lang="en-US" sz="1100" dirty="0">
                <a:latin typeface="+mn-lt"/>
              </a:rPr>
              <a:t>FEI Copyright © 2011</a:t>
            </a:r>
          </a:p>
        </p:txBody>
      </p:sp>
      <p:grpSp>
        <p:nvGrpSpPr>
          <p:cNvPr id="61" name="Group 5"/>
          <p:cNvGrpSpPr>
            <a:grpSpLocks/>
          </p:cNvGrpSpPr>
          <p:nvPr/>
        </p:nvGrpSpPr>
        <p:grpSpPr bwMode="auto">
          <a:xfrm>
            <a:off x="3898900" y="4463670"/>
            <a:ext cx="397934" cy="276225"/>
            <a:chOff x="2717" y="2474"/>
            <a:chExt cx="188" cy="174"/>
          </a:xfrm>
        </p:grpSpPr>
        <p:sp>
          <p:nvSpPr>
            <p:cNvPr id="62" name="Oval 6"/>
            <p:cNvSpPr>
              <a:spLocks noChangeArrowheads="1"/>
            </p:cNvSpPr>
            <p:nvPr/>
          </p:nvSpPr>
          <p:spPr bwMode="auto">
            <a:xfrm>
              <a:off x="2734" y="2490"/>
              <a:ext cx="162" cy="144"/>
            </a:xfrm>
            <a:prstGeom prst="ellipse">
              <a:avLst/>
            </a:prstGeom>
            <a:solidFill>
              <a:srgbClr val="FFCC00"/>
            </a:solidFill>
            <a:ln w="9525">
              <a:solidFill>
                <a:schemeClr val="tx1"/>
              </a:solidFill>
              <a:round/>
              <a:headEnd/>
              <a:tailEnd/>
            </a:ln>
          </p:spPr>
          <p:txBody>
            <a:bodyPr wrap="none" anchor="ctr"/>
            <a:lstStyle/>
            <a:p>
              <a:pPr>
                <a:defRPr/>
              </a:pPr>
              <a:endParaRPr lang="en-US">
                <a:latin typeface="+mn-lt"/>
              </a:endParaRPr>
            </a:p>
          </p:txBody>
        </p:sp>
        <p:sp>
          <p:nvSpPr>
            <p:cNvPr id="63" name="Rectangle 7"/>
            <p:cNvSpPr>
              <a:spLocks noChangeArrowheads="1"/>
            </p:cNvSpPr>
            <p:nvPr/>
          </p:nvSpPr>
          <p:spPr bwMode="auto">
            <a:xfrm>
              <a:off x="2717" y="2474"/>
              <a:ext cx="188" cy="174"/>
            </a:xfrm>
            <a:prstGeom prst="rect">
              <a:avLst/>
            </a:prstGeom>
            <a:noFill/>
            <a:ln w="9525">
              <a:noFill/>
              <a:miter lim="800000"/>
              <a:headEnd/>
              <a:tailEnd/>
            </a:ln>
          </p:spPr>
          <p:txBody>
            <a:bodyPr wrap="none">
              <a:spAutoFit/>
            </a:bodyPr>
            <a:lstStyle/>
            <a:p>
              <a:pPr algn="ctr" defTabSz="1006475">
                <a:defRPr/>
              </a:pPr>
              <a:r>
                <a:rPr lang="fr-FR" sz="1200" b="1" dirty="0">
                  <a:latin typeface="+mn-lt"/>
                </a:rPr>
                <a:t>CP</a:t>
              </a:r>
              <a:endParaRPr lang="en-US" sz="1200" b="1" dirty="0">
                <a:latin typeface="+mn-lt"/>
              </a:endParaRPr>
            </a:p>
          </p:txBody>
        </p:sp>
      </p:grpSp>
      <p:grpSp>
        <p:nvGrpSpPr>
          <p:cNvPr id="64" name="Group 5"/>
          <p:cNvGrpSpPr>
            <a:grpSpLocks/>
          </p:cNvGrpSpPr>
          <p:nvPr/>
        </p:nvGrpSpPr>
        <p:grpSpPr bwMode="auto">
          <a:xfrm>
            <a:off x="7222663" y="2006220"/>
            <a:ext cx="397934" cy="276225"/>
            <a:chOff x="2717" y="2474"/>
            <a:chExt cx="188" cy="174"/>
          </a:xfrm>
        </p:grpSpPr>
        <p:sp>
          <p:nvSpPr>
            <p:cNvPr id="65" name="Oval 6"/>
            <p:cNvSpPr>
              <a:spLocks noChangeArrowheads="1"/>
            </p:cNvSpPr>
            <p:nvPr/>
          </p:nvSpPr>
          <p:spPr bwMode="auto">
            <a:xfrm>
              <a:off x="2734" y="2490"/>
              <a:ext cx="162" cy="144"/>
            </a:xfrm>
            <a:prstGeom prst="ellipse">
              <a:avLst/>
            </a:prstGeom>
            <a:solidFill>
              <a:srgbClr val="FFCC00"/>
            </a:solidFill>
            <a:ln w="9525">
              <a:solidFill>
                <a:schemeClr val="tx1"/>
              </a:solidFill>
              <a:round/>
              <a:headEnd/>
              <a:tailEnd/>
            </a:ln>
          </p:spPr>
          <p:txBody>
            <a:bodyPr wrap="none" anchor="ctr"/>
            <a:lstStyle/>
            <a:p>
              <a:pPr>
                <a:defRPr/>
              </a:pPr>
              <a:endParaRPr lang="en-US">
                <a:latin typeface="+mn-lt"/>
              </a:endParaRPr>
            </a:p>
          </p:txBody>
        </p:sp>
        <p:sp>
          <p:nvSpPr>
            <p:cNvPr id="66" name="Rectangle 7"/>
            <p:cNvSpPr>
              <a:spLocks noChangeArrowheads="1"/>
            </p:cNvSpPr>
            <p:nvPr/>
          </p:nvSpPr>
          <p:spPr bwMode="auto">
            <a:xfrm>
              <a:off x="2717" y="2474"/>
              <a:ext cx="188" cy="174"/>
            </a:xfrm>
            <a:prstGeom prst="rect">
              <a:avLst/>
            </a:prstGeom>
            <a:noFill/>
            <a:ln w="9525">
              <a:noFill/>
              <a:miter lim="800000"/>
              <a:headEnd/>
              <a:tailEnd/>
            </a:ln>
          </p:spPr>
          <p:txBody>
            <a:bodyPr wrap="none">
              <a:spAutoFit/>
            </a:bodyPr>
            <a:lstStyle/>
            <a:p>
              <a:pPr algn="ctr" defTabSz="1006475">
                <a:defRPr/>
              </a:pPr>
              <a:r>
                <a:rPr lang="fr-FR" sz="1200" b="1" dirty="0">
                  <a:latin typeface="+mn-lt"/>
                </a:rPr>
                <a:t>CP</a:t>
              </a:r>
              <a:endParaRPr lang="en-US" sz="1200" b="1" dirty="0">
                <a:latin typeface="+mn-lt"/>
              </a:endParaRPr>
            </a:p>
          </p:txBody>
        </p:sp>
      </p:grpSp>
    </p:spTree>
    <p:extLst>
      <p:ext uri="{BB962C8B-B14F-4D97-AF65-F5344CB8AC3E}">
        <p14:creationId xmlns:p14="http://schemas.microsoft.com/office/powerpoint/2010/main" val="1161079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345"/>
                                        </p:tgtEl>
                                        <p:attrNameLst>
                                          <p:attrName>style.visibility</p:attrName>
                                        </p:attrNameLst>
                                      </p:cBhvr>
                                      <p:to>
                                        <p:strVal val="visible"/>
                                      </p:to>
                                    </p:set>
                                    <p:animEffect transition="in" filter="fade">
                                      <p:cBhvr>
                                        <p:cTn id="18" dur="500"/>
                                        <p:tgtEl>
                                          <p:spTgt spid="143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1000"/>
                                        <p:tgtEl>
                                          <p:spTgt spid="61"/>
                                        </p:tgtEl>
                                      </p:cBhvr>
                                    </p:animEffect>
                                  </p:childTnLst>
                                </p:cTn>
                              </p:par>
                              <p:par>
                                <p:cTn id="35" presetID="10" presetClass="entr" presetSubtype="0"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p:bldP spid="5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spect="1" noChangeArrowheads="1"/>
          </p:cNvSpPr>
          <p:nvPr>
            <p:ph type="title"/>
          </p:nvPr>
        </p:nvSpPr>
        <p:spPr/>
        <p:txBody>
          <a:bodyPr/>
          <a:lstStyle/>
          <a:p>
            <a:pPr eaLnBrk="1" hangingPunct="1"/>
            <a:r>
              <a:rPr lang="cs-CZ" dirty="0" smtClean="0"/>
              <a:t>Jak dále zlepšovat SEM rozlišení</a:t>
            </a:r>
            <a:r>
              <a:rPr lang="en-US" dirty="0" smtClean="0"/>
              <a:t>?</a:t>
            </a:r>
            <a:endParaRPr lang="en-US" dirty="0" smtClean="0"/>
          </a:p>
        </p:txBody>
      </p:sp>
      <p:sp>
        <p:nvSpPr>
          <p:cNvPr id="2433029" name="Rectangle 5"/>
          <p:cNvSpPr>
            <a:spLocks noGrp="1" noChangeArrowheads="1"/>
          </p:cNvSpPr>
          <p:nvPr>
            <p:ph type="body" idx="4294967295"/>
          </p:nvPr>
        </p:nvSpPr>
        <p:spPr>
          <a:xfrm>
            <a:off x="1" y="1600200"/>
            <a:ext cx="8879417" cy="3962400"/>
          </a:xfrm>
        </p:spPr>
        <p:txBody>
          <a:bodyPr>
            <a:noAutofit/>
          </a:bodyPr>
          <a:lstStyle/>
          <a:p>
            <a:pPr marL="0" indent="0" defTabSz="361950" eaLnBrk="1" hangingPunct="1">
              <a:buNone/>
            </a:pPr>
            <a:r>
              <a:rPr lang="cs-CZ" sz="2400" dirty="0" smtClean="0"/>
              <a:t>Cíl :</a:t>
            </a:r>
            <a:r>
              <a:rPr lang="en-US" sz="2400" dirty="0" smtClean="0"/>
              <a:t> </a:t>
            </a:r>
            <a:r>
              <a:rPr lang="cs-CZ" sz="2400" dirty="0" smtClean="0"/>
              <a:t>lepší rozlišení při nízkých napětích</a:t>
            </a:r>
            <a:r>
              <a:rPr lang="en-US" sz="2400" dirty="0" smtClean="0"/>
              <a:t> </a:t>
            </a:r>
            <a:r>
              <a:rPr lang="en-US" sz="2400" dirty="0" smtClean="0"/>
              <a:t>(≤ 2 kV)</a:t>
            </a:r>
          </a:p>
          <a:p>
            <a:pPr marL="361950" indent="-361950" eaLnBrk="1" hangingPunct="1"/>
            <a:r>
              <a:rPr lang="en-US" sz="2400" dirty="0" smtClean="0"/>
              <a:t>→ </a:t>
            </a:r>
            <a:r>
              <a:rPr lang="cs-CZ" sz="2400" dirty="0" smtClean="0"/>
              <a:t>omezující příspěvek</a:t>
            </a:r>
            <a:r>
              <a:rPr lang="en-US" sz="2400" dirty="0" smtClean="0"/>
              <a:t>: chromatic</a:t>
            </a:r>
            <a:r>
              <a:rPr lang="cs-CZ" sz="2400" dirty="0" err="1" smtClean="0"/>
              <a:t>ká</a:t>
            </a:r>
            <a:r>
              <a:rPr lang="cs-CZ" sz="2400" dirty="0" smtClean="0"/>
              <a:t> vada</a:t>
            </a:r>
            <a:r>
              <a:rPr lang="en-US" sz="2400" dirty="0" smtClean="0"/>
              <a:t> </a:t>
            </a:r>
            <a:r>
              <a:rPr lang="en-US" sz="2400" dirty="0" smtClean="0"/>
              <a:t>~ Cc∙∆U/U</a:t>
            </a:r>
          </a:p>
          <a:p>
            <a:pPr lvl="1" eaLnBrk="1" hangingPunct="1"/>
            <a:r>
              <a:rPr lang="cs-CZ" sz="2400" dirty="0" smtClean="0"/>
              <a:t>Korigovat čočkovou vadu </a:t>
            </a:r>
            <a:r>
              <a:rPr lang="en-US" sz="2400" dirty="0" smtClean="0"/>
              <a:t>Cc</a:t>
            </a:r>
            <a:r>
              <a:rPr lang="en-US" sz="2400" dirty="0" smtClean="0"/>
              <a:t>? → </a:t>
            </a:r>
            <a:r>
              <a:rPr lang="cs-CZ" sz="2400" dirty="0" smtClean="0"/>
              <a:t>potřeba </a:t>
            </a:r>
            <a:r>
              <a:rPr lang="en-US" sz="2400" dirty="0" smtClean="0"/>
              <a:t>Cc-</a:t>
            </a:r>
            <a:r>
              <a:rPr lang="cs-CZ" sz="2400" dirty="0" smtClean="0"/>
              <a:t>k</a:t>
            </a:r>
            <a:r>
              <a:rPr lang="en-US" sz="2400" dirty="0" smtClean="0"/>
              <a:t>ore</a:t>
            </a:r>
            <a:r>
              <a:rPr lang="cs-CZ" sz="2400" dirty="0" smtClean="0"/>
              <a:t>k</a:t>
            </a:r>
            <a:r>
              <a:rPr lang="en-US" sz="2400" dirty="0" smtClean="0"/>
              <a:t>tor</a:t>
            </a:r>
            <a:r>
              <a:rPr lang="cs-CZ" sz="2400" dirty="0" smtClean="0"/>
              <a:t>u</a:t>
            </a:r>
            <a:r>
              <a:rPr lang="en-US" sz="2400" dirty="0" smtClean="0"/>
              <a:t>: </a:t>
            </a:r>
            <a:r>
              <a:rPr lang="cs-CZ" sz="2400" dirty="0" smtClean="0"/>
              <a:t>složitý a nákladný mechanický/elektronický/software</a:t>
            </a:r>
            <a:endParaRPr lang="en-US" sz="2400" dirty="0" smtClean="0"/>
          </a:p>
          <a:p>
            <a:pPr lvl="1" eaLnBrk="1" hangingPunct="1"/>
            <a:r>
              <a:rPr lang="cs-CZ" sz="2400" dirty="0" smtClean="0"/>
              <a:t>Zmenšit</a:t>
            </a:r>
            <a:r>
              <a:rPr lang="en-US" sz="2400" dirty="0" smtClean="0"/>
              <a:t> </a:t>
            </a:r>
            <a:r>
              <a:rPr lang="en-US" sz="2400" dirty="0" smtClean="0"/>
              <a:t>∆U? </a:t>
            </a:r>
          </a:p>
          <a:p>
            <a:pPr lvl="1" eaLnBrk="1" hangingPunct="1">
              <a:buFontTx/>
              <a:buNone/>
            </a:pPr>
            <a:r>
              <a:rPr lang="en-US" sz="2400" dirty="0" smtClean="0"/>
              <a:t>→ </a:t>
            </a:r>
            <a:r>
              <a:rPr lang="cs-CZ" sz="2400" dirty="0" smtClean="0"/>
              <a:t>použít </a:t>
            </a:r>
            <a:r>
              <a:rPr lang="en-US" sz="2400" dirty="0" smtClean="0"/>
              <a:t>cold-FEG</a:t>
            </a:r>
            <a:r>
              <a:rPr lang="en-US" sz="2400" dirty="0" smtClean="0"/>
              <a:t>: </a:t>
            </a:r>
            <a:r>
              <a:rPr lang="cs-CZ" sz="2400" dirty="0" smtClean="0"/>
              <a:t>méně stabilní a nižší maximální proud než </a:t>
            </a:r>
            <a:r>
              <a:rPr lang="en-US" sz="2400" dirty="0" smtClean="0"/>
              <a:t> </a:t>
            </a:r>
            <a:r>
              <a:rPr lang="en-US" sz="2400" dirty="0" err="1" smtClean="0"/>
              <a:t>Schottky</a:t>
            </a:r>
            <a:r>
              <a:rPr lang="en-US" sz="2400" dirty="0" smtClean="0"/>
              <a:t> FEG</a:t>
            </a:r>
          </a:p>
          <a:p>
            <a:pPr lvl="1" eaLnBrk="1" hangingPunct="1">
              <a:buFontTx/>
              <a:buNone/>
            </a:pPr>
            <a:r>
              <a:rPr lang="en-US" sz="2400" dirty="0" smtClean="0"/>
              <a:t>→ </a:t>
            </a:r>
            <a:r>
              <a:rPr lang="cs-CZ" sz="2400" dirty="0" smtClean="0"/>
              <a:t>použití monochromátoru: můžeme udržet všestrannost tubusu</a:t>
            </a:r>
            <a:r>
              <a:rPr lang="en-US" sz="2400" dirty="0" smtClean="0"/>
              <a:t>?</a:t>
            </a:r>
            <a:endParaRPr lang="en-US" sz="2400" dirty="0" smtClean="0"/>
          </a:p>
          <a:p>
            <a:pPr lvl="2" eaLnBrk="1" hangingPunct="1"/>
            <a:endParaRPr lang="en-US" sz="2400" dirty="0" smtClean="0"/>
          </a:p>
        </p:txBody>
      </p:sp>
      <p:grpSp>
        <p:nvGrpSpPr>
          <p:cNvPr id="2" name="Group 8"/>
          <p:cNvGrpSpPr>
            <a:grpSpLocks/>
          </p:cNvGrpSpPr>
          <p:nvPr/>
        </p:nvGrpSpPr>
        <p:grpSpPr bwMode="auto">
          <a:xfrm>
            <a:off x="1543032" y="2628675"/>
            <a:ext cx="3759200" cy="755969"/>
            <a:chOff x="3408" y="1440"/>
            <a:chExt cx="1776" cy="240"/>
          </a:xfrm>
        </p:grpSpPr>
        <p:sp>
          <p:nvSpPr>
            <p:cNvPr id="12299" name="Line 6"/>
            <p:cNvSpPr>
              <a:spLocks noChangeShapeType="1"/>
            </p:cNvSpPr>
            <p:nvPr/>
          </p:nvSpPr>
          <p:spPr bwMode="auto">
            <a:xfrm>
              <a:off x="3408" y="1440"/>
              <a:ext cx="1776" cy="240"/>
            </a:xfrm>
            <a:prstGeom prst="line">
              <a:avLst/>
            </a:prstGeom>
            <a:noFill/>
            <a:ln w="57150" cmpd="sng">
              <a:solidFill>
                <a:srgbClr val="FF0000"/>
              </a:solidFill>
              <a:round/>
              <a:headEnd/>
              <a:tailEnd/>
            </a:ln>
          </p:spPr>
          <p:txBody>
            <a:bodyPr/>
            <a:lstStyle/>
            <a:p>
              <a:endParaRPr lang="en-US"/>
            </a:p>
          </p:txBody>
        </p:sp>
        <p:sp>
          <p:nvSpPr>
            <p:cNvPr id="12300" name="Line 7"/>
            <p:cNvSpPr>
              <a:spLocks noChangeShapeType="1"/>
            </p:cNvSpPr>
            <p:nvPr/>
          </p:nvSpPr>
          <p:spPr bwMode="auto">
            <a:xfrm flipH="1">
              <a:off x="3408" y="1440"/>
              <a:ext cx="1776" cy="240"/>
            </a:xfrm>
            <a:prstGeom prst="line">
              <a:avLst/>
            </a:prstGeom>
            <a:noFill/>
            <a:ln w="57150" cmpd="sng">
              <a:solidFill>
                <a:srgbClr val="FF0000"/>
              </a:solidFill>
              <a:round/>
              <a:headEnd/>
              <a:tailEnd/>
            </a:ln>
          </p:spPr>
          <p:txBody>
            <a:bodyPr/>
            <a:lstStyle/>
            <a:p>
              <a:endParaRPr lang="en-US"/>
            </a:p>
          </p:txBody>
        </p:sp>
      </p:grpSp>
      <p:grpSp>
        <p:nvGrpSpPr>
          <p:cNvPr id="3" name="Group 8"/>
          <p:cNvGrpSpPr>
            <a:grpSpLocks/>
          </p:cNvGrpSpPr>
          <p:nvPr/>
        </p:nvGrpSpPr>
        <p:grpSpPr bwMode="auto">
          <a:xfrm>
            <a:off x="1199456" y="3864968"/>
            <a:ext cx="3759200" cy="576064"/>
            <a:chOff x="3408" y="1440"/>
            <a:chExt cx="1776" cy="240"/>
          </a:xfrm>
        </p:grpSpPr>
        <p:sp>
          <p:nvSpPr>
            <p:cNvPr id="12297" name="Line 6"/>
            <p:cNvSpPr>
              <a:spLocks noChangeShapeType="1"/>
            </p:cNvSpPr>
            <p:nvPr/>
          </p:nvSpPr>
          <p:spPr bwMode="auto">
            <a:xfrm>
              <a:off x="3408" y="1440"/>
              <a:ext cx="1776" cy="240"/>
            </a:xfrm>
            <a:prstGeom prst="line">
              <a:avLst/>
            </a:prstGeom>
            <a:noFill/>
            <a:ln w="57150">
              <a:solidFill>
                <a:srgbClr val="FF0000"/>
              </a:solidFill>
              <a:round/>
              <a:headEnd/>
              <a:tailEnd/>
            </a:ln>
          </p:spPr>
          <p:txBody>
            <a:bodyPr/>
            <a:lstStyle/>
            <a:p>
              <a:endParaRPr lang="en-US"/>
            </a:p>
          </p:txBody>
        </p:sp>
        <p:sp>
          <p:nvSpPr>
            <p:cNvPr id="12298" name="Line 7"/>
            <p:cNvSpPr>
              <a:spLocks noChangeShapeType="1"/>
            </p:cNvSpPr>
            <p:nvPr/>
          </p:nvSpPr>
          <p:spPr bwMode="auto">
            <a:xfrm flipH="1">
              <a:off x="3408" y="1440"/>
              <a:ext cx="1776" cy="240"/>
            </a:xfrm>
            <a:prstGeom prst="line">
              <a:avLst/>
            </a:prstGeom>
            <a:noFill/>
            <a:ln w="57150">
              <a:solidFill>
                <a:srgbClr val="FF0000"/>
              </a:solidFill>
              <a:round/>
              <a:headEnd/>
              <a:tailEnd/>
            </a:ln>
          </p:spPr>
          <p:txBody>
            <a:bodyPr/>
            <a:lstStyle/>
            <a:p>
              <a:endParaRPr lang="en-US"/>
            </a:p>
          </p:txBody>
        </p:sp>
      </p:grpSp>
      <p:pic>
        <p:nvPicPr>
          <p:cNvPr id="14" name="Picture 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47201" y="1947863"/>
            <a:ext cx="2393951" cy="2362200"/>
          </a:xfrm>
          <a:prstGeom prst="rect">
            <a:avLst/>
          </a:prstGeom>
          <a:noFill/>
          <a:ln w="9525">
            <a:noFill/>
            <a:miter lim="800000"/>
            <a:headEnd/>
            <a:tailEnd/>
          </a:ln>
        </p:spPr>
      </p:pic>
      <p:sp>
        <p:nvSpPr>
          <p:cNvPr id="15" name="Text Box 31"/>
          <p:cNvSpPr txBox="1">
            <a:spLocks noChangeArrowheads="1"/>
          </p:cNvSpPr>
          <p:nvPr/>
        </p:nvSpPr>
        <p:spPr bwMode="auto">
          <a:xfrm>
            <a:off x="9795933" y="4310064"/>
            <a:ext cx="1481667" cy="261937"/>
          </a:xfrm>
          <a:prstGeom prst="rect">
            <a:avLst/>
          </a:prstGeom>
          <a:noFill/>
          <a:ln w="9525" algn="ctr">
            <a:noFill/>
            <a:miter lim="800000"/>
            <a:headEnd/>
            <a:tailEnd/>
          </a:ln>
        </p:spPr>
        <p:txBody>
          <a:bodyPr>
            <a:spAutoFit/>
          </a:bodyPr>
          <a:lstStyle/>
          <a:p>
            <a:pPr>
              <a:defRPr/>
            </a:pPr>
            <a:r>
              <a:rPr lang="en-US" sz="1100" dirty="0">
                <a:latin typeface="+mn-lt"/>
              </a:rPr>
              <a:t>SEM Corrector</a:t>
            </a:r>
          </a:p>
        </p:txBody>
      </p:sp>
      <p:sp>
        <p:nvSpPr>
          <p:cNvPr id="17" name="Footer Placeholder 3"/>
          <p:cNvSpPr txBox="1">
            <a:spLocks/>
          </p:cNvSpPr>
          <p:nvPr/>
        </p:nvSpPr>
        <p:spPr bwMode="auto">
          <a:xfrm>
            <a:off x="4271434" y="6537326"/>
            <a:ext cx="3801533" cy="231775"/>
          </a:xfrm>
          <a:prstGeom prst="rect">
            <a:avLst/>
          </a:prstGeom>
          <a:noFill/>
          <a:ln w="9525">
            <a:noFill/>
            <a:miter lim="800000"/>
            <a:headEnd/>
            <a:tailEnd/>
          </a:ln>
          <a:effectLst/>
        </p:spPr>
        <p:txBody>
          <a:bodyPr/>
          <a:lstStyle/>
          <a:p>
            <a:pPr algn="ctr">
              <a:defRPr/>
            </a:pPr>
            <a:r>
              <a:rPr lang="en-US" sz="1100" dirty="0">
                <a:latin typeface="+mn-lt"/>
              </a:rPr>
              <a:t>FEI Copyright © 2010</a:t>
            </a:r>
          </a:p>
        </p:txBody>
      </p:sp>
    </p:spTree>
    <p:extLst>
      <p:ext uri="{BB962C8B-B14F-4D97-AF65-F5344CB8AC3E}">
        <p14:creationId xmlns:p14="http://schemas.microsoft.com/office/powerpoint/2010/main" val="33590840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302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3302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3302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3302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330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6"/>
          <p:cNvGrpSpPr>
            <a:grpSpLocks/>
          </p:cNvGrpSpPr>
          <p:nvPr/>
        </p:nvGrpSpPr>
        <p:grpSpPr bwMode="auto">
          <a:xfrm>
            <a:off x="63798" y="2590801"/>
            <a:ext cx="9347200" cy="3616325"/>
            <a:chOff x="1008" y="910"/>
            <a:chExt cx="4416" cy="2278"/>
          </a:xfrm>
        </p:grpSpPr>
        <p:sp>
          <p:nvSpPr>
            <p:cNvPr id="17451" name="Oval 37"/>
            <p:cNvSpPr>
              <a:spLocks noChangeArrowheads="1"/>
            </p:cNvSpPr>
            <p:nvPr/>
          </p:nvSpPr>
          <p:spPr bwMode="auto">
            <a:xfrm>
              <a:off x="2304" y="1490"/>
              <a:ext cx="1076" cy="327"/>
            </a:xfrm>
            <a:prstGeom prst="ellipse">
              <a:avLst/>
            </a:prstGeom>
            <a:solidFill>
              <a:srgbClr val="FF9900">
                <a:alpha val="85097"/>
              </a:srgbClr>
            </a:solidFill>
            <a:ln w="19050" algn="ctr">
              <a:solidFill>
                <a:schemeClr val="tx1"/>
              </a:solidFill>
              <a:round/>
              <a:headEnd/>
              <a:tailEnd/>
            </a:ln>
          </p:spPr>
          <p:txBody>
            <a:bodyPr anchor="ctr">
              <a:spAutoFit/>
            </a:bodyPr>
            <a:lstStyle/>
            <a:p>
              <a:endParaRPr lang="en-US"/>
            </a:p>
          </p:txBody>
        </p:sp>
        <p:sp>
          <p:nvSpPr>
            <p:cNvPr id="17452" name="Oval 69"/>
            <p:cNvSpPr>
              <a:spLocks noChangeArrowheads="1"/>
            </p:cNvSpPr>
            <p:nvPr/>
          </p:nvSpPr>
          <p:spPr bwMode="auto">
            <a:xfrm>
              <a:off x="3628" y="1490"/>
              <a:ext cx="1076" cy="327"/>
            </a:xfrm>
            <a:prstGeom prst="ellipse">
              <a:avLst/>
            </a:prstGeom>
            <a:solidFill>
              <a:srgbClr val="FF9900">
                <a:alpha val="85097"/>
              </a:srgbClr>
            </a:solidFill>
            <a:ln w="19050" algn="ctr">
              <a:solidFill>
                <a:schemeClr val="tx1"/>
              </a:solidFill>
              <a:round/>
              <a:headEnd/>
              <a:tailEnd/>
            </a:ln>
          </p:spPr>
          <p:txBody>
            <a:bodyPr anchor="ctr">
              <a:spAutoFit/>
            </a:bodyPr>
            <a:lstStyle/>
            <a:p>
              <a:endParaRPr lang="en-US"/>
            </a:p>
          </p:txBody>
        </p:sp>
        <p:sp>
          <p:nvSpPr>
            <p:cNvPr id="17453" name="AutoShape 2"/>
            <p:cNvSpPr>
              <a:spLocks noChangeArrowheads="1"/>
            </p:cNvSpPr>
            <p:nvPr/>
          </p:nvSpPr>
          <p:spPr bwMode="auto">
            <a:xfrm flipV="1">
              <a:off x="4117" y="922"/>
              <a:ext cx="96" cy="462"/>
            </a:xfrm>
            <a:prstGeom prst="triangle">
              <a:avLst>
                <a:gd name="adj" fmla="val 50000"/>
              </a:avLst>
            </a:prstGeom>
            <a:noFill/>
            <a:ln w="12700" algn="ctr">
              <a:solidFill>
                <a:schemeClr val="tx1"/>
              </a:solidFill>
              <a:miter lim="800000"/>
              <a:headEnd/>
              <a:tailEnd/>
            </a:ln>
          </p:spPr>
          <p:txBody>
            <a:bodyPr anchor="ctr">
              <a:spAutoFit/>
            </a:bodyPr>
            <a:lstStyle/>
            <a:p>
              <a:endParaRPr lang="en-US"/>
            </a:p>
          </p:txBody>
        </p:sp>
        <p:sp>
          <p:nvSpPr>
            <p:cNvPr id="17454" name="AutoShape 3"/>
            <p:cNvSpPr>
              <a:spLocks noChangeArrowheads="1"/>
            </p:cNvSpPr>
            <p:nvPr/>
          </p:nvSpPr>
          <p:spPr bwMode="auto">
            <a:xfrm flipV="1">
              <a:off x="1497" y="921"/>
              <a:ext cx="96" cy="462"/>
            </a:xfrm>
            <a:prstGeom prst="triangle">
              <a:avLst>
                <a:gd name="adj" fmla="val 50000"/>
              </a:avLst>
            </a:prstGeom>
            <a:noFill/>
            <a:ln w="12700" algn="ctr">
              <a:solidFill>
                <a:schemeClr val="tx1"/>
              </a:solidFill>
              <a:miter lim="800000"/>
              <a:headEnd/>
              <a:tailEnd/>
            </a:ln>
          </p:spPr>
          <p:txBody>
            <a:bodyPr anchor="ctr">
              <a:spAutoFit/>
            </a:bodyPr>
            <a:lstStyle/>
            <a:p>
              <a:endParaRPr lang="en-US"/>
            </a:p>
          </p:txBody>
        </p:sp>
        <p:sp>
          <p:nvSpPr>
            <p:cNvPr id="17455" name="AutoShape 4"/>
            <p:cNvSpPr>
              <a:spLocks noChangeArrowheads="1"/>
            </p:cNvSpPr>
            <p:nvPr/>
          </p:nvSpPr>
          <p:spPr bwMode="auto">
            <a:xfrm flipV="1">
              <a:off x="2793" y="923"/>
              <a:ext cx="96" cy="462"/>
            </a:xfrm>
            <a:prstGeom prst="triangle">
              <a:avLst>
                <a:gd name="adj" fmla="val 50000"/>
              </a:avLst>
            </a:prstGeom>
            <a:noFill/>
            <a:ln w="12700" algn="ctr">
              <a:solidFill>
                <a:schemeClr val="tx1"/>
              </a:solidFill>
              <a:miter lim="800000"/>
              <a:headEnd/>
              <a:tailEnd/>
            </a:ln>
          </p:spPr>
          <p:txBody>
            <a:bodyPr anchor="ctr">
              <a:spAutoFit/>
            </a:bodyPr>
            <a:lstStyle/>
            <a:p>
              <a:endParaRPr lang="en-US"/>
            </a:p>
          </p:txBody>
        </p:sp>
        <p:sp>
          <p:nvSpPr>
            <p:cNvPr id="17456" name="Line 5"/>
            <p:cNvSpPr>
              <a:spLocks noChangeShapeType="1"/>
            </p:cNvSpPr>
            <p:nvPr/>
          </p:nvSpPr>
          <p:spPr bwMode="auto">
            <a:xfrm flipH="1">
              <a:off x="4300" y="1651"/>
              <a:ext cx="114" cy="603"/>
            </a:xfrm>
            <a:prstGeom prst="line">
              <a:avLst/>
            </a:prstGeom>
            <a:noFill/>
            <a:ln w="19050">
              <a:solidFill>
                <a:schemeClr val="accent2"/>
              </a:solidFill>
              <a:round/>
              <a:headEnd/>
              <a:tailEnd/>
            </a:ln>
          </p:spPr>
          <p:txBody>
            <a:bodyPr anchor="b">
              <a:spAutoFit/>
            </a:bodyPr>
            <a:lstStyle/>
            <a:p>
              <a:endParaRPr lang="en-US"/>
            </a:p>
          </p:txBody>
        </p:sp>
        <p:sp>
          <p:nvSpPr>
            <p:cNvPr id="17457" name="Line 6"/>
            <p:cNvSpPr>
              <a:spLocks noChangeShapeType="1"/>
            </p:cNvSpPr>
            <p:nvPr/>
          </p:nvSpPr>
          <p:spPr bwMode="auto">
            <a:xfrm flipH="1">
              <a:off x="4298" y="1649"/>
              <a:ext cx="153" cy="603"/>
            </a:xfrm>
            <a:prstGeom prst="line">
              <a:avLst/>
            </a:prstGeom>
            <a:noFill/>
            <a:ln w="19050">
              <a:solidFill>
                <a:schemeClr val="accent2"/>
              </a:solidFill>
              <a:round/>
              <a:headEnd/>
              <a:tailEnd/>
            </a:ln>
          </p:spPr>
          <p:txBody>
            <a:bodyPr anchor="b">
              <a:spAutoFit/>
            </a:bodyPr>
            <a:lstStyle/>
            <a:p>
              <a:endParaRPr lang="en-US"/>
            </a:p>
          </p:txBody>
        </p:sp>
        <p:sp>
          <p:nvSpPr>
            <p:cNvPr id="17458" name="Line 7"/>
            <p:cNvSpPr>
              <a:spLocks noChangeShapeType="1"/>
            </p:cNvSpPr>
            <p:nvPr/>
          </p:nvSpPr>
          <p:spPr bwMode="auto">
            <a:xfrm flipH="1">
              <a:off x="4299" y="1650"/>
              <a:ext cx="184" cy="606"/>
            </a:xfrm>
            <a:prstGeom prst="line">
              <a:avLst/>
            </a:prstGeom>
            <a:noFill/>
            <a:ln w="19050">
              <a:solidFill>
                <a:schemeClr val="accent2"/>
              </a:solidFill>
              <a:round/>
              <a:headEnd/>
              <a:tailEnd/>
            </a:ln>
          </p:spPr>
          <p:txBody>
            <a:bodyPr anchor="b">
              <a:spAutoFit/>
            </a:bodyPr>
            <a:lstStyle/>
            <a:p>
              <a:endParaRPr lang="en-US"/>
            </a:p>
          </p:txBody>
        </p:sp>
        <p:sp>
          <p:nvSpPr>
            <p:cNvPr id="17459" name="Line 8"/>
            <p:cNvSpPr>
              <a:spLocks noChangeShapeType="1"/>
            </p:cNvSpPr>
            <p:nvPr/>
          </p:nvSpPr>
          <p:spPr bwMode="auto">
            <a:xfrm flipH="1">
              <a:off x="4240" y="1653"/>
              <a:ext cx="174" cy="601"/>
            </a:xfrm>
            <a:prstGeom prst="line">
              <a:avLst/>
            </a:prstGeom>
            <a:noFill/>
            <a:ln w="19050">
              <a:solidFill>
                <a:srgbClr val="FF0000"/>
              </a:solidFill>
              <a:round/>
              <a:headEnd/>
              <a:tailEnd/>
            </a:ln>
          </p:spPr>
          <p:txBody>
            <a:bodyPr anchor="b">
              <a:spAutoFit/>
            </a:bodyPr>
            <a:lstStyle/>
            <a:p>
              <a:endParaRPr lang="en-US"/>
            </a:p>
          </p:txBody>
        </p:sp>
        <p:sp>
          <p:nvSpPr>
            <p:cNvPr id="17460" name="Line 9"/>
            <p:cNvSpPr>
              <a:spLocks noChangeShapeType="1"/>
            </p:cNvSpPr>
            <p:nvPr/>
          </p:nvSpPr>
          <p:spPr bwMode="auto">
            <a:xfrm flipH="1">
              <a:off x="4239" y="1652"/>
              <a:ext cx="215" cy="603"/>
            </a:xfrm>
            <a:prstGeom prst="line">
              <a:avLst/>
            </a:prstGeom>
            <a:noFill/>
            <a:ln w="19050">
              <a:solidFill>
                <a:srgbClr val="FF0000"/>
              </a:solidFill>
              <a:round/>
              <a:headEnd/>
              <a:tailEnd/>
            </a:ln>
          </p:spPr>
          <p:txBody>
            <a:bodyPr anchor="b">
              <a:spAutoFit/>
            </a:bodyPr>
            <a:lstStyle/>
            <a:p>
              <a:endParaRPr lang="en-US"/>
            </a:p>
          </p:txBody>
        </p:sp>
        <p:sp>
          <p:nvSpPr>
            <p:cNvPr id="17461" name="Line 10"/>
            <p:cNvSpPr>
              <a:spLocks noChangeShapeType="1"/>
            </p:cNvSpPr>
            <p:nvPr/>
          </p:nvSpPr>
          <p:spPr bwMode="auto">
            <a:xfrm flipH="1">
              <a:off x="4237" y="1651"/>
              <a:ext cx="250" cy="605"/>
            </a:xfrm>
            <a:prstGeom prst="line">
              <a:avLst/>
            </a:prstGeom>
            <a:noFill/>
            <a:ln w="19050">
              <a:solidFill>
                <a:srgbClr val="FF0000"/>
              </a:solidFill>
              <a:round/>
              <a:headEnd/>
              <a:tailEnd/>
            </a:ln>
          </p:spPr>
          <p:txBody>
            <a:bodyPr anchor="b">
              <a:spAutoFit/>
            </a:bodyPr>
            <a:lstStyle/>
            <a:p>
              <a:endParaRPr lang="en-US"/>
            </a:p>
          </p:txBody>
        </p:sp>
        <p:sp>
          <p:nvSpPr>
            <p:cNvPr id="17462" name="Line 12"/>
            <p:cNvSpPr>
              <a:spLocks noChangeShapeType="1"/>
            </p:cNvSpPr>
            <p:nvPr/>
          </p:nvSpPr>
          <p:spPr bwMode="auto">
            <a:xfrm flipV="1">
              <a:off x="1046" y="2249"/>
              <a:ext cx="475" cy="2"/>
            </a:xfrm>
            <a:prstGeom prst="line">
              <a:avLst/>
            </a:prstGeom>
            <a:noFill/>
            <a:ln w="38100">
              <a:solidFill>
                <a:schemeClr val="tx1"/>
              </a:solidFill>
              <a:round/>
              <a:headEnd/>
              <a:tailEnd/>
            </a:ln>
          </p:spPr>
          <p:txBody>
            <a:bodyPr anchor="b">
              <a:spAutoFit/>
            </a:bodyPr>
            <a:lstStyle/>
            <a:p>
              <a:endParaRPr lang="en-US"/>
            </a:p>
          </p:txBody>
        </p:sp>
        <p:sp>
          <p:nvSpPr>
            <p:cNvPr id="17463" name="Line 13"/>
            <p:cNvSpPr>
              <a:spLocks noChangeShapeType="1"/>
            </p:cNvSpPr>
            <p:nvPr/>
          </p:nvSpPr>
          <p:spPr bwMode="auto">
            <a:xfrm flipH="1">
              <a:off x="1567" y="2251"/>
              <a:ext cx="493" cy="0"/>
            </a:xfrm>
            <a:prstGeom prst="line">
              <a:avLst/>
            </a:prstGeom>
            <a:noFill/>
            <a:ln w="38100">
              <a:solidFill>
                <a:schemeClr val="tx1"/>
              </a:solidFill>
              <a:round/>
              <a:headEnd/>
              <a:tailEnd/>
            </a:ln>
          </p:spPr>
          <p:txBody>
            <a:bodyPr anchor="b">
              <a:spAutoFit/>
            </a:bodyPr>
            <a:lstStyle/>
            <a:p>
              <a:endParaRPr lang="en-US"/>
            </a:p>
          </p:txBody>
        </p:sp>
        <p:sp>
          <p:nvSpPr>
            <p:cNvPr id="17464" name="Line 14"/>
            <p:cNvSpPr>
              <a:spLocks noChangeShapeType="1"/>
            </p:cNvSpPr>
            <p:nvPr/>
          </p:nvSpPr>
          <p:spPr bwMode="auto">
            <a:xfrm>
              <a:off x="1546" y="1224"/>
              <a:ext cx="0" cy="1656"/>
            </a:xfrm>
            <a:prstGeom prst="line">
              <a:avLst/>
            </a:prstGeom>
            <a:noFill/>
            <a:ln w="19050">
              <a:solidFill>
                <a:srgbClr val="993300"/>
              </a:solidFill>
              <a:round/>
              <a:headEnd/>
              <a:tailEnd/>
            </a:ln>
          </p:spPr>
          <p:txBody>
            <a:bodyPr anchor="b">
              <a:spAutoFit/>
            </a:bodyPr>
            <a:lstStyle/>
            <a:p>
              <a:endParaRPr lang="en-US"/>
            </a:p>
          </p:txBody>
        </p:sp>
        <p:sp>
          <p:nvSpPr>
            <p:cNvPr id="17465" name="Line 15"/>
            <p:cNvSpPr>
              <a:spLocks noChangeShapeType="1"/>
            </p:cNvSpPr>
            <p:nvPr/>
          </p:nvSpPr>
          <p:spPr bwMode="auto">
            <a:xfrm flipH="1">
              <a:off x="1514" y="1213"/>
              <a:ext cx="29" cy="1667"/>
            </a:xfrm>
            <a:prstGeom prst="line">
              <a:avLst/>
            </a:prstGeom>
            <a:noFill/>
            <a:ln w="19050">
              <a:solidFill>
                <a:srgbClr val="993300"/>
              </a:solidFill>
              <a:round/>
              <a:headEnd/>
              <a:tailEnd/>
            </a:ln>
          </p:spPr>
          <p:txBody>
            <a:bodyPr anchor="b">
              <a:spAutoFit/>
            </a:bodyPr>
            <a:lstStyle/>
            <a:p>
              <a:endParaRPr lang="en-US"/>
            </a:p>
          </p:txBody>
        </p:sp>
        <p:sp>
          <p:nvSpPr>
            <p:cNvPr id="17466" name="Oval 16"/>
            <p:cNvSpPr>
              <a:spLocks noChangeArrowheads="1"/>
            </p:cNvSpPr>
            <p:nvPr/>
          </p:nvSpPr>
          <p:spPr bwMode="auto">
            <a:xfrm>
              <a:off x="1008" y="1490"/>
              <a:ext cx="1076" cy="327"/>
            </a:xfrm>
            <a:prstGeom prst="ellipse">
              <a:avLst/>
            </a:prstGeom>
            <a:noFill/>
            <a:ln w="19050" algn="ctr">
              <a:solidFill>
                <a:schemeClr val="tx1"/>
              </a:solidFill>
              <a:prstDash val="dash"/>
              <a:round/>
              <a:headEnd/>
              <a:tailEnd/>
            </a:ln>
          </p:spPr>
          <p:txBody>
            <a:bodyPr anchor="ctr">
              <a:spAutoFit/>
            </a:bodyPr>
            <a:lstStyle/>
            <a:p>
              <a:endParaRPr lang="en-US"/>
            </a:p>
          </p:txBody>
        </p:sp>
        <p:sp>
          <p:nvSpPr>
            <p:cNvPr id="17467" name="Rectangle 17"/>
            <p:cNvSpPr>
              <a:spLocks noChangeArrowheads="1"/>
            </p:cNvSpPr>
            <p:nvPr/>
          </p:nvSpPr>
          <p:spPr bwMode="auto">
            <a:xfrm>
              <a:off x="1008" y="1254"/>
              <a:ext cx="285" cy="233"/>
            </a:xfrm>
            <a:prstGeom prst="rect">
              <a:avLst/>
            </a:prstGeom>
            <a:noFill/>
            <a:ln w="19050" algn="ctr">
              <a:solidFill>
                <a:schemeClr val="tx1"/>
              </a:solidFill>
              <a:miter lim="800000"/>
              <a:headEnd/>
              <a:tailEnd/>
            </a:ln>
          </p:spPr>
          <p:txBody>
            <a:bodyPr anchor="ctr">
              <a:spAutoFit/>
            </a:bodyPr>
            <a:lstStyle/>
            <a:p>
              <a:endParaRPr lang="en-US"/>
            </a:p>
          </p:txBody>
        </p:sp>
        <p:sp>
          <p:nvSpPr>
            <p:cNvPr id="17468" name="Rectangle 18"/>
            <p:cNvSpPr>
              <a:spLocks noChangeArrowheads="1"/>
            </p:cNvSpPr>
            <p:nvPr/>
          </p:nvSpPr>
          <p:spPr bwMode="auto">
            <a:xfrm>
              <a:off x="1799" y="1254"/>
              <a:ext cx="285" cy="233"/>
            </a:xfrm>
            <a:prstGeom prst="rect">
              <a:avLst/>
            </a:prstGeom>
            <a:noFill/>
            <a:ln w="19050" algn="ctr">
              <a:solidFill>
                <a:schemeClr val="tx1"/>
              </a:solidFill>
              <a:miter lim="800000"/>
              <a:headEnd/>
              <a:tailEnd/>
            </a:ln>
          </p:spPr>
          <p:txBody>
            <a:bodyPr anchor="ctr">
              <a:spAutoFit/>
            </a:bodyPr>
            <a:lstStyle/>
            <a:p>
              <a:endParaRPr lang="en-US"/>
            </a:p>
          </p:txBody>
        </p:sp>
        <p:sp>
          <p:nvSpPr>
            <p:cNvPr id="17469" name="Line 19"/>
            <p:cNvSpPr>
              <a:spLocks noChangeShapeType="1"/>
            </p:cNvSpPr>
            <p:nvPr/>
          </p:nvSpPr>
          <p:spPr bwMode="auto">
            <a:xfrm>
              <a:off x="1549" y="1213"/>
              <a:ext cx="29" cy="1667"/>
            </a:xfrm>
            <a:prstGeom prst="line">
              <a:avLst/>
            </a:prstGeom>
            <a:noFill/>
            <a:ln w="19050">
              <a:solidFill>
                <a:srgbClr val="993300"/>
              </a:solidFill>
              <a:round/>
              <a:headEnd/>
              <a:tailEnd/>
            </a:ln>
          </p:spPr>
          <p:txBody>
            <a:bodyPr anchor="b">
              <a:spAutoFit/>
            </a:bodyPr>
            <a:lstStyle/>
            <a:p>
              <a:endParaRPr lang="en-US"/>
            </a:p>
          </p:txBody>
        </p:sp>
        <p:sp>
          <p:nvSpPr>
            <p:cNvPr id="17470" name="Line 20"/>
            <p:cNvSpPr>
              <a:spLocks noChangeShapeType="1"/>
            </p:cNvSpPr>
            <p:nvPr/>
          </p:nvSpPr>
          <p:spPr bwMode="auto">
            <a:xfrm>
              <a:off x="1546" y="1213"/>
              <a:ext cx="507" cy="879"/>
            </a:xfrm>
            <a:prstGeom prst="line">
              <a:avLst/>
            </a:prstGeom>
            <a:noFill/>
            <a:ln w="19050">
              <a:solidFill>
                <a:schemeClr val="tx1"/>
              </a:solidFill>
              <a:round/>
              <a:headEnd/>
              <a:tailEnd/>
            </a:ln>
          </p:spPr>
          <p:txBody>
            <a:bodyPr anchor="b">
              <a:spAutoFit/>
            </a:bodyPr>
            <a:lstStyle/>
            <a:p>
              <a:endParaRPr lang="en-US"/>
            </a:p>
          </p:txBody>
        </p:sp>
        <p:sp>
          <p:nvSpPr>
            <p:cNvPr id="17471" name="Line 21"/>
            <p:cNvSpPr>
              <a:spLocks noChangeShapeType="1"/>
            </p:cNvSpPr>
            <p:nvPr/>
          </p:nvSpPr>
          <p:spPr bwMode="auto">
            <a:xfrm>
              <a:off x="1546" y="1219"/>
              <a:ext cx="498" cy="748"/>
            </a:xfrm>
            <a:prstGeom prst="line">
              <a:avLst/>
            </a:prstGeom>
            <a:noFill/>
            <a:ln w="19050">
              <a:solidFill>
                <a:schemeClr val="tx1"/>
              </a:solidFill>
              <a:round/>
              <a:headEnd/>
              <a:tailEnd/>
            </a:ln>
          </p:spPr>
          <p:txBody>
            <a:bodyPr anchor="b">
              <a:spAutoFit/>
            </a:bodyPr>
            <a:lstStyle/>
            <a:p>
              <a:endParaRPr lang="en-US"/>
            </a:p>
          </p:txBody>
        </p:sp>
        <p:sp>
          <p:nvSpPr>
            <p:cNvPr id="17472" name="Line 22"/>
            <p:cNvSpPr>
              <a:spLocks noChangeShapeType="1"/>
            </p:cNvSpPr>
            <p:nvPr/>
          </p:nvSpPr>
          <p:spPr bwMode="auto">
            <a:xfrm>
              <a:off x="1545" y="1220"/>
              <a:ext cx="494" cy="663"/>
            </a:xfrm>
            <a:prstGeom prst="line">
              <a:avLst/>
            </a:prstGeom>
            <a:noFill/>
            <a:ln w="19050">
              <a:solidFill>
                <a:schemeClr val="tx1"/>
              </a:solidFill>
              <a:round/>
              <a:headEnd/>
              <a:tailEnd/>
            </a:ln>
          </p:spPr>
          <p:txBody>
            <a:bodyPr anchor="b">
              <a:spAutoFit/>
            </a:bodyPr>
            <a:lstStyle/>
            <a:p>
              <a:endParaRPr lang="en-US"/>
            </a:p>
          </p:txBody>
        </p:sp>
        <p:sp>
          <p:nvSpPr>
            <p:cNvPr id="17473" name="Line 23"/>
            <p:cNvSpPr>
              <a:spLocks noChangeShapeType="1"/>
            </p:cNvSpPr>
            <p:nvPr/>
          </p:nvSpPr>
          <p:spPr bwMode="auto">
            <a:xfrm>
              <a:off x="1293" y="1398"/>
              <a:ext cx="208" cy="0"/>
            </a:xfrm>
            <a:prstGeom prst="line">
              <a:avLst/>
            </a:prstGeom>
            <a:noFill/>
            <a:ln w="38100">
              <a:solidFill>
                <a:schemeClr val="tx1"/>
              </a:solidFill>
              <a:round/>
              <a:headEnd/>
              <a:tailEnd/>
            </a:ln>
          </p:spPr>
          <p:txBody>
            <a:bodyPr anchor="b">
              <a:spAutoFit/>
            </a:bodyPr>
            <a:lstStyle/>
            <a:p>
              <a:endParaRPr lang="en-US"/>
            </a:p>
          </p:txBody>
        </p:sp>
        <p:sp>
          <p:nvSpPr>
            <p:cNvPr id="17474" name="Line 24"/>
            <p:cNvSpPr>
              <a:spLocks noChangeShapeType="1"/>
            </p:cNvSpPr>
            <p:nvPr/>
          </p:nvSpPr>
          <p:spPr bwMode="auto">
            <a:xfrm>
              <a:off x="1589" y="1398"/>
              <a:ext cx="57" cy="0"/>
            </a:xfrm>
            <a:prstGeom prst="line">
              <a:avLst/>
            </a:prstGeom>
            <a:noFill/>
            <a:ln w="38100">
              <a:solidFill>
                <a:schemeClr val="tx1"/>
              </a:solidFill>
              <a:round/>
              <a:headEnd/>
              <a:tailEnd/>
            </a:ln>
          </p:spPr>
          <p:txBody>
            <a:bodyPr anchor="b">
              <a:spAutoFit/>
            </a:bodyPr>
            <a:lstStyle/>
            <a:p>
              <a:endParaRPr lang="en-US"/>
            </a:p>
          </p:txBody>
        </p:sp>
        <p:sp>
          <p:nvSpPr>
            <p:cNvPr id="17475" name="Line 25"/>
            <p:cNvSpPr>
              <a:spLocks noChangeShapeType="1"/>
            </p:cNvSpPr>
            <p:nvPr/>
          </p:nvSpPr>
          <p:spPr bwMode="auto">
            <a:xfrm>
              <a:off x="1688" y="1397"/>
              <a:ext cx="111" cy="1"/>
            </a:xfrm>
            <a:prstGeom prst="line">
              <a:avLst/>
            </a:prstGeom>
            <a:noFill/>
            <a:ln w="38100">
              <a:solidFill>
                <a:schemeClr val="tx1"/>
              </a:solidFill>
              <a:round/>
              <a:headEnd/>
              <a:tailEnd/>
            </a:ln>
          </p:spPr>
          <p:txBody>
            <a:bodyPr anchor="b">
              <a:spAutoFit/>
            </a:bodyPr>
            <a:lstStyle/>
            <a:p>
              <a:endParaRPr lang="en-US"/>
            </a:p>
          </p:txBody>
        </p:sp>
        <p:sp>
          <p:nvSpPr>
            <p:cNvPr id="17476" name="Line 26"/>
            <p:cNvSpPr>
              <a:spLocks noChangeShapeType="1"/>
            </p:cNvSpPr>
            <p:nvPr/>
          </p:nvSpPr>
          <p:spPr bwMode="auto">
            <a:xfrm>
              <a:off x="1894" y="2251"/>
              <a:ext cx="0" cy="0"/>
            </a:xfrm>
            <a:prstGeom prst="line">
              <a:avLst/>
            </a:prstGeom>
            <a:noFill/>
            <a:ln w="38100">
              <a:solidFill>
                <a:schemeClr val="tx1"/>
              </a:solidFill>
              <a:round/>
              <a:headEnd/>
              <a:tailEnd/>
            </a:ln>
          </p:spPr>
          <p:txBody>
            <a:bodyPr anchor="b">
              <a:spAutoFit/>
            </a:bodyPr>
            <a:lstStyle/>
            <a:p>
              <a:endParaRPr lang="en-US"/>
            </a:p>
          </p:txBody>
        </p:sp>
        <p:sp>
          <p:nvSpPr>
            <p:cNvPr id="17477" name="Line 27"/>
            <p:cNvSpPr>
              <a:spLocks noChangeShapeType="1"/>
            </p:cNvSpPr>
            <p:nvPr/>
          </p:nvSpPr>
          <p:spPr bwMode="auto">
            <a:xfrm>
              <a:off x="1637" y="2233"/>
              <a:ext cx="0" cy="40"/>
            </a:xfrm>
            <a:prstGeom prst="line">
              <a:avLst/>
            </a:prstGeom>
            <a:noFill/>
            <a:ln w="38100">
              <a:solidFill>
                <a:schemeClr val="bg1"/>
              </a:solidFill>
              <a:round/>
              <a:headEnd/>
              <a:tailEnd/>
            </a:ln>
          </p:spPr>
          <p:txBody>
            <a:bodyPr anchor="b">
              <a:spAutoFit/>
            </a:bodyPr>
            <a:lstStyle/>
            <a:p>
              <a:endParaRPr lang="en-US"/>
            </a:p>
          </p:txBody>
        </p:sp>
        <p:grpSp>
          <p:nvGrpSpPr>
            <p:cNvPr id="3" name="Group 28"/>
            <p:cNvGrpSpPr>
              <a:grpSpLocks/>
            </p:cNvGrpSpPr>
            <p:nvPr/>
          </p:nvGrpSpPr>
          <p:grpSpPr bwMode="auto">
            <a:xfrm>
              <a:off x="1038" y="2480"/>
              <a:ext cx="1012" cy="233"/>
              <a:chOff x="672" y="2480"/>
              <a:chExt cx="1012" cy="233"/>
            </a:xfrm>
          </p:grpSpPr>
          <p:sp>
            <p:nvSpPr>
              <p:cNvPr id="17550" name="Rectangle 29"/>
              <p:cNvSpPr>
                <a:spLocks noChangeArrowheads="1"/>
              </p:cNvSpPr>
              <p:nvPr/>
            </p:nvSpPr>
            <p:spPr bwMode="auto">
              <a:xfrm>
                <a:off x="672" y="2480"/>
                <a:ext cx="285" cy="233"/>
              </a:xfrm>
              <a:prstGeom prst="rect">
                <a:avLst/>
              </a:prstGeom>
              <a:noFill/>
              <a:ln w="19050" algn="ctr">
                <a:solidFill>
                  <a:schemeClr val="tx1"/>
                </a:solidFill>
                <a:prstDash val="sysDot"/>
                <a:miter lim="800000"/>
                <a:headEnd/>
                <a:tailEnd/>
              </a:ln>
            </p:spPr>
            <p:txBody>
              <a:bodyPr anchor="ctr">
                <a:spAutoFit/>
              </a:bodyPr>
              <a:lstStyle/>
              <a:p>
                <a:endParaRPr lang="en-US"/>
              </a:p>
            </p:txBody>
          </p:sp>
          <p:sp>
            <p:nvSpPr>
              <p:cNvPr id="17551" name="Rectangle 30"/>
              <p:cNvSpPr>
                <a:spLocks noChangeArrowheads="1"/>
              </p:cNvSpPr>
              <p:nvPr/>
            </p:nvSpPr>
            <p:spPr bwMode="auto">
              <a:xfrm>
                <a:off x="1399" y="2480"/>
                <a:ext cx="285" cy="233"/>
              </a:xfrm>
              <a:prstGeom prst="rect">
                <a:avLst/>
              </a:prstGeom>
              <a:noFill/>
              <a:ln w="19050" algn="ctr">
                <a:solidFill>
                  <a:schemeClr val="tx1"/>
                </a:solidFill>
                <a:prstDash val="sysDot"/>
                <a:miter lim="800000"/>
                <a:headEnd/>
                <a:tailEnd/>
              </a:ln>
            </p:spPr>
            <p:txBody>
              <a:bodyPr anchor="ctr">
                <a:spAutoFit/>
              </a:bodyPr>
              <a:lstStyle/>
              <a:p>
                <a:endParaRPr lang="en-US"/>
              </a:p>
            </p:txBody>
          </p:sp>
        </p:grpSp>
        <p:sp>
          <p:nvSpPr>
            <p:cNvPr id="17479" name="Line 31"/>
            <p:cNvSpPr>
              <a:spLocks noChangeShapeType="1"/>
            </p:cNvSpPr>
            <p:nvPr/>
          </p:nvSpPr>
          <p:spPr bwMode="auto">
            <a:xfrm flipH="1">
              <a:off x="1324" y="1213"/>
              <a:ext cx="222" cy="1038"/>
            </a:xfrm>
            <a:prstGeom prst="line">
              <a:avLst/>
            </a:prstGeom>
            <a:noFill/>
            <a:ln w="19050">
              <a:solidFill>
                <a:srgbClr val="993300"/>
              </a:solidFill>
              <a:round/>
              <a:headEnd/>
              <a:tailEnd/>
            </a:ln>
          </p:spPr>
          <p:txBody>
            <a:bodyPr anchor="b">
              <a:spAutoFit/>
            </a:bodyPr>
            <a:lstStyle/>
            <a:p>
              <a:endParaRPr lang="en-US"/>
            </a:p>
          </p:txBody>
        </p:sp>
        <p:sp>
          <p:nvSpPr>
            <p:cNvPr id="17480" name="Line 32"/>
            <p:cNvSpPr>
              <a:spLocks noChangeShapeType="1"/>
            </p:cNvSpPr>
            <p:nvPr/>
          </p:nvSpPr>
          <p:spPr bwMode="auto">
            <a:xfrm>
              <a:off x="1546" y="1213"/>
              <a:ext cx="222" cy="1038"/>
            </a:xfrm>
            <a:prstGeom prst="line">
              <a:avLst/>
            </a:prstGeom>
            <a:noFill/>
            <a:ln w="19050">
              <a:solidFill>
                <a:srgbClr val="993300"/>
              </a:solidFill>
              <a:round/>
              <a:headEnd/>
              <a:tailEnd/>
            </a:ln>
          </p:spPr>
          <p:txBody>
            <a:bodyPr anchor="b">
              <a:spAutoFit/>
            </a:bodyPr>
            <a:lstStyle/>
            <a:p>
              <a:endParaRPr lang="en-US"/>
            </a:p>
          </p:txBody>
        </p:sp>
        <p:sp>
          <p:nvSpPr>
            <p:cNvPr id="17481" name="Line 33"/>
            <p:cNvSpPr>
              <a:spLocks noChangeShapeType="1"/>
            </p:cNvSpPr>
            <p:nvPr/>
          </p:nvSpPr>
          <p:spPr bwMode="auto">
            <a:xfrm>
              <a:off x="1546" y="1213"/>
              <a:ext cx="144" cy="1663"/>
            </a:xfrm>
            <a:prstGeom prst="line">
              <a:avLst/>
            </a:prstGeom>
            <a:noFill/>
            <a:ln w="19050">
              <a:solidFill>
                <a:srgbClr val="993300"/>
              </a:solidFill>
              <a:round/>
              <a:headEnd/>
              <a:tailEnd/>
            </a:ln>
          </p:spPr>
          <p:txBody>
            <a:bodyPr anchor="b">
              <a:spAutoFit/>
            </a:bodyPr>
            <a:lstStyle/>
            <a:p>
              <a:endParaRPr lang="en-US"/>
            </a:p>
          </p:txBody>
        </p:sp>
        <p:sp>
          <p:nvSpPr>
            <p:cNvPr id="17482" name="Line 34"/>
            <p:cNvSpPr>
              <a:spLocks noChangeShapeType="1"/>
            </p:cNvSpPr>
            <p:nvPr/>
          </p:nvSpPr>
          <p:spPr bwMode="auto">
            <a:xfrm flipV="1">
              <a:off x="2342" y="2249"/>
              <a:ext cx="475" cy="2"/>
            </a:xfrm>
            <a:prstGeom prst="line">
              <a:avLst/>
            </a:prstGeom>
            <a:noFill/>
            <a:ln w="38100">
              <a:solidFill>
                <a:schemeClr val="tx1"/>
              </a:solidFill>
              <a:round/>
              <a:headEnd/>
              <a:tailEnd/>
            </a:ln>
          </p:spPr>
          <p:txBody>
            <a:bodyPr anchor="b">
              <a:spAutoFit/>
            </a:bodyPr>
            <a:lstStyle/>
            <a:p>
              <a:endParaRPr lang="en-US"/>
            </a:p>
          </p:txBody>
        </p:sp>
        <p:sp>
          <p:nvSpPr>
            <p:cNvPr id="17483" name="Line 35"/>
            <p:cNvSpPr>
              <a:spLocks noChangeShapeType="1"/>
            </p:cNvSpPr>
            <p:nvPr/>
          </p:nvSpPr>
          <p:spPr bwMode="auto">
            <a:xfrm flipH="1">
              <a:off x="2867" y="2251"/>
              <a:ext cx="493" cy="0"/>
            </a:xfrm>
            <a:prstGeom prst="line">
              <a:avLst/>
            </a:prstGeom>
            <a:noFill/>
            <a:ln w="38100">
              <a:solidFill>
                <a:schemeClr val="tx1"/>
              </a:solidFill>
              <a:round/>
              <a:headEnd/>
              <a:tailEnd/>
            </a:ln>
          </p:spPr>
          <p:txBody>
            <a:bodyPr anchor="b">
              <a:spAutoFit/>
            </a:bodyPr>
            <a:lstStyle/>
            <a:p>
              <a:endParaRPr lang="en-US"/>
            </a:p>
          </p:txBody>
        </p:sp>
        <p:sp>
          <p:nvSpPr>
            <p:cNvPr id="17484" name="Line 36"/>
            <p:cNvSpPr>
              <a:spLocks noChangeShapeType="1"/>
            </p:cNvSpPr>
            <p:nvPr/>
          </p:nvSpPr>
          <p:spPr bwMode="auto">
            <a:xfrm>
              <a:off x="2842" y="1224"/>
              <a:ext cx="0" cy="1656"/>
            </a:xfrm>
            <a:prstGeom prst="line">
              <a:avLst/>
            </a:prstGeom>
            <a:noFill/>
            <a:ln w="19050">
              <a:solidFill>
                <a:srgbClr val="993300"/>
              </a:solidFill>
              <a:round/>
              <a:headEnd/>
              <a:tailEnd/>
            </a:ln>
          </p:spPr>
          <p:txBody>
            <a:bodyPr anchor="b">
              <a:spAutoFit/>
            </a:bodyPr>
            <a:lstStyle/>
            <a:p>
              <a:endParaRPr lang="en-US"/>
            </a:p>
          </p:txBody>
        </p:sp>
        <p:sp>
          <p:nvSpPr>
            <p:cNvPr id="17485" name="Rectangle 38"/>
            <p:cNvSpPr>
              <a:spLocks noChangeArrowheads="1"/>
            </p:cNvSpPr>
            <p:nvPr/>
          </p:nvSpPr>
          <p:spPr bwMode="auto">
            <a:xfrm>
              <a:off x="2304" y="1254"/>
              <a:ext cx="285" cy="233"/>
            </a:xfrm>
            <a:prstGeom prst="rect">
              <a:avLst/>
            </a:prstGeom>
            <a:noFill/>
            <a:ln w="19050" algn="ctr">
              <a:solidFill>
                <a:schemeClr val="tx1"/>
              </a:solidFill>
              <a:miter lim="800000"/>
              <a:headEnd/>
              <a:tailEnd/>
            </a:ln>
          </p:spPr>
          <p:txBody>
            <a:bodyPr anchor="ctr">
              <a:spAutoFit/>
            </a:bodyPr>
            <a:lstStyle/>
            <a:p>
              <a:endParaRPr lang="en-US"/>
            </a:p>
          </p:txBody>
        </p:sp>
        <p:sp>
          <p:nvSpPr>
            <p:cNvPr id="17486" name="Rectangle 39"/>
            <p:cNvSpPr>
              <a:spLocks noChangeArrowheads="1"/>
            </p:cNvSpPr>
            <p:nvPr/>
          </p:nvSpPr>
          <p:spPr bwMode="auto">
            <a:xfrm>
              <a:off x="3095" y="1254"/>
              <a:ext cx="285" cy="233"/>
            </a:xfrm>
            <a:prstGeom prst="rect">
              <a:avLst/>
            </a:prstGeom>
            <a:noFill/>
            <a:ln w="19050" algn="ctr">
              <a:solidFill>
                <a:schemeClr val="tx1"/>
              </a:solidFill>
              <a:miter lim="800000"/>
              <a:headEnd/>
              <a:tailEnd/>
            </a:ln>
          </p:spPr>
          <p:txBody>
            <a:bodyPr anchor="ctr">
              <a:spAutoFit/>
            </a:bodyPr>
            <a:lstStyle/>
            <a:p>
              <a:endParaRPr lang="en-US"/>
            </a:p>
          </p:txBody>
        </p:sp>
        <p:sp>
          <p:nvSpPr>
            <p:cNvPr id="17487" name="Line 40"/>
            <p:cNvSpPr>
              <a:spLocks noChangeShapeType="1"/>
            </p:cNvSpPr>
            <p:nvPr/>
          </p:nvSpPr>
          <p:spPr bwMode="auto">
            <a:xfrm>
              <a:off x="2842" y="1213"/>
              <a:ext cx="251" cy="440"/>
            </a:xfrm>
            <a:prstGeom prst="line">
              <a:avLst/>
            </a:prstGeom>
            <a:noFill/>
            <a:ln w="19050">
              <a:solidFill>
                <a:schemeClr val="tx1"/>
              </a:solidFill>
              <a:round/>
              <a:headEnd/>
              <a:tailEnd/>
            </a:ln>
          </p:spPr>
          <p:txBody>
            <a:bodyPr anchor="b">
              <a:spAutoFit/>
            </a:bodyPr>
            <a:lstStyle/>
            <a:p>
              <a:endParaRPr lang="en-US"/>
            </a:p>
          </p:txBody>
        </p:sp>
        <p:sp>
          <p:nvSpPr>
            <p:cNvPr id="17488" name="Line 41"/>
            <p:cNvSpPr>
              <a:spLocks noChangeShapeType="1"/>
            </p:cNvSpPr>
            <p:nvPr/>
          </p:nvSpPr>
          <p:spPr bwMode="auto">
            <a:xfrm>
              <a:off x="2842" y="1219"/>
              <a:ext cx="289" cy="435"/>
            </a:xfrm>
            <a:prstGeom prst="line">
              <a:avLst/>
            </a:prstGeom>
            <a:noFill/>
            <a:ln w="19050">
              <a:solidFill>
                <a:schemeClr val="tx1"/>
              </a:solidFill>
              <a:round/>
              <a:headEnd/>
              <a:tailEnd/>
            </a:ln>
          </p:spPr>
          <p:txBody>
            <a:bodyPr anchor="b">
              <a:spAutoFit/>
            </a:bodyPr>
            <a:lstStyle/>
            <a:p>
              <a:endParaRPr lang="en-US"/>
            </a:p>
          </p:txBody>
        </p:sp>
        <p:sp>
          <p:nvSpPr>
            <p:cNvPr id="17489" name="Line 42"/>
            <p:cNvSpPr>
              <a:spLocks noChangeShapeType="1"/>
            </p:cNvSpPr>
            <p:nvPr/>
          </p:nvSpPr>
          <p:spPr bwMode="auto">
            <a:xfrm>
              <a:off x="2841" y="1220"/>
              <a:ext cx="321" cy="432"/>
            </a:xfrm>
            <a:prstGeom prst="line">
              <a:avLst/>
            </a:prstGeom>
            <a:noFill/>
            <a:ln w="19050">
              <a:solidFill>
                <a:schemeClr val="tx1"/>
              </a:solidFill>
              <a:round/>
              <a:headEnd/>
              <a:tailEnd/>
            </a:ln>
          </p:spPr>
          <p:txBody>
            <a:bodyPr anchor="b">
              <a:spAutoFit/>
            </a:bodyPr>
            <a:lstStyle/>
            <a:p>
              <a:endParaRPr lang="en-US"/>
            </a:p>
          </p:txBody>
        </p:sp>
        <p:sp>
          <p:nvSpPr>
            <p:cNvPr id="17490" name="Line 43"/>
            <p:cNvSpPr>
              <a:spLocks noChangeShapeType="1"/>
            </p:cNvSpPr>
            <p:nvPr/>
          </p:nvSpPr>
          <p:spPr bwMode="auto">
            <a:xfrm>
              <a:off x="2589" y="1398"/>
              <a:ext cx="208" cy="0"/>
            </a:xfrm>
            <a:prstGeom prst="line">
              <a:avLst/>
            </a:prstGeom>
            <a:noFill/>
            <a:ln w="38100">
              <a:solidFill>
                <a:schemeClr val="tx1"/>
              </a:solidFill>
              <a:round/>
              <a:headEnd/>
              <a:tailEnd/>
            </a:ln>
          </p:spPr>
          <p:txBody>
            <a:bodyPr anchor="b">
              <a:spAutoFit/>
            </a:bodyPr>
            <a:lstStyle/>
            <a:p>
              <a:endParaRPr lang="en-US"/>
            </a:p>
          </p:txBody>
        </p:sp>
        <p:sp>
          <p:nvSpPr>
            <p:cNvPr id="17491" name="Line 44"/>
            <p:cNvSpPr>
              <a:spLocks noChangeShapeType="1"/>
            </p:cNvSpPr>
            <p:nvPr/>
          </p:nvSpPr>
          <p:spPr bwMode="auto">
            <a:xfrm>
              <a:off x="2885" y="1398"/>
              <a:ext cx="57" cy="0"/>
            </a:xfrm>
            <a:prstGeom prst="line">
              <a:avLst/>
            </a:prstGeom>
            <a:noFill/>
            <a:ln w="38100">
              <a:solidFill>
                <a:schemeClr val="tx1"/>
              </a:solidFill>
              <a:round/>
              <a:headEnd/>
              <a:tailEnd/>
            </a:ln>
          </p:spPr>
          <p:txBody>
            <a:bodyPr anchor="b">
              <a:spAutoFit/>
            </a:bodyPr>
            <a:lstStyle/>
            <a:p>
              <a:endParaRPr lang="en-US"/>
            </a:p>
          </p:txBody>
        </p:sp>
        <p:sp>
          <p:nvSpPr>
            <p:cNvPr id="17492" name="Line 45"/>
            <p:cNvSpPr>
              <a:spLocks noChangeShapeType="1"/>
            </p:cNvSpPr>
            <p:nvPr/>
          </p:nvSpPr>
          <p:spPr bwMode="auto">
            <a:xfrm>
              <a:off x="2984" y="1397"/>
              <a:ext cx="111" cy="1"/>
            </a:xfrm>
            <a:prstGeom prst="line">
              <a:avLst/>
            </a:prstGeom>
            <a:noFill/>
            <a:ln w="38100">
              <a:solidFill>
                <a:schemeClr val="tx1"/>
              </a:solidFill>
              <a:round/>
              <a:headEnd/>
              <a:tailEnd/>
            </a:ln>
          </p:spPr>
          <p:txBody>
            <a:bodyPr anchor="b">
              <a:spAutoFit/>
            </a:bodyPr>
            <a:lstStyle/>
            <a:p>
              <a:endParaRPr lang="en-US"/>
            </a:p>
          </p:txBody>
        </p:sp>
        <p:sp>
          <p:nvSpPr>
            <p:cNvPr id="17493" name="Line 46"/>
            <p:cNvSpPr>
              <a:spLocks noChangeShapeType="1"/>
            </p:cNvSpPr>
            <p:nvPr/>
          </p:nvSpPr>
          <p:spPr bwMode="auto">
            <a:xfrm>
              <a:off x="3190" y="2251"/>
              <a:ext cx="0" cy="0"/>
            </a:xfrm>
            <a:prstGeom prst="line">
              <a:avLst/>
            </a:prstGeom>
            <a:noFill/>
            <a:ln w="38100">
              <a:solidFill>
                <a:schemeClr val="tx1"/>
              </a:solidFill>
              <a:round/>
              <a:headEnd/>
              <a:tailEnd/>
            </a:ln>
          </p:spPr>
          <p:txBody>
            <a:bodyPr anchor="b">
              <a:spAutoFit/>
            </a:bodyPr>
            <a:lstStyle/>
            <a:p>
              <a:endParaRPr lang="en-US"/>
            </a:p>
          </p:txBody>
        </p:sp>
        <p:sp>
          <p:nvSpPr>
            <p:cNvPr id="17494" name="Line 47"/>
            <p:cNvSpPr>
              <a:spLocks noChangeShapeType="1"/>
            </p:cNvSpPr>
            <p:nvPr/>
          </p:nvSpPr>
          <p:spPr bwMode="auto">
            <a:xfrm>
              <a:off x="2945" y="2231"/>
              <a:ext cx="0" cy="40"/>
            </a:xfrm>
            <a:prstGeom prst="line">
              <a:avLst/>
            </a:prstGeom>
            <a:noFill/>
            <a:ln w="38100">
              <a:solidFill>
                <a:schemeClr val="bg1"/>
              </a:solidFill>
              <a:round/>
              <a:headEnd/>
              <a:tailEnd/>
            </a:ln>
          </p:spPr>
          <p:txBody>
            <a:bodyPr anchor="b">
              <a:spAutoFit/>
            </a:bodyPr>
            <a:lstStyle/>
            <a:p>
              <a:endParaRPr lang="en-US"/>
            </a:p>
          </p:txBody>
        </p:sp>
        <p:sp>
          <p:nvSpPr>
            <p:cNvPr id="17495" name="Line 48"/>
            <p:cNvSpPr>
              <a:spLocks noChangeShapeType="1"/>
            </p:cNvSpPr>
            <p:nvPr/>
          </p:nvSpPr>
          <p:spPr bwMode="auto">
            <a:xfrm flipH="1">
              <a:off x="2747" y="1213"/>
              <a:ext cx="95" cy="441"/>
            </a:xfrm>
            <a:prstGeom prst="line">
              <a:avLst/>
            </a:prstGeom>
            <a:noFill/>
            <a:ln w="19050">
              <a:solidFill>
                <a:srgbClr val="993300"/>
              </a:solidFill>
              <a:round/>
              <a:headEnd/>
              <a:tailEnd/>
            </a:ln>
          </p:spPr>
          <p:txBody>
            <a:bodyPr anchor="b">
              <a:spAutoFit/>
            </a:bodyPr>
            <a:lstStyle/>
            <a:p>
              <a:endParaRPr lang="en-US"/>
            </a:p>
          </p:txBody>
        </p:sp>
        <p:sp>
          <p:nvSpPr>
            <p:cNvPr id="17496" name="Line 49"/>
            <p:cNvSpPr>
              <a:spLocks noChangeShapeType="1"/>
            </p:cNvSpPr>
            <p:nvPr/>
          </p:nvSpPr>
          <p:spPr bwMode="auto">
            <a:xfrm>
              <a:off x="2842" y="1213"/>
              <a:ext cx="95" cy="443"/>
            </a:xfrm>
            <a:prstGeom prst="line">
              <a:avLst/>
            </a:prstGeom>
            <a:noFill/>
            <a:ln w="19050">
              <a:solidFill>
                <a:srgbClr val="993300"/>
              </a:solidFill>
              <a:round/>
              <a:headEnd/>
              <a:tailEnd/>
            </a:ln>
          </p:spPr>
          <p:txBody>
            <a:bodyPr anchor="b">
              <a:spAutoFit/>
            </a:bodyPr>
            <a:lstStyle/>
            <a:p>
              <a:endParaRPr lang="en-US"/>
            </a:p>
          </p:txBody>
        </p:sp>
        <p:sp>
          <p:nvSpPr>
            <p:cNvPr id="17497" name="Line 50"/>
            <p:cNvSpPr>
              <a:spLocks noChangeShapeType="1"/>
            </p:cNvSpPr>
            <p:nvPr/>
          </p:nvSpPr>
          <p:spPr bwMode="auto">
            <a:xfrm flipH="1">
              <a:off x="2795" y="1654"/>
              <a:ext cx="142" cy="599"/>
            </a:xfrm>
            <a:prstGeom prst="line">
              <a:avLst/>
            </a:prstGeom>
            <a:noFill/>
            <a:ln w="19050">
              <a:solidFill>
                <a:srgbClr val="993300"/>
              </a:solidFill>
              <a:round/>
              <a:headEnd/>
              <a:tailEnd/>
            </a:ln>
          </p:spPr>
          <p:txBody>
            <a:bodyPr anchor="b">
              <a:spAutoFit/>
            </a:bodyPr>
            <a:lstStyle/>
            <a:p>
              <a:endParaRPr lang="en-US"/>
            </a:p>
          </p:txBody>
        </p:sp>
        <p:sp>
          <p:nvSpPr>
            <p:cNvPr id="17498" name="Line 51"/>
            <p:cNvSpPr>
              <a:spLocks noChangeShapeType="1"/>
            </p:cNvSpPr>
            <p:nvPr/>
          </p:nvSpPr>
          <p:spPr bwMode="auto">
            <a:xfrm>
              <a:off x="2747" y="1654"/>
              <a:ext cx="138" cy="595"/>
            </a:xfrm>
            <a:prstGeom prst="line">
              <a:avLst/>
            </a:prstGeom>
            <a:noFill/>
            <a:ln w="19050">
              <a:solidFill>
                <a:srgbClr val="993300"/>
              </a:solidFill>
              <a:round/>
              <a:headEnd/>
              <a:tailEnd/>
            </a:ln>
          </p:spPr>
          <p:txBody>
            <a:bodyPr anchor="b">
              <a:spAutoFit/>
            </a:bodyPr>
            <a:lstStyle/>
            <a:p>
              <a:endParaRPr lang="en-US"/>
            </a:p>
          </p:txBody>
        </p:sp>
        <p:sp>
          <p:nvSpPr>
            <p:cNvPr id="17499" name="Line 52"/>
            <p:cNvSpPr>
              <a:spLocks noChangeShapeType="1"/>
            </p:cNvSpPr>
            <p:nvPr/>
          </p:nvSpPr>
          <p:spPr bwMode="auto">
            <a:xfrm>
              <a:off x="2796" y="1654"/>
              <a:ext cx="129" cy="1222"/>
            </a:xfrm>
            <a:prstGeom prst="line">
              <a:avLst/>
            </a:prstGeom>
            <a:noFill/>
            <a:ln w="19050">
              <a:solidFill>
                <a:srgbClr val="993300"/>
              </a:solidFill>
              <a:round/>
              <a:headEnd/>
              <a:tailEnd/>
            </a:ln>
          </p:spPr>
          <p:txBody>
            <a:bodyPr anchor="b">
              <a:spAutoFit/>
            </a:bodyPr>
            <a:lstStyle/>
            <a:p>
              <a:endParaRPr lang="en-US"/>
            </a:p>
          </p:txBody>
        </p:sp>
        <p:sp>
          <p:nvSpPr>
            <p:cNvPr id="17500" name="Line 53"/>
            <p:cNvSpPr>
              <a:spLocks noChangeShapeType="1"/>
            </p:cNvSpPr>
            <p:nvPr/>
          </p:nvSpPr>
          <p:spPr bwMode="auto">
            <a:xfrm flipH="1">
              <a:off x="2796" y="1213"/>
              <a:ext cx="46" cy="441"/>
            </a:xfrm>
            <a:prstGeom prst="line">
              <a:avLst/>
            </a:prstGeom>
            <a:noFill/>
            <a:ln w="19050">
              <a:solidFill>
                <a:srgbClr val="993300"/>
              </a:solidFill>
              <a:round/>
              <a:headEnd/>
              <a:tailEnd/>
            </a:ln>
          </p:spPr>
          <p:txBody>
            <a:bodyPr anchor="b">
              <a:spAutoFit/>
            </a:bodyPr>
            <a:lstStyle/>
            <a:p>
              <a:endParaRPr lang="en-US"/>
            </a:p>
          </p:txBody>
        </p:sp>
        <p:sp>
          <p:nvSpPr>
            <p:cNvPr id="17501" name="Line 54"/>
            <p:cNvSpPr>
              <a:spLocks noChangeShapeType="1"/>
            </p:cNvSpPr>
            <p:nvPr/>
          </p:nvSpPr>
          <p:spPr bwMode="auto">
            <a:xfrm>
              <a:off x="2842" y="1217"/>
              <a:ext cx="45" cy="440"/>
            </a:xfrm>
            <a:prstGeom prst="line">
              <a:avLst/>
            </a:prstGeom>
            <a:noFill/>
            <a:ln w="19050">
              <a:solidFill>
                <a:srgbClr val="993300"/>
              </a:solidFill>
              <a:round/>
              <a:headEnd/>
              <a:tailEnd/>
            </a:ln>
          </p:spPr>
          <p:txBody>
            <a:bodyPr anchor="b">
              <a:spAutoFit/>
            </a:bodyPr>
            <a:lstStyle/>
            <a:p>
              <a:endParaRPr lang="en-US"/>
            </a:p>
          </p:txBody>
        </p:sp>
        <p:sp>
          <p:nvSpPr>
            <p:cNvPr id="17502" name="Line 55"/>
            <p:cNvSpPr>
              <a:spLocks noChangeShapeType="1"/>
            </p:cNvSpPr>
            <p:nvPr/>
          </p:nvSpPr>
          <p:spPr bwMode="auto">
            <a:xfrm flipH="1">
              <a:off x="2759" y="1654"/>
              <a:ext cx="128" cy="1222"/>
            </a:xfrm>
            <a:prstGeom prst="line">
              <a:avLst/>
            </a:prstGeom>
            <a:noFill/>
            <a:ln w="19050">
              <a:solidFill>
                <a:srgbClr val="993300"/>
              </a:solidFill>
              <a:round/>
              <a:headEnd/>
              <a:tailEnd/>
            </a:ln>
          </p:spPr>
          <p:txBody>
            <a:bodyPr anchor="b">
              <a:spAutoFit/>
            </a:bodyPr>
            <a:lstStyle/>
            <a:p>
              <a:endParaRPr lang="en-US"/>
            </a:p>
          </p:txBody>
        </p:sp>
        <p:sp>
          <p:nvSpPr>
            <p:cNvPr id="17503" name="Line 56"/>
            <p:cNvSpPr>
              <a:spLocks noChangeShapeType="1"/>
            </p:cNvSpPr>
            <p:nvPr/>
          </p:nvSpPr>
          <p:spPr bwMode="auto">
            <a:xfrm flipH="1">
              <a:off x="2605" y="1650"/>
              <a:ext cx="524" cy="601"/>
            </a:xfrm>
            <a:prstGeom prst="line">
              <a:avLst/>
            </a:prstGeom>
            <a:noFill/>
            <a:ln w="19050">
              <a:solidFill>
                <a:schemeClr val="tx1"/>
              </a:solidFill>
              <a:round/>
              <a:headEnd/>
              <a:tailEnd/>
            </a:ln>
          </p:spPr>
          <p:txBody>
            <a:bodyPr anchor="b">
              <a:spAutoFit/>
            </a:bodyPr>
            <a:lstStyle/>
            <a:p>
              <a:endParaRPr lang="en-US"/>
            </a:p>
          </p:txBody>
        </p:sp>
        <p:sp>
          <p:nvSpPr>
            <p:cNvPr id="17504" name="Line 57"/>
            <p:cNvSpPr>
              <a:spLocks noChangeShapeType="1"/>
            </p:cNvSpPr>
            <p:nvPr/>
          </p:nvSpPr>
          <p:spPr bwMode="auto">
            <a:xfrm flipH="1">
              <a:off x="2630" y="1654"/>
              <a:ext cx="465" cy="599"/>
            </a:xfrm>
            <a:prstGeom prst="line">
              <a:avLst/>
            </a:prstGeom>
            <a:noFill/>
            <a:ln w="19050">
              <a:solidFill>
                <a:schemeClr val="tx1"/>
              </a:solidFill>
              <a:round/>
              <a:headEnd/>
              <a:tailEnd/>
            </a:ln>
          </p:spPr>
          <p:txBody>
            <a:bodyPr anchor="b">
              <a:spAutoFit/>
            </a:bodyPr>
            <a:lstStyle/>
            <a:p>
              <a:endParaRPr lang="en-US"/>
            </a:p>
          </p:txBody>
        </p:sp>
        <p:sp>
          <p:nvSpPr>
            <p:cNvPr id="17505" name="Line 58"/>
            <p:cNvSpPr>
              <a:spLocks noChangeShapeType="1"/>
            </p:cNvSpPr>
            <p:nvPr/>
          </p:nvSpPr>
          <p:spPr bwMode="auto">
            <a:xfrm flipH="1">
              <a:off x="2567" y="1654"/>
              <a:ext cx="591" cy="601"/>
            </a:xfrm>
            <a:prstGeom prst="line">
              <a:avLst/>
            </a:prstGeom>
            <a:noFill/>
            <a:ln w="19050">
              <a:solidFill>
                <a:schemeClr val="tx1"/>
              </a:solidFill>
              <a:round/>
              <a:headEnd/>
              <a:tailEnd/>
            </a:ln>
          </p:spPr>
          <p:txBody>
            <a:bodyPr anchor="b">
              <a:spAutoFit/>
            </a:bodyPr>
            <a:lstStyle/>
            <a:p>
              <a:endParaRPr lang="en-US"/>
            </a:p>
          </p:txBody>
        </p:sp>
        <p:sp>
          <p:nvSpPr>
            <p:cNvPr id="19517" name="Text Box 59"/>
            <p:cNvSpPr txBox="1">
              <a:spLocks noChangeArrowheads="1"/>
            </p:cNvSpPr>
            <p:nvPr/>
          </p:nvSpPr>
          <p:spPr bwMode="auto">
            <a:xfrm>
              <a:off x="1200" y="910"/>
              <a:ext cx="912" cy="194"/>
            </a:xfrm>
            <a:prstGeom prst="rect">
              <a:avLst/>
            </a:prstGeom>
            <a:noFill/>
            <a:ln w="9525" algn="ctr">
              <a:noFill/>
              <a:miter lim="800000"/>
              <a:headEnd/>
              <a:tailEnd/>
            </a:ln>
          </p:spPr>
          <p:txBody>
            <a:bodyPr anchor="b">
              <a:spAutoFit/>
            </a:bodyPr>
            <a:lstStyle/>
            <a:p>
              <a:pPr>
                <a:defRPr/>
              </a:pPr>
              <a:r>
                <a:rPr lang="en-US" sz="1400" dirty="0" err="1">
                  <a:latin typeface="+mj-lt"/>
                </a:rPr>
                <a:t>Schottky</a:t>
              </a:r>
              <a:r>
                <a:rPr lang="en-US" sz="1400" dirty="0">
                  <a:latin typeface="+mj-lt"/>
                </a:rPr>
                <a:t>-FEG</a:t>
              </a:r>
            </a:p>
          </p:txBody>
        </p:sp>
        <p:sp>
          <p:nvSpPr>
            <p:cNvPr id="19518" name="Text Box 60"/>
            <p:cNvSpPr txBox="1">
              <a:spLocks noChangeArrowheads="1"/>
            </p:cNvSpPr>
            <p:nvPr/>
          </p:nvSpPr>
          <p:spPr bwMode="auto">
            <a:xfrm>
              <a:off x="4608" y="1246"/>
              <a:ext cx="768" cy="291"/>
            </a:xfrm>
            <a:prstGeom prst="rect">
              <a:avLst/>
            </a:prstGeom>
            <a:noFill/>
            <a:ln w="9525" algn="ctr">
              <a:noFill/>
              <a:miter lim="800000"/>
              <a:headEnd/>
              <a:tailEnd/>
            </a:ln>
          </p:spPr>
          <p:txBody>
            <a:bodyPr anchor="b">
              <a:spAutoFit/>
            </a:bodyPr>
            <a:lstStyle/>
            <a:p>
              <a:pPr algn="ctr">
                <a:defRPr/>
              </a:pPr>
              <a:r>
                <a:rPr lang="en-US" sz="1200" dirty="0">
                  <a:latin typeface="+mj-lt"/>
                </a:rPr>
                <a:t>extractor,</a:t>
              </a:r>
              <a:br>
                <a:rPr lang="en-US" sz="1200" dirty="0">
                  <a:latin typeface="+mj-lt"/>
                </a:rPr>
              </a:br>
              <a:r>
                <a:rPr lang="en-US" sz="1200" dirty="0">
                  <a:latin typeface="+mj-lt"/>
                </a:rPr>
                <a:t>2 apertures</a:t>
              </a:r>
            </a:p>
          </p:txBody>
        </p:sp>
        <p:sp>
          <p:nvSpPr>
            <p:cNvPr id="19519" name="Text Box 61"/>
            <p:cNvSpPr txBox="1">
              <a:spLocks noChangeArrowheads="1"/>
            </p:cNvSpPr>
            <p:nvPr/>
          </p:nvSpPr>
          <p:spPr bwMode="auto">
            <a:xfrm>
              <a:off x="4608" y="1561"/>
              <a:ext cx="816" cy="291"/>
            </a:xfrm>
            <a:prstGeom prst="rect">
              <a:avLst/>
            </a:prstGeom>
            <a:noFill/>
            <a:ln w="9525" algn="ctr">
              <a:noFill/>
              <a:miter lim="800000"/>
              <a:headEnd/>
              <a:tailEnd/>
            </a:ln>
          </p:spPr>
          <p:txBody>
            <a:bodyPr anchor="b">
              <a:spAutoFit/>
            </a:bodyPr>
            <a:lstStyle/>
            <a:p>
              <a:pPr algn="ctr">
                <a:defRPr/>
              </a:pPr>
              <a:r>
                <a:rPr lang="en-US" sz="1200" dirty="0">
                  <a:latin typeface="+mj-lt"/>
                </a:rPr>
                <a:t>segmented</a:t>
              </a:r>
              <a:br>
                <a:rPr lang="en-US" sz="1200" dirty="0">
                  <a:latin typeface="+mj-lt"/>
                </a:rPr>
              </a:br>
              <a:r>
                <a:rPr lang="en-US" sz="1200" dirty="0">
                  <a:latin typeface="+mj-lt"/>
                </a:rPr>
                <a:t>gun lens</a:t>
              </a:r>
            </a:p>
          </p:txBody>
        </p:sp>
        <p:sp>
          <p:nvSpPr>
            <p:cNvPr id="19520" name="Text Box 62"/>
            <p:cNvSpPr txBox="1">
              <a:spLocks noChangeArrowheads="1"/>
            </p:cNvSpPr>
            <p:nvPr/>
          </p:nvSpPr>
          <p:spPr bwMode="auto">
            <a:xfrm>
              <a:off x="4704" y="2110"/>
              <a:ext cx="672" cy="291"/>
            </a:xfrm>
            <a:prstGeom prst="rect">
              <a:avLst/>
            </a:prstGeom>
            <a:noFill/>
            <a:ln w="9525" algn="ctr">
              <a:noFill/>
              <a:miter lim="800000"/>
              <a:headEnd/>
              <a:tailEnd/>
            </a:ln>
          </p:spPr>
          <p:txBody>
            <a:bodyPr anchor="b">
              <a:spAutoFit/>
            </a:bodyPr>
            <a:lstStyle/>
            <a:p>
              <a:pPr algn="ctr">
                <a:defRPr/>
              </a:pPr>
              <a:r>
                <a:rPr lang="en-US" sz="1200" dirty="0">
                  <a:latin typeface="+mj-lt"/>
                </a:rPr>
                <a:t>aperture </a:t>
              </a:r>
              <a:br>
                <a:rPr lang="en-US" sz="1200" dirty="0">
                  <a:latin typeface="+mj-lt"/>
                </a:rPr>
              </a:br>
              <a:r>
                <a:rPr lang="en-US" sz="1200" dirty="0">
                  <a:latin typeface="+mj-lt"/>
                </a:rPr>
                <a:t>and slit</a:t>
              </a:r>
            </a:p>
          </p:txBody>
        </p:sp>
        <p:sp>
          <p:nvSpPr>
            <p:cNvPr id="19521" name="Text Box 63"/>
            <p:cNvSpPr txBox="1">
              <a:spLocks noChangeArrowheads="1"/>
            </p:cNvSpPr>
            <p:nvPr/>
          </p:nvSpPr>
          <p:spPr bwMode="auto">
            <a:xfrm>
              <a:off x="4608" y="2494"/>
              <a:ext cx="816" cy="174"/>
            </a:xfrm>
            <a:prstGeom prst="rect">
              <a:avLst/>
            </a:prstGeom>
            <a:noFill/>
            <a:ln w="9525" algn="ctr">
              <a:noFill/>
              <a:miter lim="800000"/>
              <a:headEnd/>
              <a:tailEnd/>
            </a:ln>
          </p:spPr>
          <p:txBody>
            <a:bodyPr anchor="b">
              <a:spAutoFit/>
            </a:bodyPr>
            <a:lstStyle/>
            <a:p>
              <a:pPr algn="ctr">
                <a:defRPr/>
              </a:pPr>
              <a:r>
                <a:rPr lang="en-US" sz="1200" dirty="0">
                  <a:latin typeface="+mj-lt"/>
                </a:rPr>
                <a:t>deflector</a:t>
              </a:r>
            </a:p>
          </p:txBody>
        </p:sp>
        <p:sp>
          <p:nvSpPr>
            <p:cNvPr id="17511" name="Text Box 64"/>
            <p:cNvSpPr txBox="1">
              <a:spLocks noChangeArrowheads="1"/>
            </p:cNvSpPr>
            <p:nvPr/>
          </p:nvSpPr>
          <p:spPr bwMode="auto">
            <a:xfrm>
              <a:off x="1344" y="2928"/>
              <a:ext cx="528" cy="212"/>
            </a:xfrm>
            <a:prstGeom prst="rect">
              <a:avLst/>
            </a:prstGeom>
            <a:noFill/>
            <a:ln w="9525" algn="ctr">
              <a:noFill/>
              <a:miter lim="800000"/>
              <a:headEnd/>
              <a:tailEnd/>
            </a:ln>
          </p:spPr>
          <p:txBody>
            <a:bodyPr anchor="b">
              <a:spAutoFit/>
            </a:bodyPr>
            <a:lstStyle/>
            <a:p>
              <a:endParaRPr lang="en-US" sz="1600"/>
            </a:p>
          </p:txBody>
        </p:sp>
        <p:sp>
          <p:nvSpPr>
            <p:cNvPr id="17512" name="Text Box 65"/>
            <p:cNvSpPr txBox="1">
              <a:spLocks noChangeArrowheads="1"/>
            </p:cNvSpPr>
            <p:nvPr/>
          </p:nvSpPr>
          <p:spPr bwMode="auto">
            <a:xfrm>
              <a:off x="2640" y="2928"/>
              <a:ext cx="528" cy="212"/>
            </a:xfrm>
            <a:prstGeom prst="rect">
              <a:avLst/>
            </a:prstGeom>
            <a:noFill/>
            <a:ln w="9525" algn="ctr">
              <a:noFill/>
              <a:miter lim="800000"/>
              <a:headEnd/>
              <a:tailEnd/>
            </a:ln>
          </p:spPr>
          <p:txBody>
            <a:bodyPr anchor="b">
              <a:spAutoFit/>
            </a:bodyPr>
            <a:lstStyle/>
            <a:p>
              <a:endParaRPr lang="en-US" sz="1600"/>
            </a:p>
          </p:txBody>
        </p:sp>
        <p:sp>
          <p:nvSpPr>
            <p:cNvPr id="17513" name="Line 66"/>
            <p:cNvSpPr>
              <a:spLocks noChangeShapeType="1"/>
            </p:cNvSpPr>
            <p:nvPr/>
          </p:nvSpPr>
          <p:spPr bwMode="auto">
            <a:xfrm flipV="1">
              <a:off x="3666" y="2249"/>
              <a:ext cx="475" cy="2"/>
            </a:xfrm>
            <a:prstGeom prst="line">
              <a:avLst/>
            </a:prstGeom>
            <a:noFill/>
            <a:ln w="38100">
              <a:solidFill>
                <a:schemeClr val="tx1"/>
              </a:solidFill>
              <a:round/>
              <a:headEnd/>
              <a:tailEnd/>
            </a:ln>
          </p:spPr>
          <p:txBody>
            <a:bodyPr anchor="b">
              <a:spAutoFit/>
            </a:bodyPr>
            <a:lstStyle/>
            <a:p>
              <a:endParaRPr lang="en-US"/>
            </a:p>
          </p:txBody>
        </p:sp>
        <p:sp>
          <p:nvSpPr>
            <p:cNvPr id="17514" name="Line 67"/>
            <p:cNvSpPr>
              <a:spLocks noChangeShapeType="1"/>
            </p:cNvSpPr>
            <p:nvPr/>
          </p:nvSpPr>
          <p:spPr bwMode="auto">
            <a:xfrm flipH="1">
              <a:off x="4191" y="2251"/>
              <a:ext cx="493" cy="0"/>
            </a:xfrm>
            <a:prstGeom prst="line">
              <a:avLst/>
            </a:prstGeom>
            <a:noFill/>
            <a:ln w="38100">
              <a:solidFill>
                <a:schemeClr val="tx1"/>
              </a:solidFill>
              <a:round/>
              <a:headEnd/>
              <a:tailEnd/>
            </a:ln>
          </p:spPr>
          <p:txBody>
            <a:bodyPr anchor="b">
              <a:spAutoFit/>
            </a:bodyPr>
            <a:lstStyle/>
            <a:p>
              <a:endParaRPr lang="en-US"/>
            </a:p>
          </p:txBody>
        </p:sp>
        <p:sp>
          <p:nvSpPr>
            <p:cNvPr id="17515" name="Line 68"/>
            <p:cNvSpPr>
              <a:spLocks noChangeShapeType="1"/>
            </p:cNvSpPr>
            <p:nvPr/>
          </p:nvSpPr>
          <p:spPr bwMode="auto">
            <a:xfrm>
              <a:off x="4166" y="1224"/>
              <a:ext cx="0" cy="1372"/>
            </a:xfrm>
            <a:prstGeom prst="line">
              <a:avLst/>
            </a:prstGeom>
            <a:noFill/>
            <a:ln w="19050">
              <a:solidFill>
                <a:srgbClr val="993300"/>
              </a:solidFill>
              <a:round/>
              <a:headEnd/>
              <a:tailEnd/>
            </a:ln>
          </p:spPr>
          <p:txBody>
            <a:bodyPr anchor="b">
              <a:spAutoFit/>
            </a:bodyPr>
            <a:lstStyle/>
            <a:p>
              <a:endParaRPr lang="en-US"/>
            </a:p>
          </p:txBody>
        </p:sp>
        <p:sp>
          <p:nvSpPr>
            <p:cNvPr id="17516" name="Rectangle 70"/>
            <p:cNvSpPr>
              <a:spLocks noChangeArrowheads="1"/>
            </p:cNvSpPr>
            <p:nvPr/>
          </p:nvSpPr>
          <p:spPr bwMode="auto">
            <a:xfrm>
              <a:off x="3628" y="1254"/>
              <a:ext cx="285" cy="233"/>
            </a:xfrm>
            <a:prstGeom prst="rect">
              <a:avLst/>
            </a:prstGeom>
            <a:noFill/>
            <a:ln w="19050" algn="ctr">
              <a:solidFill>
                <a:schemeClr val="tx1"/>
              </a:solidFill>
              <a:miter lim="800000"/>
              <a:headEnd/>
              <a:tailEnd/>
            </a:ln>
          </p:spPr>
          <p:txBody>
            <a:bodyPr anchor="ctr">
              <a:spAutoFit/>
            </a:bodyPr>
            <a:lstStyle/>
            <a:p>
              <a:endParaRPr lang="en-US"/>
            </a:p>
          </p:txBody>
        </p:sp>
        <p:sp>
          <p:nvSpPr>
            <p:cNvPr id="17517" name="Rectangle 71"/>
            <p:cNvSpPr>
              <a:spLocks noChangeArrowheads="1"/>
            </p:cNvSpPr>
            <p:nvPr/>
          </p:nvSpPr>
          <p:spPr bwMode="auto">
            <a:xfrm>
              <a:off x="4419" y="1254"/>
              <a:ext cx="285" cy="233"/>
            </a:xfrm>
            <a:prstGeom prst="rect">
              <a:avLst/>
            </a:prstGeom>
            <a:noFill/>
            <a:ln w="19050" algn="ctr">
              <a:solidFill>
                <a:schemeClr val="tx1"/>
              </a:solidFill>
              <a:miter lim="800000"/>
              <a:headEnd/>
              <a:tailEnd/>
            </a:ln>
          </p:spPr>
          <p:txBody>
            <a:bodyPr anchor="ctr">
              <a:spAutoFit/>
            </a:bodyPr>
            <a:lstStyle/>
            <a:p>
              <a:endParaRPr lang="en-US"/>
            </a:p>
          </p:txBody>
        </p:sp>
        <p:sp>
          <p:nvSpPr>
            <p:cNvPr id="17518" name="Line 72"/>
            <p:cNvSpPr>
              <a:spLocks noChangeShapeType="1"/>
            </p:cNvSpPr>
            <p:nvPr/>
          </p:nvSpPr>
          <p:spPr bwMode="auto">
            <a:xfrm>
              <a:off x="4166" y="1213"/>
              <a:ext cx="251" cy="440"/>
            </a:xfrm>
            <a:prstGeom prst="line">
              <a:avLst/>
            </a:prstGeom>
            <a:noFill/>
            <a:ln w="19050">
              <a:solidFill>
                <a:schemeClr val="tx1"/>
              </a:solidFill>
              <a:round/>
              <a:headEnd/>
              <a:tailEnd/>
            </a:ln>
          </p:spPr>
          <p:txBody>
            <a:bodyPr anchor="b">
              <a:spAutoFit/>
            </a:bodyPr>
            <a:lstStyle/>
            <a:p>
              <a:endParaRPr lang="en-US"/>
            </a:p>
          </p:txBody>
        </p:sp>
        <p:sp>
          <p:nvSpPr>
            <p:cNvPr id="17519" name="Line 73"/>
            <p:cNvSpPr>
              <a:spLocks noChangeShapeType="1"/>
            </p:cNvSpPr>
            <p:nvPr/>
          </p:nvSpPr>
          <p:spPr bwMode="auto">
            <a:xfrm>
              <a:off x="4166" y="1219"/>
              <a:ext cx="289" cy="435"/>
            </a:xfrm>
            <a:prstGeom prst="line">
              <a:avLst/>
            </a:prstGeom>
            <a:noFill/>
            <a:ln w="19050">
              <a:solidFill>
                <a:schemeClr val="tx1"/>
              </a:solidFill>
              <a:round/>
              <a:headEnd/>
              <a:tailEnd/>
            </a:ln>
          </p:spPr>
          <p:txBody>
            <a:bodyPr anchor="b">
              <a:spAutoFit/>
            </a:bodyPr>
            <a:lstStyle/>
            <a:p>
              <a:endParaRPr lang="en-US"/>
            </a:p>
          </p:txBody>
        </p:sp>
        <p:sp>
          <p:nvSpPr>
            <p:cNvPr id="17520" name="Line 74"/>
            <p:cNvSpPr>
              <a:spLocks noChangeShapeType="1"/>
            </p:cNvSpPr>
            <p:nvPr/>
          </p:nvSpPr>
          <p:spPr bwMode="auto">
            <a:xfrm>
              <a:off x="4165" y="1220"/>
              <a:ext cx="321" cy="432"/>
            </a:xfrm>
            <a:prstGeom prst="line">
              <a:avLst/>
            </a:prstGeom>
            <a:noFill/>
            <a:ln w="19050">
              <a:solidFill>
                <a:schemeClr val="tx1"/>
              </a:solidFill>
              <a:round/>
              <a:headEnd/>
              <a:tailEnd/>
            </a:ln>
          </p:spPr>
          <p:txBody>
            <a:bodyPr anchor="b">
              <a:spAutoFit/>
            </a:bodyPr>
            <a:lstStyle/>
            <a:p>
              <a:endParaRPr lang="en-US"/>
            </a:p>
          </p:txBody>
        </p:sp>
        <p:sp>
          <p:nvSpPr>
            <p:cNvPr id="17521" name="Line 75"/>
            <p:cNvSpPr>
              <a:spLocks noChangeShapeType="1"/>
            </p:cNvSpPr>
            <p:nvPr/>
          </p:nvSpPr>
          <p:spPr bwMode="auto">
            <a:xfrm>
              <a:off x="3913" y="1398"/>
              <a:ext cx="208" cy="0"/>
            </a:xfrm>
            <a:prstGeom prst="line">
              <a:avLst/>
            </a:prstGeom>
            <a:noFill/>
            <a:ln w="38100">
              <a:solidFill>
                <a:schemeClr val="tx1"/>
              </a:solidFill>
              <a:round/>
              <a:headEnd/>
              <a:tailEnd/>
            </a:ln>
          </p:spPr>
          <p:txBody>
            <a:bodyPr anchor="b">
              <a:spAutoFit/>
            </a:bodyPr>
            <a:lstStyle/>
            <a:p>
              <a:endParaRPr lang="en-US"/>
            </a:p>
          </p:txBody>
        </p:sp>
        <p:sp>
          <p:nvSpPr>
            <p:cNvPr id="17522" name="Line 76"/>
            <p:cNvSpPr>
              <a:spLocks noChangeShapeType="1"/>
            </p:cNvSpPr>
            <p:nvPr/>
          </p:nvSpPr>
          <p:spPr bwMode="auto">
            <a:xfrm>
              <a:off x="4209" y="1398"/>
              <a:ext cx="57" cy="0"/>
            </a:xfrm>
            <a:prstGeom prst="line">
              <a:avLst/>
            </a:prstGeom>
            <a:noFill/>
            <a:ln w="38100">
              <a:solidFill>
                <a:schemeClr val="tx1"/>
              </a:solidFill>
              <a:round/>
              <a:headEnd/>
              <a:tailEnd/>
            </a:ln>
          </p:spPr>
          <p:txBody>
            <a:bodyPr anchor="b">
              <a:spAutoFit/>
            </a:bodyPr>
            <a:lstStyle/>
            <a:p>
              <a:endParaRPr lang="en-US"/>
            </a:p>
          </p:txBody>
        </p:sp>
        <p:sp>
          <p:nvSpPr>
            <p:cNvPr id="17523" name="Line 77"/>
            <p:cNvSpPr>
              <a:spLocks noChangeShapeType="1"/>
            </p:cNvSpPr>
            <p:nvPr/>
          </p:nvSpPr>
          <p:spPr bwMode="auto">
            <a:xfrm>
              <a:off x="4308" y="1397"/>
              <a:ext cx="111" cy="1"/>
            </a:xfrm>
            <a:prstGeom prst="line">
              <a:avLst/>
            </a:prstGeom>
            <a:noFill/>
            <a:ln w="38100">
              <a:solidFill>
                <a:schemeClr val="tx1"/>
              </a:solidFill>
              <a:round/>
              <a:headEnd/>
              <a:tailEnd/>
            </a:ln>
          </p:spPr>
          <p:txBody>
            <a:bodyPr anchor="b">
              <a:spAutoFit/>
            </a:bodyPr>
            <a:lstStyle/>
            <a:p>
              <a:endParaRPr lang="en-US"/>
            </a:p>
          </p:txBody>
        </p:sp>
        <p:sp>
          <p:nvSpPr>
            <p:cNvPr id="17524" name="Line 78"/>
            <p:cNvSpPr>
              <a:spLocks noChangeShapeType="1"/>
            </p:cNvSpPr>
            <p:nvPr/>
          </p:nvSpPr>
          <p:spPr bwMode="auto">
            <a:xfrm>
              <a:off x="4269" y="2238"/>
              <a:ext cx="0" cy="40"/>
            </a:xfrm>
            <a:prstGeom prst="line">
              <a:avLst/>
            </a:prstGeom>
            <a:noFill/>
            <a:ln w="38100">
              <a:solidFill>
                <a:schemeClr val="bg1"/>
              </a:solidFill>
              <a:round/>
              <a:headEnd/>
              <a:tailEnd/>
            </a:ln>
          </p:spPr>
          <p:txBody>
            <a:bodyPr anchor="b">
              <a:spAutoFit/>
            </a:bodyPr>
            <a:lstStyle/>
            <a:p>
              <a:endParaRPr lang="en-US"/>
            </a:p>
          </p:txBody>
        </p:sp>
        <p:sp>
          <p:nvSpPr>
            <p:cNvPr id="17525" name="Line 79"/>
            <p:cNvSpPr>
              <a:spLocks noChangeShapeType="1"/>
            </p:cNvSpPr>
            <p:nvPr/>
          </p:nvSpPr>
          <p:spPr bwMode="auto">
            <a:xfrm flipH="1">
              <a:off x="4071" y="1213"/>
              <a:ext cx="95" cy="441"/>
            </a:xfrm>
            <a:prstGeom prst="line">
              <a:avLst/>
            </a:prstGeom>
            <a:noFill/>
            <a:ln w="19050">
              <a:solidFill>
                <a:srgbClr val="993300"/>
              </a:solidFill>
              <a:round/>
              <a:headEnd/>
              <a:tailEnd/>
            </a:ln>
          </p:spPr>
          <p:txBody>
            <a:bodyPr anchor="b">
              <a:spAutoFit/>
            </a:bodyPr>
            <a:lstStyle/>
            <a:p>
              <a:endParaRPr lang="en-US"/>
            </a:p>
          </p:txBody>
        </p:sp>
        <p:sp>
          <p:nvSpPr>
            <p:cNvPr id="17526" name="Line 80"/>
            <p:cNvSpPr>
              <a:spLocks noChangeShapeType="1"/>
            </p:cNvSpPr>
            <p:nvPr/>
          </p:nvSpPr>
          <p:spPr bwMode="auto">
            <a:xfrm>
              <a:off x="4166" y="1213"/>
              <a:ext cx="95" cy="441"/>
            </a:xfrm>
            <a:prstGeom prst="line">
              <a:avLst/>
            </a:prstGeom>
            <a:noFill/>
            <a:ln w="19050">
              <a:solidFill>
                <a:srgbClr val="993300"/>
              </a:solidFill>
              <a:round/>
              <a:headEnd/>
              <a:tailEnd/>
            </a:ln>
          </p:spPr>
          <p:txBody>
            <a:bodyPr anchor="b">
              <a:spAutoFit/>
            </a:bodyPr>
            <a:lstStyle/>
            <a:p>
              <a:endParaRPr lang="en-US"/>
            </a:p>
          </p:txBody>
        </p:sp>
        <p:sp>
          <p:nvSpPr>
            <p:cNvPr id="17527" name="Line 81"/>
            <p:cNvSpPr>
              <a:spLocks noChangeShapeType="1"/>
            </p:cNvSpPr>
            <p:nvPr/>
          </p:nvSpPr>
          <p:spPr bwMode="auto">
            <a:xfrm flipH="1">
              <a:off x="4196" y="1654"/>
              <a:ext cx="65" cy="585"/>
            </a:xfrm>
            <a:prstGeom prst="line">
              <a:avLst/>
            </a:prstGeom>
            <a:noFill/>
            <a:ln w="19050">
              <a:solidFill>
                <a:srgbClr val="993300"/>
              </a:solidFill>
              <a:round/>
              <a:headEnd/>
              <a:tailEnd/>
            </a:ln>
          </p:spPr>
          <p:txBody>
            <a:bodyPr anchor="b">
              <a:spAutoFit/>
            </a:bodyPr>
            <a:lstStyle/>
            <a:p>
              <a:endParaRPr lang="en-US"/>
            </a:p>
          </p:txBody>
        </p:sp>
        <p:sp>
          <p:nvSpPr>
            <p:cNvPr id="17528" name="Line 82"/>
            <p:cNvSpPr>
              <a:spLocks noChangeShapeType="1"/>
            </p:cNvSpPr>
            <p:nvPr/>
          </p:nvSpPr>
          <p:spPr bwMode="auto">
            <a:xfrm>
              <a:off x="4071" y="1654"/>
              <a:ext cx="67" cy="584"/>
            </a:xfrm>
            <a:prstGeom prst="line">
              <a:avLst/>
            </a:prstGeom>
            <a:noFill/>
            <a:ln w="19050">
              <a:solidFill>
                <a:srgbClr val="993300"/>
              </a:solidFill>
              <a:round/>
              <a:headEnd/>
              <a:tailEnd/>
            </a:ln>
          </p:spPr>
          <p:txBody>
            <a:bodyPr anchor="b">
              <a:spAutoFit/>
            </a:bodyPr>
            <a:lstStyle/>
            <a:p>
              <a:endParaRPr lang="en-US"/>
            </a:p>
          </p:txBody>
        </p:sp>
        <p:sp>
          <p:nvSpPr>
            <p:cNvPr id="17529" name="Line 83"/>
            <p:cNvSpPr>
              <a:spLocks noChangeShapeType="1"/>
            </p:cNvSpPr>
            <p:nvPr/>
          </p:nvSpPr>
          <p:spPr bwMode="auto">
            <a:xfrm>
              <a:off x="4120" y="1654"/>
              <a:ext cx="60" cy="942"/>
            </a:xfrm>
            <a:prstGeom prst="line">
              <a:avLst/>
            </a:prstGeom>
            <a:noFill/>
            <a:ln w="19050">
              <a:solidFill>
                <a:srgbClr val="993300"/>
              </a:solidFill>
              <a:round/>
              <a:headEnd/>
              <a:tailEnd/>
            </a:ln>
          </p:spPr>
          <p:txBody>
            <a:bodyPr anchor="b">
              <a:spAutoFit/>
            </a:bodyPr>
            <a:lstStyle/>
            <a:p>
              <a:endParaRPr lang="en-US"/>
            </a:p>
          </p:txBody>
        </p:sp>
        <p:sp>
          <p:nvSpPr>
            <p:cNvPr id="17530" name="Line 84"/>
            <p:cNvSpPr>
              <a:spLocks noChangeShapeType="1"/>
            </p:cNvSpPr>
            <p:nvPr/>
          </p:nvSpPr>
          <p:spPr bwMode="auto">
            <a:xfrm flipH="1">
              <a:off x="4120" y="1213"/>
              <a:ext cx="46" cy="441"/>
            </a:xfrm>
            <a:prstGeom prst="line">
              <a:avLst/>
            </a:prstGeom>
            <a:noFill/>
            <a:ln w="19050">
              <a:solidFill>
                <a:srgbClr val="993300"/>
              </a:solidFill>
              <a:round/>
              <a:headEnd/>
              <a:tailEnd/>
            </a:ln>
          </p:spPr>
          <p:txBody>
            <a:bodyPr anchor="b">
              <a:spAutoFit/>
            </a:bodyPr>
            <a:lstStyle/>
            <a:p>
              <a:endParaRPr lang="en-US"/>
            </a:p>
          </p:txBody>
        </p:sp>
        <p:sp>
          <p:nvSpPr>
            <p:cNvPr id="17531" name="Line 85"/>
            <p:cNvSpPr>
              <a:spLocks noChangeShapeType="1"/>
            </p:cNvSpPr>
            <p:nvPr/>
          </p:nvSpPr>
          <p:spPr bwMode="auto">
            <a:xfrm>
              <a:off x="4166" y="1217"/>
              <a:ext cx="45" cy="440"/>
            </a:xfrm>
            <a:prstGeom prst="line">
              <a:avLst/>
            </a:prstGeom>
            <a:noFill/>
            <a:ln w="19050">
              <a:solidFill>
                <a:srgbClr val="993300"/>
              </a:solidFill>
              <a:round/>
              <a:headEnd/>
              <a:tailEnd/>
            </a:ln>
          </p:spPr>
          <p:txBody>
            <a:bodyPr anchor="b">
              <a:spAutoFit/>
            </a:bodyPr>
            <a:lstStyle/>
            <a:p>
              <a:endParaRPr lang="en-US"/>
            </a:p>
          </p:txBody>
        </p:sp>
        <p:sp>
          <p:nvSpPr>
            <p:cNvPr id="17532" name="Line 86"/>
            <p:cNvSpPr>
              <a:spLocks noChangeShapeType="1"/>
            </p:cNvSpPr>
            <p:nvPr/>
          </p:nvSpPr>
          <p:spPr bwMode="auto">
            <a:xfrm flipH="1">
              <a:off x="4153" y="1654"/>
              <a:ext cx="58" cy="940"/>
            </a:xfrm>
            <a:prstGeom prst="line">
              <a:avLst/>
            </a:prstGeom>
            <a:noFill/>
            <a:ln w="19050">
              <a:solidFill>
                <a:srgbClr val="993300"/>
              </a:solidFill>
              <a:round/>
              <a:headEnd/>
              <a:tailEnd/>
            </a:ln>
          </p:spPr>
          <p:txBody>
            <a:bodyPr anchor="b">
              <a:spAutoFit/>
            </a:bodyPr>
            <a:lstStyle/>
            <a:p>
              <a:endParaRPr lang="en-US"/>
            </a:p>
          </p:txBody>
        </p:sp>
        <p:sp>
          <p:nvSpPr>
            <p:cNvPr id="17533" name="Text Box 87"/>
            <p:cNvSpPr txBox="1">
              <a:spLocks noChangeArrowheads="1"/>
            </p:cNvSpPr>
            <p:nvPr/>
          </p:nvSpPr>
          <p:spPr bwMode="auto">
            <a:xfrm>
              <a:off x="3792" y="2976"/>
              <a:ext cx="788" cy="212"/>
            </a:xfrm>
            <a:prstGeom prst="rect">
              <a:avLst/>
            </a:prstGeom>
            <a:noFill/>
            <a:ln w="9525" algn="ctr">
              <a:noFill/>
              <a:miter lim="800000"/>
              <a:headEnd/>
              <a:tailEnd/>
            </a:ln>
          </p:spPr>
          <p:txBody>
            <a:bodyPr anchor="b">
              <a:spAutoFit/>
            </a:bodyPr>
            <a:lstStyle/>
            <a:p>
              <a:endParaRPr lang="en-US" sz="1600"/>
            </a:p>
          </p:txBody>
        </p:sp>
        <p:sp>
          <p:nvSpPr>
            <p:cNvPr id="17534" name="Line 88"/>
            <p:cNvSpPr>
              <a:spLocks noChangeShapeType="1"/>
            </p:cNvSpPr>
            <p:nvPr/>
          </p:nvSpPr>
          <p:spPr bwMode="auto">
            <a:xfrm>
              <a:off x="4166" y="2600"/>
              <a:ext cx="140" cy="348"/>
            </a:xfrm>
            <a:prstGeom prst="line">
              <a:avLst/>
            </a:prstGeom>
            <a:noFill/>
            <a:ln w="19050">
              <a:solidFill>
                <a:srgbClr val="993300"/>
              </a:solidFill>
              <a:round/>
              <a:headEnd/>
              <a:tailEnd/>
            </a:ln>
          </p:spPr>
          <p:txBody>
            <a:bodyPr anchor="b">
              <a:spAutoFit/>
            </a:bodyPr>
            <a:lstStyle/>
            <a:p>
              <a:endParaRPr lang="en-US"/>
            </a:p>
          </p:txBody>
        </p:sp>
        <p:sp>
          <p:nvSpPr>
            <p:cNvPr id="17535" name="Line 90"/>
            <p:cNvSpPr>
              <a:spLocks noChangeShapeType="1"/>
            </p:cNvSpPr>
            <p:nvPr/>
          </p:nvSpPr>
          <p:spPr bwMode="auto">
            <a:xfrm>
              <a:off x="4179" y="2592"/>
              <a:ext cx="157" cy="355"/>
            </a:xfrm>
            <a:prstGeom prst="line">
              <a:avLst/>
            </a:prstGeom>
            <a:noFill/>
            <a:ln w="19050">
              <a:solidFill>
                <a:srgbClr val="993300"/>
              </a:solidFill>
              <a:round/>
              <a:headEnd/>
              <a:tailEnd/>
            </a:ln>
          </p:spPr>
          <p:txBody>
            <a:bodyPr anchor="b">
              <a:spAutoFit/>
            </a:bodyPr>
            <a:lstStyle/>
            <a:p>
              <a:endParaRPr lang="en-US"/>
            </a:p>
          </p:txBody>
        </p:sp>
        <p:sp>
          <p:nvSpPr>
            <p:cNvPr id="17536" name="Line 91"/>
            <p:cNvSpPr>
              <a:spLocks noChangeShapeType="1"/>
            </p:cNvSpPr>
            <p:nvPr/>
          </p:nvSpPr>
          <p:spPr bwMode="auto">
            <a:xfrm>
              <a:off x="4154" y="2592"/>
              <a:ext cx="122" cy="354"/>
            </a:xfrm>
            <a:prstGeom prst="line">
              <a:avLst/>
            </a:prstGeom>
            <a:noFill/>
            <a:ln w="19050">
              <a:solidFill>
                <a:srgbClr val="993300"/>
              </a:solidFill>
              <a:round/>
              <a:headEnd/>
              <a:tailEnd/>
            </a:ln>
          </p:spPr>
          <p:txBody>
            <a:bodyPr anchor="b">
              <a:spAutoFit/>
            </a:bodyPr>
            <a:lstStyle/>
            <a:p>
              <a:endParaRPr lang="en-US"/>
            </a:p>
          </p:txBody>
        </p:sp>
        <p:sp>
          <p:nvSpPr>
            <p:cNvPr id="17537" name="Line 92"/>
            <p:cNvSpPr>
              <a:spLocks noChangeShapeType="1"/>
            </p:cNvSpPr>
            <p:nvPr/>
          </p:nvSpPr>
          <p:spPr bwMode="auto">
            <a:xfrm flipH="1">
              <a:off x="4182" y="1647"/>
              <a:ext cx="234" cy="951"/>
            </a:xfrm>
            <a:prstGeom prst="line">
              <a:avLst/>
            </a:prstGeom>
            <a:noFill/>
            <a:ln w="19050">
              <a:solidFill>
                <a:schemeClr val="tx1"/>
              </a:solidFill>
              <a:round/>
              <a:headEnd/>
              <a:tailEnd/>
            </a:ln>
          </p:spPr>
          <p:txBody>
            <a:bodyPr anchor="b">
              <a:spAutoFit/>
            </a:bodyPr>
            <a:lstStyle/>
            <a:p>
              <a:endParaRPr lang="en-US"/>
            </a:p>
          </p:txBody>
        </p:sp>
        <p:sp>
          <p:nvSpPr>
            <p:cNvPr id="17538" name="Line 93"/>
            <p:cNvSpPr>
              <a:spLocks noChangeShapeType="1"/>
            </p:cNvSpPr>
            <p:nvPr/>
          </p:nvSpPr>
          <p:spPr bwMode="auto">
            <a:xfrm flipH="1">
              <a:off x="4163" y="1648"/>
              <a:ext cx="290" cy="947"/>
            </a:xfrm>
            <a:prstGeom prst="line">
              <a:avLst/>
            </a:prstGeom>
            <a:noFill/>
            <a:ln w="19050">
              <a:solidFill>
                <a:schemeClr val="tx1"/>
              </a:solidFill>
              <a:round/>
              <a:headEnd/>
              <a:tailEnd/>
            </a:ln>
          </p:spPr>
          <p:txBody>
            <a:bodyPr anchor="b">
              <a:spAutoFit/>
            </a:bodyPr>
            <a:lstStyle/>
            <a:p>
              <a:endParaRPr lang="en-US"/>
            </a:p>
          </p:txBody>
        </p:sp>
        <p:sp>
          <p:nvSpPr>
            <p:cNvPr id="17539" name="Line 94"/>
            <p:cNvSpPr>
              <a:spLocks noChangeShapeType="1"/>
            </p:cNvSpPr>
            <p:nvPr/>
          </p:nvSpPr>
          <p:spPr bwMode="auto">
            <a:xfrm flipH="1">
              <a:off x="4142" y="1647"/>
              <a:ext cx="343" cy="952"/>
            </a:xfrm>
            <a:prstGeom prst="line">
              <a:avLst/>
            </a:prstGeom>
            <a:noFill/>
            <a:ln w="19050">
              <a:solidFill>
                <a:schemeClr val="tx1"/>
              </a:solidFill>
              <a:round/>
              <a:headEnd/>
              <a:tailEnd/>
            </a:ln>
          </p:spPr>
          <p:txBody>
            <a:bodyPr anchor="b">
              <a:spAutoFit/>
            </a:bodyPr>
            <a:lstStyle/>
            <a:p>
              <a:endParaRPr lang="en-US"/>
            </a:p>
          </p:txBody>
        </p:sp>
        <p:sp>
          <p:nvSpPr>
            <p:cNvPr id="17540" name="Line 95"/>
            <p:cNvSpPr>
              <a:spLocks noChangeShapeType="1"/>
            </p:cNvSpPr>
            <p:nvPr/>
          </p:nvSpPr>
          <p:spPr bwMode="auto">
            <a:xfrm>
              <a:off x="4183" y="2596"/>
              <a:ext cx="36" cy="383"/>
            </a:xfrm>
            <a:prstGeom prst="line">
              <a:avLst/>
            </a:prstGeom>
            <a:noFill/>
            <a:ln w="19050">
              <a:solidFill>
                <a:schemeClr val="tx1"/>
              </a:solidFill>
              <a:round/>
              <a:headEnd/>
              <a:tailEnd/>
            </a:ln>
          </p:spPr>
          <p:txBody>
            <a:bodyPr anchor="b">
              <a:spAutoFit/>
            </a:bodyPr>
            <a:lstStyle/>
            <a:p>
              <a:endParaRPr lang="en-US"/>
            </a:p>
          </p:txBody>
        </p:sp>
        <p:sp>
          <p:nvSpPr>
            <p:cNvPr id="17541" name="Line 96"/>
            <p:cNvSpPr>
              <a:spLocks noChangeShapeType="1"/>
            </p:cNvSpPr>
            <p:nvPr/>
          </p:nvSpPr>
          <p:spPr bwMode="auto">
            <a:xfrm flipH="1">
              <a:off x="4114" y="2599"/>
              <a:ext cx="28" cy="381"/>
            </a:xfrm>
            <a:prstGeom prst="line">
              <a:avLst/>
            </a:prstGeom>
            <a:noFill/>
            <a:ln w="19050">
              <a:solidFill>
                <a:schemeClr val="tx1"/>
              </a:solidFill>
              <a:round/>
              <a:headEnd/>
              <a:tailEnd/>
            </a:ln>
          </p:spPr>
          <p:txBody>
            <a:bodyPr anchor="b">
              <a:spAutoFit/>
            </a:bodyPr>
            <a:lstStyle/>
            <a:p>
              <a:endParaRPr lang="en-US"/>
            </a:p>
          </p:txBody>
        </p:sp>
        <p:sp>
          <p:nvSpPr>
            <p:cNvPr id="17542" name="Line 97"/>
            <p:cNvSpPr>
              <a:spLocks noChangeShapeType="1"/>
            </p:cNvSpPr>
            <p:nvPr/>
          </p:nvSpPr>
          <p:spPr bwMode="auto">
            <a:xfrm>
              <a:off x="3744" y="2736"/>
              <a:ext cx="192" cy="0"/>
            </a:xfrm>
            <a:prstGeom prst="line">
              <a:avLst/>
            </a:prstGeom>
            <a:noFill/>
            <a:ln w="19050">
              <a:solidFill>
                <a:schemeClr val="tx1"/>
              </a:solidFill>
              <a:round/>
              <a:headEnd/>
              <a:tailEnd type="triangle" w="med" len="med"/>
            </a:ln>
          </p:spPr>
          <p:txBody>
            <a:bodyPr anchor="b">
              <a:spAutoFit/>
            </a:bodyPr>
            <a:lstStyle/>
            <a:p>
              <a:endParaRPr lang="en-US"/>
            </a:p>
          </p:txBody>
        </p:sp>
        <p:sp>
          <p:nvSpPr>
            <p:cNvPr id="17543" name="Line 98"/>
            <p:cNvSpPr>
              <a:spLocks noChangeShapeType="1"/>
            </p:cNvSpPr>
            <p:nvPr/>
          </p:nvSpPr>
          <p:spPr bwMode="auto">
            <a:xfrm>
              <a:off x="4166" y="2596"/>
              <a:ext cx="0" cy="384"/>
            </a:xfrm>
            <a:prstGeom prst="line">
              <a:avLst/>
            </a:prstGeom>
            <a:noFill/>
            <a:ln w="19050">
              <a:solidFill>
                <a:schemeClr val="tx1"/>
              </a:solidFill>
              <a:round/>
              <a:headEnd/>
              <a:tailEnd/>
            </a:ln>
          </p:spPr>
          <p:txBody>
            <a:bodyPr anchor="b">
              <a:spAutoFit/>
            </a:bodyPr>
            <a:lstStyle/>
            <a:p>
              <a:endParaRPr lang="en-US"/>
            </a:p>
          </p:txBody>
        </p:sp>
        <p:grpSp>
          <p:nvGrpSpPr>
            <p:cNvPr id="4" name="Group 99"/>
            <p:cNvGrpSpPr>
              <a:grpSpLocks/>
            </p:cNvGrpSpPr>
            <p:nvPr/>
          </p:nvGrpSpPr>
          <p:grpSpPr bwMode="auto">
            <a:xfrm>
              <a:off x="2336" y="2480"/>
              <a:ext cx="1012" cy="233"/>
              <a:chOff x="672" y="2480"/>
              <a:chExt cx="1012" cy="233"/>
            </a:xfrm>
          </p:grpSpPr>
          <p:sp>
            <p:nvSpPr>
              <p:cNvPr id="17548" name="Rectangle 100"/>
              <p:cNvSpPr>
                <a:spLocks noChangeArrowheads="1"/>
              </p:cNvSpPr>
              <p:nvPr/>
            </p:nvSpPr>
            <p:spPr bwMode="auto">
              <a:xfrm>
                <a:off x="672" y="2480"/>
                <a:ext cx="285" cy="233"/>
              </a:xfrm>
              <a:prstGeom prst="rect">
                <a:avLst/>
              </a:prstGeom>
              <a:noFill/>
              <a:ln w="19050" algn="ctr">
                <a:solidFill>
                  <a:schemeClr val="tx1"/>
                </a:solidFill>
                <a:prstDash val="sysDot"/>
                <a:miter lim="800000"/>
                <a:headEnd/>
                <a:tailEnd/>
              </a:ln>
            </p:spPr>
            <p:txBody>
              <a:bodyPr anchor="ctr">
                <a:spAutoFit/>
              </a:bodyPr>
              <a:lstStyle/>
              <a:p>
                <a:endParaRPr lang="en-US"/>
              </a:p>
            </p:txBody>
          </p:sp>
          <p:sp>
            <p:nvSpPr>
              <p:cNvPr id="17549" name="Rectangle 101"/>
              <p:cNvSpPr>
                <a:spLocks noChangeArrowheads="1"/>
              </p:cNvSpPr>
              <p:nvPr/>
            </p:nvSpPr>
            <p:spPr bwMode="auto">
              <a:xfrm>
                <a:off x="1399" y="2480"/>
                <a:ext cx="285" cy="233"/>
              </a:xfrm>
              <a:prstGeom prst="rect">
                <a:avLst/>
              </a:prstGeom>
              <a:noFill/>
              <a:ln w="19050" algn="ctr">
                <a:solidFill>
                  <a:schemeClr val="tx1"/>
                </a:solidFill>
                <a:prstDash val="sysDot"/>
                <a:miter lim="800000"/>
                <a:headEnd/>
                <a:tailEnd/>
              </a:ln>
            </p:spPr>
            <p:txBody>
              <a:bodyPr anchor="ctr">
                <a:spAutoFit/>
              </a:bodyPr>
              <a:lstStyle/>
              <a:p>
                <a:endParaRPr lang="en-US"/>
              </a:p>
            </p:txBody>
          </p:sp>
        </p:grpSp>
        <p:grpSp>
          <p:nvGrpSpPr>
            <p:cNvPr id="5" name="Group 102"/>
            <p:cNvGrpSpPr>
              <a:grpSpLocks/>
            </p:cNvGrpSpPr>
            <p:nvPr/>
          </p:nvGrpSpPr>
          <p:grpSpPr bwMode="auto">
            <a:xfrm>
              <a:off x="3662" y="2477"/>
              <a:ext cx="1012" cy="233"/>
              <a:chOff x="672" y="2480"/>
              <a:chExt cx="1012" cy="233"/>
            </a:xfrm>
          </p:grpSpPr>
          <p:sp>
            <p:nvSpPr>
              <p:cNvPr id="17546" name="Rectangle 103"/>
              <p:cNvSpPr>
                <a:spLocks noChangeArrowheads="1"/>
              </p:cNvSpPr>
              <p:nvPr/>
            </p:nvSpPr>
            <p:spPr bwMode="auto">
              <a:xfrm>
                <a:off x="672" y="2480"/>
                <a:ext cx="285" cy="233"/>
              </a:xfrm>
              <a:prstGeom prst="rect">
                <a:avLst/>
              </a:prstGeom>
              <a:noFill/>
              <a:ln w="19050" algn="ctr">
                <a:solidFill>
                  <a:schemeClr val="tx1"/>
                </a:solidFill>
                <a:miter lim="800000"/>
                <a:headEnd/>
                <a:tailEnd/>
              </a:ln>
            </p:spPr>
            <p:txBody>
              <a:bodyPr anchor="ctr">
                <a:spAutoFit/>
              </a:bodyPr>
              <a:lstStyle/>
              <a:p>
                <a:endParaRPr lang="en-US"/>
              </a:p>
            </p:txBody>
          </p:sp>
          <p:sp>
            <p:nvSpPr>
              <p:cNvPr id="17547" name="Rectangle 104"/>
              <p:cNvSpPr>
                <a:spLocks noChangeArrowheads="1"/>
              </p:cNvSpPr>
              <p:nvPr/>
            </p:nvSpPr>
            <p:spPr bwMode="auto">
              <a:xfrm>
                <a:off x="1399" y="2480"/>
                <a:ext cx="285" cy="233"/>
              </a:xfrm>
              <a:prstGeom prst="rect">
                <a:avLst/>
              </a:prstGeom>
              <a:noFill/>
              <a:ln w="19050" algn="ctr">
                <a:solidFill>
                  <a:schemeClr val="tx1"/>
                </a:solidFill>
                <a:miter lim="800000"/>
                <a:headEnd/>
                <a:tailEnd/>
              </a:ln>
            </p:spPr>
            <p:txBody>
              <a:bodyPr anchor="ctr">
                <a:spAutoFit/>
              </a:bodyPr>
              <a:lstStyle/>
              <a:p>
                <a:endParaRPr lang="en-US"/>
              </a:p>
            </p:txBody>
          </p:sp>
        </p:grpSp>
      </p:grpSp>
      <p:sp>
        <p:nvSpPr>
          <p:cNvPr id="19461" name="Text Box 105"/>
          <p:cNvSpPr txBox="1">
            <a:spLocks noChangeArrowheads="1"/>
          </p:cNvSpPr>
          <p:nvPr/>
        </p:nvSpPr>
        <p:spPr bwMode="auto">
          <a:xfrm>
            <a:off x="0" y="5715000"/>
            <a:ext cx="9144000" cy="369888"/>
          </a:xfrm>
          <a:prstGeom prst="rect">
            <a:avLst/>
          </a:prstGeom>
          <a:noFill/>
          <a:ln w="9525">
            <a:noFill/>
            <a:miter lim="800000"/>
            <a:headEnd/>
            <a:tailEnd/>
          </a:ln>
        </p:spPr>
        <p:txBody>
          <a:bodyPr>
            <a:spAutoFit/>
          </a:bodyPr>
          <a:lstStyle/>
          <a:p>
            <a:pPr algn="ctr">
              <a:defRPr/>
            </a:pPr>
            <a:r>
              <a:rPr lang="cs-CZ" dirty="0" smtClean="0">
                <a:latin typeface="+mj-lt"/>
              </a:rPr>
              <a:t> </a:t>
            </a:r>
            <a:r>
              <a:rPr lang="en-US" dirty="0" smtClean="0">
                <a:latin typeface="+mj-lt"/>
              </a:rPr>
              <a:t>Standard  </a:t>
            </a:r>
            <a:r>
              <a:rPr lang="cs-CZ" dirty="0" smtClean="0">
                <a:latin typeface="+mj-lt"/>
              </a:rPr>
              <a:t>    </a:t>
            </a:r>
            <a:r>
              <a:rPr lang="en-US" dirty="0" smtClean="0">
                <a:latin typeface="+mj-lt"/>
              </a:rPr>
              <a:t>       </a:t>
            </a:r>
            <a:r>
              <a:rPr lang="cs-CZ" dirty="0" smtClean="0">
                <a:latin typeface="+mj-lt"/>
              </a:rPr>
              <a:t>     </a:t>
            </a:r>
            <a:r>
              <a:rPr lang="en-US" dirty="0" smtClean="0">
                <a:latin typeface="+mj-lt"/>
              </a:rPr>
              <a:t>    </a:t>
            </a:r>
            <a:r>
              <a:rPr lang="cs-CZ" dirty="0" smtClean="0">
                <a:latin typeface="+mj-lt"/>
              </a:rPr>
              <a:t>    </a:t>
            </a:r>
            <a:r>
              <a:rPr lang="en-US" dirty="0" smtClean="0">
                <a:latin typeface="+mj-lt"/>
              </a:rPr>
              <a:t>High </a:t>
            </a:r>
            <a:r>
              <a:rPr lang="en-US" dirty="0">
                <a:latin typeface="+mj-lt"/>
              </a:rPr>
              <a:t>current    </a:t>
            </a:r>
            <a:r>
              <a:rPr lang="cs-CZ" dirty="0" smtClean="0">
                <a:latin typeface="+mj-lt"/>
              </a:rPr>
              <a:t>           </a:t>
            </a:r>
            <a:r>
              <a:rPr lang="en-US" dirty="0" smtClean="0">
                <a:latin typeface="+mj-lt"/>
              </a:rPr>
              <a:t>UC </a:t>
            </a:r>
            <a:r>
              <a:rPr lang="en-US" dirty="0">
                <a:latin typeface="+mj-lt"/>
              </a:rPr>
              <a:t>mode (</a:t>
            </a:r>
            <a:r>
              <a:rPr lang="en-US" dirty="0" err="1">
                <a:latin typeface="+mj-lt"/>
              </a:rPr>
              <a:t>monochromated</a:t>
            </a:r>
            <a:r>
              <a:rPr lang="en-US" dirty="0">
                <a:latin typeface="+mj-lt"/>
              </a:rPr>
              <a:t>)</a:t>
            </a:r>
          </a:p>
        </p:txBody>
      </p:sp>
      <p:sp>
        <p:nvSpPr>
          <p:cNvPr id="110" name="Rectangle 2"/>
          <p:cNvSpPr txBox="1">
            <a:spLocks noChangeAspect="1" noChangeArrowheads="1"/>
          </p:cNvSpPr>
          <p:nvPr/>
        </p:nvSpPr>
        <p:spPr bwMode="auto">
          <a:xfrm>
            <a:off x="668867" y="457200"/>
            <a:ext cx="10847917" cy="1085850"/>
          </a:xfrm>
          <a:prstGeom prst="rect">
            <a:avLst/>
          </a:prstGeom>
          <a:noFill/>
          <a:ln w="9525">
            <a:noFill/>
            <a:miter lim="800000"/>
            <a:headEnd/>
            <a:tailEnd/>
          </a:ln>
          <a:effectLst/>
        </p:spPr>
        <p:txBody>
          <a:bodyPr/>
          <a:lstStyle/>
          <a:p>
            <a:pPr>
              <a:spcAft>
                <a:spcPct val="30000"/>
              </a:spcAft>
              <a:defRPr/>
            </a:pPr>
            <a:endParaRPr lang="en-US" sz="3200" kern="0" dirty="0">
              <a:solidFill>
                <a:schemeClr val="tx2"/>
              </a:solidFill>
              <a:latin typeface="+mj-lt"/>
              <a:ea typeface="+mj-ea"/>
              <a:cs typeface="+mj-cs"/>
            </a:endParaRPr>
          </a:p>
        </p:txBody>
      </p:sp>
      <p:sp>
        <p:nvSpPr>
          <p:cNvPr id="147" name="TextBox 146"/>
          <p:cNvSpPr txBox="1"/>
          <p:nvPr/>
        </p:nvSpPr>
        <p:spPr>
          <a:xfrm>
            <a:off x="437339" y="1219884"/>
            <a:ext cx="3565400" cy="646331"/>
          </a:xfrm>
          <a:prstGeom prst="rect">
            <a:avLst/>
          </a:prstGeom>
          <a:noFill/>
        </p:spPr>
        <p:txBody>
          <a:bodyPr wrap="none">
            <a:spAutoFit/>
          </a:bodyPr>
          <a:lstStyle/>
          <a:p>
            <a:pPr>
              <a:defRPr/>
            </a:pPr>
            <a:r>
              <a:rPr lang="fr-FR" sz="2000" dirty="0">
                <a:latin typeface="+mj-lt"/>
              </a:rPr>
              <a:t>3 </a:t>
            </a:r>
            <a:r>
              <a:rPr lang="fr-FR" sz="2000" dirty="0" err="1">
                <a:latin typeface="+mj-lt"/>
              </a:rPr>
              <a:t>beam</a:t>
            </a:r>
            <a:r>
              <a:rPr lang="fr-FR" sz="2000" dirty="0">
                <a:latin typeface="+mj-lt"/>
              </a:rPr>
              <a:t> modes</a:t>
            </a:r>
          </a:p>
          <a:p>
            <a:pPr>
              <a:defRPr/>
            </a:pPr>
            <a:r>
              <a:rPr lang="fr-FR" sz="1600" dirty="0" err="1">
                <a:latin typeface="+mj-lt"/>
              </a:rPr>
              <a:t>From</a:t>
            </a:r>
            <a:r>
              <a:rPr lang="fr-FR" sz="1600" dirty="0">
                <a:latin typeface="+mj-lt"/>
              </a:rPr>
              <a:t>: Henstra et al, M&amp;M 2008 proc.</a:t>
            </a:r>
            <a:endParaRPr lang="en-US" sz="1600" dirty="0">
              <a:latin typeface="+mj-lt"/>
            </a:endParaRPr>
          </a:p>
        </p:txBody>
      </p:sp>
      <p:sp>
        <p:nvSpPr>
          <p:cNvPr id="148" name="Footer Placeholder 3"/>
          <p:cNvSpPr txBox="1">
            <a:spLocks/>
          </p:cNvSpPr>
          <p:nvPr/>
        </p:nvSpPr>
        <p:spPr bwMode="auto">
          <a:xfrm>
            <a:off x="4271434" y="6537326"/>
            <a:ext cx="3801533" cy="231775"/>
          </a:xfrm>
          <a:prstGeom prst="rect">
            <a:avLst/>
          </a:prstGeom>
          <a:noFill/>
          <a:ln w="9525">
            <a:noFill/>
            <a:miter lim="800000"/>
            <a:headEnd/>
            <a:tailEnd/>
          </a:ln>
          <a:effectLst/>
        </p:spPr>
        <p:txBody>
          <a:bodyPr/>
          <a:lstStyle/>
          <a:p>
            <a:pPr algn="ctr">
              <a:defRPr/>
            </a:pPr>
            <a:r>
              <a:rPr lang="en-US" sz="1100" dirty="0">
                <a:latin typeface="+mn-lt"/>
              </a:rPr>
              <a:t>FEI Copyright © 2010</a:t>
            </a:r>
          </a:p>
        </p:txBody>
      </p:sp>
      <p:graphicFrame>
        <p:nvGraphicFramePr>
          <p:cNvPr id="144" name="Table 143"/>
          <p:cNvGraphicFramePr>
            <a:graphicFrameLocks noGrp="1"/>
          </p:cNvGraphicFramePr>
          <p:nvPr/>
        </p:nvGraphicFramePr>
        <p:xfrm>
          <a:off x="6299200" y="838200"/>
          <a:ext cx="5486400" cy="1676400"/>
        </p:xfrm>
        <a:graphic>
          <a:graphicData uri="http://schemas.openxmlformats.org/drawingml/2006/table">
            <a:tbl>
              <a:tblPr firstRow="1" bandRow="1">
                <a:tableStyleId>{5C22544A-7EE6-4342-B048-85BDC9FD1C3A}</a:tableStyleId>
              </a:tblPr>
              <a:tblGrid>
                <a:gridCol w="2743200"/>
                <a:gridCol w="2743200"/>
              </a:tblGrid>
              <a:tr h="533400">
                <a:tc>
                  <a:txBody>
                    <a:bodyPr/>
                    <a:lstStyle/>
                    <a:p>
                      <a:pPr marL="0" marR="0" lvl="0" indent="0" algn="l" defTabSz="914400" rtl="0" eaLnBrk="1" fontAlgn="base" latinLnBrk="0" hangingPunct="1">
                        <a:lnSpc>
                          <a:spcPct val="100000"/>
                        </a:lnSpc>
                        <a:spcBef>
                          <a:spcPct val="20000"/>
                        </a:spcBef>
                        <a:spcAft>
                          <a:spcPct val="0"/>
                        </a:spcAft>
                        <a:buClr>
                          <a:srgbClr val="4A4975"/>
                        </a:buClr>
                        <a:buSzTx/>
                        <a:buFontTx/>
                        <a:buNone/>
                        <a:tabLst/>
                      </a:pPr>
                      <a:r>
                        <a:rPr kumimoji="0" lang="en-US" sz="1600" b="0" i="0" u="none" strike="noStrike" cap="none" normalizeH="0" baseline="0" dirty="0" smtClean="0">
                          <a:ln>
                            <a:noFill/>
                          </a:ln>
                          <a:solidFill>
                            <a:schemeClr val="bg1"/>
                          </a:solidFill>
                          <a:effectLst/>
                          <a:latin typeface="+mj-lt"/>
                        </a:rPr>
                        <a:t>Gun technology</a:t>
                      </a:r>
                    </a:p>
                  </a:txBody>
                  <a:tcPr marL="121920" marR="121920" horzOverflow="overflow"/>
                </a:tc>
                <a:tc>
                  <a:txBody>
                    <a:bodyPr/>
                    <a:lstStyle/>
                    <a:p>
                      <a:pPr marL="0" marR="0" lvl="0" indent="0" algn="ctr" defTabSz="914400" rtl="0" eaLnBrk="1" fontAlgn="base" latinLnBrk="0" hangingPunct="1">
                        <a:lnSpc>
                          <a:spcPct val="100000"/>
                        </a:lnSpc>
                        <a:spcBef>
                          <a:spcPct val="20000"/>
                        </a:spcBef>
                        <a:spcAft>
                          <a:spcPct val="0"/>
                        </a:spcAft>
                        <a:buClr>
                          <a:srgbClr val="4A4975"/>
                        </a:buClr>
                        <a:buSzTx/>
                        <a:buFontTx/>
                        <a:buNone/>
                        <a:tabLst/>
                      </a:pPr>
                      <a:r>
                        <a:rPr kumimoji="0" lang="en-US" sz="1600" b="0" i="0" u="none" strike="noStrike" cap="none" normalizeH="0" baseline="0" dirty="0" smtClean="0">
                          <a:ln>
                            <a:noFill/>
                          </a:ln>
                          <a:solidFill>
                            <a:schemeClr val="bg1"/>
                          </a:solidFill>
                          <a:effectLst/>
                          <a:latin typeface="+mj-lt"/>
                        </a:rPr>
                        <a:t>Energy spread</a:t>
                      </a:r>
                    </a:p>
                  </a:txBody>
                  <a:tcPr marL="121920" marR="121920" horzOverflow="overflow"/>
                </a:tc>
              </a:tr>
              <a:tr h="381000">
                <a:tc>
                  <a:txBody>
                    <a:bodyPr/>
                    <a:lstStyle/>
                    <a:p>
                      <a:pPr marL="0" marR="0" lvl="0" indent="0" algn="l" defTabSz="914400" rtl="0" eaLnBrk="1" fontAlgn="base" latinLnBrk="0" hangingPunct="1">
                        <a:lnSpc>
                          <a:spcPct val="100000"/>
                        </a:lnSpc>
                        <a:spcBef>
                          <a:spcPct val="20000"/>
                        </a:spcBef>
                        <a:spcAft>
                          <a:spcPct val="0"/>
                        </a:spcAft>
                        <a:buClr>
                          <a:srgbClr val="4A4975"/>
                        </a:buClr>
                        <a:buSzTx/>
                        <a:buFontTx/>
                        <a:buNone/>
                        <a:tabLst/>
                      </a:pPr>
                      <a:r>
                        <a:rPr kumimoji="0" lang="en-US" sz="1600" b="0" i="0" u="none" strike="noStrike" cap="none" normalizeH="0" baseline="0" dirty="0" err="1" smtClean="0">
                          <a:ln>
                            <a:noFill/>
                          </a:ln>
                          <a:solidFill>
                            <a:schemeClr val="tx1"/>
                          </a:solidFill>
                          <a:effectLst/>
                          <a:latin typeface="+mj-lt"/>
                        </a:rPr>
                        <a:t>Schottky</a:t>
                      </a:r>
                      <a:endParaRPr kumimoji="0" lang="en-US" sz="1600" b="0" i="0" u="none" strike="noStrike" cap="none" normalizeH="0" baseline="0" dirty="0" smtClean="0">
                        <a:ln>
                          <a:noFill/>
                        </a:ln>
                        <a:solidFill>
                          <a:schemeClr val="tx1"/>
                        </a:solidFill>
                        <a:effectLst/>
                        <a:latin typeface="+mj-lt"/>
                      </a:endParaRPr>
                    </a:p>
                  </a:txBody>
                  <a:tcPr marL="121920" marR="121920" horzOverflow="overflow"/>
                </a:tc>
                <a:tc>
                  <a:txBody>
                    <a:bodyPr/>
                    <a:lstStyle/>
                    <a:p>
                      <a:pPr marL="0" marR="0" lvl="0" indent="0" algn="ctr" defTabSz="914400" rtl="0" eaLnBrk="1" fontAlgn="base" latinLnBrk="0" hangingPunct="1">
                        <a:lnSpc>
                          <a:spcPct val="100000"/>
                        </a:lnSpc>
                        <a:spcBef>
                          <a:spcPct val="20000"/>
                        </a:spcBef>
                        <a:spcAft>
                          <a:spcPct val="0"/>
                        </a:spcAft>
                        <a:buClr>
                          <a:srgbClr val="4A4975"/>
                        </a:buClr>
                        <a:buSzTx/>
                        <a:buFontTx/>
                        <a:buNone/>
                        <a:tabLst/>
                      </a:pPr>
                      <a:r>
                        <a:rPr kumimoji="0" lang="en-US" sz="1600" b="0" i="0" u="none" strike="noStrike" cap="none" normalizeH="0" baseline="0" dirty="0" smtClean="0">
                          <a:ln>
                            <a:noFill/>
                          </a:ln>
                          <a:solidFill>
                            <a:schemeClr val="tx1"/>
                          </a:solidFill>
                          <a:effectLst/>
                          <a:latin typeface="+mj-lt"/>
                        </a:rPr>
                        <a:t>0.5-1.0 </a:t>
                      </a:r>
                      <a:r>
                        <a:rPr kumimoji="0" lang="en-US" sz="1600" b="0" i="0" u="none" strike="noStrike" cap="none" normalizeH="0" baseline="0" dirty="0" err="1" smtClean="0">
                          <a:ln>
                            <a:noFill/>
                          </a:ln>
                          <a:solidFill>
                            <a:schemeClr val="tx1"/>
                          </a:solidFill>
                          <a:effectLst/>
                          <a:latin typeface="+mj-lt"/>
                        </a:rPr>
                        <a:t>eV</a:t>
                      </a:r>
                      <a:endParaRPr kumimoji="0" lang="en-US" sz="1600" b="0" i="0" u="none" strike="noStrike" cap="none" normalizeH="0" baseline="0" dirty="0" smtClean="0">
                        <a:ln>
                          <a:noFill/>
                        </a:ln>
                        <a:solidFill>
                          <a:schemeClr val="tx1"/>
                        </a:solidFill>
                        <a:effectLst/>
                        <a:latin typeface="+mj-lt"/>
                      </a:endParaRPr>
                    </a:p>
                  </a:txBody>
                  <a:tcPr marL="121920" marR="121920" horzOverflow="overflow"/>
                </a:tc>
              </a:tr>
              <a:tr h="381000">
                <a:tc>
                  <a:txBody>
                    <a:bodyPr/>
                    <a:lstStyle/>
                    <a:p>
                      <a:pPr marL="0" marR="0" lvl="0" indent="0" algn="l" defTabSz="914400" rtl="0" eaLnBrk="1" fontAlgn="base" latinLnBrk="0" hangingPunct="1">
                        <a:lnSpc>
                          <a:spcPct val="100000"/>
                        </a:lnSpc>
                        <a:spcBef>
                          <a:spcPct val="20000"/>
                        </a:spcBef>
                        <a:spcAft>
                          <a:spcPct val="0"/>
                        </a:spcAft>
                        <a:buClr>
                          <a:srgbClr val="4A4975"/>
                        </a:buClr>
                        <a:buSzTx/>
                        <a:buFontTx/>
                        <a:buNone/>
                        <a:tabLst/>
                      </a:pPr>
                      <a:r>
                        <a:rPr kumimoji="0" lang="en-US" sz="1600" b="0" i="0" u="none" strike="noStrike" cap="none" normalizeH="0" baseline="0" dirty="0" smtClean="0">
                          <a:ln>
                            <a:noFill/>
                          </a:ln>
                          <a:solidFill>
                            <a:schemeClr val="tx1"/>
                          </a:solidFill>
                          <a:effectLst/>
                          <a:latin typeface="+mj-lt"/>
                        </a:rPr>
                        <a:t>Cold Field</a:t>
                      </a:r>
                    </a:p>
                  </a:txBody>
                  <a:tcPr marL="121920" marR="121920" horzOverflow="overflow"/>
                </a:tc>
                <a:tc>
                  <a:txBody>
                    <a:bodyPr/>
                    <a:lstStyle/>
                    <a:p>
                      <a:pPr marL="0" marR="0" lvl="0" indent="0" algn="ctr" defTabSz="914400" rtl="0" eaLnBrk="1" fontAlgn="base" latinLnBrk="0" hangingPunct="1">
                        <a:lnSpc>
                          <a:spcPct val="100000"/>
                        </a:lnSpc>
                        <a:spcBef>
                          <a:spcPct val="20000"/>
                        </a:spcBef>
                        <a:spcAft>
                          <a:spcPct val="0"/>
                        </a:spcAft>
                        <a:buClr>
                          <a:srgbClr val="4A4975"/>
                        </a:buClr>
                        <a:buSzTx/>
                        <a:buFontTx/>
                        <a:buNone/>
                        <a:tabLst/>
                      </a:pPr>
                      <a:r>
                        <a:rPr kumimoji="0" lang="en-US" sz="1600" b="0" i="0" u="none" strike="noStrike" cap="none" normalizeH="0" baseline="0" dirty="0" smtClean="0">
                          <a:ln>
                            <a:noFill/>
                          </a:ln>
                          <a:solidFill>
                            <a:schemeClr val="tx1"/>
                          </a:solidFill>
                          <a:effectLst/>
                          <a:latin typeface="+mj-lt"/>
                        </a:rPr>
                        <a:t>0.25-0.35 </a:t>
                      </a:r>
                      <a:r>
                        <a:rPr kumimoji="0" lang="en-US" sz="1600" b="0" i="0" u="none" strike="noStrike" cap="none" normalizeH="0" baseline="0" dirty="0" err="1" smtClean="0">
                          <a:ln>
                            <a:noFill/>
                          </a:ln>
                          <a:solidFill>
                            <a:schemeClr val="tx1"/>
                          </a:solidFill>
                          <a:effectLst/>
                          <a:latin typeface="+mj-lt"/>
                        </a:rPr>
                        <a:t>eV</a:t>
                      </a:r>
                      <a:endParaRPr kumimoji="0" lang="en-US" sz="1600" b="0" i="0" u="none" strike="noStrike" cap="none" normalizeH="0" baseline="0" dirty="0" smtClean="0">
                        <a:ln>
                          <a:noFill/>
                        </a:ln>
                        <a:solidFill>
                          <a:schemeClr val="tx1"/>
                        </a:solidFill>
                        <a:effectLst/>
                        <a:latin typeface="+mj-lt"/>
                      </a:endParaRPr>
                    </a:p>
                  </a:txBody>
                  <a:tcPr marL="121920" marR="121920" horzOverflow="overflow"/>
                </a:tc>
              </a:tr>
              <a:tr h="381000">
                <a:tc>
                  <a:txBody>
                    <a:bodyPr/>
                    <a:lstStyle/>
                    <a:p>
                      <a:pPr marL="0" marR="0" lvl="0" indent="0" algn="l" defTabSz="914400" rtl="0" eaLnBrk="1" fontAlgn="base" latinLnBrk="0" hangingPunct="1">
                        <a:lnSpc>
                          <a:spcPct val="100000"/>
                        </a:lnSpc>
                        <a:spcBef>
                          <a:spcPct val="20000"/>
                        </a:spcBef>
                        <a:spcAft>
                          <a:spcPct val="0"/>
                        </a:spcAft>
                        <a:buClr>
                          <a:srgbClr val="4A4975"/>
                        </a:buClr>
                        <a:buSzTx/>
                        <a:buFontTx/>
                        <a:buNone/>
                        <a:tabLst/>
                      </a:pPr>
                      <a:r>
                        <a:rPr kumimoji="0" lang="en-US" sz="1600" b="0" i="0" u="none" strike="noStrike" cap="none" normalizeH="0" baseline="0" dirty="0" err="1" smtClean="0">
                          <a:ln>
                            <a:noFill/>
                          </a:ln>
                          <a:solidFill>
                            <a:schemeClr val="tx1"/>
                          </a:solidFill>
                          <a:effectLst/>
                          <a:latin typeface="+mj-lt"/>
                        </a:rPr>
                        <a:t>Schottky</a:t>
                      </a:r>
                      <a:r>
                        <a:rPr kumimoji="0" lang="en-US" sz="1600" b="0" i="0" u="none" strike="noStrike" cap="none" normalizeH="0" baseline="0" dirty="0" smtClean="0">
                          <a:ln>
                            <a:noFill/>
                          </a:ln>
                          <a:solidFill>
                            <a:schemeClr val="tx1"/>
                          </a:solidFill>
                          <a:effectLst/>
                          <a:latin typeface="+mj-lt"/>
                        </a:rPr>
                        <a:t>-UC</a:t>
                      </a:r>
                    </a:p>
                  </a:txBody>
                  <a:tcPr marL="121920" marR="121920" horzOverflow="overflow"/>
                </a:tc>
                <a:tc>
                  <a:txBody>
                    <a:bodyPr/>
                    <a:lstStyle/>
                    <a:p>
                      <a:pPr marL="0" marR="0" lvl="0" indent="0" algn="ctr" defTabSz="914400" rtl="0" eaLnBrk="1" fontAlgn="base" latinLnBrk="0" hangingPunct="1">
                        <a:lnSpc>
                          <a:spcPct val="100000"/>
                        </a:lnSpc>
                        <a:spcBef>
                          <a:spcPct val="20000"/>
                        </a:spcBef>
                        <a:spcAft>
                          <a:spcPct val="0"/>
                        </a:spcAft>
                        <a:buClr>
                          <a:srgbClr val="4A4975"/>
                        </a:buClr>
                        <a:buSzTx/>
                        <a:buFontTx/>
                        <a:buNone/>
                        <a:tabLst/>
                      </a:pPr>
                      <a:r>
                        <a:rPr kumimoji="0" lang="en-US" sz="1600" b="0" i="0" u="none" strike="noStrike" cap="none" normalizeH="0" baseline="0" dirty="0" smtClean="0">
                          <a:ln>
                            <a:noFill/>
                          </a:ln>
                          <a:solidFill>
                            <a:schemeClr val="tx1"/>
                          </a:solidFill>
                          <a:effectLst/>
                          <a:latin typeface="+mj-lt"/>
                        </a:rPr>
                        <a:t>0.15 </a:t>
                      </a:r>
                      <a:r>
                        <a:rPr kumimoji="0" lang="en-US" sz="1600" b="0" i="0" u="none" strike="noStrike" cap="none" normalizeH="0" baseline="0" dirty="0" err="1" smtClean="0">
                          <a:ln>
                            <a:noFill/>
                          </a:ln>
                          <a:solidFill>
                            <a:schemeClr val="tx1"/>
                          </a:solidFill>
                          <a:effectLst/>
                          <a:latin typeface="+mj-lt"/>
                        </a:rPr>
                        <a:t>eV</a:t>
                      </a:r>
                      <a:endParaRPr kumimoji="0" lang="en-US" sz="1600" b="0" i="0" u="none" strike="noStrike" cap="none" normalizeH="0" baseline="0" dirty="0" smtClean="0">
                        <a:ln>
                          <a:noFill/>
                        </a:ln>
                        <a:solidFill>
                          <a:schemeClr val="tx1"/>
                        </a:solidFill>
                        <a:effectLst/>
                        <a:latin typeface="+mj-lt"/>
                      </a:endParaRPr>
                    </a:p>
                  </a:txBody>
                  <a:tcPr marL="121920" marR="121920" horzOverflow="overflow"/>
                </a:tc>
              </a:tr>
            </a:tbl>
          </a:graphicData>
        </a:graphic>
      </p:graphicFrame>
      <p:pic>
        <p:nvPicPr>
          <p:cNvPr id="145" name="Picture 23"/>
          <p:cNvPicPr>
            <a:picLocks noChangeAspect="1" noChangeArrowheads="1"/>
          </p:cNvPicPr>
          <p:nvPr/>
        </p:nvPicPr>
        <p:blipFill>
          <a:blip r:embed="rId3" cstate="screen">
            <a:extLst>
              <a:ext uri="{28A0092B-C50C-407E-A947-70E740481C1C}">
                <a14:useLocalDpi xmlns:a14="http://schemas.microsoft.com/office/drawing/2010/main"/>
              </a:ext>
            </a:extLst>
          </a:blip>
          <a:srcRect r="2425"/>
          <a:stretch>
            <a:fillRect/>
          </a:stretch>
        </p:blipFill>
        <p:spPr bwMode="auto">
          <a:xfrm>
            <a:off x="9144001" y="3429000"/>
            <a:ext cx="3048000" cy="1601868"/>
          </a:xfrm>
          <a:prstGeom prst="rect">
            <a:avLst/>
          </a:prstGeom>
          <a:noFill/>
          <a:ln w="9525" algn="ctr">
            <a:noFill/>
            <a:miter lim="800000"/>
            <a:headEnd/>
            <a:tailEnd/>
          </a:ln>
        </p:spPr>
      </p:pic>
      <p:sp>
        <p:nvSpPr>
          <p:cNvPr id="111" name="Title 110"/>
          <p:cNvSpPr>
            <a:spLocks noGrp="1"/>
          </p:cNvSpPr>
          <p:nvPr>
            <p:ph type="title"/>
          </p:nvPr>
        </p:nvSpPr>
        <p:spPr/>
        <p:txBody>
          <a:bodyPr>
            <a:normAutofit/>
          </a:bodyPr>
          <a:lstStyle/>
          <a:p>
            <a:r>
              <a:rPr lang="cs-CZ" dirty="0" err="1" smtClean="0"/>
              <a:t>Trycka</a:t>
            </a:r>
            <a:r>
              <a:rPr lang="cs-CZ" dirty="0" smtClean="0"/>
              <a:t> UC</a:t>
            </a:r>
            <a:endParaRPr lang="en-US" dirty="0"/>
          </a:p>
        </p:txBody>
      </p:sp>
    </p:spTree>
    <p:extLst>
      <p:ext uri="{BB962C8B-B14F-4D97-AF65-F5344CB8AC3E}">
        <p14:creationId xmlns:p14="http://schemas.microsoft.com/office/powerpoint/2010/main" val="1332839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655093" y="846162"/>
            <a:ext cx="10012907" cy="5343502"/>
            <a:chOff x="1664418" y="1751280"/>
            <a:chExt cx="6773863" cy="5038724"/>
          </a:xfrm>
        </p:grpSpPr>
        <p:pic>
          <p:nvPicPr>
            <p:cNvPr id="14342"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64418" y="1751280"/>
              <a:ext cx="6773863" cy="5038724"/>
            </a:xfrm>
            <a:prstGeom prst="rect">
              <a:avLst/>
            </a:prstGeom>
            <a:noFill/>
            <a:ln w="9525">
              <a:noFill/>
              <a:miter lim="800000"/>
              <a:headEnd/>
              <a:tailEnd/>
            </a:ln>
          </p:spPr>
        </p:pic>
        <p:sp>
          <p:nvSpPr>
            <p:cNvPr id="2437128" name="Oval 8"/>
            <p:cNvSpPr>
              <a:spLocks noChangeArrowheads="1"/>
            </p:cNvSpPr>
            <p:nvPr/>
          </p:nvSpPr>
          <p:spPr bwMode="auto">
            <a:xfrm>
              <a:off x="6413495" y="2118169"/>
              <a:ext cx="380612" cy="2967687"/>
            </a:xfrm>
            <a:prstGeom prst="ellipse">
              <a:avLst/>
            </a:prstGeom>
            <a:noFill/>
            <a:ln w="25400" cap="rnd" algn="ctr">
              <a:solidFill>
                <a:srgbClr val="990000"/>
              </a:solidFill>
              <a:prstDash val="sysDot"/>
              <a:round/>
              <a:headEnd/>
              <a:tailEnd/>
            </a:ln>
          </p:spPr>
          <p:txBody>
            <a:bodyPr wrap="none" anchor="ctr"/>
            <a:lstStyle/>
            <a:p>
              <a:pPr>
                <a:defRPr/>
              </a:pPr>
              <a:endParaRPr lang="en-US" sz="1050">
                <a:latin typeface="+mj-lt"/>
              </a:endParaRPr>
            </a:p>
          </p:txBody>
        </p:sp>
        <p:sp>
          <p:nvSpPr>
            <p:cNvPr id="2437129" name="Oval 9"/>
            <p:cNvSpPr>
              <a:spLocks noChangeArrowheads="1"/>
            </p:cNvSpPr>
            <p:nvPr/>
          </p:nvSpPr>
          <p:spPr bwMode="auto">
            <a:xfrm>
              <a:off x="3204010" y="4010905"/>
              <a:ext cx="380612" cy="1390407"/>
            </a:xfrm>
            <a:prstGeom prst="ellipse">
              <a:avLst/>
            </a:prstGeom>
            <a:noFill/>
            <a:ln w="25400" cap="rnd" algn="ctr">
              <a:solidFill>
                <a:srgbClr val="990000"/>
              </a:solidFill>
              <a:prstDash val="sysDot"/>
              <a:round/>
              <a:headEnd/>
              <a:tailEnd/>
            </a:ln>
          </p:spPr>
          <p:txBody>
            <a:bodyPr wrap="none" anchor="ctr"/>
            <a:lstStyle/>
            <a:p>
              <a:pPr>
                <a:defRPr/>
              </a:pPr>
              <a:endParaRPr lang="en-US" sz="1050">
                <a:latin typeface="+mj-lt"/>
              </a:endParaRPr>
            </a:p>
          </p:txBody>
        </p:sp>
        <p:sp>
          <p:nvSpPr>
            <p:cNvPr id="2437130" name="Line 10"/>
            <p:cNvSpPr>
              <a:spLocks noChangeShapeType="1"/>
            </p:cNvSpPr>
            <p:nvPr/>
          </p:nvSpPr>
          <p:spPr bwMode="auto">
            <a:xfrm flipH="1">
              <a:off x="3368599" y="2675361"/>
              <a:ext cx="3187196" cy="1700719"/>
            </a:xfrm>
            <a:prstGeom prst="line">
              <a:avLst/>
            </a:prstGeom>
            <a:noFill/>
            <a:ln w="38100" cap="rnd">
              <a:solidFill>
                <a:srgbClr val="990000"/>
              </a:solidFill>
              <a:prstDash val="sysDot"/>
              <a:round/>
              <a:headEnd/>
              <a:tailEnd type="stealth" w="lg" len="lg"/>
            </a:ln>
          </p:spPr>
          <p:txBody>
            <a:bodyPr/>
            <a:lstStyle/>
            <a:p>
              <a:pPr>
                <a:defRPr/>
              </a:pPr>
              <a:endParaRPr lang="en-US" sz="1050">
                <a:latin typeface="+mj-lt"/>
              </a:endParaRPr>
            </a:p>
          </p:txBody>
        </p:sp>
        <p:sp>
          <p:nvSpPr>
            <p:cNvPr id="2437131" name="Line 11"/>
            <p:cNvSpPr>
              <a:spLocks noChangeShapeType="1"/>
            </p:cNvSpPr>
            <p:nvPr/>
          </p:nvSpPr>
          <p:spPr bwMode="auto">
            <a:xfrm flipH="1">
              <a:off x="3399460" y="4586955"/>
              <a:ext cx="3178624" cy="567478"/>
            </a:xfrm>
            <a:prstGeom prst="line">
              <a:avLst/>
            </a:prstGeom>
            <a:noFill/>
            <a:ln w="38100" cap="rnd">
              <a:solidFill>
                <a:srgbClr val="990000"/>
              </a:solidFill>
              <a:prstDash val="sysDot"/>
              <a:round/>
              <a:headEnd/>
              <a:tailEnd type="stealth" w="lg" len="lg"/>
            </a:ln>
          </p:spPr>
          <p:txBody>
            <a:bodyPr/>
            <a:lstStyle/>
            <a:p>
              <a:pPr>
                <a:defRPr/>
              </a:pPr>
              <a:endParaRPr lang="en-US" sz="1050">
                <a:latin typeface="+mj-lt"/>
              </a:endParaRPr>
            </a:p>
          </p:txBody>
        </p:sp>
      </p:grpSp>
      <p:sp>
        <p:nvSpPr>
          <p:cNvPr id="14340" name="Text Box 29"/>
          <p:cNvSpPr txBox="1">
            <a:spLocks noChangeArrowheads="1"/>
          </p:cNvSpPr>
          <p:nvPr/>
        </p:nvSpPr>
        <p:spPr bwMode="auto">
          <a:xfrm>
            <a:off x="304801" y="6019801"/>
            <a:ext cx="2500364" cy="307777"/>
          </a:xfrm>
          <a:prstGeom prst="rect">
            <a:avLst/>
          </a:prstGeom>
          <a:noFill/>
          <a:ln w="9525">
            <a:noFill/>
            <a:miter lim="800000"/>
            <a:headEnd/>
            <a:tailEnd/>
          </a:ln>
        </p:spPr>
        <p:txBody>
          <a:bodyPr wrap="none">
            <a:spAutoFit/>
          </a:bodyPr>
          <a:lstStyle/>
          <a:p>
            <a:r>
              <a:rPr lang="en-US" sz="1400" i="1">
                <a:latin typeface="Trebuchet MS" pitchFamily="34" charset="0"/>
              </a:rPr>
              <a:t>From: Young et al, SPIE 2009</a:t>
            </a:r>
          </a:p>
        </p:txBody>
      </p:sp>
      <p:sp>
        <p:nvSpPr>
          <p:cNvPr id="10" name="Footer Placeholder 3"/>
          <p:cNvSpPr txBox="1">
            <a:spLocks/>
          </p:cNvSpPr>
          <p:nvPr/>
        </p:nvSpPr>
        <p:spPr bwMode="auto">
          <a:xfrm>
            <a:off x="4271434" y="6537326"/>
            <a:ext cx="3801533" cy="231775"/>
          </a:xfrm>
          <a:prstGeom prst="rect">
            <a:avLst/>
          </a:prstGeom>
          <a:noFill/>
          <a:ln w="9525">
            <a:noFill/>
            <a:miter lim="800000"/>
            <a:headEnd/>
            <a:tailEnd/>
          </a:ln>
          <a:effectLst/>
        </p:spPr>
        <p:txBody>
          <a:bodyPr/>
          <a:lstStyle/>
          <a:p>
            <a:pPr algn="ctr">
              <a:defRPr/>
            </a:pPr>
            <a:r>
              <a:rPr lang="en-US" sz="1100" dirty="0">
                <a:latin typeface="+mn-lt"/>
              </a:rPr>
              <a:t>FEI Copyright © 2010</a:t>
            </a:r>
          </a:p>
        </p:txBody>
      </p:sp>
      <p:sp>
        <p:nvSpPr>
          <p:cNvPr id="5" name="Title 4"/>
          <p:cNvSpPr>
            <a:spLocks noGrp="1"/>
          </p:cNvSpPr>
          <p:nvPr>
            <p:ph type="title"/>
          </p:nvPr>
        </p:nvSpPr>
        <p:spPr/>
        <p:txBody>
          <a:bodyPr>
            <a:normAutofit/>
          </a:bodyPr>
          <a:lstStyle/>
          <a:p>
            <a:r>
              <a:rPr lang="en-US" dirty="0"/>
              <a:t>The </a:t>
            </a:r>
            <a:r>
              <a:rPr lang="en-US" dirty="0" err="1"/>
              <a:t>Elstar</a:t>
            </a:r>
            <a:r>
              <a:rPr lang="en-US" dirty="0"/>
              <a:t> UC </a:t>
            </a:r>
            <a:r>
              <a:rPr lang="en-US" dirty="0" smtClean="0"/>
              <a:t>Gun</a:t>
            </a:r>
            <a:r>
              <a:rPr lang="cs-CZ" dirty="0" smtClean="0"/>
              <a:t> </a:t>
            </a:r>
            <a:r>
              <a:rPr lang="cs-CZ" dirty="0" smtClean="0"/>
              <a:t>– Výhody omezení rozptylu energií</a:t>
            </a:r>
            <a:endParaRPr lang="en-US" dirty="0"/>
          </a:p>
        </p:txBody>
      </p:sp>
    </p:spTree>
    <p:extLst>
      <p:ext uri="{BB962C8B-B14F-4D97-AF65-F5344CB8AC3E}">
        <p14:creationId xmlns:p14="http://schemas.microsoft.com/office/powerpoint/2010/main" val="411583417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normAutofit/>
          </a:bodyPr>
          <a:lstStyle/>
          <a:p>
            <a:pPr eaLnBrk="1" hangingPunct="1"/>
            <a:r>
              <a:rPr lang="cs-CZ" dirty="0" smtClean="0"/>
              <a:t>Proč vůbec nízkonapěťový vysokorozlišovací SEM</a:t>
            </a:r>
            <a:r>
              <a:rPr lang="en-US" dirty="0" smtClean="0"/>
              <a:t>?</a:t>
            </a:r>
            <a:endParaRPr lang="en-US" dirty="0" smtClean="0"/>
          </a:p>
        </p:txBody>
      </p:sp>
      <p:sp>
        <p:nvSpPr>
          <p:cNvPr id="2" name="Text Placeholder 1"/>
          <p:cNvSpPr>
            <a:spLocks noGrp="1"/>
          </p:cNvSpPr>
          <p:nvPr>
            <p:ph type="body" sz="quarter" idx="10"/>
          </p:nvPr>
        </p:nvSpPr>
        <p:spPr>
          <a:xfrm>
            <a:off x="0" y="533403"/>
            <a:ext cx="12192000" cy="1527410"/>
          </a:xfrm>
        </p:spPr>
        <p:txBody>
          <a:bodyPr/>
          <a:lstStyle/>
          <a:p>
            <a:pPr marL="1073150" lvl="1" indent="-615950">
              <a:spcBef>
                <a:spcPct val="20000"/>
              </a:spcBef>
              <a:buFontTx/>
              <a:buChar char="•"/>
            </a:pPr>
            <a:r>
              <a:rPr lang="cs-CZ" dirty="0">
                <a:latin typeface="Trebuchet MS" pitchFamily="34" charset="0"/>
              </a:rPr>
              <a:t>Vyšší povrchová citlivost</a:t>
            </a:r>
            <a:endParaRPr lang="fr-FR" dirty="0">
              <a:latin typeface="Trebuchet MS" pitchFamily="34" charset="0"/>
            </a:endParaRPr>
          </a:p>
          <a:p>
            <a:pPr marL="1073150" lvl="1" indent="-615950">
              <a:spcBef>
                <a:spcPct val="20000"/>
              </a:spcBef>
              <a:buFontTx/>
              <a:buChar char="•"/>
            </a:pPr>
            <a:r>
              <a:rPr lang="cs-CZ" dirty="0">
                <a:latin typeface="Trebuchet MS" pitchFamily="34" charset="0"/>
              </a:rPr>
              <a:t>Omezené hranové efekty</a:t>
            </a:r>
            <a:endParaRPr lang="fr-FR" dirty="0">
              <a:latin typeface="Trebuchet MS" pitchFamily="34" charset="0"/>
            </a:endParaRPr>
          </a:p>
          <a:p>
            <a:pPr marL="1073150" lvl="1" indent="-615950">
              <a:spcBef>
                <a:spcPct val="20000"/>
              </a:spcBef>
              <a:buFontTx/>
              <a:buChar char="•"/>
            </a:pPr>
            <a:r>
              <a:rPr lang="cs-CZ" dirty="0">
                <a:latin typeface="Trebuchet MS" pitchFamily="34" charset="0"/>
              </a:rPr>
              <a:t>Lepší kontrola nabíjení a poškození svazkem</a:t>
            </a:r>
            <a:endParaRPr lang="fr-FR" dirty="0">
              <a:latin typeface="Trebuchet MS" pitchFamily="34" charset="0"/>
            </a:endParaRPr>
          </a:p>
          <a:p>
            <a:pPr marL="1073150" lvl="1" indent="-615950">
              <a:spcBef>
                <a:spcPct val="20000"/>
              </a:spcBef>
              <a:buFontTx/>
              <a:buChar char="•"/>
            </a:pPr>
            <a:r>
              <a:rPr lang="cs-CZ" dirty="0">
                <a:latin typeface="Trebuchet MS" pitchFamily="34" charset="0"/>
              </a:rPr>
              <a:t>Různé </a:t>
            </a:r>
            <a:r>
              <a:rPr lang="cs-CZ" dirty="0" smtClean="0">
                <a:latin typeface="Trebuchet MS" pitchFamily="34" charset="0"/>
              </a:rPr>
              <a:t>kontrasty</a:t>
            </a:r>
            <a:endParaRPr lang="fr-FR" dirty="0">
              <a:latin typeface="Trebuchet MS" pitchFamily="34" charset="0"/>
            </a:endParaRPr>
          </a:p>
        </p:txBody>
      </p:sp>
      <p:pic>
        <p:nvPicPr>
          <p:cNvPr id="10244" name="Picture 4" descr="p3-MonteCarlo30kV"/>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3700" y="2176464"/>
            <a:ext cx="2243667" cy="1235075"/>
          </a:xfrm>
          <a:prstGeom prst="rect">
            <a:avLst/>
          </a:prstGeom>
          <a:noFill/>
          <a:ln w="9525">
            <a:noFill/>
            <a:miter lim="800000"/>
            <a:headEnd/>
            <a:tailEnd/>
          </a:ln>
        </p:spPr>
      </p:pic>
      <p:pic>
        <p:nvPicPr>
          <p:cNvPr id="10245" name="Picture 5" descr="p3-MonteCarlo1kV"/>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2750" y="4741863"/>
            <a:ext cx="2243667" cy="1244600"/>
          </a:xfrm>
          <a:prstGeom prst="rect">
            <a:avLst/>
          </a:prstGeom>
          <a:noFill/>
          <a:ln w="9525">
            <a:noFill/>
            <a:miter lim="800000"/>
            <a:headEnd/>
            <a:tailEnd/>
          </a:ln>
        </p:spPr>
      </p:pic>
      <p:pic>
        <p:nvPicPr>
          <p:cNvPr id="10246" name="Picture 6" descr="p3-MonteCarlo5kV"/>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3700" y="3467100"/>
            <a:ext cx="2243667" cy="1200150"/>
          </a:xfrm>
          <a:prstGeom prst="rect">
            <a:avLst/>
          </a:prstGeom>
          <a:noFill/>
          <a:ln w="9525">
            <a:noFill/>
            <a:miter lim="800000"/>
            <a:headEnd/>
            <a:tailEnd/>
          </a:ln>
        </p:spPr>
      </p:pic>
      <p:sp>
        <p:nvSpPr>
          <p:cNvPr id="10247" name="Text Box 7"/>
          <p:cNvSpPr txBox="1">
            <a:spLocks noChangeArrowheads="1"/>
          </p:cNvSpPr>
          <p:nvPr/>
        </p:nvSpPr>
        <p:spPr bwMode="auto">
          <a:xfrm>
            <a:off x="302684" y="5936804"/>
            <a:ext cx="11624733" cy="384175"/>
          </a:xfrm>
          <a:prstGeom prst="rect">
            <a:avLst/>
          </a:prstGeom>
          <a:noFill/>
          <a:ln w="9525" algn="ctr">
            <a:noFill/>
            <a:miter lim="800000"/>
            <a:headEnd/>
            <a:tailEnd/>
          </a:ln>
        </p:spPr>
        <p:txBody>
          <a:bodyPr>
            <a:spAutoFit/>
          </a:bodyPr>
          <a:lstStyle/>
          <a:p>
            <a:pPr>
              <a:lnSpc>
                <a:spcPct val="80000"/>
              </a:lnSpc>
              <a:spcBef>
                <a:spcPct val="30000"/>
              </a:spcBef>
              <a:spcAft>
                <a:spcPct val="15000"/>
              </a:spcAft>
            </a:pPr>
            <a:r>
              <a:rPr lang="en-US" sz="1200" b="1" i="1" dirty="0">
                <a:latin typeface="Trebuchet MS" pitchFamily="34" charset="0"/>
              </a:rPr>
              <a:t>Monte Carlo simulations of electron scattering in silicon illustrate the effect of beam energy on interaction volume over two orders of magnitude.  Primary electrons are blue, back-scattered electrons are red. </a:t>
            </a:r>
            <a:endParaRPr lang="en-US" sz="1200" b="1" i="1" dirty="0">
              <a:solidFill>
                <a:srgbClr val="CE1141"/>
              </a:solidFill>
              <a:latin typeface="Trebuchet MS" pitchFamily="34" charset="0"/>
            </a:endParaRPr>
          </a:p>
        </p:txBody>
      </p:sp>
      <p:pic>
        <p:nvPicPr>
          <p:cNvPr id="184328" name="Picture 8" descr="A-500V_00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41685" y="2772106"/>
            <a:ext cx="3134164" cy="2887865"/>
          </a:xfrm>
          <a:prstGeom prst="rect">
            <a:avLst/>
          </a:prstGeom>
          <a:noFill/>
          <a:ln w="9525">
            <a:solidFill>
              <a:schemeClr val="tx1"/>
            </a:solidFill>
            <a:miter lim="800000"/>
            <a:headEnd/>
            <a:tailEnd/>
          </a:ln>
        </p:spPr>
      </p:pic>
      <p:pic>
        <p:nvPicPr>
          <p:cNvPr id="184329" name="Picture 9" descr="A-25kV_00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21051" y="2787832"/>
            <a:ext cx="3134164" cy="2887865"/>
          </a:xfrm>
          <a:prstGeom prst="rect">
            <a:avLst/>
          </a:prstGeom>
          <a:noFill/>
          <a:ln w="9525">
            <a:solidFill>
              <a:schemeClr val="tx1"/>
            </a:solidFill>
            <a:miter lim="800000"/>
            <a:headEnd/>
            <a:tailEnd/>
          </a:ln>
        </p:spPr>
      </p:pic>
      <p:sp>
        <p:nvSpPr>
          <p:cNvPr id="184330" name="Rectangle 10"/>
          <p:cNvSpPr>
            <a:spLocks noChangeArrowheads="1"/>
          </p:cNvSpPr>
          <p:nvPr/>
        </p:nvSpPr>
        <p:spPr bwMode="auto">
          <a:xfrm>
            <a:off x="10623551" y="2871788"/>
            <a:ext cx="1030816" cy="342900"/>
          </a:xfrm>
          <a:prstGeom prst="rect">
            <a:avLst/>
          </a:prstGeom>
          <a:solidFill>
            <a:schemeClr val="bg1">
              <a:alpha val="74117"/>
            </a:schemeClr>
          </a:solidFill>
          <a:ln w="9525" algn="ctr">
            <a:solidFill>
              <a:schemeClr val="tx1"/>
            </a:solidFill>
            <a:miter lim="800000"/>
            <a:headEnd/>
            <a:tailEnd/>
          </a:ln>
        </p:spPr>
        <p:txBody>
          <a:bodyPr/>
          <a:lstStyle/>
          <a:p>
            <a:pPr>
              <a:spcBef>
                <a:spcPct val="30000"/>
              </a:spcBef>
            </a:pPr>
            <a:r>
              <a:rPr lang="en-US" sz="2000" b="1" i="1">
                <a:latin typeface="Arial Narrow" pitchFamily="34" charset="0"/>
              </a:rPr>
              <a:t>500 V</a:t>
            </a:r>
          </a:p>
        </p:txBody>
      </p:sp>
      <p:sp>
        <p:nvSpPr>
          <p:cNvPr id="184331" name="Rectangle 11"/>
          <p:cNvSpPr>
            <a:spLocks noChangeArrowheads="1"/>
          </p:cNvSpPr>
          <p:nvPr/>
        </p:nvSpPr>
        <p:spPr bwMode="auto">
          <a:xfrm>
            <a:off x="6390217" y="2882900"/>
            <a:ext cx="1039283" cy="342900"/>
          </a:xfrm>
          <a:prstGeom prst="rect">
            <a:avLst/>
          </a:prstGeom>
          <a:solidFill>
            <a:schemeClr val="bg1">
              <a:alpha val="74117"/>
            </a:schemeClr>
          </a:solidFill>
          <a:ln w="9525" algn="ctr">
            <a:solidFill>
              <a:schemeClr val="tx1"/>
            </a:solidFill>
            <a:miter lim="800000"/>
            <a:headEnd/>
            <a:tailEnd/>
          </a:ln>
        </p:spPr>
        <p:txBody>
          <a:bodyPr/>
          <a:lstStyle/>
          <a:p>
            <a:pPr>
              <a:spcBef>
                <a:spcPct val="30000"/>
              </a:spcBef>
            </a:pPr>
            <a:r>
              <a:rPr lang="en-US" sz="2000" b="1" i="1">
                <a:latin typeface="Arial Narrow" pitchFamily="34" charset="0"/>
              </a:rPr>
              <a:t>25 kV</a:t>
            </a:r>
          </a:p>
        </p:txBody>
      </p:sp>
      <p:sp>
        <p:nvSpPr>
          <p:cNvPr id="184335" name="Rectangle 15"/>
          <p:cNvSpPr>
            <a:spLocks noChangeArrowheads="1"/>
          </p:cNvSpPr>
          <p:nvPr/>
        </p:nvSpPr>
        <p:spPr bwMode="auto">
          <a:xfrm>
            <a:off x="3257551" y="5688420"/>
            <a:ext cx="5856219" cy="276999"/>
          </a:xfrm>
          <a:prstGeom prst="rect">
            <a:avLst/>
          </a:prstGeom>
          <a:noFill/>
          <a:ln w="9525">
            <a:noFill/>
            <a:miter lim="800000"/>
            <a:headEnd/>
            <a:tailEnd/>
          </a:ln>
        </p:spPr>
        <p:txBody>
          <a:bodyPr wrap="none" anchor="ctr">
            <a:spAutoFit/>
          </a:bodyPr>
          <a:lstStyle/>
          <a:p>
            <a:r>
              <a:rPr lang="en-US" sz="1200" b="1" i="1">
                <a:latin typeface="Trebuchet MS" pitchFamily="34" charset="0"/>
              </a:rPr>
              <a:t>Nanowires sample courtesy of Dr. Emanuel Tutuc, University of Texas, Austin</a:t>
            </a:r>
            <a:r>
              <a:rPr lang="en-US" sz="1200">
                <a:latin typeface="Trebuchet MS" pitchFamily="34" charset="0"/>
              </a:rPr>
              <a:t> </a:t>
            </a:r>
          </a:p>
        </p:txBody>
      </p:sp>
      <p:sp>
        <p:nvSpPr>
          <p:cNvPr id="15" name="Footer Placeholder 3"/>
          <p:cNvSpPr txBox="1">
            <a:spLocks/>
          </p:cNvSpPr>
          <p:nvPr/>
        </p:nvSpPr>
        <p:spPr bwMode="auto">
          <a:xfrm>
            <a:off x="4271434" y="6537326"/>
            <a:ext cx="3801533" cy="231775"/>
          </a:xfrm>
          <a:prstGeom prst="rect">
            <a:avLst/>
          </a:prstGeom>
          <a:noFill/>
          <a:ln w="9525">
            <a:noFill/>
            <a:miter lim="800000"/>
            <a:headEnd/>
            <a:tailEnd/>
          </a:ln>
          <a:effectLst/>
        </p:spPr>
        <p:txBody>
          <a:bodyPr/>
          <a:lstStyle/>
          <a:p>
            <a:pPr algn="ctr">
              <a:defRPr/>
            </a:pPr>
            <a:r>
              <a:rPr lang="en-US" sz="1100" dirty="0">
                <a:latin typeface="+mn-lt"/>
              </a:rPr>
              <a:t>FEI Copyright © 2011</a:t>
            </a:r>
          </a:p>
        </p:txBody>
      </p:sp>
    </p:spTree>
    <p:extLst>
      <p:ext uri="{BB962C8B-B14F-4D97-AF65-F5344CB8AC3E}">
        <p14:creationId xmlns:p14="http://schemas.microsoft.com/office/powerpoint/2010/main" val="2469143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3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3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4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0" grpId="0" animBg="1"/>
      <p:bldP spid="184331" grpId="0" animBg="1"/>
      <p:bldP spid="1843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78130" y="748145"/>
            <a:ext cx="7885215" cy="5355771"/>
          </a:xfrm>
        </p:spPr>
        <p:txBody>
          <a:bodyPr>
            <a:normAutofit fontScale="92500" lnSpcReduction="10000"/>
          </a:bodyPr>
          <a:lstStyle/>
          <a:p>
            <a:pPr marL="342900" indent="-342900">
              <a:spcBef>
                <a:spcPct val="50000"/>
              </a:spcBef>
              <a:buFont typeface="Arial" pitchFamily="34" charset="0"/>
              <a:buChar char="•"/>
            </a:pPr>
            <a:r>
              <a:rPr lang="cs-CZ" sz="2400" dirty="0" smtClean="0">
                <a:latin typeface="Trebuchet MS" pitchFamily="34" charset="0"/>
              </a:rPr>
              <a:t>Jsme největší dodavatel pro vědu na světě – 55000 lidí, 18 </a:t>
            </a:r>
            <a:r>
              <a:rPr lang="cs-CZ" sz="2400" dirty="0" err="1" smtClean="0">
                <a:latin typeface="Trebuchet MS" pitchFamily="34" charset="0"/>
              </a:rPr>
              <a:t>mld</a:t>
            </a:r>
            <a:r>
              <a:rPr lang="cs-CZ" sz="2400" dirty="0" smtClean="0">
                <a:latin typeface="Trebuchet MS" pitchFamily="34" charset="0"/>
              </a:rPr>
              <a:t> USD</a:t>
            </a:r>
          </a:p>
          <a:p>
            <a:pPr marL="342900" indent="-342900">
              <a:spcBef>
                <a:spcPct val="50000"/>
              </a:spcBef>
              <a:buFont typeface="Arial" pitchFamily="34" charset="0"/>
              <a:buChar char="•"/>
            </a:pPr>
            <a:r>
              <a:rPr lang="cs-CZ" sz="2400" dirty="0" smtClean="0">
                <a:latin typeface="Trebuchet MS" pitchFamily="34" charset="0"/>
              </a:rPr>
              <a:t>Jsme největším dodavatelem elektronově a iontově optických zařízení pro širokou škálu výzkumných a vývojových laboratoří i průmyslových podniků.</a:t>
            </a:r>
          </a:p>
          <a:p>
            <a:pPr marL="342900" indent="-342900">
              <a:spcBef>
                <a:spcPct val="50000"/>
              </a:spcBef>
              <a:buFont typeface="Arial" pitchFamily="34" charset="0"/>
              <a:buChar char="•"/>
            </a:pPr>
            <a:r>
              <a:rPr lang="cs-CZ" sz="2400" dirty="0" smtClean="0">
                <a:latin typeface="Trebuchet MS" pitchFamily="34" charset="0"/>
              </a:rPr>
              <a:t>V divizi </a:t>
            </a:r>
            <a:r>
              <a:rPr lang="cs-CZ" sz="2400" dirty="0" err="1" smtClean="0">
                <a:latin typeface="Trebuchet MS" pitchFamily="34" charset="0"/>
              </a:rPr>
              <a:t>Materials</a:t>
            </a:r>
            <a:r>
              <a:rPr lang="cs-CZ" sz="2400" dirty="0" smtClean="0">
                <a:latin typeface="Trebuchet MS" pitchFamily="34" charset="0"/>
              </a:rPr>
              <a:t> And </a:t>
            </a:r>
            <a:r>
              <a:rPr lang="cs-CZ" sz="2400" dirty="0" err="1" smtClean="0">
                <a:latin typeface="Trebuchet MS" pitchFamily="34" charset="0"/>
              </a:rPr>
              <a:t>Structural</a:t>
            </a:r>
            <a:r>
              <a:rPr lang="cs-CZ" sz="2400" dirty="0" smtClean="0">
                <a:latin typeface="Trebuchet MS" pitchFamily="34" charset="0"/>
              </a:rPr>
              <a:t> </a:t>
            </a:r>
            <a:r>
              <a:rPr lang="cs-CZ" sz="2400" dirty="0" err="1" smtClean="0">
                <a:latin typeface="Trebuchet MS" pitchFamily="34" charset="0"/>
              </a:rPr>
              <a:t>Analysis</a:t>
            </a:r>
            <a:r>
              <a:rPr lang="cs-CZ" sz="2400" dirty="0" smtClean="0">
                <a:latin typeface="Trebuchet MS" pitchFamily="34" charset="0"/>
              </a:rPr>
              <a:t> (MSD, dříve FEI) máme přes 3300 zaměstnanců z toho v Brně přes 750 včetně 50 studentů</a:t>
            </a:r>
          </a:p>
          <a:p>
            <a:pPr marL="342900" indent="-342900">
              <a:spcBef>
                <a:spcPct val="50000"/>
              </a:spcBef>
              <a:buFont typeface="Arial" pitchFamily="34" charset="0"/>
              <a:buChar char="•"/>
            </a:pPr>
            <a:r>
              <a:rPr lang="cs-CZ" sz="2400" dirty="0" smtClean="0">
                <a:latin typeface="Trebuchet MS" pitchFamily="34" charset="0"/>
              </a:rPr>
              <a:t>Prodej a servis našich přístrojů zajišťujeme ve více než 50 zemích po celém světě. </a:t>
            </a:r>
          </a:p>
          <a:p>
            <a:pPr marL="342900" indent="-342900">
              <a:spcBef>
                <a:spcPct val="50000"/>
              </a:spcBef>
              <a:buFont typeface="Arial" pitchFamily="34" charset="0"/>
              <a:buChar char="•"/>
            </a:pPr>
            <a:r>
              <a:rPr lang="cs-CZ" sz="2400" dirty="0" smtClean="0">
                <a:latin typeface="Trebuchet MS" pitchFamily="34" charset="0"/>
              </a:rPr>
              <a:t>Z Brna – největší továrny na elektronové mikroskopy na světě - dodáváme asi čtvrtinu (25%) celosvětového obchodu s elektronovými mikroskopy</a:t>
            </a:r>
          </a:p>
          <a:p>
            <a:endParaRPr lang="cs-CZ" sz="2400" dirty="0"/>
          </a:p>
        </p:txBody>
      </p:sp>
      <p:sp>
        <p:nvSpPr>
          <p:cNvPr id="2" name="Title 1"/>
          <p:cNvSpPr>
            <a:spLocks noGrp="1"/>
          </p:cNvSpPr>
          <p:nvPr>
            <p:ph type="title"/>
          </p:nvPr>
        </p:nvSpPr>
        <p:spPr/>
        <p:txBody>
          <a:bodyPr>
            <a:normAutofit/>
          </a:bodyPr>
          <a:lstStyle/>
          <a:p>
            <a:r>
              <a:rPr lang="cs-CZ" b="1" dirty="0" smtClean="0">
                <a:latin typeface="Trebuchet MS" pitchFamily="34" charset="0"/>
              </a:rPr>
              <a:t>Kdo jsme?</a:t>
            </a:r>
            <a:endParaRPr lang="cs-CZ" dirty="0"/>
          </a:p>
        </p:txBody>
      </p:sp>
      <p:pic>
        <p:nvPicPr>
          <p:cNvPr id="7" name="Picture 5" descr="IMG_1116"/>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a:xfrm>
            <a:off x="8193974" y="529461"/>
            <a:ext cx="3998026" cy="5728835"/>
          </a:xfrm>
          <a:prstGeom prst="rect">
            <a:avLst/>
          </a:prstGeom>
          <a:noFill/>
        </p:spPr>
      </p:pic>
    </p:spTree>
    <p:extLst>
      <p:ext uri="{BB962C8B-B14F-4D97-AF65-F5344CB8AC3E}">
        <p14:creationId xmlns:p14="http://schemas.microsoft.com/office/powerpoint/2010/main" val="38173387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spect="1" noChangeArrowheads="1"/>
          </p:cNvSpPr>
          <p:nvPr>
            <p:ph type="title"/>
          </p:nvPr>
        </p:nvSpPr>
        <p:spPr/>
        <p:txBody>
          <a:bodyPr/>
          <a:lstStyle/>
          <a:p>
            <a:pPr eaLnBrk="1" hangingPunct="1"/>
            <a:r>
              <a:rPr lang="cs-CZ" dirty="0" smtClean="0"/>
              <a:t>Omezení hranových efektů</a:t>
            </a:r>
            <a:endParaRPr lang="en-US" dirty="0" smtClean="0"/>
          </a:p>
        </p:txBody>
      </p:sp>
      <p:pic>
        <p:nvPicPr>
          <p:cNvPr id="1126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76661" y="536576"/>
            <a:ext cx="4572000" cy="2461805"/>
          </a:xfrm>
          <a:prstGeom prst="rect">
            <a:avLst/>
          </a:prstGeom>
          <a:noFill/>
          <a:ln w="9525">
            <a:noFill/>
            <a:miter lim="800000"/>
            <a:headEnd/>
            <a:tailEnd/>
          </a:ln>
        </p:spPr>
      </p:pic>
      <p:pic>
        <p:nvPicPr>
          <p:cNvPr id="11268"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91557" y="3227388"/>
            <a:ext cx="4265084" cy="2505076"/>
          </a:xfrm>
          <a:prstGeom prst="rect">
            <a:avLst/>
          </a:prstGeom>
          <a:noFill/>
          <a:ln w="9525">
            <a:noFill/>
            <a:miter lim="800000"/>
            <a:headEnd/>
            <a:tailEnd/>
          </a:ln>
        </p:spPr>
      </p:pic>
      <p:sp>
        <p:nvSpPr>
          <p:cNvPr id="8198" name="Rectangle 7"/>
          <p:cNvSpPr>
            <a:spLocks noChangeArrowheads="1"/>
          </p:cNvSpPr>
          <p:nvPr/>
        </p:nvSpPr>
        <p:spPr bwMode="auto">
          <a:xfrm>
            <a:off x="8072967" y="5808663"/>
            <a:ext cx="3100917" cy="457200"/>
          </a:xfrm>
          <a:prstGeom prst="rect">
            <a:avLst/>
          </a:prstGeom>
          <a:noFill/>
          <a:ln w="9525" algn="ctr">
            <a:noFill/>
            <a:miter lim="800000"/>
            <a:headEnd/>
            <a:tailEnd/>
          </a:ln>
        </p:spPr>
        <p:txBody>
          <a:bodyPr anchor="ctr">
            <a:spAutoFit/>
          </a:bodyPr>
          <a:lstStyle/>
          <a:p>
            <a:pPr algn="ctr">
              <a:tabLst>
                <a:tab pos="228600" algn="l"/>
              </a:tabLst>
              <a:defRPr/>
            </a:pPr>
            <a:r>
              <a:rPr lang="en-US" sz="1200" dirty="0">
                <a:latin typeface="+mj-lt"/>
              </a:rPr>
              <a:t>Source: Joy and Joy, Micron 27(3-4),  247-263 (1996)</a:t>
            </a:r>
          </a:p>
        </p:txBody>
      </p:sp>
      <p:pic>
        <p:nvPicPr>
          <p:cNvPr id="11270"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b="34370"/>
          <a:stretch>
            <a:fillRect/>
          </a:stretch>
        </p:blipFill>
        <p:spPr bwMode="auto">
          <a:xfrm>
            <a:off x="1913467" y="1371600"/>
            <a:ext cx="4874684" cy="2209800"/>
          </a:xfrm>
          <a:prstGeom prst="rect">
            <a:avLst/>
          </a:prstGeom>
          <a:noFill/>
          <a:ln w="9525" algn="ctr">
            <a:solidFill>
              <a:schemeClr val="tx1"/>
            </a:solidFill>
            <a:miter lim="800000"/>
            <a:headEnd/>
            <a:tailEnd/>
          </a:ln>
        </p:spPr>
      </p:pic>
      <p:pic>
        <p:nvPicPr>
          <p:cNvPr id="11271" name="Picture 12"/>
          <p:cNvPicPr>
            <a:picLocks noChangeAspect="1" noChangeArrowheads="1"/>
          </p:cNvPicPr>
          <p:nvPr/>
        </p:nvPicPr>
        <p:blipFill>
          <a:blip r:embed="rId6" cstate="screen">
            <a:extLst>
              <a:ext uri="{28A0092B-C50C-407E-A947-70E740481C1C}">
                <a14:useLocalDpi xmlns:a14="http://schemas.microsoft.com/office/drawing/2010/main"/>
              </a:ext>
            </a:extLst>
          </a:blip>
          <a:srcRect b="38896"/>
          <a:stretch>
            <a:fillRect/>
          </a:stretch>
        </p:blipFill>
        <p:spPr bwMode="auto">
          <a:xfrm>
            <a:off x="1913467" y="3751263"/>
            <a:ext cx="4874684" cy="2057400"/>
          </a:xfrm>
          <a:prstGeom prst="rect">
            <a:avLst/>
          </a:prstGeom>
          <a:noFill/>
          <a:ln w="9525" algn="ctr">
            <a:solidFill>
              <a:schemeClr val="tx1"/>
            </a:solidFill>
            <a:miter lim="800000"/>
            <a:headEnd/>
            <a:tailEnd/>
          </a:ln>
        </p:spPr>
      </p:pic>
      <p:pic>
        <p:nvPicPr>
          <p:cNvPr id="11272" name="Picture 13"/>
          <p:cNvPicPr>
            <a:picLocks noChangeAspect="1" noChangeArrowheads="1"/>
          </p:cNvPicPr>
          <p:nvPr/>
        </p:nvPicPr>
        <p:blipFill>
          <a:blip r:embed="rId7"/>
          <a:srcRect/>
          <a:stretch/>
        </p:blipFill>
        <p:spPr bwMode="auto">
          <a:xfrm>
            <a:off x="1913467" y="5732464"/>
            <a:ext cx="4874684" cy="211137"/>
          </a:xfrm>
          <a:prstGeom prst="rect">
            <a:avLst/>
          </a:prstGeom>
          <a:noFill/>
          <a:ln w="9525" algn="ctr">
            <a:solidFill>
              <a:schemeClr val="tx1"/>
            </a:solidFill>
            <a:miter lim="800000"/>
            <a:headEnd/>
            <a:tailEnd/>
          </a:ln>
        </p:spPr>
      </p:pic>
      <p:sp>
        <p:nvSpPr>
          <p:cNvPr id="7178" name="Text Box 14"/>
          <p:cNvSpPr txBox="1">
            <a:spLocks noChangeArrowheads="1"/>
          </p:cNvSpPr>
          <p:nvPr/>
        </p:nvSpPr>
        <p:spPr bwMode="auto">
          <a:xfrm>
            <a:off x="5645151" y="1444626"/>
            <a:ext cx="1016000" cy="307975"/>
          </a:xfrm>
          <a:prstGeom prst="rect">
            <a:avLst/>
          </a:prstGeom>
          <a:solidFill>
            <a:schemeClr val="bg1"/>
          </a:solidFill>
          <a:ln w="9525" algn="ctr">
            <a:noFill/>
            <a:miter lim="800000"/>
            <a:headEnd/>
            <a:tailEnd/>
          </a:ln>
        </p:spPr>
        <p:txBody>
          <a:bodyPr anchor="b">
            <a:spAutoFit/>
          </a:bodyPr>
          <a:lstStyle/>
          <a:p>
            <a:pPr>
              <a:defRPr/>
            </a:pPr>
            <a:r>
              <a:rPr lang="en-US" sz="1400">
                <a:latin typeface="+mn-lt"/>
              </a:rPr>
              <a:t>2000 V</a:t>
            </a:r>
          </a:p>
        </p:txBody>
      </p:sp>
      <p:sp>
        <p:nvSpPr>
          <p:cNvPr id="7179" name="Text Box 15"/>
          <p:cNvSpPr txBox="1">
            <a:spLocks noChangeArrowheads="1"/>
          </p:cNvSpPr>
          <p:nvPr/>
        </p:nvSpPr>
        <p:spPr bwMode="auto">
          <a:xfrm>
            <a:off x="5774267" y="3838576"/>
            <a:ext cx="914400" cy="307975"/>
          </a:xfrm>
          <a:prstGeom prst="rect">
            <a:avLst/>
          </a:prstGeom>
          <a:solidFill>
            <a:schemeClr val="bg1"/>
          </a:solidFill>
          <a:ln w="9525" algn="ctr">
            <a:noFill/>
            <a:miter lim="800000"/>
            <a:headEnd/>
            <a:tailEnd/>
          </a:ln>
        </p:spPr>
        <p:txBody>
          <a:bodyPr anchor="b">
            <a:spAutoFit/>
          </a:bodyPr>
          <a:lstStyle/>
          <a:p>
            <a:pPr>
              <a:defRPr/>
            </a:pPr>
            <a:r>
              <a:rPr lang="en-US" sz="1400">
                <a:latin typeface="+mn-lt"/>
              </a:rPr>
              <a:t>200 V</a:t>
            </a:r>
          </a:p>
        </p:txBody>
      </p:sp>
      <p:pic>
        <p:nvPicPr>
          <p:cNvPr id="12" name="Picture 1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4667" y="2263775"/>
            <a:ext cx="4415367" cy="2311400"/>
          </a:xfrm>
          <a:prstGeom prst="rect">
            <a:avLst/>
          </a:prstGeom>
          <a:noFill/>
          <a:ln w="9525" algn="ctr">
            <a:noFill/>
            <a:miter lim="800000"/>
            <a:headEnd/>
            <a:tailEnd/>
          </a:ln>
        </p:spPr>
      </p:pic>
      <p:sp>
        <p:nvSpPr>
          <p:cNvPr id="13" name="Line 22"/>
          <p:cNvSpPr>
            <a:spLocks noChangeShapeType="1"/>
          </p:cNvSpPr>
          <p:nvPr/>
        </p:nvSpPr>
        <p:spPr bwMode="auto">
          <a:xfrm>
            <a:off x="5285317" y="2220913"/>
            <a:ext cx="457200" cy="0"/>
          </a:xfrm>
          <a:prstGeom prst="line">
            <a:avLst/>
          </a:prstGeom>
          <a:noFill/>
          <a:ln w="28575">
            <a:solidFill>
              <a:srgbClr val="FFFF00"/>
            </a:solidFill>
            <a:round/>
            <a:headEnd/>
            <a:tailEnd/>
          </a:ln>
        </p:spPr>
        <p:txBody>
          <a:bodyPr/>
          <a:lstStyle/>
          <a:p>
            <a:endParaRPr lang="en-US"/>
          </a:p>
        </p:txBody>
      </p:sp>
      <p:sp>
        <p:nvSpPr>
          <p:cNvPr id="14" name="Line 22"/>
          <p:cNvSpPr>
            <a:spLocks noChangeShapeType="1"/>
          </p:cNvSpPr>
          <p:nvPr/>
        </p:nvSpPr>
        <p:spPr bwMode="auto">
          <a:xfrm>
            <a:off x="5346700" y="4584700"/>
            <a:ext cx="457200" cy="0"/>
          </a:xfrm>
          <a:prstGeom prst="line">
            <a:avLst/>
          </a:prstGeom>
          <a:noFill/>
          <a:ln w="28575">
            <a:solidFill>
              <a:srgbClr val="FFFF00"/>
            </a:solidFill>
            <a:round/>
            <a:headEnd/>
            <a:tailEnd/>
          </a:ln>
        </p:spPr>
        <p:txBody>
          <a:bodyPr/>
          <a:lstStyle/>
          <a:p>
            <a:endParaRPr lang="en-US"/>
          </a:p>
        </p:txBody>
      </p:sp>
      <p:sp>
        <p:nvSpPr>
          <p:cNvPr id="15" name="Footer Placeholder 3"/>
          <p:cNvSpPr txBox="1">
            <a:spLocks/>
          </p:cNvSpPr>
          <p:nvPr/>
        </p:nvSpPr>
        <p:spPr bwMode="auto">
          <a:xfrm>
            <a:off x="4271434" y="6537326"/>
            <a:ext cx="3801533" cy="231775"/>
          </a:xfrm>
          <a:prstGeom prst="rect">
            <a:avLst/>
          </a:prstGeom>
          <a:noFill/>
          <a:ln w="9525">
            <a:noFill/>
            <a:miter lim="800000"/>
            <a:headEnd/>
            <a:tailEnd/>
          </a:ln>
          <a:effectLst/>
        </p:spPr>
        <p:txBody>
          <a:bodyPr/>
          <a:lstStyle/>
          <a:p>
            <a:pPr algn="ctr">
              <a:defRPr/>
            </a:pPr>
            <a:r>
              <a:rPr lang="en-US" sz="1100" dirty="0">
                <a:latin typeface="+mn-lt"/>
              </a:rPr>
              <a:t>FEI Copyright © 2011</a:t>
            </a:r>
          </a:p>
        </p:txBody>
      </p:sp>
    </p:spTree>
    <p:extLst>
      <p:ext uri="{BB962C8B-B14F-4D97-AF65-F5344CB8AC3E}">
        <p14:creationId xmlns:p14="http://schemas.microsoft.com/office/powerpoint/2010/main" val="2602498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p:stCondLst>
                              <p:cond delay="0"/>
                            </p:stCondLst>
                            <p:childTnLst>
                              <p:par>
                                <p:cTn id="10" presetID="53"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Co můžete čekat vy od nás?</a:t>
            </a:r>
            <a:endParaRPr lang="en-US" dirty="0"/>
          </a:p>
        </p:txBody>
      </p:sp>
      <p:sp>
        <p:nvSpPr>
          <p:cNvPr id="6" name="Content Placeholder 5"/>
          <p:cNvSpPr>
            <a:spLocks noGrp="1"/>
          </p:cNvSpPr>
          <p:nvPr>
            <p:ph idx="4294967295"/>
          </p:nvPr>
        </p:nvSpPr>
        <p:spPr>
          <a:xfrm>
            <a:off x="623888" y="1065213"/>
            <a:ext cx="11568112" cy="4833937"/>
          </a:xfrm>
        </p:spPr>
        <p:txBody>
          <a:bodyPr>
            <a:normAutofit/>
          </a:bodyPr>
          <a:lstStyle/>
          <a:p>
            <a:pPr marL="342900" indent="-342900">
              <a:spcBef>
                <a:spcPts val="600"/>
              </a:spcBef>
              <a:buFont typeface="Arial" pitchFamily="34" charset="0"/>
              <a:buChar char="•"/>
            </a:pPr>
            <a:r>
              <a:rPr lang="cs-CZ" dirty="0" smtClean="0"/>
              <a:t>Dovedeme pracovat se studenty - </a:t>
            </a:r>
            <a:r>
              <a:rPr lang="cs-CZ" dirty="0" err="1" smtClean="0"/>
              <a:t>Internship</a:t>
            </a:r>
            <a:r>
              <a:rPr lang="cs-CZ" dirty="0" smtClean="0"/>
              <a:t> program </a:t>
            </a:r>
            <a:r>
              <a:rPr lang="cs-CZ" dirty="0" err="1" smtClean="0"/>
              <a:t>be</a:t>
            </a:r>
            <a:r>
              <a:rPr lang="cs-CZ" dirty="0" smtClean="0"/>
              <a:t> IN</a:t>
            </a:r>
          </a:p>
          <a:p>
            <a:pPr marL="342900" indent="-342900">
              <a:spcBef>
                <a:spcPts val="600"/>
              </a:spcBef>
              <a:buFont typeface="Arial" pitchFamily="34" charset="0"/>
              <a:buChar char="•"/>
            </a:pPr>
            <a:r>
              <a:rPr lang="cs-CZ" dirty="0" smtClean="0"/>
              <a:t>Udělujeme každoročně FEI stipendium pro absolventy do 30let ve výši 2 x 100tis.Kč</a:t>
            </a:r>
          </a:p>
          <a:p>
            <a:pPr marL="342900" indent="-342900">
              <a:spcBef>
                <a:spcPts val="600"/>
              </a:spcBef>
              <a:buFont typeface="Arial" pitchFamily="34" charset="0"/>
              <a:buChar char="•"/>
            </a:pPr>
            <a:r>
              <a:rPr lang="cs-CZ" dirty="0" smtClean="0"/>
              <a:t>Podporujeme Přednášky na školách – nyní MU Elektronová mikroskopie</a:t>
            </a:r>
          </a:p>
          <a:p>
            <a:pPr marL="342900" indent="-342900">
              <a:spcBef>
                <a:spcPts val="600"/>
              </a:spcBef>
              <a:buFont typeface="Arial" pitchFamily="34" charset="0"/>
              <a:buChar char="•"/>
            </a:pPr>
            <a:r>
              <a:rPr lang="cs-CZ" dirty="0" smtClean="0"/>
              <a:t>Podporujeme diplomové práce FSI, FIT VUT</a:t>
            </a:r>
          </a:p>
          <a:p>
            <a:pPr marL="342900" indent="-342900">
              <a:spcBef>
                <a:spcPts val="600"/>
              </a:spcBef>
              <a:buFont typeface="Arial" pitchFamily="34" charset="0"/>
              <a:buChar char="•"/>
            </a:pPr>
            <a:r>
              <a:rPr lang="cs-CZ" dirty="0"/>
              <a:t>Zapůjčili jsme přístroj </a:t>
            </a:r>
            <a:r>
              <a:rPr lang="cs-CZ" dirty="0" err="1"/>
              <a:t>Quanta</a:t>
            </a:r>
            <a:r>
              <a:rPr lang="cs-CZ" dirty="0"/>
              <a:t> 3D na MU </a:t>
            </a:r>
            <a:r>
              <a:rPr lang="cs-CZ" dirty="0" err="1"/>
              <a:t>PřF</a:t>
            </a:r>
            <a:endParaRPr lang="cs-CZ" dirty="0"/>
          </a:p>
          <a:p>
            <a:pPr marL="342900" indent="-342900">
              <a:spcBef>
                <a:spcPts val="600"/>
              </a:spcBef>
              <a:buFont typeface="Arial" pitchFamily="34" charset="0"/>
              <a:buChar char="•"/>
            </a:pPr>
            <a:r>
              <a:rPr lang="cs-CZ" dirty="0"/>
              <a:t>Umožníme Vám získat mezinárodní </a:t>
            </a:r>
            <a:r>
              <a:rPr lang="cs-CZ" dirty="0" smtClean="0"/>
              <a:t>zkušenosti.</a:t>
            </a:r>
            <a:endParaRPr lang="cs-CZ" dirty="0"/>
          </a:p>
          <a:p>
            <a:pPr marL="342900" indent="-342900">
              <a:spcBef>
                <a:spcPts val="600"/>
              </a:spcBef>
              <a:buFont typeface="Arial" pitchFamily="34" charset="0"/>
              <a:buChar char="•"/>
            </a:pPr>
            <a:r>
              <a:rPr lang="cs-CZ" dirty="0"/>
              <a:t>V platovém ohodnocení jsme na špici průmyslu </a:t>
            </a:r>
            <a:r>
              <a:rPr lang="cs-CZ" dirty="0" smtClean="0"/>
              <a:t>IT/</a:t>
            </a:r>
            <a:r>
              <a:rPr lang="cs-CZ" dirty="0" err="1" smtClean="0"/>
              <a:t>Telco</a:t>
            </a:r>
            <a:endParaRPr lang="cs-CZ" dirty="0"/>
          </a:p>
          <a:p>
            <a:pPr marL="342900" indent="-342900">
              <a:spcBef>
                <a:spcPts val="600"/>
              </a:spcBef>
              <a:buFont typeface="Arial" pitchFamily="34" charset="0"/>
              <a:buChar char="•"/>
            </a:pPr>
            <a:r>
              <a:rPr lang="cs-CZ" dirty="0"/>
              <a:t>Systémem výhod podporujeme zaměstnance v každé etapě jejich </a:t>
            </a:r>
            <a:r>
              <a:rPr lang="cs-CZ" dirty="0" smtClean="0"/>
              <a:t>života</a:t>
            </a:r>
            <a:endParaRPr lang="cs-CZ" dirty="0"/>
          </a:p>
          <a:p>
            <a:pPr marL="342900" indent="-342900">
              <a:spcBef>
                <a:spcPts val="600"/>
              </a:spcBef>
              <a:buFont typeface="Arial" pitchFamily="34" charset="0"/>
              <a:buChar char="•"/>
            </a:pPr>
            <a:r>
              <a:rPr lang="cs-CZ" dirty="0"/>
              <a:t>Záleží nám na životním prostředí a našem </a:t>
            </a:r>
            <a:r>
              <a:rPr lang="cs-CZ" dirty="0" smtClean="0"/>
              <a:t>okolí</a:t>
            </a:r>
            <a:r>
              <a:rPr lang="cs-CZ" dirty="0" smtClean="0"/>
              <a:t>.</a:t>
            </a:r>
          </a:p>
          <a:p>
            <a:pPr marL="342900" indent="-342900">
              <a:spcBef>
                <a:spcPts val="600"/>
              </a:spcBef>
              <a:buFont typeface="Arial" pitchFamily="34" charset="0"/>
              <a:buChar char="•"/>
            </a:pPr>
            <a:r>
              <a:rPr lang="cs-CZ" dirty="0" smtClean="0"/>
              <a:t>Podporujeme dobrovolnictví a charitu</a:t>
            </a:r>
            <a:endParaRPr lang="cs-CZ" dirty="0"/>
          </a:p>
          <a:p>
            <a:pPr marL="342900" indent="-342900">
              <a:buFont typeface="Arial" pitchFamily="34" charset="0"/>
              <a:buChar char="•"/>
            </a:pPr>
            <a:endParaRPr lang="en-US" dirty="0"/>
          </a:p>
        </p:txBody>
      </p:sp>
      <p:sp>
        <p:nvSpPr>
          <p:cNvPr id="3" name="Date Placeholder 2"/>
          <p:cNvSpPr>
            <a:spLocks noGrp="1"/>
          </p:cNvSpPr>
          <p:nvPr>
            <p:ph type="dt" sz="half" idx="4294967295"/>
          </p:nvPr>
        </p:nvSpPr>
        <p:spPr>
          <a:xfrm>
            <a:off x="11198225" y="0"/>
            <a:ext cx="993775" cy="236538"/>
          </a:xfrm>
          <a:prstGeom prst="rect">
            <a:avLst/>
          </a:prstGeom>
        </p:spPr>
        <p:txBody>
          <a:bodyPr/>
          <a:lstStyle/>
          <a:p>
            <a:fld id="{7699E50B-4759-4681-A455-DAAFD349F1BA}" type="datetime1">
              <a:rPr lang="en-US" smtClean="0"/>
              <a:t>3/20/2017</a:t>
            </a:fld>
            <a:endParaRPr lang="en-US" dirty="0"/>
          </a:p>
        </p:txBody>
      </p:sp>
    </p:spTree>
    <p:extLst>
      <p:ext uri="{BB962C8B-B14F-4D97-AF65-F5344CB8AC3E}">
        <p14:creationId xmlns:p14="http://schemas.microsoft.com/office/powerpoint/2010/main" val="99856793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INTERNSHIP PR</a:t>
            </a:r>
            <a:r>
              <a:rPr lang="cs-CZ" dirty="0" smtClean="0"/>
              <a:t>OGRAM be IN</a:t>
            </a:r>
            <a:endParaRPr lang="en-US" dirty="0"/>
          </a:p>
        </p:txBody>
      </p:sp>
      <p:pic>
        <p:nvPicPr>
          <p:cNvPr id="3" name="Content Placeholder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8838" y="4419598"/>
            <a:ext cx="2141808" cy="1777245"/>
          </a:xfrm>
          <a:prstGeom prst="rect">
            <a:avLst/>
          </a:prstGeom>
        </p:spPr>
      </p:pic>
    </p:spTree>
    <p:extLst>
      <p:ext uri="{BB962C8B-B14F-4D97-AF65-F5344CB8AC3E}">
        <p14:creationId xmlns:p14="http://schemas.microsoft.com/office/powerpoint/2010/main" val="25689714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Content Placeholder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8838" y="4419599"/>
            <a:ext cx="2141808" cy="1777245"/>
          </a:xfrm>
          <a:prstGeom prst="rect">
            <a:avLst/>
          </a:prstGeom>
        </p:spPr>
      </p:pic>
      <p:sp>
        <p:nvSpPr>
          <p:cNvPr id="6" name="Oval 5"/>
          <p:cNvSpPr/>
          <p:nvPr/>
        </p:nvSpPr>
        <p:spPr>
          <a:xfrm rot="1028620">
            <a:off x="8632389" y="182961"/>
            <a:ext cx="3362417" cy="3125215"/>
          </a:xfrm>
          <a:prstGeom prst="ellipse">
            <a:avLst/>
          </a:prstGeom>
          <a:solidFill>
            <a:schemeClr val="bg1">
              <a:lumMod val="95000"/>
              <a:alpha val="65000"/>
            </a:schemeClr>
          </a:solidFill>
          <a:ln w="762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a:solidFill>
                  <a:srgbClr val="000000"/>
                </a:solidFill>
                <a:ea typeface="Dotum" panose="020B0600000101010101" pitchFamily="34" charset="-127"/>
              </a:rPr>
              <a:t>NÁPADY</a:t>
            </a:r>
          </a:p>
          <a:p>
            <a:pPr algn="ctr">
              <a:lnSpc>
                <a:spcPct val="200000"/>
              </a:lnSpc>
            </a:pPr>
            <a:r>
              <a:rPr lang="cs-CZ" sz="2800" b="1" dirty="0">
                <a:solidFill>
                  <a:srgbClr val="000000"/>
                </a:solidFill>
                <a:ea typeface="Dotum" panose="020B0600000101010101" pitchFamily="34" charset="-127"/>
              </a:rPr>
              <a:t>AMBICE</a:t>
            </a:r>
          </a:p>
          <a:p>
            <a:pPr algn="ctr">
              <a:lnSpc>
                <a:spcPct val="150000"/>
              </a:lnSpc>
            </a:pPr>
            <a:r>
              <a:rPr lang="cs-CZ" sz="2800" b="1" dirty="0" smtClean="0">
                <a:solidFill>
                  <a:srgbClr val="000000"/>
                </a:solidFill>
                <a:ea typeface="Dotum" panose="020B0600000101010101" pitchFamily="34" charset="-127"/>
              </a:rPr>
              <a:t>POTENCIÁL</a:t>
            </a:r>
            <a:endParaRPr lang="en-US" sz="2800" b="1" dirty="0">
              <a:solidFill>
                <a:srgbClr val="000000"/>
              </a:solidFill>
              <a:ea typeface="Dotum" panose="020B0600000101010101" pitchFamily="34" charset="-127"/>
            </a:endParaRPr>
          </a:p>
        </p:txBody>
      </p:sp>
    </p:spTree>
    <p:extLst>
      <p:ext uri="{BB962C8B-B14F-4D97-AF65-F5344CB8AC3E}">
        <p14:creationId xmlns:p14="http://schemas.microsoft.com/office/powerpoint/2010/main" val="816984159"/>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rot="925510">
            <a:off x="207526" y="3053514"/>
            <a:ext cx="3425428" cy="3170321"/>
          </a:xfrm>
          <a:prstGeom prst="ellipse">
            <a:avLst/>
          </a:prstGeom>
          <a:solidFill>
            <a:schemeClr val="bg1">
              <a:lumMod val="95000"/>
              <a:alpha val="65000"/>
            </a:schemeClr>
          </a:solidFill>
          <a:ln w="762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HANDS ON EXPERIENCE</a:t>
            </a:r>
          </a:p>
          <a:p>
            <a:pPr algn="ctr"/>
            <a:r>
              <a:rPr lang="cs-CZ" dirty="0">
                <a:solidFill>
                  <a:srgbClr val="000000"/>
                </a:solidFill>
              </a:rPr>
              <a:t>Práce v týmu </a:t>
            </a:r>
          </a:p>
          <a:p>
            <a:pPr algn="ctr"/>
            <a:r>
              <a:rPr lang="cs-CZ" dirty="0">
                <a:solidFill>
                  <a:srgbClr val="000000"/>
                </a:solidFill>
              </a:rPr>
              <a:t>Možnost budoucího uplatnění</a:t>
            </a:r>
            <a:endParaRPr lang="en-US" dirty="0">
              <a:solidFill>
                <a:srgbClr val="000000"/>
              </a:solidFill>
            </a:endParaRPr>
          </a:p>
          <a:p>
            <a:pPr algn="ctr"/>
            <a:r>
              <a:rPr lang="cs-CZ" dirty="0">
                <a:solidFill>
                  <a:srgbClr val="000000"/>
                </a:solidFill>
              </a:rPr>
              <a:t>Nové příležitosti</a:t>
            </a:r>
            <a:endParaRPr lang="en-US" dirty="0">
              <a:solidFill>
                <a:srgbClr val="000000"/>
              </a:solidFill>
            </a:endParaRPr>
          </a:p>
          <a:p>
            <a:pPr algn="ctr"/>
            <a:r>
              <a:rPr lang="cs-CZ" dirty="0">
                <a:solidFill>
                  <a:srgbClr val="000000"/>
                </a:solidFill>
              </a:rPr>
              <a:t>Kariérní růst</a:t>
            </a:r>
            <a:endParaRPr lang="en-US" dirty="0">
              <a:solidFill>
                <a:srgbClr val="000000"/>
              </a:solidFill>
            </a:endParaRPr>
          </a:p>
          <a:p>
            <a:pPr algn="ctr"/>
            <a:r>
              <a:rPr lang="cs-CZ" dirty="0">
                <a:solidFill>
                  <a:srgbClr val="000000"/>
                </a:solidFill>
              </a:rPr>
              <a:t>Zábava</a:t>
            </a:r>
            <a:endParaRPr lang="en-US" dirty="0">
              <a:solidFill>
                <a:srgbClr val="000000"/>
              </a:solidFill>
            </a:endParaRPr>
          </a:p>
        </p:txBody>
      </p:sp>
      <p:pic>
        <p:nvPicPr>
          <p:cNvPr id="5" name="Content Placeholder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23118" y="4419600"/>
            <a:ext cx="2141808" cy="1777245"/>
          </a:xfrm>
          <a:prstGeom prst="rect">
            <a:avLst/>
          </a:prstGeom>
        </p:spPr>
      </p:pic>
    </p:spTree>
    <p:extLst>
      <p:ext uri="{BB962C8B-B14F-4D97-AF65-F5344CB8AC3E}">
        <p14:creationId xmlns:p14="http://schemas.microsoft.com/office/powerpoint/2010/main" val="52955844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Content Placeholder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77398" y="4419598"/>
            <a:ext cx="2141808" cy="1777245"/>
          </a:xfrm>
          <a:prstGeom prst="rect">
            <a:avLst/>
          </a:prstGeom>
        </p:spPr>
      </p:pic>
      <p:sp>
        <p:nvSpPr>
          <p:cNvPr id="6" name="Oval 5"/>
          <p:cNvSpPr/>
          <p:nvPr/>
        </p:nvSpPr>
        <p:spPr>
          <a:xfrm>
            <a:off x="3535680" y="731520"/>
            <a:ext cx="3444240" cy="3224238"/>
          </a:xfrm>
          <a:prstGeom prst="ellipse">
            <a:avLst/>
          </a:prstGeom>
          <a:solidFill>
            <a:schemeClr val="bg1">
              <a:lumMod val="95000"/>
              <a:alpha val="65000"/>
            </a:schemeClr>
          </a:solidFill>
          <a:ln w="762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JAK TO PROB</a:t>
            </a:r>
            <a:r>
              <a:rPr lang="cs-CZ" b="1" dirty="0" smtClean="0">
                <a:solidFill>
                  <a:srgbClr val="000000"/>
                </a:solidFill>
              </a:rPr>
              <a:t>ÍHÁ</a:t>
            </a:r>
            <a:endParaRPr lang="en-US" b="1" dirty="0">
              <a:solidFill>
                <a:srgbClr val="000000"/>
              </a:solidFill>
            </a:endParaRPr>
          </a:p>
          <a:p>
            <a:pPr algn="ctr">
              <a:lnSpc>
                <a:spcPct val="200000"/>
              </a:lnSpc>
            </a:pPr>
            <a:r>
              <a:rPr lang="cs-CZ" dirty="0" smtClean="0">
                <a:solidFill>
                  <a:srgbClr val="000000"/>
                </a:solidFill>
              </a:rPr>
              <a:t>Placená </a:t>
            </a:r>
            <a:r>
              <a:rPr lang="cs-CZ" dirty="0">
                <a:solidFill>
                  <a:srgbClr val="000000"/>
                </a:solidFill>
              </a:rPr>
              <a:t>pracovní stáž</a:t>
            </a:r>
          </a:p>
          <a:p>
            <a:pPr algn="ctr"/>
            <a:r>
              <a:rPr lang="cs-CZ" dirty="0">
                <a:solidFill>
                  <a:srgbClr val="000000"/>
                </a:solidFill>
              </a:rPr>
              <a:t>Flexibilita se studiem</a:t>
            </a:r>
          </a:p>
        </p:txBody>
      </p:sp>
    </p:spTree>
    <p:extLst>
      <p:ext uri="{BB962C8B-B14F-4D97-AF65-F5344CB8AC3E}">
        <p14:creationId xmlns:p14="http://schemas.microsoft.com/office/powerpoint/2010/main" val="3912470634"/>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Content Placeholder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29798" y="4419600"/>
            <a:ext cx="2141808" cy="1777245"/>
          </a:xfrm>
          <a:prstGeom prst="rect">
            <a:avLst/>
          </a:prstGeom>
        </p:spPr>
      </p:pic>
      <p:sp>
        <p:nvSpPr>
          <p:cNvPr id="6" name="Oval 5"/>
          <p:cNvSpPr/>
          <p:nvPr/>
        </p:nvSpPr>
        <p:spPr>
          <a:xfrm rot="925510">
            <a:off x="8561239" y="118682"/>
            <a:ext cx="3388385" cy="3083567"/>
          </a:xfrm>
          <a:prstGeom prst="ellipse">
            <a:avLst/>
          </a:prstGeom>
          <a:solidFill>
            <a:schemeClr val="bg1">
              <a:lumMod val="95000"/>
              <a:alpha val="65000"/>
            </a:schemeClr>
          </a:solidFill>
          <a:ln w="762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 </a:t>
            </a:r>
            <a:r>
              <a:rPr lang="cs-CZ" b="1" dirty="0" smtClean="0">
                <a:solidFill>
                  <a:srgbClr val="000000"/>
                </a:solidFill>
              </a:rPr>
              <a:t>beIN TOUCH</a:t>
            </a:r>
            <a:endParaRPr lang="en-US" b="1" dirty="0" smtClean="0">
              <a:solidFill>
                <a:srgbClr val="000000"/>
              </a:solidFill>
            </a:endParaRPr>
          </a:p>
          <a:p>
            <a:pPr algn="ctr"/>
            <a:endParaRPr lang="en-US" b="1" dirty="0" smtClean="0">
              <a:solidFill>
                <a:srgbClr val="000000"/>
              </a:solidFill>
            </a:endParaRPr>
          </a:p>
          <a:p>
            <a:pPr algn="ctr"/>
            <a:r>
              <a:rPr lang="en-US" dirty="0" err="1">
                <a:solidFill>
                  <a:srgbClr val="000000"/>
                </a:solidFill>
              </a:rPr>
              <a:t>FEI.jobs.c</a:t>
            </a:r>
            <a:r>
              <a:rPr lang="cs-CZ" dirty="0" smtClean="0">
                <a:solidFill>
                  <a:srgbClr val="000000"/>
                </a:solidFill>
              </a:rPr>
              <a:t>z</a:t>
            </a:r>
            <a:endParaRPr lang="en-US" dirty="0" smtClean="0">
              <a:solidFill>
                <a:srgbClr val="000000"/>
              </a:solidFill>
            </a:endParaRPr>
          </a:p>
          <a:p>
            <a:pPr algn="ctr">
              <a:lnSpc>
                <a:spcPct val="200000"/>
              </a:lnSpc>
            </a:pPr>
            <a:r>
              <a:rPr lang="cs-CZ" dirty="0" smtClean="0">
                <a:solidFill>
                  <a:srgbClr val="000000"/>
                </a:solidFill>
              </a:rPr>
              <a:t>facebook.com/</a:t>
            </a:r>
            <a:endParaRPr lang="en-US" dirty="0" smtClean="0">
              <a:solidFill>
                <a:srgbClr val="000000"/>
              </a:solidFill>
            </a:endParaRPr>
          </a:p>
          <a:p>
            <a:pPr algn="ctr"/>
            <a:r>
              <a:rPr lang="cs-CZ" dirty="0" smtClean="0">
                <a:solidFill>
                  <a:srgbClr val="000000"/>
                </a:solidFill>
              </a:rPr>
              <a:t>Thermo </a:t>
            </a:r>
            <a:r>
              <a:rPr lang="cs-CZ" dirty="0" err="1" smtClean="0">
                <a:solidFill>
                  <a:srgbClr val="000000"/>
                </a:solidFill>
              </a:rPr>
              <a:t>Fisher</a:t>
            </a:r>
            <a:r>
              <a:rPr lang="cs-CZ" dirty="0" smtClean="0">
                <a:solidFill>
                  <a:srgbClr val="000000"/>
                </a:solidFill>
              </a:rPr>
              <a:t> </a:t>
            </a:r>
            <a:r>
              <a:rPr lang="cs-CZ" dirty="0" err="1" smtClean="0">
                <a:solidFill>
                  <a:srgbClr val="000000"/>
                </a:solidFill>
              </a:rPr>
              <a:t>Scientific</a:t>
            </a:r>
            <a:r>
              <a:rPr lang="cs-CZ" dirty="0" smtClean="0">
                <a:solidFill>
                  <a:srgbClr val="000000"/>
                </a:solidFill>
              </a:rPr>
              <a:t> CZ</a:t>
            </a:r>
            <a:endParaRPr lang="en-US" dirty="0" smtClean="0">
              <a:solidFill>
                <a:srgbClr val="000000"/>
              </a:solidFill>
            </a:endParaRPr>
          </a:p>
          <a:p>
            <a:pPr algn="ctr"/>
            <a:endParaRPr lang="en-US" dirty="0">
              <a:solidFill>
                <a:srgbClr val="000000"/>
              </a:solidFill>
            </a:endParaRPr>
          </a:p>
          <a:p>
            <a:pPr algn="ctr"/>
            <a:r>
              <a:rPr lang="en-US" dirty="0" err="1" smtClean="0">
                <a:solidFill>
                  <a:srgbClr val="000000"/>
                </a:solidFill>
              </a:rPr>
              <a:t>jitka.frisova</a:t>
            </a:r>
            <a:r>
              <a:rPr lang="cs-CZ" dirty="0" smtClean="0">
                <a:solidFill>
                  <a:srgbClr val="000000"/>
                </a:solidFill>
              </a:rPr>
              <a:t>@fei.com</a:t>
            </a:r>
            <a:endParaRPr lang="en-US" dirty="0">
              <a:solidFill>
                <a:srgbClr val="000000"/>
              </a:solidFill>
            </a:endParaRPr>
          </a:p>
          <a:p>
            <a:pPr algn="ctr"/>
            <a:endParaRPr lang="en-US" b="1" dirty="0">
              <a:solidFill>
                <a:srgbClr val="000000"/>
              </a:solidFill>
            </a:endParaRPr>
          </a:p>
        </p:txBody>
      </p:sp>
      <p:sp>
        <p:nvSpPr>
          <p:cNvPr id="7" name="Oval 6"/>
          <p:cNvSpPr/>
          <p:nvPr/>
        </p:nvSpPr>
        <p:spPr>
          <a:xfrm>
            <a:off x="716280" y="3794760"/>
            <a:ext cx="2331720" cy="2214845"/>
          </a:xfrm>
          <a:prstGeom prst="ellipse">
            <a:avLst/>
          </a:prstGeom>
          <a:solidFill>
            <a:schemeClr val="bg1">
              <a:lumMod val="95000"/>
              <a:alpha val="65000"/>
            </a:schemeClr>
          </a:solidFill>
          <a:ln w="762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EXKURZE</a:t>
            </a:r>
            <a:r>
              <a:rPr lang="cs-CZ" b="1" dirty="0" smtClean="0">
                <a:solidFill>
                  <a:srgbClr val="000000"/>
                </a:solidFill>
              </a:rPr>
              <a:t>!</a:t>
            </a:r>
          </a:p>
          <a:p>
            <a:pPr algn="ctr"/>
            <a:r>
              <a:rPr lang="cs-CZ" sz="1600" dirty="0" smtClean="0">
                <a:solidFill>
                  <a:srgbClr val="000000"/>
                </a:solidFill>
              </a:rPr>
              <a:t>jana.duchanova</a:t>
            </a:r>
          </a:p>
          <a:p>
            <a:pPr algn="ctr"/>
            <a:r>
              <a:rPr lang="cs-CZ" sz="1600" dirty="0" smtClean="0">
                <a:solidFill>
                  <a:srgbClr val="000000"/>
                </a:solidFill>
              </a:rPr>
              <a:t>@</a:t>
            </a:r>
            <a:r>
              <a:rPr lang="cs-CZ" sz="1600" dirty="0" smtClean="0">
                <a:solidFill>
                  <a:srgbClr val="000000"/>
                </a:solidFill>
              </a:rPr>
              <a:t>fei.com</a:t>
            </a:r>
            <a:endParaRPr lang="cs-CZ" sz="1600" dirty="0">
              <a:solidFill>
                <a:srgbClr val="000000"/>
              </a:solidFill>
            </a:endParaRPr>
          </a:p>
        </p:txBody>
      </p:sp>
    </p:spTree>
    <p:extLst>
      <p:ext uri="{BB962C8B-B14F-4D97-AF65-F5344CB8AC3E}">
        <p14:creationId xmlns:p14="http://schemas.microsoft.com/office/powerpoint/2010/main" val="68289832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 hlavně s námi není nuda </a:t>
            </a:r>
            <a:r>
              <a:rPr lang="cs-CZ" dirty="0" smtClean="0">
                <a:sym typeface="Wingdings" pitchFamily="2" charset="2"/>
              </a:rPr>
              <a:t></a:t>
            </a:r>
            <a:endParaRPr lang="cs-CZ" dirty="0"/>
          </a:p>
        </p:txBody>
      </p:sp>
      <p:pic>
        <p:nvPicPr>
          <p:cNvPr id="7" name="Picture 2" descr="C:\Users\Roman\AppData\Local\Temp\Rar$DR03.565\S600217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4465" y="1950857"/>
            <a:ext cx="3244718" cy="2431999"/>
          </a:xfrm>
          <a:prstGeom prst="rect">
            <a:avLst/>
          </a:prstGeom>
          <a:noFill/>
        </p:spPr>
      </p:pic>
      <p:pic>
        <p:nvPicPr>
          <p:cNvPr id="10" name="Picture 2" descr="\\Brno804i\Temp\FEI_Dragon_boats\MarekG\IMG_658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87209" y="547359"/>
            <a:ext cx="8204791" cy="5741631"/>
          </a:xfrm>
          <a:prstGeom prst="rect">
            <a:avLst/>
          </a:prstGeom>
          <a:noFill/>
        </p:spPr>
      </p:pic>
    </p:spTree>
    <p:extLst>
      <p:ext uri="{BB962C8B-B14F-4D97-AF65-F5344CB8AC3E}">
        <p14:creationId xmlns:p14="http://schemas.microsoft.com/office/powerpoint/2010/main" val="865209471"/>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cs-CZ" dirty="0" smtClean="0"/>
              <a:t>Děkuji za pozornost</a:t>
            </a:r>
            <a:endParaRPr lang="en-US" dirty="0"/>
          </a:p>
        </p:txBody>
      </p:sp>
      <p:sp>
        <p:nvSpPr>
          <p:cNvPr id="3" name="Subtitle 2"/>
          <p:cNvSpPr>
            <a:spLocks noGrp="1"/>
          </p:cNvSpPr>
          <p:nvPr>
            <p:ph type="subTitle" idx="4294967295"/>
          </p:nvPr>
        </p:nvSpPr>
        <p:spPr>
          <a:xfrm>
            <a:off x="0" y="3971925"/>
            <a:ext cx="12238038" cy="1447800"/>
          </a:xfrm>
          <a:prstGeom prst="rect">
            <a:avLst/>
          </a:prstGeom>
        </p:spPr>
        <p:txBody>
          <a:bodyPr/>
          <a:lstStyle/>
          <a:p>
            <a:pPr marL="0" indent="0" algn="ctr">
              <a:buNone/>
            </a:pPr>
            <a:r>
              <a:rPr lang="cs-CZ" sz="3600" dirty="0" smtClean="0">
                <a:ln>
                  <a:solidFill>
                    <a:schemeClr val="bg1"/>
                  </a:solidFill>
                </a:ln>
                <a:solidFill>
                  <a:srgbClr val="FFFF00"/>
                </a:solidFill>
                <a:effectLst>
                  <a:innerShdw blurRad="63500" dist="50800" dir="13500000">
                    <a:prstClr val="black">
                      <a:alpha val="50000"/>
                    </a:prstClr>
                  </a:innerShdw>
                </a:effectLst>
                <a:latin typeface="Arial" panose="020B0604020202020204" pitchFamily="34" charset="0"/>
                <a:hlinkClick r:id="rId2"/>
              </a:rPr>
              <a:t>Jiri.Ocadlik@fei.com</a:t>
            </a:r>
            <a:endParaRPr lang="cs-CZ" sz="3600" dirty="0" smtClean="0">
              <a:ln>
                <a:solidFill>
                  <a:schemeClr val="bg1"/>
                </a:solidFill>
              </a:ln>
              <a:solidFill>
                <a:srgbClr val="FFFF00"/>
              </a:solidFill>
              <a:effectLst>
                <a:innerShdw blurRad="63500" dist="50800" dir="13500000">
                  <a:prstClr val="black">
                    <a:alpha val="50000"/>
                  </a:prstClr>
                </a:innerShdw>
              </a:effectLst>
              <a:latin typeface="Arial" panose="020B0604020202020204" pitchFamily="34" charset="0"/>
            </a:endParaRPr>
          </a:p>
        </p:txBody>
      </p:sp>
    </p:spTree>
    <p:extLst>
      <p:ext uri="{BB962C8B-B14F-4D97-AF65-F5344CB8AC3E}">
        <p14:creationId xmlns:p14="http://schemas.microsoft.com/office/powerpoint/2010/main" val="12279354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1" y="676894"/>
            <a:ext cx="11569700" cy="5222257"/>
          </a:xfrm>
        </p:spPr>
        <p:txBody>
          <a:bodyPr/>
          <a:lstStyle/>
          <a:p>
            <a:r>
              <a:rPr lang="cs-CZ" dirty="0" smtClean="0"/>
              <a:t>Budoucnost ?</a:t>
            </a:r>
            <a:endParaRPr lang="en-US" dirty="0" smtClean="0"/>
          </a:p>
          <a:p>
            <a:r>
              <a:rPr lang="cs-CZ" dirty="0" smtClean="0"/>
              <a:t>Svět </a:t>
            </a:r>
            <a:r>
              <a:rPr lang="cs-CZ" dirty="0" smtClean="0"/>
              <a:t>bez</a:t>
            </a:r>
            <a:endParaRPr lang="en-US" dirty="0" smtClean="0"/>
          </a:p>
          <a:p>
            <a:pPr lvl="2"/>
            <a:r>
              <a:rPr lang="cs-CZ" sz="2800" dirty="0" smtClean="0"/>
              <a:t>Rakoviny</a:t>
            </a:r>
            <a:endParaRPr lang="en-US" sz="2800" dirty="0" smtClean="0"/>
          </a:p>
        </p:txBody>
      </p:sp>
      <p:sp>
        <p:nvSpPr>
          <p:cNvPr id="2" name="Title 1"/>
          <p:cNvSpPr>
            <a:spLocks noGrp="1"/>
          </p:cNvSpPr>
          <p:nvPr>
            <p:ph type="title"/>
          </p:nvPr>
        </p:nvSpPr>
        <p:spPr/>
        <p:txBody>
          <a:bodyPr/>
          <a:lstStyle/>
          <a:p>
            <a:r>
              <a:rPr lang="cs-CZ" dirty="0" smtClean="0"/>
              <a:t>Vize kam </a:t>
            </a:r>
            <a:r>
              <a:rPr lang="cs-CZ" dirty="0" smtClean="0"/>
              <a:t>jdeme</a:t>
            </a:r>
            <a:endParaRPr lang="en-US" dirty="0"/>
          </a:p>
        </p:txBody>
      </p:sp>
      <p:pic>
        <p:nvPicPr>
          <p:cNvPr id="286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94904" y="3305175"/>
            <a:ext cx="3515545" cy="2943407"/>
          </a:xfrm>
          <a:prstGeom prst="rect">
            <a:avLst/>
          </a:prstGeom>
          <a:noFill/>
          <a:ln w="9525">
            <a:noFill/>
            <a:miter lim="800000"/>
            <a:headEnd/>
            <a:tailEnd/>
          </a:ln>
        </p:spPr>
      </p:pic>
      <p:pic>
        <p:nvPicPr>
          <p:cNvPr id="28678"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7281" y="802924"/>
            <a:ext cx="2090789" cy="1584176"/>
          </a:xfrm>
          <a:prstGeom prst="rect">
            <a:avLst/>
          </a:prstGeom>
          <a:noFill/>
          <a:ln w="9525">
            <a:noFill/>
            <a:miter lim="800000"/>
            <a:headEnd/>
            <a:tailEnd/>
          </a:ln>
        </p:spPr>
      </p:pic>
      <p:pic>
        <p:nvPicPr>
          <p:cNvPr id="2969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33907" y="3295728"/>
            <a:ext cx="3542677" cy="2933779"/>
          </a:xfrm>
          <a:prstGeom prst="rect">
            <a:avLst/>
          </a:prstGeom>
          <a:noFill/>
          <a:ln w="9525">
            <a:noFill/>
            <a:miter lim="800000"/>
            <a:headEnd/>
            <a:tailEnd/>
          </a:ln>
        </p:spPr>
      </p:pic>
      <p:pic>
        <p:nvPicPr>
          <p:cNvPr id="29699"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739963" y="802924"/>
            <a:ext cx="3018121" cy="2171479"/>
          </a:xfrm>
          <a:prstGeom prst="rect">
            <a:avLst/>
          </a:prstGeom>
          <a:noFill/>
          <a:ln w="9525">
            <a:noFill/>
            <a:miter lim="800000"/>
            <a:headEnd/>
            <a:tailEnd/>
          </a:ln>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957" y="2156346"/>
            <a:ext cx="4102875" cy="4102875"/>
          </a:xfrm>
          <a:prstGeom prst="rect">
            <a:avLst/>
          </a:prstGeom>
        </p:spPr>
      </p:pic>
    </p:spTree>
    <p:extLst>
      <p:ext uri="{BB962C8B-B14F-4D97-AF65-F5344CB8AC3E}">
        <p14:creationId xmlns:p14="http://schemas.microsoft.com/office/powerpoint/2010/main" val="3932608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674"/>
                                        </p:tgtEl>
                                        <p:attrNameLst>
                                          <p:attrName>style.visibility</p:attrName>
                                        </p:attrNameLst>
                                      </p:cBhvr>
                                      <p:to>
                                        <p:strVal val="visible"/>
                                      </p:to>
                                    </p:set>
                                    <p:animEffect transition="in" filter="fade">
                                      <p:cBhvr>
                                        <p:cTn id="10" dur="2000"/>
                                        <p:tgtEl>
                                          <p:spTgt spid="28674"/>
                                        </p:tgtEl>
                                      </p:cBhvr>
                                    </p:animEffect>
                                  </p:childTnLst>
                                </p:cTn>
                              </p:par>
                              <p:par>
                                <p:cTn id="11" presetID="10" presetClass="entr" presetSubtype="0" fill="hold" nodeType="withEffect">
                                  <p:stCondLst>
                                    <p:cond delay="0"/>
                                  </p:stCondLst>
                                  <p:childTnLst>
                                    <p:set>
                                      <p:cBhvr>
                                        <p:cTn id="12" dur="1" fill="hold">
                                          <p:stCondLst>
                                            <p:cond delay="0"/>
                                          </p:stCondLst>
                                        </p:cTn>
                                        <p:tgtEl>
                                          <p:spTgt spid="28678"/>
                                        </p:tgtEl>
                                        <p:attrNameLst>
                                          <p:attrName>style.visibility</p:attrName>
                                        </p:attrNameLst>
                                      </p:cBhvr>
                                      <p:to>
                                        <p:strVal val="visible"/>
                                      </p:to>
                                    </p:set>
                                    <p:animEffect transition="in" filter="fade">
                                      <p:cBhvr>
                                        <p:cTn id="13" dur="2000"/>
                                        <p:tgtEl>
                                          <p:spTgt spid="28678"/>
                                        </p:tgtEl>
                                      </p:cBhvr>
                                    </p:animEffect>
                                  </p:childTnLst>
                                </p:cTn>
                              </p:par>
                              <p:par>
                                <p:cTn id="14" presetID="10" presetClass="entr" presetSubtype="0" fill="hold" nodeType="withEffect">
                                  <p:stCondLst>
                                    <p:cond delay="0"/>
                                  </p:stCondLst>
                                  <p:childTnLst>
                                    <p:set>
                                      <p:cBhvr>
                                        <p:cTn id="15" dur="1" fill="hold">
                                          <p:stCondLst>
                                            <p:cond delay="0"/>
                                          </p:stCondLst>
                                        </p:cTn>
                                        <p:tgtEl>
                                          <p:spTgt spid="29699"/>
                                        </p:tgtEl>
                                        <p:attrNameLst>
                                          <p:attrName>style.visibility</p:attrName>
                                        </p:attrNameLst>
                                      </p:cBhvr>
                                      <p:to>
                                        <p:strVal val="visible"/>
                                      </p:to>
                                    </p:set>
                                    <p:animEffect transition="in" filter="fade">
                                      <p:cBhvr>
                                        <p:cTn id="16" dur="2000"/>
                                        <p:tgtEl>
                                          <p:spTgt spid="29699"/>
                                        </p:tgtEl>
                                      </p:cBhvr>
                                    </p:animEffect>
                                  </p:childTnLst>
                                </p:cTn>
                              </p:par>
                              <p:par>
                                <p:cTn id="17" presetID="10" presetClass="entr" presetSubtype="0" fill="hold" nodeType="withEffect">
                                  <p:stCondLst>
                                    <p:cond delay="0"/>
                                  </p:stCondLst>
                                  <p:childTnLst>
                                    <p:set>
                                      <p:cBhvr>
                                        <p:cTn id="18" dur="1" fill="hold">
                                          <p:stCondLst>
                                            <p:cond delay="0"/>
                                          </p:stCondLst>
                                        </p:cTn>
                                        <p:tgtEl>
                                          <p:spTgt spid="29698"/>
                                        </p:tgtEl>
                                        <p:attrNameLst>
                                          <p:attrName>style.visibility</p:attrName>
                                        </p:attrNameLst>
                                      </p:cBhvr>
                                      <p:to>
                                        <p:strVal val="visible"/>
                                      </p:to>
                                    </p:set>
                                    <p:animEffect transition="in" filter="fade">
                                      <p:cBhvr>
                                        <p:cTn id="19" dur="20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1" y="744280"/>
            <a:ext cx="11569700" cy="5154872"/>
          </a:xfrm>
        </p:spPr>
        <p:txBody>
          <a:bodyPr/>
          <a:lstStyle/>
          <a:p>
            <a:pPr lvl="0"/>
            <a:r>
              <a:rPr lang="cs-CZ" dirty="0" smtClean="0"/>
              <a:t>Budoucnost ?</a:t>
            </a:r>
            <a:endParaRPr lang="en-US" dirty="0"/>
          </a:p>
          <a:p>
            <a:pPr lvl="0"/>
            <a:r>
              <a:rPr lang="cs-CZ" dirty="0"/>
              <a:t>Svět bez</a:t>
            </a:r>
            <a:r>
              <a:rPr lang="en-US" dirty="0"/>
              <a:t>…</a:t>
            </a:r>
          </a:p>
          <a:p>
            <a:pPr lvl="2"/>
            <a:r>
              <a:rPr lang="cs-CZ" sz="2400" dirty="0" smtClean="0"/>
              <a:t>Nedostatku energie</a:t>
            </a:r>
            <a:endParaRPr lang="en-US" sz="2400" dirty="0" smtClean="0"/>
          </a:p>
          <a:p>
            <a:pPr marL="119062" lvl="2" indent="0">
              <a:buNone/>
            </a:pPr>
            <a:endParaRPr lang="en-US" dirty="0" smtClean="0"/>
          </a:p>
        </p:txBody>
      </p:sp>
      <p:sp>
        <p:nvSpPr>
          <p:cNvPr id="2" name="Title 1"/>
          <p:cNvSpPr>
            <a:spLocks noGrp="1"/>
          </p:cNvSpPr>
          <p:nvPr>
            <p:ph type="title"/>
          </p:nvPr>
        </p:nvSpPr>
        <p:spPr/>
        <p:txBody>
          <a:bodyPr/>
          <a:lstStyle/>
          <a:p>
            <a:r>
              <a:rPr lang="cs-CZ" dirty="0"/>
              <a:t>Vize kam </a:t>
            </a:r>
            <a:r>
              <a:rPr lang="cs-CZ" dirty="0" smtClean="0"/>
              <a:t>jdeme</a:t>
            </a:r>
            <a:endParaRPr lang="en-US" dirty="0"/>
          </a:p>
        </p:txBody>
      </p:sp>
      <p:pic>
        <p:nvPicPr>
          <p:cNvPr id="2969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64178" y="1432868"/>
            <a:ext cx="1744218" cy="4544568"/>
          </a:xfrm>
          <a:prstGeom prst="rect">
            <a:avLst/>
          </a:prstGeom>
          <a:noFill/>
          <a:ln w="9525">
            <a:noFill/>
            <a:miter lim="800000"/>
            <a:headEnd/>
            <a:tailEnd/>
          </a:ln>
        </p:spPr>
      </p:pic>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96088" y="1568675"/>
            <a:ext cx="2121218" cy="4342257"/>
          </a:xfrm>
          <a:prstGeom prst="rect">
            <a:avLst/>
          </a:prstGeom>
          <a:noFill/>
          <a:ln w="9525">
            <a:noFill/>
            <a:miter lim="800000"/>
            <a:headEnd/>
            <a:tailEnd/>
          </a:ln>
        </p:spPr>
      </p:pic>
      <p:pic>
        <p:nvPicPr>
          <p:cNvPr id="7" name="Picture 2" descr="C:\Data\Technology Conference 2010\Presentations\Introspeech\MLA 650F.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4431" y="2142698"/>
            <a:ext cx="2550574" cy="3834738"/>
          </a:xfrm>
          <a:prstGeom prst="rect">
            <a:avLst/>
          </a:prstGeom>
          <a:noFill/>
        </p:spPr>
      </p:pic>
    </p:spTree>
    <p:extLst>
      <p:ext uri="{BB962C8B-B14F-4D97-AF65-F5344CB8AC3E}">
        <p14:creationId xmlns:p14="http://schemas.microsoft.com/office/powerpoint/2010/main" val="13719826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699"/>
                                        </p:tgtEl>
                                        <p:attrNameLst>
                                          <p:attrName>style.visibility</p:attrName>
                                        </p:attrNameLst>
                                      </p:cBhvr>
                                      <p:to>
                                        <p:strVal val="visible"/>
                                      </p:to>
                                    </p:set>
                                    <p:animEffect transition="in" filter="fade">
                                      <p:cBhvr>
                                        <p:cTn id="10" dur="2000"/>
                                        <p:tgtEl>
                                          <p:spTgt spid="29699"/>
                                        </p:tgtEl>
                                      </p:cBhvr>
                                    </p:animEffect>
                                  </p:childTnLst>
                                </p:cTn>
                              </p:par>
                              <p:par>
                                <p:cTn id="11" presetID="10" presetClass="entr" presetSubtype="0" fill="hold" nodeType="withEffect">
                                  <p:stCondLst>
                                    <p:cond delay="0"/>
                                  </p:stCondLst>
                                  <p:childTnLst>
                                    <p:set>
                                      <p:cBhvr>
                                        <p:cTn id="12" dur="1" fill="hold">
                                          <p:stCondLst>
                                            <p:cond delay="0"/>
                                          </p:stCondLst>
                                        </p:cTn>
                                        <p:tgtEl>
                                          <p:spTgt spid="30722"/>
                                        </p:tgtEl>
                                        <p:attrNameLst>
                                          <p:attrName>style.visibility</p:attrName>
                                        </p:attrNameLst>
                                      </p:cBhvr>
                                      <p:to>
                                        <p:strVal val="visible"/>
                                      </p:to>
                                    </p:set>
                                    <p:animEffect transition="in" filter="fade">
                                      <p:cBhvr>
                                        <p:cTn id="13" dur="2000"/>
                                        <p:tgtEl>
                                          <p:spTgt spid="30722"/>
                                        </p:tgtEl>
                                      </p:cBhvr>
                                    </p:animEffec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1" y="680484"/>
            <a:ext cx="11569700" cy="5218667"/>
          </a:xfrm>
        </p:spPr>
        <p:txBody>
          <a:bodyPr>
            <a:normAutofit/>
          </a:bodyPr>
          <a:lstStyle/>
          <a:p>
            <a:pPr lvl="0"/>
            <a:r>
              <a:rPr lang="cs-CZ" dirty="0" smtClean="0"/>
              <a:t>Budoucnost?</a:t>
            </a:r>
          </a:p>
          <a:p>
            <a:pPr lvl="0"/>
            <a:r>
              <a:rPr lang="cs-CZ" dirty="0" smtClean="0"/>
              <a:t>Svět </a:t>
            </a:r>
            <a:r>
              <a:rPr lang="cs-CZ" dirty="0"/>
              <a:t>s výzkumem</a:t>
            </a:r>
            <a:endParaRPr lang="en-US" dirty="0"/>
          </a:p>
          <a:p>
            <a:pPr marL="725488" lvl="2" indent="-284163"/>
            <a:r>
              <a:rPr lang="cs-CZ" dirty="0"/>
              <a:t>v </a:t>
            </a:r>
            <a:r>
              <a:rPr lang="cs-CZ" dirty="0" smtClean="0"/>
              <a:t>ohromném </a:t>
            </a:r>
            <a:r>
              <a:rPr lang="cs-CZ" dirty="0"/>
              <a:t>tempu</a:t>
            </a:r>
            <a:endParaRPr lang="en-US" dirty="0"/>
          </a:p>
          <a:p>
            <a:pPr marL="725488" lvl="2" indent="-284163"/>
            <a:r>
              <a:rPr lang="cs-CZ" dirty="0" smtClean="0"/>
              <a:t>výzkumnými </a:t>
            </a:r>
            <a:r>
              <a:rPr lang="cs-CZ" dirty="0"/>
              <a:t>daty sdílenými po celém světě</a:t>
            </a:r>
            <a:endParaRPr lang="en-US" dirty="0"/>
          </a:p>
          <a:p>
            <a:pPr marL="725488" lvl="2" indent="-284163"/>
            <a:r>
              <a:rPr lang="cs-CZ" dirty="0" smtClean="0"/>
              <a:t>porozumění </a:t>
            </a:r>
            <a:r>
              <a:rPr lang="cs-CZ" dirty="0" smtClean="0"/>
              <a:t>jak fungují molekuly </a:t>
            </a:r>
            <a:endParaRPr lang="en-US" dirty="0" smtClean="0"/>
          </a:p>
          <a:p>
            <a:pPr lvl="2"/>
            <a:endParaRPr lang="en-US" dirty="0" smtClean="0"/>
          </a:p>
          <a:p>
            <a:endParaRPr lang="cs-CZ" dirty="0" smtClean="0"/>
          </a:p>
          <a:p>
            <a:endParaRPr lang="cs-CZ" dirty="0"/>
          </a:p>
          <a:p>
            <a:endParaRPr lang="cs-CZ" dirty="0" smtClean="0"/>
          </a:p>
          <a:p>
            <a:endParaRPr lang="cs-CZ" dirty="0"/>
          </a:p>
          <a:p>
            <a:endParaRPr lang="cs-CZ" dirty="0"/>
          </a:p>
        </p:txBody>
      </p:sp>
      <p:sp>
        <p:nvSpPr>
          <p:cNvPr id="2" name="Title 1"/>
          <p:cNvSpPr>
            <a:spLocks noGrp="1"/>
          </p:cNvSpPr>
          <p:nvPr>
            <p:ph type="title"/>
          </p:nvPr>
        </p:nvSpPr>
        <p:spPr/>
        <p:txBody>
          <a:bodyPr/>
          <a:lstStyle/>
          <a:p>
            <a:r>
              <a:rPr lang="cs-CZ" dirty="0"/>
              <a:t>Vize kam </a:t>
            </a:r>
            <a:r>
              <a:rPr lang="cs-CZ" dirty="0" smtClean="0"/>
              <a:t>jdeme</a:t>
            </a:r>
            <a:endParaRPr lang="en-US" dirty="0"/>
          </a:p>
        </p:txBody>
      </p:sp>
      <p:pic>
        <p:nvPicPr>
          <p:cNvPr id="8" name="Picture 7" descr="cdtemovie3.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9022" y="2639761"/>
            <a:ext cx="4341686" cy="3449003"/>
          </a:xfrm>
          <a:prstGeom prst="rect">
            <a:avLst/>
          </a:prstGeom>
        </p:spPr>
      </p:pic>
      <p:pic>
        <p:nvPicPr>
          <p:cNvPr id="30722" name="Picture 2" descr="C:\Data\Technology Conference 2010\Presentations\Introspeech\Titan_60-30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1515" y="807855"/>
            <a:ext cx="3532693" cy="5349149"/>
          </a:xfrm>
          <a:prstGeom prst="rect">
            <a:avLst/>
          </a:prstGeom>
          <a:noFill/>
        </p:spPr>
      </p:pic>
    </p:spTree>
    <p:extLst>
      <p:ext uri="{BB962C8B-B14F-4D97-AF65-F5344CB8AC3E}">
        <p14:creationId xmlns:p14="http://schemas.microsoft.com/office/powerpoint/2010/main" val="2143220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fei.com/uploadedImages/FEISite/Pages/Markets/Electronics/App-Image-1A-new02-465.jpg?n=428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4657" y="2422166"/>
            <a:ext cx="3857448" cy="385744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23851" y="701750"/>
            <a:ext cx="11569700" cy="5197402"/>
          </a:xfrm>
        </p:spPr>
        <p:txBody>
          <a:bodyPr/>
          <a:lstStyle/>
          <a:p>
            <a:r>
              <a:rPr lang="cs-CZ" dirty="0"/>
              <a:t>A </a:t>
            </a:r>
            <a:r>
              <a:rPr lang="cs-CZ" dirty="0" smtClean="0"/>
              <a:t>již dnes</a:t>
            </a:r>
            <a:r>
              <a:rPr lang="en-US" dirty="0"/>
              <a:t>….</a:t>
            </a:r>
          </a:p>
          <a:p>
            <a:r>
              <a:rPr lang="cs-CZ" dirty="0"/>
              <a:t>Elektronika v našich rukách</a:t>
            </a:r>
            <a:endParaRPr lang="en-US" dirty="0"/>
          </a:p>
          <a:p>
            <a:pPr lvl="2"/>
            <a:r>
              <a:rPr lang="en-US" dirty="0"/>
              <a:t>Internet</a:t>
            </a:r>
          </a:p>
          <a:p>
            <a:pPr lvl="2"/>
            <a:r>
              <a:rPr lang="en-US" dirty="0"/>
              <a:t>Mobile communication </a:t>
            </a:r>
            <a:endParaRPr lang="cs-CZ" dirty="0" smtClean="0"/>
          </a:p>
          <a:p>
            <a:pPr lvl="2"/>
            <a:r>
              <a:rPr lang="cs-CZ" dirty="0" smtClean="0"/>
              <a:t>Zábava</a:t>
            </a:r>
            <a:endParaRPr lang="en-US" dirty="0" smtClean="0"/>
          </a:p>
          <a:p>
            <a:pPr lvl="2"/>
            <a:endParaRPr lang="en-US" dirty="0" smtClean="0"/>
          </a:p>
          <a:p>
            <a:pPr>
              <a:buNone/>
            </a:pPr>
            <a:endParaRPr lang="en-US" dirty="0" smtClean="0"/>
          </a:p>
        </p:txBody>
      </p:sp>
      <p:sp>
        <p:nvSpPr>
          <p:cNvPr id="2" name="Title 1"/>
          <p:cNvSpPr>
            <a:spLocks noGrp="1"/>
          </p:cNvSpPr>
          <p:nvPr>
            <p:ph type="title"/>
          </p:nvPr>
        </p:nvSpPr>
        <p:spPr/>
        <p:txBody>
          <a:bodyPr/>
          <a:lstStyle/>
          <a:p>
            <a:r>
              <a:rPr lang="cs-CZ" dirty="0"/>
              <a:t>Vize kam </a:t>
            </a:r>
            <a:r>
              <a:rPr lang="cs-CZ" dirty="0" smtClean="0"/>
              <a:t>jdeme</a:t>
            </a:r>
            <a:endParaRPr lang="en-US" dirty="0"/>
          </a:p>
        </p:txBody>
      </p:sp>
      <p:pic>
        <p:nvPicPr>
          <p:cNvPr id="9219" name="Picture 3" descr="Array of field emission elemen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44788" y="2422166"/>
            <a:ext cx="4126900" cy="38066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3111" y="2422166"/>
            <a:ext cx="3600285" cy="3857448"/>
          </a:xfrm>
          <a:prstGeom prst="rect">
            <a:avLst/>
          </a:prstGeom>
        </p:spPr>
      </p:pic>
    </p:spTree>
    <p:extLst>
      <p:ext uri="{BB962C8B-B14F-4D97-AF65-F5344CB8AC3E}">
        <p14:creationId xmlns:p14="http://schemas.microsoft.com/office/powerpoint/2010/main" val="331706010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n-US" sz="2400" b="1" dirty="0" err="1" smtClean="0"/>
              <a:t>Fyzika</a:t>
            </a:r>
            <a:r>
              <a:rPr lang="cs-CZ" sz="2400" b="1" dirty="0" smtClean="0"/>
              <a:t> </a:t>
            </a:r>
            <a:r>
              <a:rPr lang="cs-CZ" sz="2400" dirty="0" smtClean="0"/>
              <a:t>(Wikipedie)</a:t>
            </a:r>
            <a:r>
              <a:rPr lang="en-US" sz="2400" dirty="0" smtClean="0"/>
              <a:t> </a:t>
            </a:r>
            <a:r>
              <a:rPr lang="en-US" sz="2400" dirty="0"/>
              <a:t>je </a:t>
            </a:r>
            <a:r>
              <a:rPr lang="cs-CZ" sz="2400" dirty="0" smtClean="0"/>
              <a:t>přírodní věda</a:t>
            </a:r>
            <a:r>
              <a:rPr lang="en-US" sz="2400" dirty="0" smtClean="0"/>
              <a:t>, </a:t>
            </a:r>
            <a:r>
              <a:rPr lang="en-US" sz="2400" dirty="0" err="1"/>
              <a:t>která</a:t>
            </a:r>
            <a:r>
              <a:rPr lang="en-US" sz="2400" dirty="0"/>
              <a:t> </a:t>
            </a:r>
            <a:r>
              <a:rPr lang="en-US" sz="2400" dirty="0" err="1"/>
              <a:t>zahrnuje</a:t>
            </a:r>
            <a:r>
              <a:rPr lang="en-US" sz="2400" dirty="0"/>
              <a:t> </a:t>
            </a:r>
            <a:r>
              <a:rPr lang="en-US" sz="2400" dirty="0" err="1" smtClean="0"/>
              <a:t>studium</a:t>
            </a:r>
            <a:r>
              <a:rPr lang="cs-CZ" sz="2400" dirty="0" smtClean="0"/>
              <a:t> hmoty</a:t>
            </a:r>
            <a:r>
              <a:rPr lang="en-US" sz="2400" dirty="0" smtClean="0"/>
              <a:t> </a:t>
            </a:r>
            <a:r>
              <a:rPr lang="en-US" sz="2400" dirty="0"/>
              <a:t>a je</a:t>
            </a:r>
            <a:r>
              <a:rPr lang="cs-CZ" sz="2400" dirty="0"/>
              <a:t>jí</a:t>
            </a:r>
            <a:r>
              <a:rPr lang="en-US" sz="2400" dirty="0"/>
              <a:t> </a:t>
            </a:r>
            <a:r>
              <a:rPr lang="cs-CZ" sz="2400" dirty="0" smtClean="0"/>
              <a:t>pohyb v časoprostoru</a:t>
            </a:r>
            <a:r>
              <a:rPr lang="en-US" sz="2400" dirty="0" smtClean="0"/>
              <a:t>, </a:t>
            </a:r>
            <a:r>
              <a:rPr lang="en-US" sz="2400" dirty="0" err="1"/>
              <a:t>spolu</a:t>
            </a:r>
            <a:r>
              <a:rPr lang="en-US" sz="2400" dirty="0"/>
              <a:t> s </a:t>
            </a:r>
            <a:r>
              <a:rPr lang="en-US" sz="2400" dirty="0" err="1"/>
              <a:t>příbuznými</a:t>
            </a:r>
            <a:r>
              <a:rPr lang="en-US" sz="2400" dirty="0"/>
              <a:t> </a:t>
            </a:r>
            <a:r>
              <a:rPr lang="en-US" sz="2400" dirty="0" err="1"/>
              <a:t>pojmy</a:t>
            </a:r>
            <a:r>
              <a:rPr lang="en-US" sz="2400" dirty="0"/>
              <a:t>, </a:t>
            </a:r>
            <a:r>
              <a:rPr lang="en-US" sz="2400" dirty="0" err="1"/>
              <a:t>jako</a:t>
            </a:r>
            <a:r>
              <a:rPr lang="en-US" sz="2400" dirty="0"/>
              <a:t> je </a:t>
            </a:r>
            <a:r>
              <a:rPr lang="cs-CZ" sz="2400" dirty="0" smtClean="0"/>
              <a:t>energie a síly</a:t>
            </a:r>
            <a:r>
              <a:rPr lang="en-US" sz="2400" dirty="0" smtClean="0"/>
              <a:t>. </a:t>
            </a:r>
            <a:r>
              <a:rPr lang="en-US" sz="2400" dirty="0"/>
              <a:t>V </a:t>
            </a:r>
            <a:r>
              <a:rPr lang="en-US" sz="2400" dirty="0" err="1"/>
              <a:t>širším</a:t>
            </a:r>
            <a:r>
              <a:rPr lang="en-US" sz="2400" dirty="0"/>
              <a:t> </a:t>
            </a:r>
            <a:r>
              <a:rPr lang="en-US" sz="2400" dirty="0" err="1"/>
              <a:t>měřítku</a:t>
            </a:r>
            <a:r>
              <a:rPr lang="en-US" sz="2400" dirty="0"/>
              <a:t>, je </a:t>
            </a:r>
            <a:r>
              <a:rPr lang="cs-CZ" sz="2400" dirty="0"/>
              <a:t>to </a:t>
            </a:r>
            <a:r>
              <a:rPr lang="en-US" sz="2400" dirty="0" err="1"/>
              <a:t>obecná</a:t>
            </a:r>
            <a:r>
              <a:rPr lang="en-US" sz="2400" dirty="0"/>
              <a:t> </a:t>
            </a:r>
            <a:r>
              <a:rPr lang="en-US" sz="2400" dirty="0" err="1"/>
              <a:t>analýza</a:t>
            </a:r>
            <a:r>
              <a:rPr lang="en-US" sz="2400" dirty="0"/>
              <a:t> </a:t>
            </a:r>
            <a:r>
              <a:rPr lang="cs-CZ" sz="2400" dirty="0" smtClean="0"/>
              <a:t>přírody</a:t>
            </a:r>
            <a:r>
              <a:rPr lang="en-US" sz="2400" dirty="0" smtClean="0"/>
              <a:t>, </a:t>
            </a:r>
            <a:r>
              <a:rPr lang="en-US" sz="2400" dirty="0" err="1" smtClean="0"/>
              <a:t>veden</a:t>
            </a:r>
            <a:r>
              <a:rPr lang="cs-CZ" sz="2400" dirty="0" smtClean="0"/>
              <a:t>á</a:t>
            </a:r>
            <a:r>
              <a:rPr lang="en-US" sz="2400" dirty="0" smtClean="0"/>
              <a:t> </a:t>
            </a:r>
            <a:r>
              <a:rPr lang="en-US" sz="2400" dirty="0"/>
              <a:t>s </a:t>
            </a:r>
            <a:r>
              <a:rPr lang="en-US" sz="2400" dirty="0" err="1"/>
              <a:t>cílem</a:t>
            </a:r>
            <a:r>
              <a:rPr lang="en-US" sz="2400" dirty="0"/>
              <a:t> </a:t>
            </a:r>
            <a:r>
              <a:rPr lang="en-US" sz="2400" dirty="0" err="1"/>
              <a:t>pochopit</a:t>
            </a:r>
            <a:r>
              <a:rPr lang="en-US" sz="2400" dirty="0"/>
              <a:t>, </a:t>
            </a:r>
            <a:r>
              <a:rPr lang="en-US" sz="2400" dirty="0" err="1"/>
              <a:t>jak</a:t>
            </a:r>
            <a:r>
              <a:rPr lang="en-US" sz="2400" dirty="0"/>
              <a:t> </a:t>
            </a:r>
            <a:r>
              <a:rPr lang="cs-CZ" sz="2400" dirty="0" smtClean="0"/>
              <a:t>se vesmír</a:t>
            </a:r>
            <a:r>
              <a:rPr lang="en-US" sz="2400" dirty="0" smtClean="0"/>
              <a:t> </a:t>
            </a:r>
            <a:r>
              <a:rPr lang="en-US" sz="2400" dirty="0" err="1"/>
              <a:t>chová</a:t>
            </a:r>
            <a:r>
              <a:rPr lang="en-US" sz="2400" dirty="0"/>
              <a:t>.</a:t>
            </a:r>
            <a:endParaRPr lang="cs-CZ" sz="2400" dirty="0"/>
          </a:p>
          <a:p>
            <a:endParaRPr lang="cs-CZ" sz="2400" dirty="0" smtClean="0"/>
          </a:p>
          <a:p>
            <a:r>
              <a:rPr lang="cs-CZ" sz="2400" dirty="0" smtClean="0">
                <a:solidFill>
                  <a:schemeClr val="tx1"/>
                </a:solidFill>
              </a:rPr>
              <a:t>potřebujeme fyziky, aby pochopili </a:t>
            </a:r>
            <a:r>
              <a:rPr lang="cs-CZ" sz="2400" dirty="0" err="1" smtClean="0">
                <a:solidFill>
                  <a:schemeClr val="tx1"/>
                </a:solidFill>
              </a:rPr>
              <a:t>nano</a:t>
            </a:r>
            <a:r>
              <a:rPr lang="cs-CZ" sz="2400" dirty="0" smtClean="0">
                <a:solidFill>
                  <a:schemeClr val="tx1"/>
                </a:solidFill>
              </a:rPr>
              <a:t>-vesmír a nacházeli nová a neznámá:</a:t>
            </a:r>
          </a:p>
          <a:p>
            <a:pPr marL="496887" lvl="1" indent="-342900"/>
            <a:r>
              <a:rPr lang="cs-CZ" sz="2000" dirty="0" smtClean="0">
                <a:solidFill>
                  <a:schemeClr val="tx1"/>
                </a:solidFill>
              </a:rPr>
              <a:t>technická </a:t>
            </a:r>
            <a:r>
              <a:rPr lang="cs-CZ" sz="2000" dirty="0" smtClean="0">
                <a:solidFill>
                  <a:schemeClr val="tx1"/>
                </a:solidFill>
              </a:rPr>
              <a:t>a technologická řešení </a:t>
            </a:r>
          </a:p>
          <a:p>
            <a:pPr marL="496887" lvl="1" indent="-342900"/>
            <a:r>
              <a:rPr lang="cs-CZ" sz="2000" dirty="0" smtClean="0">
                <a:solidFill>
                  <a:schemeClr val="tx1"/>
                </a:solidFill>
              </a:rPr>
              <a:t>ve výzkumu, vývoji, inženýrství, aplikacích</a:t>
            </a:r>
          </a:p>
          <a:p>
            <a:r>
              <a:rPr lang="cs-CZ" sz="2400" dirty="0" smtClean="0">
                <a:solidFill>
                  <a:schemeClr val="tx1"/>
                </a:solidFill>
              </a:rPr>
              <a:t>kvalitním </a:t>
            </a:r>
            <a:r>
              <a:rPr lang="cs-CZ" sz="2400" dirty="0" smtClean="0">
                <a:solidFill>
                  <a:schemeClr val="tx1"/>
                </a:solidFill>
              </a:rPr>
              <a:t>a </a:t>
            </a:r>
            <a:r>
              <a:rPr lang="cs-CZ" sz="2400" dirty="0" smtClean="0">
                <a:solidFill>
                  <a:schemeClr val="tx1"/>
                </a:solidFill>
              </a:rPr>
              <a:t>výkonné produkty, </a:t>
            </a:r>
            <a:r>
              <a:rPr lang="cs-CZ" sz="2400" dirty="0" smtClean="0">
                <a:solidFill>
                  <a:schemeClr val="tx1"/>
                </a:solidFill>
              </a:rPr>
              <a:t>k zákaznické spokojenosti s produkty </a:t>
            </a:r>
            <a:endParaRPr lang="cs-CZ" sz="2400" dirty="0" smtClean="0">
              <a:solidFill>
                <a:schemeClr val="tx1"/>
              </a:solidFill>
            </a:endParaRPr>
          </a:p>
          <a:p>
            <a:endParaRPr lang="cs-CZ" sz="2400" dirty="0"/>
          </a:p>
          <a:p>
            <a:r>
              <a:rPr lang="cs-CZ" sz="2400" dirty="0" smtClean="0"/>
              <a:t>Zkrátka </a:t>
            </a:r>
            <a:r>
              <a:rPr lang="cs-CZ" sz="2400" dirty="0" smtClean="0"/>
              <a:t>bez fyziků to nejde a nepůjde!</a:t>
            </a:r>
          </a:p>
          <a:p>
            <a:r>
              <a:rPr lang="cs-CZ" sz="2400" dirty="0" smtClean="0">
                <a:solidFill>
                  <a:schemeClr val="tx1"/>
                </a:solidFill>
              </a:rPr>
              <a:t>Takže </a:t>
            </a:r>
            <a:r>
              <a:rPr lang="cs-CZ" sz="2400" dirty="0" smtClean="0">
                <a:solidFill>
                  <a:schemeClr val="tx1"/>
                </a:solidFill>
              </a:rPr>
              <a:t>snad studujete </a:t>
            </a:r>
            <a:r>
              <a:rPr lang="cs-CZ" sz="2400" dirty="0" smtClean="0">
                <a:solidFill>
                  <a:schemeClr val="tx1"/>
                </a:solidFill>
              </a:rPr>
              <a:t>ten pravý </a:t>
            </a:r>
            <a:r>
              <a:rPr lang="cs-CZ" sz="2400" dirty="0" smtClean="0">
                <a:solidFill>
                  <a:schemeClr val="tx1"/>
                </a:solidFill>
              </a:rPr>
              <a:t>obor </a:t>
            </a:r>
            <a:r>
              <a:rPr lang="cs-CZ" sz="2400" dirty="0" smtClean="0">
                <a:solidFill>
                  <a:schemeClr val="tx1"/>
                </a:solidFill>
                <a:sym typeface="Wingdings" panose="05000000000000000000" pitchFamily="2" charset="2"/>
              </a:rPr>
              <a:t></a:t>
            </a:r>
            <a:r>
              <a:rPr lang="cs-CZ" sz="2400" dirty="0" smtClean="0">
                <a:solidFill>
                  <a:schemeClr val="tx1"/>
                </a:solidFill>
              </a:rPr>
              <a:t>.</a:t>
            </a:r>
            <a:endParaRPr lang="cs-CZ" sz="2400" dirty="0" smtClean="0">
              <a:solidFill>
                <a:schemeClr val="tx1"/>
              </a:solidFill>
            </a:endParaRPr>
          </a:p>
          <a:p>
            <a:pPr marL="342900" indent="-342900">
              <a:buFont typeface="Arial" pitchFamily="34" charset="0"/>
              <a:buChar char="•"/>
            </a:pPr>
            <a:endParaRPr lang="cs-CZ" sz="2400" dirty="0" smtClean="0"/>
          </a:p>
          <a:p>
            <a:endParaRPr lang="en-US" sz="2400" dirty="0"/>
          </a:p>
        </p:txBody>
      </p:sp>
      <p:sp>
        <p:nvSpPr>
          <p:cNvPr id="2" name="Title 1"/>
          <p:cNvSpPr>
            <a:spLocks noGrp="1"/>
          </p:cNvSpPr>
          <p:nvPr>
            <p:ph type="title"/>
          </p:nvPr>
        </p:nvSpPr>
        <p:spPr/>
        <p:txBody>
          <a:bodyPr/>
          <a:lstStyle/>
          <a:p>
            <a:r>
              <a:rPr lang="cs-CZ" dirty="0" smtClean="0"/>
              <a:t>Fyzika ve FEI</a:t>
            </a:r>
            <a:endParaRPr lang="en-US" dirty="0"/>
          </a:p>
        </p:txBody>
      </p:sp>
    </p:spTree>
    <p:extLst>
      <p:ext uri="{BB962C8B-B14F-4D97-AF65-F5344CB8AC3E}">
        <p14:creationId xmlns:p14="http://schemas.microsoft.com/office/powerpoint/2010/main" val="198912076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23851" y="709684"/>
            <a:ext cx="11713474" cy="5472752"/>
          </a:xfrm>
        </p:spPr>
        <p:txBody>
          <a:bodyPr>
            <a:noAutofit/>
          </a:bodyPr>
          <a:lstStyle/>
          <a:p>
            <a:r>
              <a:rPr lang="cs-CZ" sz="2400" dirty="0" smtClean="0"/>
              <a:t>Fyzikové nacházejí uplatnění jako</a:t>
            </a:r>
          </a:p>
          <a:p>
            <a:pPr marL="342900" indent="-342900">
              <a:buFont typeface="Arial" pitchFamily="34" charset="0"/>
              <a:buChar char="•"/>
            </a:pPr>
            <a:r>
              <a:rPr lang="cs-CZ" sz="1600" dirty="0" smtClean="0">
                <a:solidFill>
                  <a:schemeClr val="tx1"/>
                </a:solidFill>
              </a:rPr>
              <a:t>Výrobní inženýr - řeší technická řešení v okruhu vyrobitelnosti, jakosti, opakovatelnosti</a:t>
            </a:r>
          </a:p>
          <a:p>
            <a:pPr marL="342900" indent="-342900">
              <a:buFont typeface="Arial" pitchFamily="34" charset="0"/>
              <a:buChar char="•"/>
            </a:pPr>
            <a:r>
              <a:rPr lang="cs-CZ" sz="1600" dirty="0" smtClean="0">
                <a:solidFill>
                  <a:schemeClr val="tx1"/>
                </a:solidFill>
              </a:rPr>
              <a:t>Vývojový inženýr – hledá nová řešení a jejich uplatnění v produktech</a:t>
            </a:r>
          </a:p>
          <a:p>
            <a:pPr marL="342900" indent="-342900">
              <a:buFont typeface="Arial" pitchFamily="34" charset="0"/>
              <a:buChar char="•"/>
            </a:pPr>
            <a:r>
              <a:rPr lang="cs-CZ" sz="1600" dirty="0" smtClean="0">
                <a:solidFill>
                  <a:schemeClr val="tx1"/>
                </a:solidFill>
              </a:rPr>
              <a:t>Systémový inženýr – hledá způsoby fungování celých systémů, jejich vzájemnou vazbu</a:t>
            </a:r>
          </a:p>
          <a:p>
            <a:pPr marL="342900" indent="-342900">
              <a:buFont typeface="Arial" pitchFamily="34" charset="0"/>
              <a:buChar char="•"/>
            </a:pPr>
            <a:r>
              <a:rPr lang="cs-CZ" sz="1600" dirty="0" smtClean="0">
                <a:solidFill>
                  <a:schemeClr val="tx1"/>
                </a:solidFill>
              </a:rPr>
              <a:t>Projektový manažer – řídí projekty </a:t>
            </a:r>
          </a:p>
          <a:p>
            <a:pPr marL="342900" indent="-342900">
              <a:buFont typeface="Arial" pitchFamily="34" charset="0"/>
              <a:buChar char="•"/>
            </a:pPr>
            <a:r>
              <a:rPr lang="cs-CZ" sz="1600" dirty="0" smtClean="0">
                <a:solidFill>
                  <a:schemeClr val="tx1"/>
                </a:solidFill>
              </a:rPr>
              <a:t>Produktový manažer – řídí výrobky, jejich životní cyklus, vlastnosti</a:t>
            </a:r>
          </a:p>
          <a:p>
            <a:pPr marL="342900" indent="-342900">
              <a:buFont typeface="Arial" pitchFamily="34" charset="0"/>
              <a:buChar char="•"/>
            </a:pPr>
            <a:r>
              <a:rPr lang="cs-CZ" sz="1600" dirty="0">
                <a:solidFill>
                  <a:schemeClr val="tx1"/>
                </a:solidFill>
              </a:rPr>
              <a:t>Aplikační </a:t>
            </a:r>
            <a:r>
              <a:rPr lang="cs-CZ" sz="1600" dirty="0" smtClean="0">
                <a:solidFill>
                  <a:schemeClr val="tx1"/>
                </a:solidFill>
              </a:rPr>
              <a:t>inženýr – nachází a zkoumá zákaznické aplikace přístrojů a efektivní využití produktů</a:t>
            </a:r>
            <a:endParaRPr lang="cs-CZ" sz="1600" dirty="0">
              <a:solidFill>
                <a:schemeClr val="tx1"/>
              </a:solidFill>
            </a:endParaRPr>
          </a:p>
          <a:p>
            <a:pPr marL="342900" indent="-342900">
              <a:buFont typeface="Arial" pitchFamily="34" charset="0"/>
              <a:buChar char="•"/>
            </a:pPr>
            <a:r>
              <a:rPr lang="cs-CZ" sz="1600" dirty="0" smtClean="0">
                <a:solidFill>
                  <a:schemeClr val="tx1"/>
                </a:solidFill>
              </a:rPr>
              <a:t>Leader – vedoucí na všech stupních – fyziky jsou řady předních pracovníků, ředitelů a VP.</a:t>
            </a:r>
            <a:endParaRPr lang="cs-CZ" sz="2400" dirty="0" smtClean="0"/>
          </a:p>
          <a:p>
            <a:r>
              <a:rPr lang="cs-CZ" sz="2400" dirty="0" smtClean="0"/>
              <a:t>Práce </a:t>
            </a:r>
            <a:r>
              <a:rPr lang="cs-CZ" sz="2400" dirty="0" smtClean="0"/>
              <a:t>v týmu – klíč k dosahování výsledů - spolupráce</a:t>
            </a:r>
          </a:p>
          <a:p>
            <a:r>
              <a:rPr lang="cs-CZ" sz="2400" dirty="0" smtClean="0"/>
              <a:t>Komunikace – jak se umíte vyjadřovat, působit na ostatní a přizpůsobovat</a:t>
            </a:r>
          </a:p>
          <a:p>
            <a:r>
              <a:rPr lang="cs-CZ" sz="2400" dirty="0" smtClean="0"/>
              <a:t>Řídící schopnosti, schopnost ovlivnit svět kolem sebe</a:t>
            </a:r>
          </a:p>
          <a:p>
            <a:r>
              <a:rPr lang="cs-CZ" sz="2400" dirty="0" smtClean="0"/>
              <a:t>Jazyky</a:t>
            </a:r>
          </a:p>
          <a:p>
            <a:r>
              <a:rPr lang="cs-CZ" sz="2400" dirty="0" smtClean="0"/>
              <a:t>Přizpůsobivost, pružnost</a:t>
            </a:r>
          </a:p>
          <a:p>
            <a:r>
              <a:rPr lang="cs-CZ" sz="2400" dirty="0" smtClean="0"/>
              <a:t>Chtění dále růst, být lepším, poznat nové</a:t>
            </a:r>
            <a:endParaRPr lang="en-US" sz="2400" dirty="0"/>
          </a:p>
        </p:txBody>
      </p:sp>
      <p:sp>
        <p:nvSpPr>
          <p:cNvPr id="2" name="Title 1"/>
          <p:cNvSpPr>
            <a:spLocks noGrp="1"/>
          </p:cNvSpPr>
          <p:nvPr>
            <p:ph type="title"/>
          </p:nvPr>
        </p:nvSpPr>
        <p:spPr/>
        <p:txBody>
          <a:bodyPr/>
          <a:lstStyle/>
          <a:p>
            <a:r>
              <a:rPr lang="cs-CZ" dirty="0" smtClean="0"/>
              <a:t>Od vývojáře po viceprezidenta</a:t>
            </a:r>
            <a:endParaRPr lang="en-US" dirty="0"/>
          </a:p>
        </p:txBody>
      </p:sp>
    </p:spTree>
    <p:extLst>
      <p:ext uri="{BB962C8B-B14F-4D97-AF65-F5344CB8AC3E}">
        <p14:creationId xmlns:p14="http://schemas.microsoft.com/office/powerpoint/2010/main" val="369460700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hermoFisher_Template_Internal_16x9">
  <a:themeElements>
    <a:clrScheme name="2015-CorpColor-PPT">
      <a:dk1>
        <a:srgbClr val="000000"/>
      </a:dk1>
      <a:lt1>
        <a:srgbClr val="FFFFFF"/>
      </a:lt1>
      <a:dk2>
        <a:srgbClr val="262262"/>
      </a:dk2>
      <a:lt2>
        <a:srgbClr val="B6B8BA"/>
      </a:lt2>
      <a:accent1>
        <a:srgbClr val="2583D1"/>
      </a:accent1>
      <a:accent2>
        <a:srgbClr val="32642B"/>
      </a:accent2>
      <a:accent3>
        <a:srgbClr val="00548B"/>
      </a:accent3>
      <a:accent4>
        <a:srgbClr val="EE3134"/>
      </a:accent4>
      <a:accent5>
        <a:srgbClr val="555759"/>
      </a:accent5>
      <a:accent6>
        <a:srgbClr val="EBB220"/>
      </a:accent6>
      <a:hlink>
        <a:srgbClr val="00B0F0"/>
      </a:hlink>
      <a:folHlink>
        <a:srgbClr val="FF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60000"/>
            <a:lumOff val="40000"/>
          </a:schemeClr>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sz="1800" dirty="0" smtClean="0">
            <a:latin typeface="Arial" pitchFamily="12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4" charset="0"/>
          </a:defRPr>
        </a:defPPr>
      </a:lstStyle>
    </a:lnDef>
  </a:objectDefaults>
  <a:extraClrSchemeLst/>
  <a:custClrLst>
    <a:custClr name="Red 187">
      <a:srgbClr val="AD1E2D"/>
    </a:custClr>
    <a:custClr name="Orange 716">
      <a:srgbClr val="ED7700"/>
    </a:custClr>
    <a:custClr name="716 Light">
      <a:srgbClr val="EA9F54"/>
    </a:custClr>
    <a:custClr name="Green 390">
      <a:srgbClr val="7FBA00"/>
    </a:custClr>
    <a:custClr name="BlueGreen 7476">
      <a:srgbClr val="065056"/>
    </a:custClr>
    <a:custClr name="7476 Light">
      <a:srgbClr val="09757D"/>
    </a:custClr>
    <a:custClr name="629 Dark">
      <a:srgbClr val="3A9CB0"/>
    </a:custClr>
    <a:custClr name="Blue 284">
      <a:srgbClr val="6DABE4"/>
    </a:custClr>
    <a:custClr name="Purple 272">
      <a:srgbClr val="7474C1"/>
    </a:custClr>
    <a:custClr name="Purple 269">
      <a:srgbClr val="522D6D"/>
    </a:custClr>
  </a:custClrLst>
  <a:extLst>
    <a:ext uri="{05A4C25C-085E-4340-85A3-A5531E510DB2}">
      <thm15:themeFamily xmlns="" xmlns:thm15="http://schemas.microsoft.com/office/thememl/2012/main" name="Thermo_Fisher-template-internal-16x9-w red header option.potx" id="{C4585177-8C29-4104-839B-C185CFBF6F7F}" vid="{75E866AE-B337-40EF-B817-7457F2740AA2}"/>
    </a:ext>
  </a:extLst>
</a:theme>
</file>

<file path=ppt/theme/theme2.xml><?xml version="1.0" encoding="utf-8"?>
<a:theme xmlns:a="http://schemas.openxmlformats.org/drawingml/2006/main" name="1_ThermoFisher_Template_Internal_16x9">
  <a:themeElements>
    <a:clrScheme name="2015-CorpColor-PPT">
      <a:dk1>
        <a:srgbClr val="000000"/>
      </a:dk1>
      <a:lt1>
        <a:srgbClr val="FFFFFF"/>
      </a:lt1>
      <a:dk2>
        <a:srgbClr val="262262"/>
      </a:dk2>
      <a:lt2>
        <a:srgbClr val="B6B8BA"/>
      </a:lt2>
      <a:accent1>
        <a:srgbClr val="2583D1"/>
      </a:accent1>
      <a:accent2>
        <a:srgbClr val="32642B"/>
      </a:accent2>
      <a:accent3>
        <a:srgbClr val="00548B"/>
      </a:accent3>
      <a:accent4>
        <a:srgbClr val="EE3134"/>
      </a:accent4>
      <a:accent5>
        <a:srgbClr val="555759"/>
      </a:accent5>
      <a:accent6>
        <a:srgbClr val="EBB220"/>
      </a:accent6>
      <a:hlink>
        <a:srgbClr val="00B0F0"/>
      </a:hlink>
      <a:folHlink>
        <a:srgbClr val="FF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60000"/>
            <a:lumOff val="40000"/>
          </a:schemeClr>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sz="1800" dirty="0" smtClean="0">
            <a:latin typeface="Arial" pitchFamily="12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4" charset="0"/>
          </a:defRPr>
        </a:defPPr>
      </a:lstStyle>
    </a:lnDef>
  </a:objectDefaults>
  <a:extraClrSchemeLst/>
  <a:custClrLst>
    <a:custClr name="Red 187">
      <a:srgbClr val="AD1E2D"/>
    </a:custClr>
    <a:custClr name="Orange 716">
      <a:srgbClr val="ED7700"/>
    </a:custClr>
    <a:custClr name="716 Light">
      <a:srgbClr val="EA9F54"/>
    </a:custClr>
    <a:custClr name="Green 390">
      <a:srgbClr val="7FBA00"/>
    </a:custClr>
    <a:custClr name="BlueGreen 7476">
      <a:srgbClr val="065056"/>
    </a:custClr>
    <a:custClr name="7476 Light">
      <a:srgbClr val="09757D"/>
    </a:custClr>
    <a:custClr name="629 Dark">
      <a:srgbClr val="3A9CB0"/>
    </a:custClr>
    <a:custClr name="Blue 284">
      <a:srgbClr val="6DABE4"/>
    </a:custClr>
    <a:custClr name="Purple 272">
      <a:srgbClr val="7474C1"/>
    </a:custClr>
    <a:custClr name="Purple 269">
      <a:srgbClr val="522D6D"/>
    </a:custClr>
  </a:custClrLst>
  <a:extLst>
    <a:ext uri="{05A4C25C-085E-4340-85A3-A5531E510DB2}">
      <thm15:themeFamily xmlns="" xmlns:thm15="http://schemas.microsoft.com/office/thememl/2012/main" name="Thermo_Fisher-template-internal-16x9-w red header option.potx" id="{C4585177-8C29-4104-839B-C185CFBF6F7F}" vid="{75E866AE-B337-40EF-B817-7457F2740AA2}"/>
    </a:ext>
  </a:extLst>
</a:theme>
</file>

<file path=ppt/theme/theme3.xml><?xml version="1.0" encoding="utf-8"?>
<a:theme xmlns:a="http://schemas.openxmlformats.org/drawingml/2006/main" name="2_ThermoFisher_Template_Internal_16x9">
  <a:themeElements>
    <a:clrScheme name="2015-CorpColor-PPT">
      <a:dk1>
        <a:srgbClr val="000000"/>
      </a:dk1>
      <a:lt1>
        <a:srgbClr val="FFFFFF"/>
      </a:lt1>
      <a:dk2>
        <a:srgbClr val="262262"/>
      </a:dk2>
      <a:lt2>
        <a:srgbClr val="B6B8BA"/>
      </a:lt2>
      <a:accent1>
        <a:srgbClr val="2583D1"/>
      </a:accent1>
      <a:accent2>
        <a:srgbClr val="32642B"/>
      </a:accent2>
      <a:accent3>
        <a:srgbClr val="00548B"/>
      </a:accent3>
      <a:accent4>
        <a:srgbClr val="EE3134"/>
      </a:accent4>
      <a:accent5>
        <a:srgbClr val="555759"/>
      </a:accent5>
      <a:accent6>
        <a:srgbClr val="EBB220"/>
      </a:accent6>
      <a:hlink>
        <a:srgbClr val="00B0F0"/>
      </a:hlink>
      <a:folHlink>
        <a:srgbClr val="FF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60000"/>
            <a:lumOff val="40000"/>
          </a:schemeClr>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sz="1800" dirty="0" smtClean="0">
            <a:latin typeface="Arial" pitchFamily="12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4" charset="0"/>
          </a:defRPr>
        </a:defPPr>
      </a:lstStyle>
    </a:lnDef>
  </a:objectDefaults>
  <a:extraClrSchemeLst/>
  <a:custClrLst>
    <a:custClr name="Red 187">
      <a:srgbClr val="AD1E2D"/>
    </a:custClr>
    <a:custClr name="Orange 716">
      <a:srgbClr val="ED7700"/>
    </a:custClr>
    <a:custClr name="716 Light">
      <a:srgbClr val="EA9F54"/>
    </a:custClr>
    <a:custClr name="Green 390">
      <a:srgbClr val="7FBA00"/>
    </a:custClr>
    <a:custClr name="BlueGreen 7476">
      <a:srgbClr val="065056"/>
    </a:custClr>
    <a:custClr name="7476 Light">
      <a:srgbClr val="09757D"/>
    </a:custClr>
    <a:custClr name="629 Dark">
      <a:srgbClr val="3A9CB0"/>
    </a:custClr>
    <a:custClr name="Blue 284">
      <a:srgbClr val="6DABE4"/>
    </a:custClr>
    <a:custClr name="Purple 272">
      <a:srgbClr val="7474C1"/>
    </a:custClr>
    <a:custClr name="Purple 269">
      <a:srgbClr val="522D6D"/>
    </a:custClr>
  </a:custClrLst>
  <a:extLst>
    <a:ext uri="{05A4C25C-085E-4340-85A3-A5531E510DB2}">
      <thm15:themeFamily xmlns:thm15="http://schemas.microsoft.com/office/thememl/2012/main" xmlns="" name="Thermo_Fisher-template-internal-16x9-w red header option.potx" id="{C4585177-8C29-4104-839B-C185CFBF6F7F}" vid="{75E866AE-B337-40EF-B817-7457F2740AA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ThermoFisher_Template_Internal_16x9</Template>
  <TotalTime>2952</TotalTime>
  <Words>2060</Words>
  <Application>Microsoft Office PowerPoint</Application>
  <PresentationFormat>Custom</PresentationFormat>
  <Paragraphs>342</Paragraphs>
  <Slides>38</Slides>
  <Notes>15</Notes>
  <HiddenSlides>0</HiddenSlides>
  <MMClips>2</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38</vt:i4>
      </vt:variant>
    </vt:vector>
  </HeadingPairs>
  <TitlesOfParts>
    <vt:vector size="42" baseType="lpstr">
      <vt:lpstr>ThermoFisher_Template_Internal_16x9</vt:lpstr>
      <vt:lpstr>1_ThermoFisher_Template_Internal_16x9</vt:lpstr>
      <vt:lpstr>2_ThermoFisher_Template_Internal_16x9</vt:lpstr>
      <vt:lpstr>Image</vt:lpstr>
      <vt:lpstr>Fyzika ve Firmě </vt:lpstr>
      <vt:lpstr>PowerPoint Presentation</vt:lpstr>
      <vt:lpstr>Kdo jsme?</vt:lpstr>
      <vt:lpstr>Vize kam jdeme</vt:lpstr>
      <vt:lpstr>Vize kam jdeme</vt:lpstr>
      <vt:lpstr>Vize kam jdeme</vt:lpstr>
      <vt:lpstr>Vize kam jdeme</vt:lpstr>
      <vt:lpstr>Fyzika ve FEI</vt:lpstr>
      <vt:lpstr>Od vývojáře po viceprezidenta</vt:lpstr>
      <vt:lpstr>Fyzika v průmyslu </vt:lpstr>
      <vt:lpstr>Příklad aplikace fyziky v průmyslu - Moore’s law </vt:lpstr>
      <vt:lpstr>Fyzici a Moore’s law </vt:lpstr>
      <vt:lpstr>Titan Family – Téma 1</vt:lpstr>
      <vt:lpstr>Titan ETEM technologie a hardware prvky</vt:lpstr>
      <vt:lpstr>Titan ETEM vlastnosti v různých modech</vt:lpstr>
      <vt:lpstr>Kam se ubíráme…?</vt:lpstr>
      <vt:lpstr>Kam se ubíráme</vt:lpstr>
      <vt:lpstr>PowerPoint Presentation</vt:lpstr>
      <vt:lpstr>Trojitý detektor HR/ABF/HAADF</vt:lpstr>
      <vt:lpstr>Trojitý detektor HR/ABF/HAADF</vt:lpstr>
      <vt:lpstr>ABF/HAADF STEM on Cs-corrected Titan G2 at 200kV SrTiO3 in [110] projection</vt:lpstr>
      <vt:lpstr>ABF/HAADF STEM on Cs-corrected Titan G2 at 200kV , BaTiO3/SrTiO3  interface in [110] projection </vt:lpstr>
      <vt:lpstr>PowerPoint Presentation</vt:lpstr>
      <vt:lpstr>Téma 2 – dotek limitů</vt:lpstr>
      <vt:lpstr>The Magellan 400 - Unique electron optics</vt:lpstr>
      <vt:lpstr>Jak dále zlepšovat SEM rozlišení?</vt:lpstr>
      <vt:lpstr>Trycka UC</vt:lpstr>
      <vt:lpstr>The Elstar UC Gun – Výhody omezení rozptylu energií</vt:lpstr>
      <vt:lpstr>Proč vůbec nízkonapěťový vysokorozlišovací SEM?</vt:lpstr>
      <vt:lpstr>Omezení hranových efektů</vt:lpstr>
      <vt:lpstr>Co můžete čekat vy od nás?</vt:lpstr>
      <vt:lpstr>INTERNSHIP PROGRAM be IN</vt:lpstr>
      <vt:lpstr>PowerPoint Presentation</vt:lpstr>
      <vt:lpstr>PowerPoint Presentation</vt:lpstr>
      <vt:lpstr>PowerPoint Presentation</vt:lpstr>
      <vt:lpstr>PowerPoint Presentation</vt:lpstr>
      <vt:lpstr>...a hlavně s námi není nuda </vt:lpstr>
      <vt:lpstr>Děkuji za pozornost</vt:lpstr>
    </vt:vector>
  </TitlesOfParts>
  <Company>FEI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Fyzika ve Firmě</dc:title>
  <dc:creator>Ocadlik, Jiri</dc:creator>
  <cp:lastModifiedBy>Ocadlik, Jiri</cp:lastModifiedBy>
  <cp:revision>36</cp:revision>
  <dcterms:created xsi:type="dcterms:W3CDTF">2017-02-23T12:52:47Z</dcterms:created>
  <dcterms:modified xsi:type="dcterms:W3CDTF">2017-03-21T14:02:31Z</dcterms:modified>
</cp:coreProperties>
</file>