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256" r:id="rId2"/>
    <p:sldId id="257" r:id="rId3"/>
    <p:sldId id="330" r:id="rId4"/>
    <p:sldId id="357" r:id="rId5"/>
    <p:sldId id="264" r:id="rId6"/>
    <p:sldId id="329" r:id="rId7"/>
    <p:sldId id="325" r:id="rId8"/>
    <p:sldId id="326" r:id="rId9"/>
    <p:sldId id="332" r:id="rId10"/>
    <p:sldId id="327" r:id="rId11"/>
    <p:sldId id="328" r:id="rId12"/>
    <p:sldId id="266" r:id="rId13"/>
    <p:sldId id="258" r:id="rId14"/>
    <p:sldId id="261" r:id="rId15"/>
    <p:sldId id="260" r:id="rId16"/>
    <p:sldId id="279" r:id="rId17"/>
    <p:sldId id="324" r:id="rId18"/>
    <p:sldId id="333" r:id="rId19"/>
    <p:sldId id="334" r:id="rId20"/>
    <p:sldId id="335" r:id="rId21"/>
    <p:sldId id="262" r:id="rId22"/>
    <p:sldId id="263" r:id="rId23"/>
    <p:sldId id="336" r:id="rId24"/>
    <p:sldId id="342" r:id="rId25"/>
    <p:sldId id="345" r:id="rId26"/>
    <p:sldId id="343" r:id="rId27"/>
    <p:sldId id="344" r:id="rId28"/>
    <p:sldId id="337" r:id="rId29"/>
    <p:sldId id="340" r:id="rId30"/>
    <p:sldId id="341" r:id="rId31"/>
    <p:sldId id="265" r:id="rId32"/>
    <p:sldId id="280" r:id="rId33"/>
    <p:sldId id="294" r:id="rId34"/>
    <p:sldId id="281" r:id="rId35"/>
    <p:sldId id="282" r:id="rId36"/>
    <p:sldId id="283" r:id="rId37"/>
    <p:sldId id="289" r:id="rId38"/>
    <p:sldId id="290" r:id="rId39"/>
    <p:sldId id="287" r:id="rId40"/>
    <p:sldId id="284" r:id="rId41"/>
    <p:sldId id="295" r:id="rId42"/>
    <p:sldId id="296" r:id="rId43"/>
    <p:sldId id="297" r:id="rId44"/>
    <p:sldId id="298" r:id="rId45"/>
    <p:sldId id="300" r:id="rId46"/>
    <p:sldId id="302" r:id="rId47"/>
    <p:sldId id="303" r:id="rId48"/>
    <p:sldId id="315" r:id="rId49"/>
    <p:sldId id="316" r:id="rId50"/>
    <p:sldId id="317" r:id="rId51"/>
    <p:sldId id="318" r:id="rId52"/>
    <p:sldId id="319" r:id="rId53"/>
    <p:sldId id="322" r:id="rId54"/>
    <p:sldId id="323" r:id="rId55"/>
    <p:sldId id="267" r:id="rId56"/>
    <p:sldId id="270" r:id="rId57"/>
    <p:sldId id="268" r:id="rId58"/>
    <p:sldId id="271" r:id="rId59"/>
    <p:sldId id="274" r:id="rId60"/>
    <p:sldId id="275" r:id="rId61"/>
    <p:sldId id="276" r:id="rId62"/>
    <p:sldId id="346" r:id="rId63"/>
    <p:sldId id="347" r:id="rId64"/>
    <p:sldId id="358" r:id="rId65"/>
    <p:sldId id="349" r:id="rId66"/>
    <p:sldId id="350" r:id="rId67"/>
    <p:sldId id="353" r:id="rId68"/>
    <p:sldId id="356" r:id="rId69"/>
    <p:sldId id="348" r:id="rId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2FF2DA-3D86-4BCF-9681-6182E39A7A85}" type="datetimeFigureOut">
              <a:rPr lang="cs-CZ" smtClean="0"/>
              <a:t>4.4.2017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9F0F6B-4D7D-4271-81BB-E8C6A95C9C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3406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F0F6B-4D7D-4271-81BB-E8C6A95C9C6B}" type="slidenum">
              <a:rPr lang="cs-CZ" smtClean="0"/>
              <a:t>66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2217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3733800"/>
            <a:ext cx="9144000" cy="9144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 Page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724400"/>
            <a:ext cx="9144000" cy="1371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bg1">
                    <a:lumMod val="75000"/>
                  </a:schemeClr>
                </a:solidFill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028700" y="4572000"/>
            <a:ext cx="7086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400" y="6191865"/>
            <a:ext cx="2236964" cy="6759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650" y="312786"/>
            <a:ext cx="3036651" cy="3116214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0" y="6396905"/>
            <a:ext cx="2971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smtClean="0">
                <a:solidFill>
                  <a:schemeClr val="bg1"/>
                </a:solidFill>
              </a:rPr>
              <a:t>Public Information</a:t>
            </a:r>
          </a:p>
        </p:txBody>
      </p:sp>
    </p:spTree>
    <p:extLst>
      <p:ext uri="{BB962C8B-B14F-4D97-AF65-F5344CB8AC3E}">
        <p14:creationId xmlns:p14="http://schemas.microsoft.com/office/powerpoint/2010/main" val="1010846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38199"/>
            <a:ext cx="5486400" cy="38893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4450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38199"/>
            <a:ext cx="5486400" cy="38893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1909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323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3898392"/>
            <a:ext cx="9144000" cy="7620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000" baseline="0"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Option 2 - Title Page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888992"/>
            <a:ext cx="9144000" cy="1283208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028700" y="4736592"/>
            <a:ext cx="7086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171722"/>
            <a:ext cx="2180352" cy="210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390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2286000"/>
            <a:ext cx="9144000" cy="7620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000" baseline="0"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Section Title Page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3276600"/>
            <a:ext cx="9144000" cy="1283208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Section subtitle style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028700" y="3124200"/>
            <a:ext cx="7086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4910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>
                <a:solidFill>
                  <a:schemeClr val="accent6"/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Placeholder 13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734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sz="3000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042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>
                <a:solidFill>
                  <a:schemeClr val="accent6"/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Placeholder 13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734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800"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Opt. 2 - Click to edit title</a:t>
            </a:r>
            <a:endParaRPr lang="en-US" sz="3000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547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8720"/>
            <a:ext cx="4038600" cy="5217443"/>
          </a:xfrm>
        </p:spPr>
        <p:txBody>
          <a:bodyPr>
            <a:normAutofit/>
          </a:bodyPr>
          <a:lstStyle>
            <a:lvl1pPr marL="0" indent="0">
              <a:buNone/>
              <a:defRPr sz="2000" b="0" i="1">
                <a:solidFill>
                  <a:srgbClr val="00B050"/>
                </a:solidFill>
                <a:effectLst/>
                <a:latin typeface="Franklin Gothic Demi" panose="020B07030201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8720"/>
            <a:ext cx="4038600" cy="5217443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accent6"/>
                </a:solidFill>
                <a:latin typeface="Franklin Gothic Medium" panose="020B06030201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buFont typeface="Arial" panose="020B0604020202020204" pitchFamily="34" charset="0"/>
              <a:buChar char="•"/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Placeholder 13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734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sz="3000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480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8720"/>
            <a:ext cx="4038600" cy="5217443"/>
          </a:xfrm>
        </p:spPr>
        <p:txBody>
          <a:bodyPr>
            <a:normAutofit/>
          </a:bodyPr>
          <a:lstStyle>
            <a:lvl1pPr marL="0" indent="0">
              <a:buNone/>
              <a:defRPr sz="2000" b="0" i="1">
                <a:solidFill>
                  <a:srgbClr val="00B050"/>
                </a:solidFill>
                <a:effectLst/>
                <a:latin typeface="Franklin Gothic Demi" panose="020B07030201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8720"/>
            <a:ext cx="4038600" cy="5217443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accent6"/>
                </a:solidFill>
                <a:latin typeface="Franklin Gothic Medium" panose="020B06030201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buFont typeface="Arial" panose="020B0604020202020204" pitchFamily="34" charset="0"/>
              <a:buChar char="•"/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Placeholder 13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734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800"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Option 2 - Click to edit title</a:t>
            </a:r>
            <a:endParaRPr lang="en-US" sz="3000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3571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773014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accent6"/>
                </a:solidFill>
                <a:latin typeface="Franklin Gothic Demi" panose="020B07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412776"/>
            <a:ext cx="4040188" cy="4713387"/>
          </a:xfrm>
        </p:spPr>
        <p:txBody>
          <a:bodyPr/>
          <a:lstStyle>
            <a:lvl1pPr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773848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accent6"/>
                </a:solidFill>
                <a:latin typeface="Franklin Gothic Demi" panose="020B07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12776"/>
            <a:ext cx="4041775" cy="4713387"/>
          </a:xfrm>
        </p:spPr>
        <p:txBody>
          <a:bodyPr/>
          <a:lstStyle>
            <a:lvl1pPr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itle Placeholder 13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734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sz="3000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484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773014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accent6"/>
                </a:solidFill>
                <a:latin typeface="Franklin Gothic Demi" panose="020B07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412776"/>
            <a:ext cx="4040188" cy="4713387"/>
          </a:xfrm>
        </p:spPr>
        <p:txBody>
          <a:bodyPr/>
          <a:lstStyle>
            <a:lvl1pPr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773014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accent6"/>
                </a:solidFill>
                <a:latin typeface="Franklin Gothic Demi" panose="020B07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12776"/>
            <a:ext cx="4041775" cy="4713387"/>
          </a:xfrm>
        </p:spPr>
        <p:txBody>
          <a:bodyPr/>
          <a:lstStyle>
            <a:lvl1pPr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" panose="020B0603020102020204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itle Placeholder 13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734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800"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Option 2 - Click to edit title</a:t>
            </a:r>
            <a:endParaRPr lang="en-US" sz="3000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871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400" y="6182033"/>
            <a:ext cx="2236964" cy="67596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895600" y="6396905"/>
            <a:ext cx="2971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smtClean="0">
                <a:solidFill>
                  <a:schemeClr val="bg1"/>
                </a:solidFill>
              </a:rPr>
              <a:t>Public Information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7327" y="6396905"/>
            <a:ext cx="457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55CF2E0C-8448-45AD-BA18-C015FB6BC643}" type="slidenum">
              <a:rPr lang="en-US" sz="1000" smtClean="0">
                <a:solidFill>
                  <a:schemeClr val="bg1"/>
                </a:solidFill>
              </a:r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6396905"/>
            <a:ext cx="1905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EA8783E-D7BF-491D-B4F9-627FC5BD6335}" type="datetime1">
              <a:rPr lang="en-US" sz="1000" smtClean="0">
                <a:solidFill>
                  <a:schemeClr val="bg1"/>
                </a:solidFill>
              </a:rPr>
              <a:t>4/4/2017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32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0" r:id="rId2"/>
    <p:sldLayoutId id="2147483649" r:id="rId3"/>
    <p:sldLayoutId id="2147483650" r:id="rId4"/>
    <p:sldLayoutId id="2147483665" r:id="rId5"/>
    <p:sldLayoutId id="2147483652" r:id="rId6"/>
    <p:sldLayoutId id="2147483666" r:id="rId7"/>
    <p:sldLayoutId id="2147483664" r:id="rId8"/>
    <p:sldLayoutId id="2147483667" r:id="rId9"/>
    <p:sldLayoutId id="2147483657" r:id="rId10"/>
    <p:sldLayoutId id="2147483668" r:id="rId11"/>
    <p:sldLayoutId id="2147483673" r:id="rId12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4000" i="0" kern="1200" baseline="0">
          <a:solidFill>
            <a:schemeClr val="accent6"/>
          </a:solidFill>
          <a:latin typeface="Franklin Gothic Demi" panose="020B07030201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b="0" kern="1200">
          <a:solidFill>
            <a:schemeClr val="accent6"/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michal.lorenc@onsemi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5.jpeg"/><Relationship Id="rId4" Type="http://schemas.openxmlformats.org/officeDocument/2006/relationships/image" Target="../media/image54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0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6.png"/><Relationship Id="rId5" Type="http://schemas.openxmlformats.org/officeDocument/2006/relationships/image" Target="../media/image95.emf"/><Relationship Id="rId4" Type="http://schemas.openxmlformats.org/officeDocument/2006/relationships/image" Target="../media/image94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7" Type="http://schemas.openxmlformats.org/officeDocument/2006/relationships/image" Target="../media/image106.emf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5.emf"/><Relationship Id="rId5" Type="http://schemas.openxmlformats.org/officeDocument/2006/relationships/image" Target="../media/image104.emf"/><Relationship Id="rId4" Type="http://schemas.openxmlformats.org/officeDocument/2006/relationships/image" Target="../media/image103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ON Semiconductor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Přednáška předmětu F5900 Fyzika ve firmě, 2017</a:t>
            </a:r>
          </a:p>
          <a:p>
            <a:r>
              <a:rPr lang="cs-CZ" b="1" dirty="0" smtClean="0"/>
              <a:t>Přírodovědecká fakulta Masarykovy univerzity</a:t>
            </a:r>
          </a:p>
          <a:p>
            <a:r>
              <a:rPr lang="cs-CZ" b="1" dirty="0" smtClean="0"/>
              <a:t>Michal Lorenc, </a:t>
            </a:r>
            <a:r>
              <a:rPr lang="cs-CZ" b="1" dirty="0" smtClean="0">
                <a:hlinkClick r:id="rId2"/>
              </a:rPr>
              <a:t>michal.lorenc@onsemi.com</a:t>
            </a:r>
            <a:endParaRPr lang="cs-CZ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8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544" y="476672"/>
            <a:ext cx="8309325" cy="4587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173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69" y="411811"/>
            <a:ext cx="8856422" cy="490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934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7504" y="-44963"/>
            <a:ext cx="8352928" cy="734616"/>
          </a:xfrm>
        </p:spPr>
        <p:txBody>
          <a:bodyPr>
            <a:normAutofit/>
          </a:bodyPr>
          <a:lstStyle/>
          <a:p>
            <a:r>
              <a:rPr lang="cs-CZ" dirty="0" smtClean="0"/>
              <a:t>ON Semiconductor - úvod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79512" y="577596"/>
            <a:ext cx="367240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Headquarters: </a:t>
            </a:r>
            <a:r>
              <a:rPr lang="en-US" sz="1600" b="1" dirty="0" smtClean="0"/>
              <a:t>Phoenix</a:t>
            </a:r>
            <a:r>
              <a:rPr lang="en-US" sz="1600" dirty="0" smtClean="0"/>
              <a:t>, Arizona</a:t>
            </a:r>
          </a:p>
          <a:p>
            <a:r>
              <a:rPr lang="en-US" sz="1600" dirty="0" smtClean="0"/>
              <a:t>Employees: </a:t>
            </a:r>
            <a:r>
              <a:rPr lang="en-US" sz="1600" b="1" dirty="0" smtClean="0"/>
              <a:t>29 thousand</a:t>
            </a:r>
            <a:r>
              <a:rPr lang="en-US" sz="1600" dirty="0" smtClean="0"/>
              <a:t> worldwide</a:t>
            </a:r>
          </a:p>
          <a:p>
            <a:endParaRPr lang="en-US" sz="1600" dirty="0" smtClean="0"/>
          </a:p>
          <a:p>
            <a:r>
              <a:rPr lang="en-US" sz="1600" dirty="0" smtClean="0"/>
              <a:t>Manufacturing:	</a:t>
            </a:r>
          </a:p>
          <a:p>
            <a:r>
              <a:rPr lang="en-US" sz="1400" dirty="0" smtClean="0"/>
              <a:t>Belgium</a:t>
            </a:r>
          </a:p>
          <a:p>
            <a:r>
              <a:rPr lang="en-US" sz="1400" dirty="0" smtClean="0"/>
              <a:t>Canada</a:t>
            </a:r>
          </a:p>
          <a:p>
            <a:r>
              <a:rPr lang="en-US" sz="1400" dirty="0" smtClean="0"/>
              <a:t>China</a:t>
            </a:r>
          </a:p>
          <a:p>
            <a:r>
              <a:rPr lang="en-US" sz="1400" dirty="0" smtClean="0"/>
              <a:t>Czech Republic</a:t>
            </a:r>
          </a:p>
          <a:p>
            <a:r>
              <a:rPr lang="en-US" sz="1400" dirty="0" smtClean="0"/>
              <a:t>Japan</a:t>
            </a:r>
          </a:p>
          <a:p>
            <a:r>
              <a:rPr lang="en-US" sz="1400" dirty="0" smtClean="0"/>
              <a:t>Korea</a:t>
            </a:r>
          </a:p>
          <a:p>
            <a:r>
              <a:rPr lang="en-US" sz="1400" dirty="0" smtClean="0"/>
              <a:t>Malaysia</a:t>
            </a:r>
          </a:p>
          <a:p>
            <a:r>
              <a:rPr lang="en-US" sz="1400" dirty="0" smtClean="0"/>
              <a:t>Philippines</a:t>
            </a:r>
          </a:p>
          <a:p>
            <a:r>
              <a:rPr lang="en-US" sz="1400" dirty="0" smtClean="0"/>
              <a:t>Republic of Korea</a:t>
            </a:r>
          </a:p>
          <a:p>
            <a:r>
              <a:rPr lang="en-US" sz="1400" dirty="0" smtClean="0"/>
              <a:t>United States</a:t>
            </a:r>
          </a:p>
          <a:p>
            <a:r>
              <a:rPr lang="en-US" sz="1400" dirty="0" smtClean="0"/>
              <a:t>Vietnam</a:t>
            </a:r>
          </a:p>
          <a:p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1763688" y="1556792"/>
            <a:ext cx="4572000" cy="35702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/>
              <a:t>Design Centers:</a:t>
            </a:r>
          </a:p>
          <a:p>
            <a:r>
              <a:rPr lang="en-US" sz="1400" dirty="0" smtClean="0"/>
              <a:t>Belgium</a:t>
            </a:r>
          </a:p>
          <a:p>
            <a:r>
              <a:rPr lang="en-US" sz="1400" dirty="0" smtClean="0"/>
              <a:t>Canada</a:t>
            </a:r>
          </a:p>
          <a:p>
            <a:r>
              <a:rPr lang="en-US" sz="1400" dirty="0" smtClean="0"/>
              <a:t>Czech Republic</a:t>
            </a:r>
          </a:p>
          <a:p>
            <a:r>
              <a:rPr lang="en-US" sz="1400" dirty="0" smtClean="0"/>
              <a:t>France</a:t>
            </a:r>
          </a:p>
          <a:p>
            <a:r>
              <a:rPr lang="en-US" sz="1400" dirty="0" smtClean="0"/>
              <a:t>Germany</a:t>
            </a:r>
          </a:p>
          <a:p>
            <a:r>
              <a:rPr lang="en-US" sz="1400" dirty="0" smtClean="0"/>
              <a:t>India</a:t>
            </a:r>
          </a:p>
          <a:p>
            <a:r>
              <a:rPr lang="en-US" sz="1400" dirty="0" smtClean="0"/>
              <a:t>Ireland</a:t>
            </a:r>
          </a:p>
          <a:p>
            <a:r>
              <a:rPr lang="en-US" sz="1400" dirty="0" smtClean="0"/>
              <a:t>Japan</a:t>
            </a:r>
          </a:p>
          <a:p>
            <a:r>
              <a:rPr lang="en-US" sz="1400" dirty="0" smtClean="0"/>
              <a:t>Korea</a:t>
            </a:r>
          </a:p>
          <a:p>
            <a:r>
              <a:rPr lang="en-US" sz="1400" dirty="0" smtClean="0"/>
              <a:t>Philippines</a:t>
            </a:r>
          </a:p>
          <a:p>
            <a:r>
              <a:rPr lang="en-US" sz="1400" dirty="0" smtClean="0"/>
              <a:t>Romania</a:t>
            </a:r>
          </a:p>
          <a:p>
            <a:r>
              <a:rPr lang="en-US" sz="1400" dirty="0" smtClean="0"/>
              <a:t>Slovak Republic</a:t>
            </a:r>
          </a:p>
          <a:p>
            <a:r>
              <a:rPr lang="en-US" sz="1400" dirty="0" smtClean="0"/>
              <a:t>Switzerland</a:t>
            </a:r>
          </a:p>
          <a:p>
            <a:r>
              <a:rPr lang="en-US" sz="1400" dirty="0" smtClean="0"/>
              <a:t>Taiwan</a:t>
            </a:r>
          </a:p>
          <a:p>
            <a:r>
              <a:rPr lang="en-US" sz="1400" dirty="0" smtClean="0"/>
              <a:t>United States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3419872" y="1556792"/>
            <a:ext cx="3096344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Solution Engineering Centers:</a:t>
            </a:r>
          </a:p>
          <a:p>
            <a:r>
              <a:rPr lang="en-US" sz="1400" dirty="0" smtClean="0"/>
              <a:t>China, Shanghai</a:t>
            </a:r>
          </a:p>
          <a:p>
            <a:r>
              <a:rPr lang="en-US" sz="1400" dirty="0" smtClean="0"/>
              <a:t>China, Shenzhen</a:t>
            </a:r>
          </a:p>
          <a:p>
            <a:r>
              <a:rPr lang="en-US" sz="1400" dirty="0" smtClean="0"/>
              <a:t>Germany, Munich</a:t>
            </a:r>
          </a:p>
          <a:p>
            <a:r>
              <a:rPr lang="en-US" sz="1400" dirty="0" smtClean="0"/>
              <a:t>Japan, Tokyo</a:t>
            </a:r>
          </a:p>
          <a:p>
            <a:r>
              <a:rPr lang="en-US" sz="1400" dirty="0" smtClean="0"/>
              <a:t>Korea, Seoul</a:t>
            </a:r>
          </a:p>
          <a:p>
            <a:r>
              <a:rPr lang="en-US" sz="1400" dirty="0" smtClean="0"/>
              <a:t>Taiwan, Taipei</a:t>
            </a:r>
          </a:p>
          <a:p>
            <a:r>
              <a:rPr lang="en-US" sz="1400" dirty="0" smtClean="0"/>
              <a:t>United States, Detroit</a:t>
            </a:r>
          </a:p>
          <a:p>
            <a:r>
              <a:rPr lang="en-US" sz="1400" dirty="0" smtClean="0"/>
              <a:t>United States, Portland</a:t>
            </a:r>
          </a:p>
          <a:p>
            <a:r>
              <a:rPr lang="en-US" sz="1400" dirty="0" smtClean="0"/>
              <a:t>United States, San Jose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3257873" y="4099144"/>
            <a:ext cx="57606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 smtClean="0"/>
              <a:t>ON Semiconductor (Nasdaq: ON) </a:t>
            </a:r>
            <a:r>
              <a:rPr lang="en-US" sz="1400" dirty="0" smtClean="0"/>
              <a:t>is driving energy efficient innovations, empowering customers to reduce global energy use. </a:t>
            </a:r>
          </a:p>
          <a:p>
            <a:pPr algn="just"/>
            <a:r>
              <a:rPr lang="en-US" sz="1400" dirty="0" smtClean="0"/>
              <a:t>The company is a leading supplier of semiconductor-based solutions, offering a comprehensive portfolio of energy efficient connectivity, sensing, power management, analog, logic, timing, discrete, and custom devices. </a:t>
            </a:r>
          </a:p>
          <a:p>
            <a:pPr algn="just"/>
            <a:r>
              <a:rPr lang="en-US" sz="1400" dirty="0" smtClean="0"/>
              <a:t>The company’s products help engineers solve their unique design challenges in automotive, communications, computing, consumer, industrial, medical and military/aerospace applications. 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5652120" y="260648"/>
            <a:ext cx="23557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err="1" smtClean="0"/>
              <a:t>Revenue</a:t>
            </a:r>
            <a:r>
              <a:rPr lang="cs-CZ" sz="1600" dirty="0" smtClean="0"/>
              <a:t>:</a:t>
            </a:r>
          </a:p>
          <a:p>
            <a:r>
              <a:rPr lang="en-US" sz="1600" dirty="0" smtClean="0"/>
              <a:t>2015 </a:t>
            </a:r>
            <a:r>
              <a:rPr lang="cs-CZ" sz="1600" dirty="0" smtClean="0"/>
              <a:t>	</a:t>
            </a:r>
            <a:r>
              <a:rPr lang="en-US" sz="1600" dirty="0" smtClean="0"/>
              <a:t>$3.496 </a:t>
            </a:r>
            <a:r>
              <a:rPr lang="en-US" sz="1600" dirty="0" err="1" smtClean="0"/>
              <a:t>bil</a:t>
            </a:r>
            <a:r>
              <a:rPr lang="cs-CZ" sz="1600" dirty="0" smtClean="0"/>
              <a:t>.</a:t>
            </a:r>
          </a:p>
          <a:p>
            <a:r>
              <a:rPr lang="cs-CZ" sz="1600" dirty="0" smtClean="0"/>
              <a:t>2016	</a:t>
            </a:r>
            <a:r>
              <a:rPr lang="en-US" sz="1600" dirty="0" smtClean="0"/>
              <a:t>$3.</a:t>
            </a:r>
            <a:r>
              <a:rPr lang="cs-CZ" sz="1600" dirty="0" smtClean="0"/>
              <a:t>906 bil.</a:t>
            </a:r>
            <a:r>
              <a:rPr lang="en-US" sz="1600" dirty="0" smtClean="0"/>
              <a:t> </a:t>
            </a:r>
          </a:p>
          <a:p>
            <a:r>
              <a:rPr lang="cs-CZ" sz="1600" dirty="0" smtClean="0"/>
              <a:t>2017	</a:t>
            </a:r>
            <a:r>
              <a:rPr lang="en-US" sz="1600" dirty="0" smtClean="0"/>
              <a:t>$</a:t>
            </a:r>
            <a:r>
              <a:rPr lang="cs-CZ" sz="1600" dirty="0" smtClean="0"/>
              <a:t>5 bil. 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17807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520" y="0"/>
            <a:ext cx="4968552" cy="734616"/>
          </a:xfrm>
        </p:spPr>
        <p:txBody>
          <a:bodyPr>
            <a:normAutofit/>
          </a:bodyPr>
          <a:lstStyle/>
          <a:p>
            <a:r>
              <a:rPr lang="cs-CZ" dirty="0" smtClean="0"/>
              <a:t>TESLA Rožnov - historie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09938" y="764704"/>
            <a:ext cx="8352928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b="1" dirty="0"/>
              <a:t>1957</a:t>
            </a:r>
            <a:r>
              <a:rPr lang="cs-CZ" dirty="0"/>
              <a:t> - Vyroben první </a:t>
            </a:r>
            <a:r>
              <a:rPr lang="cs-CZ" dirty="0" err="1"/>
              <a:t>Ge</a:t>
            </a:r>
            <a:r>
              <a:rPr lang="cs-CZ" dirty="0"/>
              <a:t> tranzistor</a:t>
            </a:r>
            <a:r>
              <a:rPr lang="cs-CZ" dirty="0" smtClean="0"/>
              <a:t>.			Svět: 	1947 (1951+)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cs-CZ" b="1" dirty="0"/>
              <a:t>1961</a:t>
            </a:r>
            <a:r>
              <a:rPr lang="cs-CZ" dirty="0"/>
              <a:t> - Vyroben první Si tranzistor</a:t>
            </a:r>
            <a:r>
              <a:rPr lang="cs-CZ" dirty="0" smtClean="0"/>
              <a:t>.					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cs-CZ" dirty="0"/>
              <a:t>1962 - Vyrobena první barevná obrazovka.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cs-CZ" b="1" dirty="0"/>
              <a:t>1967 </a:t>
            </a:r>
            <a:r>
              <a:rPr lang="cs-CZ" dirty="0"/>
              <a:t>- Vyroben první integrovaný obvod</a:t>
            </a:r>
            <a:r>
              <a:rPr lang="cs-CZ" dirty="0" smtClean="0"/>
              <a:t>.		Svět:	1959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cs-CZ" dirty="0"/>
              <a:t>1989 - </a:t>
            </a:r>
            <a:r>
              <a:rPr lang="cs-CZ" b="1" dirty="0"/>
              <a:t>TESLA</a:t>
            </a:r>
            <a:r>
              <a:rPr lang="cs-CZ" dirty="0"/>
              <a:t> Rožnov je státním podnikem s 8500 zaměstnanci a vyrábí barevné televizní obrazovky. polovodičové materiály a součástky a mnoho dalších zařízení.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cs-CZ" dirty="0"/>
              <a:t>1992 - Rozdělením státního podniku na 16 menších celků vzniká společnost </a:t>
            </a:r>
            <a:r>
              <a:rPr lang="cs-CZ" b="1" dirty="0"/>
              <a:t>TESLA SEZAM </a:t>
            </a:r>
            <a:r>
              <a:rPr lang="cs-CZ" dirty="0"/>
              <a:t>(výroba čipů) a </a:t>
            </a:r>
            <a:r>
              <a:rPr lang="cs-CZ" b="1" dirty="0"/>
              <a:t>TEROSIL</a:t>
            </a:r>
            <a:r>
              <a:rPr lang="cs-CZ" dirty="0"/>
              <a:t> (výroba křemíku).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cs-CZ" dirty="0"/>
              <a:t>1993 - Počátky spolupráce se strategickým partnerem - společností MOTOROLA. Založeno návrhové středisko v Rožnově - SCG Czech Design Center.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cs-CZ" dirty="0"/>
              <a:t>1996 – Dosažena výrobní kapacita 2000 desek (průměru 100 mm) s čipy za týden.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cs-CZ" dirty="0"/>
              <a:t>1997 - Konec privatizačního procesu, </a:t>
            </a:r>
            <a:r>
              <a:rPr lang="cs-CZ" b="1" dirty="0"/>
              <a:t>MOTOROLA</a:t>
            </a:r>
            <a:r>
              <a:rPr lang="cs-CZ" dirty="0"/>
              <a:t> </a:t>
            </a:r>
            <a:r>
              <a:rPr lang="cs-CZ" dirty="0" smtClean="0"/>
              <a:t> se </a:t>
            </a:r>
            <a:r>
              <a:rPr lang="cs-CZ" dirty="0"/>
              <a:t>stává akcionářem společností TESLA SEZAM a TEROSIL</a:t>
            </a:r>
            <a:r>
              <a:rPr lang="cs-CZ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47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107504" y="29208"/>
            <a:ext cx="8208912" cy="734616"/>
          </a:xfrm>
        </p:spPr>
        <p:txBody>
          <a:bodyPr>
            <a:normAutofit/>
          </a:bodyPr>
          <a:lstStyle/>
          <a:p>
            <a:r>
              <a:rPr lang="cs-CZ" dirty="0" smtClean="0"/>
              <a:t>ON SEMICONDUCTOR CZECH REPUBLIC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79512" y="692696"/>
            <a:ext cx="864096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2003 - TEROSIL + TESLA SEZAM = </a:t>
            </a:r>
            <a:r>
              <a:rPr lang="cs-CZ" b="1" dirty="0"/>
              <a:t>ON SEMICONDUCTOR CZECH REPUBLIC</a:t>
            </a:r>
            <a:r>
              <a:rPr lang="cs-CZ" dirty="0"/>
              <a:t>.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cs-CZ" dirty="0"/>
              <a:t>2005 - ON Semiconductor (NASDAQ: ON) se stává 100% </a:t>
            </a:r>
            <a:r>
              <a:rPr lang="cs-CZ" dirty="0" smtClean="0"/>
              <a:t>vlastníkem.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cs-CZ" dirty="0" smtClean="0"/>
              <a:t>2007 </a:t>
            </a:r>
            <a:r>
              <a:rPr lang="cs-CZ" dirty="0"/>
              <a:t>-  Výroba prvního krystalu průměru 8</a:t>
            </a:r>
            <a:r>
              <a:rPr lang="cs-CZ" dirty="0" smtClean="0"/>
              <a:t>“.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cs-CZ" dirty="0"/>
              <a:t>2008 - Akvizice AMI Semiconductor - návrhové středisko AMIS </a:t>
            </a:r>
            <a:r>
              <a:rPr lang="cs-CZ" dirty="0" smtClean="0"/>
              <a:t>Brno.</a:t>
            </a:r>
            <a:endParaRPr lang="cs-CZ" dirty="0"/>
          </a:p>
          <a:p>
            <a:pPr>
              <a:spcAft>
                <a:spcPts val="600"/>
              </a:spcAft>
            </a:pPr>
            <a:r>
              <a:rPr lang="cs-CZ" dirty="0"/>
              <a:t> </a:t>
            </a:r>
            <a:r>
              <a:rPr lang="cs-CZ" dirty="0" smtClean="0"/>
              <a:t>          - </a:t>
            </a:r>
            <a:r>
              <a:rPr lang="cs-CZ" dirty="0"/>
              <a:t>Konverze z desek průměru 100 mm na 150 mm.</a:t>
            </a:r>
            <a:endParaRPr lang="en-US" dirty="0"/>
          </a:p>
          <a:p>
            <a:pPr indent="-342900">
              <a:spcAft>
                <a:spcPts val="600"/>
              </a:spcAft>
              <a:buAutoNum type="arabicPlain" startAt="2013"/>
            </a:pPr>
            <a:r>
              <a:rPr lang="cs-CZ" dirty="0"/>
              <a:t> - Expanze výroby křemíkových desek průměrů 125, 150 a 200 </a:t>
            </a:r>
            <a:r>
              <a:rPr lang="cs-CZ" dirty="0" smtClean="0"/>
              <a:t>mm.</a:t>
            </a:r>
            <a:endParaRPr lang="cs-CZ" dirty="0"/>
          </a:p>
          <a:p>
            <a:pPr indent="-342900">
              <a:spcAft>
                <a:spcPts val="600"/>
              </a:spcAft>
              <a:buAutoNum type="arabicPlain" startAt="2013"/>
            </a:pPr>
            <a:r>
              <a:rPr lang="cs-CZ" dirty="0"/>
              <a:t> - Zahájení </a:t>
            </a:r>
            <a:r>
              <a:rPr lang="cs-CZ" dirty="0" err="1" smtClean="0"/>
              <a:t>VaV</a:t>
            </a:r>
            <a:r>
              <a:rPr lang="cs-CZ" dirty="0" smtClean="0"/>
              <a:t> </a:t>
            </a:r>
            <a:r>
              <a:rPr lang="cs-CZ" dirty="0"/>
              <a:t>MOCVD technologie pro epitaxní růst struktur </a:t>
            </a:r>
            <a:r>
              <a:rPr lang="cs-CZ" dirty="0" err="1" smtClean="0"/>
              <a:t>Ga</a:t>
            </a:r>
            <a:r>
              <a:rPr lang="cs-CZ" dirty="0" smtClean="0"/>
              <a:t>(Al)N </a:t>
            </a:r>
            <a:r>
              <a:rPr lang="cs-CZ" dirty="0"/>
              <a:t>na Si</a:t>
            </a:r>
            <a:r>
              <a:rPr lang="cs-CZ" dirty="0" smtClean="0"/>
              <a:t>.</a:t>
            </a:r>
          </a:p>
          <a:p>
            <a:pPr>
              <a:spcAft>
                <a:spcPts val="600"/>
              </a:spcAft>
            </a:pPr>
            <a:r>
              <a:rPr lang="cs-CZ" dirty="0" smtClean="0"/>
              <a:t>2016 </a:t>
            </a:r>
            <a:r>
              <a:rPr lang="cs-CZ" dirty="0" smtClean="0"/>
              <a:t>- </a:t>
            </a:r>
            <a:r>
              <a:rPr lang="cs-CZ" dirty="0" smtClean="0"/>
              <a:t>Kvalifikace </a:t>
            </a:r>
            <a:r>
              <a:rPr lang="cs-CZ" dirty="0" smtClean="0"/>
              <a:t>SOI technologie (Silicon-On-</a:t>
            </a:r>
            <a:r>
              <a:rPr lang="cs-CZ" dirty="0" err="1" smtClean="0"/>
              <a:t>Insulator</a:t>
            </a:r>
            <a:r>
              <a:rPr lang="cs-CZ" dirty="0" smtClean="0"/>
              <a:t>).</a:t>
            </a:r>
            <a:endParaRPr lang="cs-CZ" dirty="0" smtClean="0"/>
          </a:p>
          <a:p>
            <a:pPr>
              <a:spcAft>
                <a:spcPts val="600"/>
              </a:spcAft>
            </a:pPr>
            <a:r>
              <a:rPr lang="cs-CZ" dirty="0" smtClean="0"/>
              <a:t>2017 - Zahájen </a:t>
            </a:r>
            <a:r>
              <a:rPr lang="cs-CZ" dirty="0" err="1" smtClean="0"/>
              <a:t>VaV</a:t>
            </a:r>
            <a:r>
              <a:rPr lang="cs-CZ" dirty="0" smtClean="0"/>
              <a:t> </a:t>
            </a:r>
            <a:r>
              <a:rPr lang="cs-CZ" dirty="0" err="1" smtClean="0"/>
              <a:t>SiC</a:t>
            </a:r>
            <a:r>
              <a:rPr lang="cs-CZ" dirty="0" smtClean="0"/>
              <a:t> </a:t>
            </a:r>
            <a:r>
              <a:rPr lang="cs-CZ" dirty="0" err="1" smtClean="0"/>
              <a:t>technologe</a:t>
            </a:r>
            <a:r>
              <a:rPr lang="cs-CZ" dirty="0" smtClean="0"/>
              <a:t>. </a:t>
            </a:r>
          </a:p>
          <a:p>
            <a:pPr>
              <a:spcAft>
                <a:spcPts val="600"/>
              </a:spcAft>
            </a:pPr>
            <a:r>
              <a:rPr lang="cs-CZ" dirty="0" smtClean="0"/>
              <a:t>           - Expanzní projekty pro podstatné zvýšení kapacit výroby.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401682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20" y="792750"/>
            <a:ext cx="8785225" cy="534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le 2"/>
          <p:cNvSpPr>
            <a:spLocks noGrp="1"/>
          </p:cNvSpPr>
          <p:nvPr>
            <p:ph type="title"/>
          </p:nvPr>
        </p:nvSpPr>
        <p:spPr>
          <a:xfrm>
            <a:off x="107504" y="29208"/>
            <a:ext cx="8208912" cy="734616"/>
          </a:xfrm>
        </p:spPr>
        <p:txBody>
          <a:bodyPr>
            <a:normAutofit/>
          </a:bodyPr>
          <a:lstStyle/>
          <a:p>
            <a:r>
              <a:rPr lang="cs-CZ" dirty="0" smtClean="0"/>
              <a:t>Výroba Si desek v Rožnově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01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7504" y="188640"/>
            <a:ext cx="8352928" cy="734616"/>
          </a:xfrm>
        </p:spPr>
        <p:txBody>
          <a:bodyPr>
            <a:normAutofit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Uplatnění fyziky (konkrétní pracovní pozice)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1520" y="764704"/>
            <a:ext cx="864096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 smtClean="0"/>
              <a:t>Výzkum a vývoj</a:t>
            </a:r>
          </a:p>
          <a:p>
            <a:pPr>
              <a:spcAft>
                <a:spcPts val="600"/>
              </a:spcAft>
            </a:pPr>
            <a:r>
              <a:rPr lang="cs-CZ" dirty="0"/>
              <a:t>	</a:t>
            </a:r>
            <a:r>
              <a:rPr lang="cs-CZ" dirty="0" smtClean="0"/>
              <a:t>- </a:t>
            </a:r>
            <a:r>
              <a:rPr lang="cs-CZ" dirty="0" err="1" smtClean="0"/>
              <a:t>Material</a:t>
            </a:r>
            <a:r>
              <a:rPr lang="cs-CZ" dirty="0" smtClean="0"/>
              <a:t> Science </a:t>
            </a:r>
            <a:r>
              <a:rPr lang="cs-CZ" dirty="0" err="1" smtClean="0"/>
              <a:t>Engineer</a:t>
            </a:r>
            <a:endParaRPr lang="cs-CZ" dirty="0" smtClean="0"/>
          </a:p>
          <a:p>
            <a:pPr>
              <a:spcAft>
                <a:spcPts val="600"/>
              </a:spcAft>
            </a:pPr>
            <a:r>
              <a:rPr lang="cs-CZ" dirty="0"/>
              <a:t>	</a:t>
            </a:r>
            <a:r>
              <a:rPr lang="cs-CZ" dirty="0" smtClean="0"/>
              <a:t>- R&amp;D </a:t>
            </a:r>
            <a:r>
              <a:rPr lang="cs-CZ" dirty="0" err="1" smtClean="0"/>
              <a:t>Device</a:t>
            </a:r>
            <a:r>
              <a:rPr lang="cs-CZ" dirty="0" smtClean="0"/>
              <a:t> </a:t>
            </a:r>
            <a:r>
              <a:rPr lang="cs-CZ" dirty="0" err="1" smtClean="0"/>
              <a:t>Engineer</a:t>
            </a:r>
            <a:endParaRPr lang="cs-CZ" dirty="0" smtClean="0"/>
          </a:p>
          <a:p>
            <a:pPr>
              <a:spcAft>
                <a:spcPts val="600"/>
              </a:spcAft>
            </a:pPr>
            <a:r>
              <a:rPr lang="cs-CZ" dirty="0"/>
              <a:t>	</a:t>
            </a:r>
            <a:r>
              <a:rPr lang="cs-CZ" dirty="0" smtClean="0"/>
              <a:t>- R&amp;D </a:t>
            </a:r>
            <a:r>
              <a:rPr lang="cs-CZ" dirty="0" err="1" smtClean="0"/>
              <a:t>Integration</a:t>
            </a:r>
            <a:r>
              <a:rPr lang="cs-CZ" dirty="0" smtClean="0"/>
              <a:t> </a:t>
            </a:r>
            <a:r>
              <a:rPr lang="cs-CZ" dirty="0" err="1" smtClean="0"/>
              <a:t>Engineer</a:t>
            </a:r>
            <a:endParaRPr lang="cs-CZ" dirty="0" smtClean="0"/>
          </a:p>
          <a:p>
            <a:pPr>
              <a:spcAft>
                <a:spcPts val="600"/>
              </a:spcAft>
            </a:pPr>
            <a:r>
              <a:rPr lang="cs-CZ" dirty="0" smtClean="0"/>
              <a:t>Vývoj nových produktů</a:t>
            </a:r>
          </a:p>
          <a:p>
            <a:pPr>
              <a:spcAft>
                <a:spcPts val="600"/>
              </a:spcAft>
            </a:pPr>
            <a:r>
              <a:rPr lang="cs-CZ" dirty="0" smtClean="0"/>
              <a:t>Technologie (</a:t>
            </a:r>
            <a:r>
              <a:rPr lang="cs-CZ" dirty="0" err="1" smtClean="0"/>
              <a:t>Engineering</a:t>
            </a:r>
            <a:r>
              <a:rPr lang="cs-CZ" dirty="0" smtClean="0"/>
              <a:t>)</a:t>
            </a:r>
          </a:p>
          <a:p>
            <a:pPr>
              <a:spcAft>
                <a:spcPts val="600"/>
              </a:spcAft>
            </a:pPr>
            <a:r>
              <a:rPr lang="cs-CZ" dirty="0"/>
              <a:t>	</a:t>
            </a:r>
            <a:r>
              <a:rPr lang="cs-CZ" dirty="0" smtClean="0"/>
              <a:t>- Výrobní technologie (Technolog operace)</a:t>
            </a:r>
          </a:p>
          <a:p>
            <a:pPr>
              <a:spcAft>
                <a:spcPts val="600"/>
              </a:spcAft>
            </a:pPr>
            <a:r>
              <a:rPr lang="cs-CZ" dirty="0"/>
              <a:t>	</a:t>
            </a:r>
            <a:r>
              <a:rPr lang="cs-CZ" dirty="0" smtClean="0"/>
              <a:t>- Měření </a:t>
            </a:r>
          </a:p>
          <a:p>
            <a:pPr>
              <a:spcAft>
                <a:spcPts val="600"/>
              </a:spcAft>
            </a:pPr>
            <a:r>
              <a:rPr lang="cs-CZ" dirty="0" smtClean="0"/>
              <a:t>Výroba</a:t>
            </a:r>
          </a:p>
          <a:p>
            <a:pPr>
              <a:spcAft>
                <a:spcPts val="600"/>
              </a:spcAft>
            </a:pPr>
            <a:r>
              <a:rPr lang="cs-CZ" dirty="0"/>
              <a:t>	</a:t>
            </a:r>
            <a:r>
              <a:rPr lang="cs-CZ" dirty="0" smtClean="0"/>
              <a:t>- Směnový technolog</a:t>
            </a:r>
          </a:p>
          <a:p>
            <a:pPr>
              <a:spcAft>
                <a:spcPts val="600"/>
              </a:spcAft>
            </a:pPr>
            <a:r>
              <a:rPr lang="cs-CZ" dirty="0"/>
              <a:t>	</a:t>
            </a:r>
            <a:r>
              <a:rPr lang="cs-CZ" dirty="0" smtClean="0"/>
              <a:t>- Technik údržby</a:t>
            </a:r>
          </a:p>
          <a:p>
            <a:pPr>
              <a:spcAft>
                <a:spcPts val="600"/>
              </a:spcAft>
            </a:pPr>
            <a:r>
              <a:rPr lang="cs-CZ" dirty="0" smtClean="0"/>
              <a:t>Podpůrné úseky</a:t>
            </a:r>
          </a:p>
          <a:p>
            <a:pPr>
              <a:spcAft>
                <a:spcPts val="600"/>
              </a:spcAft>
            </a:pPr>
            <a:r>
              <a:rPr lang="cs-CZ" dirty="0" smtClean="0"/>
              <a:t>Management a </a:t>
            </a:r>
            <a:r>
              <a:rPr lang="cs-CZ" dirty="0" err="1" smtClean="0"/>
              <a:t>project</a:t>
            </a:r>
            <a:r>
              <a:rPr lang="cs-CZ" dirty="0" smtClean="0"/>
              <a:t> management</a:t>
            </a:r>
          </a:p>
        </p:txBody>
      </p:sp>
    </p:spTree>
    <p:extLst>
      <p:ext uri="{BB962C8B-B14F-4D97-AF65-F5344CB8AC3E}">
        <p14:creationId xmlns:p14="http://schemas.microsoft.com/office/powerpoint/2010/main" val="70199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334" y="-238336"/>
            <a:ext cx="8352928" cy="476672"/>
          </a:xfrm>
        </p:spPr>
        <p:txBody>
          <a:bodyPr>
            <a:normAutofit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www.onsemi.cz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334" y="476672"/>
            <a:ext cx="9075666" cy="56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550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0" y="-41920"/>
            <a:ext cx="8208912" cy="734616"/>
          </a:xfrm>
        </p:spPr>
        <p:txBody>
          <a:bodyPr>
            <a:normAutofit/>
          </a:bodyPr>
          <a:lstStyle/>
          <a:p>
            <a:r>
              <a:rPr lang="cs-CZ" dirty="0" smtClean="0"/>
              <a:t>Výzkumně - vývojové projekty</a:t>
            </a:r>
            <a:endParaRPr lang="en-US" dirty="0"/>
          </a:p>
        </p:txBody>
      </p:sp>
      <p:sp>
        <p:nvSpPr>
          <p:cNvPr id="7" name="Obdélník 6"/>
          <p:cNvSpPr/>
          <p:nvPr/>
        </p:nvSpPr>
        <p:spPr>
          <a:xfrm>
            <a:off x="107504" y="620688"/>
            <a:ext cx="9036496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sz="1600" u="sng" dirty="0" smtClean="0"/>
              <a:t>Projekty řešené s podporou Technologické agentury ČR:</a:t>
            </a:r>
          </a:p>
          <a:p>
            <a:pPr>
              <a:spcAft>
                <a:spcPts val="600"/>
              </a:spcAft>
            </a:pPr>
            <a:r>
              <a:rPr lang="cs-CZ" sz="1600" dirty="0" smtClean="0"/>
              <a:t>TA01010078</a:t>
            </a:r>
            <a:r>
              <a:rPr lang="cs-CZ" sz="1600" dirty="0"/>
              <a:t>: Struktury SOI pro pokročilé polovodičové aplikace (2011-2013)</a:t>
            </a:r>
          </a:p>
          <a:p>
            <a:pPr>
              <a:spcAft>
                <a:spcPts val="600"/>
              </a:spcAft>
            </a:pPr>
            <a:r>
              <a:rPr lang="cs-CZ" sz="1600" dirty="0"/>
              <a:t>TE01020233: Platforma pokročilých mikroskopických a spektroskopických technik pro </a:t>
            </a:r>
            <a:r>
              <a:rPr lang="cs-CZ" sz="1600" dirty="0" err="1"/>
              <a:t>nano</a:t>
            </a:r>
            <a:r>
              <a:rPr lang="cs-CZ" sz="1600" dirty="0"/>
              <a:t> a </a:t>
            </a:r>
            <a:r>
              <a:rPr lang="cs-CZ" sz="1600" dirty="0" err="1"/>
              <a:t>mikrotechnologie</a:t>
            </a:r>
            <a:r>
              <a:rPr lang="cs-CZ" sz="1600" dirty="0"/>
              <a:t> (2012-2019)</a:t>
            </a:r>
          </a:p>
          <a:p>
            <a:pPr>
              <a:spcAft>
                <a:spcPts val="600"/>
              </a:spcAft>
            </a:pPr>
            <a:r>
              <a:rPr lang="cs-CZ" sz="1600" dirty="0"/>
              <a:t>TH01011284: Nové polovodičové materiály a součástky s velkou šířkou zakázaného pásu</a:t>
            </a:r>
          </a:p>
          <a:p>
            <a:pPr>
              <a:spcAft>
                <a:spcPts val="600"/>
              </a:spcAft>
            </a:pPr>
            <a:r>
              <a:rPr lang="cs-CZ" sz="1600" dirty="0"/>
              <a:t>TH01010419: Výzkum a vývoj nových technologií výroby bipolárního tranzistoru s izolovaným hradlem (TIGBT</a:t>
            </a:r>
            <a:r>
              <a:rPr lang="cs-CZ" sz="1600" dirty="0" smtClean="0"/>
              <a:t>)</a:t>
            </a:r>
          </a:p>
          <a:p>
            <a:pPr>
              <a:spcAft>
                <a:spcPts val="600"/>
              </a:spcAft>
            </a:pPr>
            <a:r>
              <a:rPr lang="cs-CZ" sz="1600" dirty="0"/>
              <a:t>TH02010014: Nové polovodičové struktury </a:t>
            </a:r>
            <a:r>
              <a:rPr lang="cs-CZ" sz="1600" dirty="0" smtClean="0"/>
              <a:t>pro pokročilé </a:t>
            </a:r>
            <a:r>
              <a:rPr lang="cs-CZ" sz="1600" dirty="0"/>
              <a:t>elektronické </a:t>
            </a:r>
            <a:r>
              <a:rPr lang="cs-CZ" sz="1600" dirty="0" smtClean="0"/>
              <a:t>aplikace</a:t>
            </a:r>
          </a:p>
          <a:p>
            <a:pPr>
              <a:spcAft>
                <a:spcPts val="600"/>
              </a:spcAft>
            </a:pPr>
            <a:endParaRPr lang="cs-CZ" sz="1600" dirty="0"/>
          </a:p>
          <a:p>
            <a:pPr>
              <a:spcAft>
                <a:spcPts val="600"/>
              </a:spcAft>
            </a:pPr>
            <a:r>
              <a:rPr lang="cs-CZ" sz="1600" u="sng" dirty="0" smtClean="0"/>
              <a:t>Projekty řešené s podporou Ministerstva průmyslu a obchodu</a:t>
            </a:r>
          </a:p>
          <a:p>
            <a:pPr>
              <a:spcAft>
                <a:spcPts val="600"/>
              </a:spcAft>
            </a:pPr>
            <a:r>
              <a:rPr lang="cs-CZ" sz="1600" dirty="0"/>
              <a:t>FF-P/129: Vývoj polovodičových detektorů ionizujícího záření</a:t>
            </a:r>
          </a:p>
          <a:p>
            <a:pPr>
              <a:spcAft>
                <a:spcPts val="600"/>
              </a:spcAft>
            </a:pPr>
            <a:r>
              <a:rPr lang="cs-CZ" sz="1600" dirty="0"/>
              <a:t>FI-IM2/131: Výzkum a vývoj pokročilé křemíkové desky pro sub-mikronové technologie</a:t>
            </a:r>
          </a:p>
          <a:p>
            <a:pPr>
              <a:spcAft>
                <a:spcPts val="600"/>
              </a:spcAft>
            </a:pPr>
            <a:r>
              <a:rPr lang="cs-CZ" sz="1600" dirty="0"/>
              <a:t>FI-IM2/166: Výzkum a vývoj technologie pro výrobu detektorů záření na 150 mm křemíkových </a:t>
            </a:r>
            <a:r>
              <a:rPr lang="cs-CZ" sz="1600" dirty="0" smtClean="0"/>
              <a:t>substrátech</a:t>
            </a:r>
          </a:p>
          <a:p>
            <a:pPr>
              <a:spcAft>
                <a:spcPts val="600"/>
              </a:spcAft>
            </a:pPr>
            <a:r>
              <a:rPr lang="cs-CZ" sz="1600" dirty="0"/>
              <a:t>FR-TI1/582: Výzkum a vývoj pokročilé komplementární bipolární technologie pro výrobu integrovaných obvodů</a:t>
            </a:r>
          </a:p>
          <a:p>
            <a:pPr>
              <a:spcAft>
                <a:spcPts val="600"/>
              </a:spcAft>
            </a:pPr>
            <a:r>
              <a:rPr lang="cs-CZ" sz="1600" dirty="0"/>
              <a:t>FR-TI3/031: Výzkum a vývoj technologií výroby nových typů křemíkových desek</a:t>
            </a:r>
          </a:p>
          <a:p>
            <a:pPr>
              <a:spcAft>
                <a:spcPts val="600"/>
              </a:spcAft>
            </a:pPr>
            <a:r>
              <a:rPr lang="cs-CZ" sz="1600" dirty="0"/>
              <a:t>FR-TI3/534: Výzkum a vývoj pokročilých IGBT technologií pro vysokonapěťové výkonové aplikace</a:t>
            </a:r>
          </a:p>
          <a:p>
            <a:pPr>
              <a:spcAft>
                <a:spcPts val="600"/>
              </a:spcAft>
            </a:pP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73319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0" y="-41920"/>
            <a:ext cx="8208912" cy="734616"/>
          </a:xfrm>
        </p:spPr>
        <p:txBody>
          <a:bodyPr>
            <a:normAutofit/>
          </a:bodyPr>
          <a:lstStyle/>
          <a:p>
            <a:r>
              <a:rPr lang="cs-CZ" dirty="0" smtClean="0"/>
              <a:t>Výzkumně - vývojové projekty</a:t>
            </a:r>
            <a:endParaRPr lang="en-US" dirty="0"/>
          </a:p>
        </p:txBody>
      </p:sp>
      <p:sp>
        <p:nvSpPr>
          <p:cNvPr id="7" name="Obdélník 6"/>
          <p:cNvSpPr/>
          <p:nvPr/>
        </p:nvSpPr>
        <p:spPr>
          <a:xfrm>
            <a:off x="107504" y="615734"/>
            <a:ext cx="9036496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sz="1600" u="sng" dirty="0" smtClean="0"/>
              <a:t>Korporátní projekty:</a:t>
            </a:r>
          </a:p>
          <a:p>
            <a:pPr>
              <a:spcAft>
                <a:spcPts val="600"/>
              </a:spcAft>
            </a:pPr>
            <a:r>
              <a:rPr lang="cs-CZ" sz="1600" dirty="0" smtClean="0"/>
              <a:t>- důsledně cílově orientované (nový produkt), 1 - 5 roků, rozpočet 100 k$ - 10 mil.$</a:t>
            </a:r>
          </a:p>
          <a:p>
            <a:pPr>
              <a:spcAft>
                <a:spcPts val="600"/>
              </a:spcAft>
            </a:pPr>
            <a:r>
              <a:rPr lang="cs-CZ" sz="1600" dirty="0" smtClean="0"/>
              <a:t>- reporting na týdenní a měsíční bázi. </a:t>
            </a:r>
          </a:p>
          <a:p>
            <a:pPr>
              <a:spcAft>
                <a:spcPts val="600"/>
              </a:spcAft>
            </a:pPr>
            <a:endParaRPr lang="cs-CZ" sz="1600" dirty="0" smtClean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7468176" cy="444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113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520" y="0"/>
            <a:ext cx="1403648" cy="734616"/>
          </a:xfrm>
        </p:spPr>
        <p:txBody>
          <a:bodyPr/>
          <a:lstStyle/>
          <a:p>
            <a:r>
              <a:rPr lang="cs-CZ" dirty="0" smtClean="0"/>
              <a:t>Obsah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67544" y="908720"/>
            <a:ext cx="813690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000" dirty="0" smtClean="0"/>
              <a:t>Úvod </a:t>
            </a:r>
            <a:endParaRPr lang="cs-CZ" sz="2000" dirty="0"/>
          </a:p>
          <a:p>
            <a:pPr>
              <a:lnSpc>
                <a:spcPct val="150000"/>
              </a:lnSpc>
            </a:pPr>
            <a:r>
              <a:rPr lang="cs-CZ" sz="2000" dirty="0" smtClean="0"/>
              <a:t>Polovodičový průmysl, ON Semiconductor</a:t>
            </a:r>
          </a:p>
          <a:p>
            <a:pPr>
              <a:lnSpc>
                <a:spcPct val="150000"/>
              </a:lnSpc>
            </a:pPr>
            <a:r>
              <a:rPr lang="cs-CZ" sz="2000" dirty="0" smtClean="0"/>
              <a:t>Uplatnění </a:t>
            </a:r>
          </a:p>
          <a:p>
            <a:pPr>
              <a:lnSpc>
                <a:spcPct val="150000"/>
              </a:lnSpc>
            </a:pPr>
            <a:r>
              <a:rPr lang="cs-CZ" sz="2000" dirty="0" smtClean="0"/>
              <a:t>Polovodičová technologie a fyzika</a:t>
            </a:r>
          </a:p>
          <a:p>
            <a:pPr marL="800100" lvl="1" indent="-342900">
              <a:lnSpc>
                <a:spcPct val="150000"/>
              </a:lnSpc>
              <a:buFontTx/>
              <a:buChar char="-"/>
            </a:pPr>
            <a:r>
              <a:rPr lang="cs-CZ" sz="2000" dirty="0" smtClean="0"/>
              <a:t>Růst krystalů</a:t>
            </a:r>
          </a:p>
          <a:p>
            <a:pPr marL="800100" lvl="1" indent="-342900">
              <a:lnSpc>
                <a:spcPct val="150000"/>
              </a:lnSpc>
              <a:buFontTx/>
              <a:buChar char="-"/>
            </a:pPr>
            <a:r>
              <a:rPr lang="cs-CZ" sz="2000" dirty="0" smtClean="0"/>
              <a:t>Procesy výroby desek</a:t>
            </a:r>
          </a:p>
          <a:p>
            <a:pPr marL="800100" lvl="1" indent="-342900">
              <a:lnSpc>
                <a:spcPct val="150000"/>
              </a:lnSpc>
              <a:buFontTx/>
              <a:buChar char="-"/>
            </a:pPr>
            <a:r>
              <a:rPr lang="cs-CZ" sz="2000" dirty="0" smtClean="0"/>
              <a:t>SOI, </a:t>
            </a:r>
            <a:r>
              <a:rPr lang="cs-CZ" sz="2000" dirty="0" err="1" smtClean="0"/>
              <a:t>GaN</a:t>
            </a:r>
            <a:r>
              <a:rPr lang="cs-CZ" sz="2000" dirty="0" smtClean="0"/>
              <a:t>, </a:t>
            </a:r>
            <a:r>
              <a:rPr lang="cs-CZ" sz="2000" dirty="0" err="1" smtClean="0"/>
              <a:t>SiC</a:t>
            </a:r>
            <a:endParaRPr lang="cs-CZ" sz="2000" dirty="0" smtClean="0"/>
          </a:p>
          <a:p>
            <a:pPr marL="800100" lvl="1" indent="-342900">
              <a:lnSpc>
                <a:spcPct val="150000"/>
              </a:lnSpc>
              <a:buFontTx/>
              <a:buChar char="-"/>
            </a:pPr>
            <a:r>
              <a:rPr lang="cs-CZ" sz="2000" dirty="0" smtClean="0"/>
              <a:t>Analýzy a měření</a:t>
            </a:r>
          </a:p>
          <a:p>
            <a:pPr marL="800100" lvl="1" indent="-342900">
              <a:lnSpc>
                <a:spcPct val="150000"/>
              </a:lnSpc>
              <a:buFontTx/>
              <a:buChar char="-"/>
            </a:pPr>
            <a:r>
              <a:rPr lang="cs-CZ" sz="2000" dirty="0" smtClean="0"/>
              <a:t>Výpočty a simulace</a:t>
            </a:r>
          </a:p>
          <a:p>
            <a:pPr marL="800100" lvl="1" indent="-342900">
              <a:lnSpc>
                <a:spcPct val="150000"/>
              </a:lnSpc>
              <a:buFontTx/>
              <a:buChar char="-"/>
            </a:pPr>
            <a:endParaRPr lang="cs-CZ" sz="2000" dirty="0" smtClean="0"/>
          </a:p>
          <a:p>
            <a:pPr marL="342900" indent="-342900">
              <a:lnSpc>
                <a:spcPct val="150000"/>
              </a:lnSpc>
              <a:buAutoNum type="arabicPeriod"/>
            </a:pPr>
            <a:endParaRPr lang="cs-CZ" sz="2000" dirty="0" smtClean="0"/>
          </a:p>
          <a:p>
            <a:pPr marL="342900" indent="-342900">
              <a:lnSpc>
                <a:spcPct val="150000"/>
              </a:lnSpc>
              <a:buAutoNum type="arabicPeriod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1354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0" y="-41920"/>
            <a:ext cx="8208912" cy="734616"/>
          </a:xfrm>
        </p:spPr>
        <p:txBody>
          <a:bodyPr>
            <a:normAutofit/>
          </a:bodyPr>
          <a:lstStyle/>
          <a:p>
            <a:r>
              <a:rPr lang="cs-CZ" dirty="0" smtClean="0"/>
              <a:t>Výzkumně - vývojové projekty</a:t>
            </a:r>
            <a:endParaRPr lang="en-US" dirty="0"/>
          </a:p>
        </p:txBody>
      </p:sp>
      <p:sp>
        <p:nvSpPr>
          <p:cNvPr id="7" name="Obdélník 6"/>
          <p:cNvSpPr/>
          <p:nvPr/>
        </p:nvSpPr>
        <p:spPr>
          <a:xfrm>
            <a:off x="107504" y="836712"/>
            <a:ext cx="9036496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sz="1600" u="sng" dirty="0" smtClean="0"/>
              <a:t>LDDA:</a:t>
            </a:r>
          </a:p>
          <a:p>
            <a:pPr>
              <a:spcAft>
                <a:spcPts val="600"/>
              </a:spcAft>
            </a:pPr>
            <a:r>
              <a:rPr lang="cs-CZ" sz="1600" dirty="0" smtClean="0"/>
              <a:t>- od roku 2002 (</a:t>
            </a:r>
            <a:r>
              <a:rPr lang="cs-CZ" sz="1600" dirty="0" err="1" smtClean="0"/>
              <a:t>PřF</a:t>
            </a:r>
            <a:r>
              <a:rPr lang="cs-CZ" sz="1600" dirty="0" smtClean="0"/>
              <a:t> MU a FSI VUT)</a:t>
            </a:r>
          </a:p>
          <a:p>
            <a:pPr>
              <a:spcAft>
                <a:spcPts val="600"/>
              </a:spcAft>
            </a:pPr>
            <a:r>
              <a:rPr lang="cs-CZ" sz="1600" dirty="0" smtClean="0"/>
              <a:t>- 4-6 projektů za rok</a:t>
            </a:r>
          </a:p>
          <a:p>
            <a:pPr>
              <a:spcAft>
                <a:spcPts val="600"/>
              </a:spcAft>
            </a:pPr>
            <a:r>
              <a:rPr lang="cs-CZ" sz="1600" dirty="0" smtClean="0"/>
              <a:t>- financováno ON Semiconductor</a:t>
            </a:r>
          </a:p>
          <a:p>
            <a:pPr>
              <a:spcAft>
                <a:spcPts val="600"/>
              </a:spcAft>
            </a:pPr>
            <a:r>
              <a:rPr lang="cs-CZ" sz="1600" dirty="0" smtClean="0"/>
              <a:t>- zapojení studentů</a:t>
            </a:r>
          </a:p>
          <a:p>
            <a:pPr>
              <a:spcAft>
                <a:spcPts val="600"/>
              </a:spcAft>
            </a:pPr>
            <a:endParaRPr lang="cs-CZ" sz="1600" dirty="0"/>
          </a:p>
          <a:p>
            <a:pPr>
              <a:spcAft>
                <a:spcPts val="600"/>
              </a:spcAft>
            </a:pPr>
            <a:r>
              <a:rPr lang="cs-CZ" sz="1600" u="sng" dirty="0" smtClean="0"/>
              <a:t>IGA AMISPEC</a:t>
            </a:r>
          </a:p>
          <a:p>
            <a:pPr>
              <a:spcAft>
                <a:spcPts val="600"/>
              </a:spcAft>
            </a:pPr>
            <a:r>
              <a:rPr lang="cs-CZ" sz="1600" dirty="0" smtClean="0"/>
              <a:t>- od roku 2013 (FSI VUT)</a:t>
            </a:r>
          </a:p>
          <a:p>
            <a:pPr>
              <a:spcAft>
                <a:spcPts val="600"/>
              </a:spcAft>
            </a:pPr>
            <a:r>
              <a:rPr lang="cs-CZ" sz="1600" dirty="0" smtClean="0"/>
              <a:t>- 4-5 studentských projektů za rok </a:t>
            </a:r>
          </a:p>
          <a:p>
            <a:pPr>
              <a:spcAft>
                <a:spcPts val="600"/>
              </a:spcAft>
            </a:pPr>
            <a:r>
              <a:rPr lang="cs-CZ" sz="1600" dirty="0" smtClean="0"/>
              <a:t>- financováno ON Semiconductor a TESCAN</a:t>
            </a:r>
          </a:p>
          <a:p>
            <a:pPr>
              <a:spcAft>
                <a:spcPts val="600"/>
              </a:spcAft>
            </a:pPr>
            <a:endParaRPr lang="cs-CZ" sz="1600" dirty="0"/>
          </a:p>
          <a:p>
            <a:pPr>
              <a:spcAft>
                <a:spcPts val="600"/>
              </a:spcAft>
            </a:pPr>
            <a:r>
              <a:rPr lang="cs-CZ" sz="1600" u="sng" dirty="0" smtClean="0"/>
              <a:t>Jiné</a:t>
            </a:r>
          </a:p>
          <a:p>
            <a:pPr>
              <a:spcAft>
                <a:spcPts val="600"/>
              </a:spcAft>
            </a:pPr>
            <a:r>
              <a:rPr lang="cs-CZ" sz="1600" dirty="0" smtClean="0"/>
              <a:t>- podpora investičních projektů korporace</a:t>
            </a:r>
          </a:p>
          <a:p>
            <a:pPr>
              <a:spcAft>
                <a:spcPts val="600"/>
              </a:spcAft>
            </a:pPr>
            <a:endParaRPr lang="cs-CZ" sz="1600" dirty="0" smtClean="0"/>
          </a:p>
          <a:p>
            <a:pPr>
              <a:spcAft>
                <a:spcPts val="600"/>
              </a:spcAft>
            </a:pPr>
            <a:endParaRPr lang="cs-CZ" sz="1600" dirty="0" smtClean="0"/>
          </a:p>
        </p:txBody>
      </p:sp>
    </p:spTree>
    <p:extLst>
      <p:ext uri="{BB962C8B-B14F-4D97-AF65-F5344CB8AC3E}">
        <p14:creationId xmlns:p14="http://schemas.microsoft.com/office/powerpoint/2010/main" val="222432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7504" y="-44963"/>
            <a:ext cx="8352928" cy="734616"/>
          </a:xfrm>
        </p:spPr>
        <p:txBody>
          <a:bodyPr>
            <a:normAutofit/>
          </a:bodyPr>
          <a:lstStyle/>
          <a:p>
            <a:r>
              <a:rPr lang="cs-CZ" dirty="0" smtClean="0"/>
              <a:t>Stručná historie křemíku</a:t>
            </a:r>
            <a:endParaRPr lang="en-US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19075" y="842053"/>
            <a:ext cx="8924925" cy="489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10000"/>
              </a:spcBef>
            </a:pPr>
            <a:r>
              <a:rPr lang="cs-CZ" altLang="en-US" sz="1600" dirty="0">
                <a:latin typeface="Arial" pitchFamily="34" charset="0"/>
              </a:rPr>
              <a:t>1787	  A. </a:t>
            </a:r>
            <a:r>
              <a:rPr lang="cs-CZ" altLang="en-US" sz="1600" dirty="0" err="1">
                <a:latin typeface="Arial" pitchFamily="34" charset="0"/>
              </a:rPr>
              <a:t>Lavoisier</a:t>
            </a:r>
            <a:r>
              <a:rPr lang="cs-CZ" altLang="en-US" sz="1600" dirty="0">
                <a:latin typeface="Arial" pitchFamily="34" charset="0"/>
              </a:rPr>
              <a:t> – zkoumání křemene	</a:t>
            </a:r>
          </a:p>
          <a:p>
            <a:pPr>
              <a:spcBef>
                <a:spcPct val="10000"/>
              </a:spcBef>
            </a:pPr>
            <a:r>
              <a:rPr lang="cs-CZ" altLang="en-US" sz="1600" dirty="0">
                <a:latin typeface="Arial" pitchFamily="34" charset="0"/>
              </a:rPr>
              <a:t>1800	  </a:t>
            </a:r>
            <a:r>
              <a:rPr lang="en-US" altLang="en-US" sz="1600" dirty="0">
                <a:latin typeface="Arial" pitchFamily="34" charset="0"/>
              </a:rPr>
              <a:t>H</a:t>
            </a:r>
            <a:r>
              <a:rPr lang="cs-CZ" altLang="en-US" sz="1600" dirty="0">
                <a:latin typeface="Arial" pitchFamily="34" charset="0"/>
              </a:rPr>
              <a:t>. </a:t>
            </a:r>
            <a:r>
              <a:rPr lang="en-US" altLang="en-US" sz="1600" dirty="0">
                <a:latin typeface="Arial" pitchFamily="34" charset="0"/>
              </a:rPr>
              <a:t>Davy </a:t>
            </a:r>
            <a:r>
              <a:rPr lang="cs-CZ" altLang="en-US" sz="1600" dirty="0">
                <a:latin typeface="Arial" pitchFamily="34" charset="0"/>
              </a:rPr>
              <a:t>– uvádí  křemen jako sloučeninu</a:t>
            </a:r>
          </a:p>
          <a:p>
            <a:pPr>
              <a:spcBef>
                <a:spcPct val="10000"/>
              </a:spcBef>
            </a:pPr>
            <a:r>
              <a:rPr lang="en-US" altLang="en-US" sz="1600" dirty="0">
                <a:latin typeface="Arial" pitchFamily="34" charset="0"/>
              </a:rPr>
              <a:t>1811</a:t>
            </a:r>
            <a:r>
              <a:rPr lang="cs-CZ" altLang="en-US" sz="1600" dirty="0">
                <a:latin typeface="Arial" pitchFamily="34" charset="0"/>
              </a:rPr>
              <a:t>  </a:t>
            </a:r>
            <a:r>
              <a:rPr lang="en-US" altLang="en-US" sz="1600" dirty="0">
                <a:latin typeface="Arial" pitchFamily="34" charset="0"/>
              </a:rPr>
              <a:t>L</a:t>
            </a:r>
            <a:r>
              <a:rPr lang="cs-CZ" altLang="en-US" sz="1600" dirty="0">
                <a:latin typeface="Arial" pitchFamily="34" charset="0"/>
              </a:rPr>
              <a:t>. </a:t>
            </a:r>
            <a:r>
              <a:rPr lang="en-US" altLang="en-US" sz="1600" dirty="0">
                <a:latin typeface="Arial" pitchFamily="34" charset="0"/>
              </a:rPr>
              <a:t>J</a:t>
            </a:r>
            <a:r>
              <a:rPr lang="cs-CZ" altLang="en-US" sz="1600" dirty="0">
                <a:latin typeface="Arial" pitchFamily="34" charset="0"/>
              </a:rPr>
              <a:t>.</a:t>
            </a:r>
            <a:r>
              <a:rPr lang="en-US" altLang="en-US" sz="1600" dirty="0">
                <a:latin typeface="Arial" pitchFamily="34" charset="0"/>
              </a:rPr>
              <a:t> Gay-Lussac</a:t>
            </a:r>
            <a:r>
              <a:rPr lang="cs-CZ" altLang="en-US" sz="1600" dirty="0">
                <a:latin typeface="Arial" pitchFamily="34" charset="0"/>
              </a:rPr>
              <a:t>, L. J. </a:t>
            </a:r>
            <a:r>
              <a:rPr lang="en-US" altLang="en-US" sz="1600" dirty="0" err="1">
                <a:latin typeface="Arial" pitchFamily="34" charset="0"/>
              </a:rPr>
              <a:t>Thénard</a:t>
            </a:r>
            <a:r>
              <a:rPr lang="en-US" altLang="en-US" sz="1600" dirty="0">
                <a:latin typeface="Arial" pitchFamily="34" charset="0"/>
              </a:rPr>
              <a:t> </a:t>
            </a:r>
            <a:r>
              <a:rPr lang="cs-CZ" altLang="en-US" sz="1600" dirty="0">
                <a:latin typeface="Arial" pitchFamily="34" charset="0"/>
              </a:rPr>
              <a:t>– příprava amorfního Si (SiF</a:t>
            </a:r>
            <a:r>
              <a:rPr lang="cs-CZ" altLang="en-US" sz="1600" baseline="-25000" dirty="0">
                <a:latin typeface="Arial" pitchFamily="34" charset="0"/>
              </a:rPr>
              <a:t>4</a:t>
            </a:r>
            <a:r>
              <a:rPr lang="cs-CZ" altLang="en-US" sz="1600" dirty="0">
                <a:latin typeface="Arial" pitchFamily="34" charset="0"/>
              </a:rPr>
              <a:t> + K)</a:t>
            </a:r>
          </a:p>
          <a:p>
            <a:pPr>
              <a:spcBef>
                <a:spcPct val="10000"/>
              </a:spcBef>
            </a:pPr>
            <a:r>
              <a:rPr lang="cs-CZ" altLang="en-US" sz="1600" dirty="0">
                <a:latin typeface="Arial" pitchFamily="34" charset="0"/>
              </a:rPr>
              <a:t>1824  J. J. </a:t>
            </a:r>
            <a:r>
              <a:rPr lang="cs-CZ" altLang="en-US" sz="1600" dirty="0" err="1">
                <a:latin typeface="Arial" pitchFamily="34" charset="0"/>
              </a:rPr>
              <a:t>Berzelius</a:t>
            </a:r>
            <a:r>
              <a:rPr lang="cs-CZ" altLang="en-US" sz="1600" dirty="0">
                <a:latin typeface="Arial" pitchFamily="34" charset="0"/>
              </a:rPr>
              <a:t> – příprava amorfního křemíku </a:t>
            </a:r>
            <a:r>
              <a:rPr lang="en-US" altLang="en-US" sz="1600" dirty="0">
                <a:latin typeface="Arial" pitchFamily="34" charset="0"/>
              </a:rPr>
              <a:t>SiF</a:t>
            </a:r>
            <a:r>
              <a:rPr lang="en-US" altLang="en-US" sz="1600" baseline="-25000" dirty="0">
                <a:latin typeface="Arial" pitchFamily="34" charset="0"/>
              </a:rPr>
              <a:t>4</a:t>
            </a:r>
            <a:r>
              <a:rPr lang="en-US" altLang="en-US" sz="1600" dirty="0">
                <a:latin typeface="Arial" pitchFamily="34" charset="0"/>
              </a:rPr>
              <a:t> + 4K </a:t>
            </a:r>
            <a:r>
              <a:rPr lang="en-US" altLang="en-US" sz="1600" dirty="0">
                <a:latin typeface="Arial" pitchFamily="34" charset="0"/>
                <a:cs typeface="Arial" pitchFamily="34" charset="0"/>
              </a:rPr>
              <a:t>→</a:t>
            </a:r>
            <a:r>
              <a:rPr lang="cs-CZ" alt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600" dirty="0">
                <a:latin typeface="Arial" pitchFamily="34" charset="0"/>
              </a:rPr>
              <a:t>4KF +</a:t>
            </a:r>
            <a:r>
              <a:rPr lang="en-US" altLang="en-US" sz="1600" b="1" dirty="0">
                <a:latin typeface="Arial" pitchFamily="34" charset="0"/>
              </a:rPr>
              <a:t> Si</a:t>
            </a:r>
            <a:r>
              <a:rPr lang="en-US" altLang="en-US" sz="1600" dirty="0">
                <a:latin typeface="Arial" pitchFamily="34" charset="0"/>
              </a:rPr>
              <a:t> </a:t>
            </a:r>
            <a:r>
              <a:rPr lang="cs-CZ" altLang="en-US" sz="1600" dirty="0">
                <a:latin typeface="Arial" pitchFamily="34" charset="0"/>
              </a:rPr>
              <a:t>– objev nového prvku</a:t>
            </a:r>
          </a:p>
          <a:p>
            <a:pPr>
              <a:spcBef>
                <a:spcPct val="10000"/>
              </a:spcBef>
            </a:pPr>
            <a:r>
              <a:rPr lang="cs-CZ" altLang="en-US" sz="1600" dirty="0">
                <a:latin typeface="Arial" pitchFamily="34" charset="0"/>
              </a:rPr>
              <a:t>1854  H. St. C. </a:t>
            </a:r>
            <a:r>
              <a:rPr lang="cs-CZ" altLang="en-US" sz="1600" dirty="0" err="1">
                <a:latin typeface="Arial" pitchFamily="34" charset="0"/>
              </a:rPr>
              <a:t>Deville</a:t>
            </a:r>
            <a:r>
              <a:rPr lang="cs-CZ" altLang="en-US" sz="1600" dirty="0">
                <a:latin typeface="Arial" pitchFamily="34" charset="0"/>
              </a:rPr>
              <a:t> – připravil krystalický Si (z SiCl</a:t>
            </a:r>
            <a:r>
              <a:rPr lang="cs-CZ" altLang="en-US" sz="1600" baseline="-25000" dirty="0">
                <a:latin typeface="Arial" pitchFamily="34" charset="0"/>
              </a:rPr>
              <a:t>4</a:t>
            </a:r>
            <a:r>
              <a:rPr lang="cs-CZ" altLang="en-US" sz="1600" dirty="0">
                <a:latin typeface="Arial" pitchFamily="34" charset="0"/>
              </a:rPr>
              <a:t> + Al </a:t>
            </a:r>
            <a:r>
              <a:rPr lang="en-US" altLang="en-US" sz="1600" dirty="0">
                <a:latin typeface="Arial" pitchFamily="34" charset="0"/>
              </a:rPr>
              <a:t>→</a:t>
            </a:r>
            <a:r>
              <a:rPr lang="cs-CZ" altLang="en-US" sz="1600" dirty="0">
                <a:latin typeface="Arial" pitchFamily="34" charset="0"/>
              </a:rPr>
              <a:t> Si + AlCl</a:t>
            </a:r>
            <a:r>
              <a:rPr lang="cs-CZ" altLang="en-US" sz="1600" baseline="-25000" dirty="0">
                <a:latin typeface="Arial" pitchFamily="34" charset="0"/>
              </a:rPr>
              <a:t>4</a:t>
            </a:r>
            <a:r>
              <a:rPr lang="cs-CZ" altLang="en-US" sz="1600" dirty="0">
                <a:latin typeface="Arial" pitchFamily="34" charset="0"/>
              </a:rPr>
              <a:t>)</a:t>
            </a:r>
          </a:p>
          <a:p>
            <a:pPr>
              <a:spcBef>
                <a:spcPct val="10000"/>
              </a:spcBef>
            </a:pPr>
            <a:r>
              <a:rPr lang="cs-CZ" altLang="en-US" sz="1600" dirty="0">
                <a:latin typeface="Arial" pitchFamily="34" charset="0"/>
              </a:rPr>
              <a:t>1907	  N. </a:t>
            </a:r>
            <a:r>
              <a:rPr lang="cs-CZ" altLang="en-US" sz="1600" dirty="0" err="1">
                <a:latin typeface="Arial" pitchFamily="34" charset="0"/>
              </a:rPr>
              <a:t>Potter</a:t>
            </a:r>
            <a:r>
              <a:rPr lang="cs-CZ" altLang="en-US" sz="1600" dirty="0">
                <a:latin typeface="Arial" pitchFamily="34" charset="0"/>
              </a:rPr>
              <a:t> – reakcí uhlíku s křemenem připravil  „čistý“ křemík</a:t>
            </a:r>
          </a:p>
          <a:p>
            <a:pPr>
              <a:spcBef>
                <a:spcPct val="10000"/>
              </a:spcBef>
            </a:pPr>
            <a:r>
              <a:rPr lang="cs-CZ" altLang="en-US" sz="1600" dirty="0">
                <a:latin typeface="Arial" pitchFamily="34" charset="0"/>
              </a:rPr>
              <a:t>1916  J. </a:t>
            </a:r>
            <a:r>
              <a:rPr lang="cs-CZ" altLang="en-US" sz="1600" dirty="0" err="1">
                <a:latin typeface="Arial" pitchFamily="34" charset="0"/>
              </a:rPr>
              <a:t>Czochralski</a:t>
            </a:r>
            <a:r>
              <a:rPr lang="cs-CZ" altLang="en-US" sz="1600" dirty="0">
                <a:latin typeface="Arial" pitchFamily="34" charset="0"/>
              </a:rPr>
              <a:t> – vývoj nové metody růstu krystalů (kovů)</a:t>
            </a:r>
          </a:p>
          <a:p>
            <a:pPr>
              <a:spcBef>
                <a:spcPct val="10000"/>
              </a:spcBef>
            </a:pPr>
            <a:r>
              <a:rPr lang="cs-CZ" altLang="en-US" sz="1600" dirty="0">
                <a:latin typeface="Arial" pitchFamily="34" charset="0"/>
              </a:rPr>
              <a:t>1946	  J. </a:t>
            </a:r>
            <a:r>
              <a:rPr lang="cs-CZ" altLang="en-US" sz="1600" dirty="0" err="1">
                <a:latin typeface="Arial" pitchFamily="34" charset="0"/>
              </a:rPr>
              <a:t>Bardeen</a:t>
            </a:r>
            <a:r>
              <a:rPr lang="cs-CZ" altLang="en-US" sz="1600" dirty="0">
                <a:latin typeface="Arial" pitchFamily="34" charset="0"/>
              </a:rPr>
              <a:t>, W. </a:t>
            </a:r>
            <a:r>
              <a:rPr lang="cs-CZ" altLang="en-US" sz="1600" dirty="0" err="1">
                <a:latin typeface="Arial" pitchFamily="34" charset="0"/>
              </a:rPr>
              <a:t>Brattain</a:t>
            </a:r>
            <a:r>
              <a:rPr lang="cs-CZ" altLang="en-US" sz="1600" dirty="0">
                <a:latin typeface="Arial" pitchFamily="34" charset="0"/>
              </a:rPr>
              <a:t>, W. </a:t>
            </a:r>
            <a:r>
              <a:rPr lang="cs-CZ" altLang="en-US" sz="1600" dirty="0" err="1">
                <a:latin typeface="Arial" pitchFamily="34" charset="0"/>
              </a:rPr>
              <a:t>Shockley</a:t>
            </a:r>
            <a:r>
              <a:rPr lang="cs-CZ" altLang="en-US" sz="1600" dirty="0">
                <a:latin typeface="Arial" pitchFamily="34" charset="0"/>
              </a:rPr>
              <a:t> – polovodičový tým, vývoj tranzistoru</a:t>
            </a:r>
          </a:p>
          <a:p>
            <a:pPr>
              <a:spcBef>
                <a:spcPct val="10000"/>
              </a:spcBef>
            </a:pPr>
            <a:r>
              <a:rPr lang="cs-CZ" altLang="en-US" sz="1600" dirty="0">
                <a:latin typeface="Arial" pitchFamily="34" charset="0"/>
              </a:rPr>
              <a:t>1948	  G. K. </a:t>
            </a:r>
            <a:r>
              <a:rPr lang="cs-CZ" altLang="en-US" sz="1600" dirty="0" err="1">
                <a:latin typeface="Arial" pitchFamily="34" charset="0"/>
              </a:rPr>
              <a:t>Teal</a:t>
            </a:r>
            <a:r>
              <a:rPr lang="cs-CZ" altLang="en-US" sz="1600" dirty="0">
                <a:latin typeface="Arial" pitchFamily="34" charset="0"/>
              </a:rPr>
              <a:t>, J. B. </a:t>
            </a:r>
            <a:r>
              <a:rPr lang="cs-CZ" altLang="en-US" sz="1600" dirty="0" err="1">
                <a:latin typeface="Arial" pitchFamily="34" charset="0"/>
              </a:rPr>
              <a:t>Little</a:t>
            </a:r>
            <a:r>
              <a:rPr lang="cs-CZ" altLang="en-US" sz="1600" dirty="0">
                <a:latin typeface="Arial" pitchFamily="34" charset="0"/>
              </a:rPr>
              <a:t> – růst krystalů </a:t>
            </a:r>
            <a:r>
              <a:rPr lang="cs-CZ" altLang="en-US" sz="1600" dirty="0" err="1">
                <a:latin typeface="Arial" pitchFamily="34" charset="0"/>
              </a:rPr>
              <a:t>Ge</a:t>
            </a:r>
            <a:r>
              <a:rPr lang="cs-CZ" altLang="en-US" sz="1600" dirty="0">
                <a:latin typeface="Arial" pitchFamily="34" charset="0"/>
              </a:rPr>
              <a:t> a Si z kelímku</a:t>
            </a:r>
          </a:p>
          <a:p>
            <a:pPr>
              <a:spcBef>
                <a:spcPct val="10000"/>
              </a:spcBef>
              <a:buFontTx/>
              <a:buAutoNum type="arabicPlain" startAt="1951"/>
            </a:pPr>
            <a:r>
              <a:rPr lang="cs-CZ" altLang="en-US" sz="1600" dirty="0">
                <a:latin typeface="Arial" pitchFamily="34" charset="0"/>
              </a:rPr>
              <a:t>  H. E. </a:t>
            </a:r>
            <a:r>
              <a:rPr lang="cs-CZ" altLang="en-US" sz="1600" dirty="0" err="1">
                <a:latin typeface="Arial" pitchFamily="34" charset="0"/>
              </a:rPr>
              <a:t>Buckley</a:t>
            </a:r>
            <a:r>
              <a:rPr lang="cs-CZ" altLang="en-US" sz="1600" dirty="0">
                <a:latin typeface="Arial" pitchFamily="34" charset="0"/>
              </a:rPr>
              <a:t> – pojmenoval techniku tažení z kelímku po </a:t>
            </a:r>
            <a:r>
              <a:rPr lang="cs-CZ" altLang="en-US" sz="1600" dirty="0" err="1">
                <a:latin typeface="Arial" pitchFamily="34" charset="0"/>
              </a:rPr>
              <a:t>Czochralskim</a:t>
            </a:r>
            <a:endParaRPr lang="cs-CZ" altLang="en-US" sz="1600" dirty="0">
              <a:latin typeface="Arial" pitchFamily="34" charset="0"/>
            </a:endParaRPr>
          </a:p>
          <a:p>
            <a:pPr>
              <a:spcBef>
                <a:spcPct val="10000"/>
              </a:spcBef>
            </a:pPr>
            <a:r>
              <a:rPr lang="cs-CZ" altLang="en-US" sz="1600" dirty="0">
                <a:latin typeface="Arial" pitchFamily="34" charset="0"/>
              </a:rPr>
              <a:t>1952	  W. G. </a:t>
            </a:r>
            <a:r>
              <a:rPr lang="cs-CZ" altLang="en-US" sz="1600" dirty="0" err="1">
                <a:latin typeface="Arial" pitchFamily="34" charset="0"/>
              </a:rPr>
              <a:t>Pfann</a:t>
            </a:r>
            <a:r>
              <a:rPr lang="cs-CZ" altLang="en-US" sz="1600" dirty="0">
                <a:latin typeface="Arial" pitchFamily="34" charset="0"/>
              </a:rPr>
              <a:t> – „</a:t>
            </a:r>
            <a:r>
              <a:rPr lang="cs-CZ" altLang="en-US" sz="1600" dirty="0" err="1">
                <a:latin typeface="Arial" pitchFamily="34" charset="0"/>
              </a:rPr>
              <a:t>float</a:t>
            </a:r>
            <a:r>
              <a:rPr lang="cs-CZ" altLang="en-US" sz="1600" dirty="0">
                <a:latin typeface="Arial" pitchFamily="34" charset="0"/>
              </a:rPr>
              <a:t> </a:t>
            </a:r>
            <a:r>
              <a:rPr lang="cs-CZ" altLang="en-US" sz="1600" dirty="0" err="1">
                <a:latin typeface="Arial" pitchFamily="34" charset="0"/>
              </a:rPr>
              <a:t>zone</a:t>
            </a:r>
            <a:r>
              <a:rPr lang="cs-CZ" altLang="en-US" sz="1600" dirty="0">
                <a:latin typeface="Arial" pitchFamily="34" charset="0"/>
              </a:rPr>
              <a:t> </a:t>
            </a:r>
            <a:r>
              <a:rPr lang="cs-CZ" altLang="en-US" sz="1600" dirty="0" err="1">
                <a:latin typeface="Arial" pitchFamily="34" charset="0"/>
              </a:rPr>
              <a:t>melting</a:t>
            </a:r>
            <a:r>
              <a:rPr lang="cs-CZ" altLang="en-US" sz="1600" dirty="0">
                <a:latin typeface="Arial" pitchFamily="34" charset="0"/>
              </a:rPr>
              <a:t>“</a:t>
            </a:r>
          </a:p>
          <a:p>
            <a:pPr>
              <a:spcBef>
                <a:spcPct val="10000"/>
              </a:spcBef>
            </a:pPr>
            <a:r>
              <a:rPr lang="cs-CZ" altLang="en-US" sz="1600" dirty="0">
                <a:solidFill>
                  <a:schemeClr val="accent2"/>
                </a:solidFill>
                <a:latin typeface="Arial" pitchFamily="34" charset="0"/>
              </a:rPr>
              <a:t>1958	  Výroba polykrystalického a následně monokrystalického Si v Rožnově</a:t>
            </a:r>
          </a:p>
          <a:p>
            <a:pPr>
              <a:spcBef>
                <a:spcPct val="10000"/>
              </a:spcBef>
            </a:pPr>
            <a:r>
              <a:rPr lang="cs-CZ" altLang="en-US" sz="1600" dirty="0">
                <a:latin typeface="Arial" pitchFamily="34" charset="0"/>
              </a:rPr>
              <a:t>1959  W. </a:t>
            </a:r>
            <a:r>
              <a:rPr lang="cs-CZ" altLang="en-US" sz="1600" dirty="0" err="1">
                <a:latin typeface="Arial" pitchFamily="34" charset="0"/>
              </a:rPr>
              <a:t>Dash</a:t>
            </a:r>
            <a:r>
              <a:rPr lang="cs-CZ" altLang="en-US" sz="1600" dirty="0">
                <a:latin typeface="Arial" pitchFamily="34" charset="0"/>
              </a:rPr>
              <a:t> – využil zúžení zárodku krystalu pro zamezení šíření dislokací</a:t>
            </a:r>
          </a:p>
          <a:p>
            <a:pPr>
              <a:spcBef>
                <a:spcPct val="10000"/>
              </a:spcBef>
            </a:pPr>
            <a:r>
              <a:rPr lang="cs-CZ" altLang="en-US" sz="1600" dirty="0">
                <a:latin typeface="Arial" pitchFamily="34" charset="0"/>
              </a:rPr>
              <a:t>1985	  </a:t>
            </a:r>
            <a:r>
              <a:rPr lang="cs-CZ" altLang="en-US" sz="1600" dirty="0" err="1">
                <a:latin typeface="Arial" pitchFamily="34" charset="0"/>
              </a:rPr>
              <a:t>Czochralskiho</a:t>
            </a:r>
            <a:r>
              <a:rPr lang="cs-CZ" altLang="en-US" sz="1600" dirty="0">
                <a:latin typeface="Arial" pitchFamily="34" charset="0"/>
              </a:rPr>
              <a:t> metoda se stala dominantní technologií výroby mono Si</a:t>
            </a:r>
          </a:p>
          <a:p>
            <a:pPr>
              <a:spcBef>
                <a:spcPct val="10000"/>
              </a:spcBef>
            </a:pPr>
            <a:r>
              <a:rPr lang="cs-CZ" altLang="en-US" sz="1600" dirty="0">
                <a:solidFill>
                  <a:schemeClr val="accent2"/>
                </a:solidFill>
                <a:latin typeface="Arial" pitchFamily="34" charset="0"/>
              </a:rPr>
              <a:t>1992  vzniká TEROSIL – jeden z nástupců TESLY</a:t>
            </a:r>
          </a:p>
          <a:p>
            <a:pPr>
              <a:spcBef>
                <a:spcPct val="10000"/>
              </a:spcBef>
            </a:pPr>
            <a:r>
              <a:rPr lang="cs-CZ" altLang="en-US" sz="1600" dirty="0">
                <a:solidFill>
                  <a:schemeClr val="accent2"/>
                </a:solidFill>
                <a:latin typeface="Arial" pitchFamily="34" charset="0"/>
              </a:rPr>
              <a:t>1997	  vstup MOTOROLY do TEROSILU</a:t>
            </a:r>
          </a:p>
          <a:p>
            <a:pPr>
              <a:spcBef>
                <a:spcPct val="10000"/>
              </a:spcBef>
            </a:pPr>
            <a:r>
              <a:rPr lang="cs-CZ" altLang="en-US" sz="1600" dirty="0">
                <a:solidFill>
                  <a:schemeClr val="accent2"/>
                </a:solidFill>
                <a:latin typeface="Arial" pitchFamily="34" charset="0"/>
              </a:rPr>
              <a:t>1999	  TEROSIL/ ON SEMICONDUCTOR</a:t>
            </a:r>
          </a:p>
          <a:p>
            <a:pPr>
              <a:spcBef>
                <a:spcPct val="10000"/>
              </a:spcBef>
            </a:pPr>
            <a:r>
              <a:rPr lang="cs-CZ" altLang="en-US" sz="1600" dirty="0">
                <a:solidFill>
                  <a:schemeClr val="accent2"/>
                </a:solidFill>
                <a:latin typeface="Arial" pitchFamily="34" charset="0"/>
              </a:rPr>
              <a:t>2003	  ON SEMICONDUCTOR CZECH REPUBLIC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60606" y="537253"/>
            <a:ext cx="8667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en-US" sz="1400" dirty="0">
                <a:solidFill>
                  <a:srgbClr val="000066"/>
                </a:solidFill>
              </a:rPr>
              <a:t>Silicium, Silicon, </a:t>
            </a:r>
            <a:r>
              <a:rPr lang="cs-CZ" altLang="en-US" sz="1400" dirty="0" err="1">
                <a:solidFill>
                  <a:srgbClr val="000066"/>
                </a:solidFill>
              </a:rPr>
              <a:t>Silizium</a:t>
            </a:r>
            <a:r>
              <a:rPr lang="cs-CZ" altLang="en-US" sz="1400" dirty="0">
                <a:solidFill>
                  <a:srgbClr val="000066"/>
                </a:solidFill>
              </a:rPr>
              <a:t>, </a:t>
            </a:r>
            <a:r>
              <a:rPr lang="cs-CZ" altLang="en-US" sz="1400" dirty="0" err="1">
                <a:solidFill>
                  <a:srgbClr val="000066"/>
                </a:solidFill>
              </a:rPr>
              <a:t>Siĺicio</a:t>
            </a:r>
            <a:r>
              <a:rPr lang="cs-CZ" altLang="en-US" sz="1400" dirty="0">
                <a:solidFill>
                  <a:srgbClr val="000066"/>
                </a:solidFill>
              </a:rPr>
              <a:t>,  </a:t>
            </a:r>
            <a:r>
              <a:rPr lang="cs-CZ" altLang="en-US" sz="1400" dirty="0" err="1">
                <a:solidFill>
                  <a:srgbClr val="000066"/>
                </a:solidFill>
              </a:rPr>
              <a:t>Kiesel</a:t>
            </a:r>
            <a:r>
              <a:rPr lang="cs-CZ" altLang="en-US" sz="1400" dirty="0">
                <a:solidFill>
                  <a:srgbClr val="000066"/>
                </a:solidFill>
              </a:rPr>
              <a:t>, </a:t>
            </a:r>
            <a:r>
              <a:rPr lang="cs-CZ" altLang="en-US" sz="1400" dirty="0" err="1">
                <a:solidFill>
                  <a:srgbClr val="000066"/>
                </a:solidFill>
              </a:rPr>
              <a:t>Kiezel</a:t>
            </a:r>
            <a:r>
              <a:rPr lang="cs-CZ" altLang="en-US" sz="1400" dirty="0">
                <a:solidFill>
                  <a:srgbClr val="000066"/>
                </a:solidFill>
              </a:rPr>
              <a:t>, </a:t>
            </a:r>
            <a:r>
              <a:rPr lang="en-US" altLang="en-US" sz="1400" dirty="0" err="1">
                <a:solidFill>
                  <a:srgbClr val="000066"/>
                </a:solidFill>
              </a:rPr>
              <a:t>Кремний</a:t>
            </a:r>
            <a:r>
              <a:rPr lang="cs-CZ" altLang="en-US" sz="1400" dirty="0">
                <a:solidFill>
                  <a:srgbClr val="000066"/>
                </a:solidFill>
              </a:rPr>
              <a:t>, </a:t>
            </a:r>
            <a:r>
              <a:rPr lang="en-US" altLang="en-US" sz="1400" dirty="0" err="1">
                <a:solidFill>
                  <a:srgbClr val="000066"/>
                </a:solidFill>
              </a:rPr>
              <a:t>Цахиур</a:t>
            </a:r>
            <a:r>
              <a:rPr lang="cs-CZ" altLang="en-US" sz="1400" dirty="0">
                <a:solidFill>
                  <a:srgbClr val="000066"/>
                </a:solidFill>
              </a:rPr>
              <a:t>,</a:t>
            </a:r>
            <a:r>
              <a:rPr lang="en-US" altLang="en-US" sz="1400" dirty="0">
                <a:solidFill>
                  <a:srgbClr val="000066"/>
                </a:solidFill>
              </a:rPr>
              <a:t> </a:t>
            </a:r>
            <a:r>
              <a:rPr lang="cs-CZ" altLang="en-US" sz="1400" dirty="0">
                <a:solidFill>
                  <a:srgbClr val="000066"/>
                </a:solidFill>
              </a:rPr>
              <a:t>Křemík, </a:t>
            </a:r>
            <a:r>
              <a:rPr lang="cs-CZ" altLang="en-US" sz="1400" dirty="0" err="1">
                <a:solidFill>
                  <a:srgbClr val="000066"/>
                </a:solidFill>
              </a:rPr>
              <a:t>Kremík</a:t>
            </a:r>
            <a:r>
              <a:rPr lang="cs-CZ" altLang="en-US" sz="1400" dirty="0">
                <a:solidFill>
                  <a:srgbClr val="000066"/>
                </a:solidFill>
              </a:rPr>
              <a:t>, </a:t>
            </a:r>
            <a:r>
              <a:rPr lang="he-IL" altLang="en-US" sz="1400" dirty="0">
                <a:solidFill>
                  <a:srgbClr val="000066"/>
                </a:solidFill>
                <a:cs typeface="Arial" pitchFamily="34" charset="0"/>
              </a:rPr>
              <a:t>צורן</a:t>
            </a:r>
            <a:r>
              <a:rPr lang="cs-CZ" altLang="en-US" sz="1400" dirty="0">
                <a:solidFill>
                  <a:srgbClr val="000066"/>
                </a:solidFill>
                <a:cs typeface="Arial" pitchFamily="34" charset="0"/>
              </a:rPr>
              <a:t>, </a:t>
            </a:r>
            <a:r>
              <a:rPr lang="en-US" altLang="en-US" sz="1400" dirty="0" err="1">
                <a:solidFill>
                  <a:srgbClr val="000066"/>
                </a:solidFill>
              </a:rPr>
              <a:t>ซิลิคอน</a:t>
            </a:r>
            <a:r>
              <a:rPr lang="cs-CZ" altLang="en-US" sz="1400" dirty="0">
                <a:solidFill>
                  <a:srgbClr val="000066"/>
                </a:solidFill>
              </a:rPr>
              <a:t>, </a:t>
            </a:r>
            <a:r>
              <a:rPr lang="en-US" altLang="en-US" sz="1400" dirty="0" err="1">
                <a:solidFill>
                  <a:srgbClr val="000066"/>
                </a:solidFill>
              </a:rPr>
              <a:t>ケイ素</a:t>
            </a:r>
            <a:r>
              <a:rPr lang="en-US" altLang="en-US" sz="1400" dirty="0"/>
              <a:t>   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41556" y="5777459"/>
            <a:ext cx="8915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US" altLang="en-US" sz="1400" dirty="0" err="1">
                <a:solidFill>
                  <a:srgbClr val="000066"/>
                </a:solidFill>
              </a:rPr>
              <a:t>Sileacón</a:t>
            </a:r>
            <a:r>
              <a:rPr lang="cs-CZ" altLang="en-US" sz="1400" dirty="0">
                <a:solidFill>
                  <a:srgbClr val="000066"/>
                </a:solidFill>
              </a:rPr>
              <a:t>, </a:t>
            </a:r>
            <a:r>
              <a:rPr lang="en-US" altLang="en-US" sz="1400" dirty="0" err="1">
                <a:solidFill>
                  <a:srgbClr val="000066"/>
                </a:solidFill>
              </a:rPr>
              <a:t>Shillagon</a:t>
            </a:r>
            <a:r>
              <a:rPr lang="cs-CZ" altLang="en-US" sz="1400" dirty="0">
                <a:solidFill>
                  <a:srgbClr val="000066"/>
                </a:solidFill>
              </a:rPr>
              <a:t>, </a:t>
            </a:r>
            <a:r>
              <a:rPr lang="en-US" altLang="en-US" sz="1400" dirty="0" err="1">
                <a:solidFill>
                  <a:srgbClr val="000066"/>
                </a:solidFill>
              </a:rPr>
              <a:t>Sylycon</a:t>
            </a:r>
            <a:r>
              <a:rPr lang="cs-CZ" altLang="en-US" sz="1400" dirty="0">
                <a:solidFill>
                  <a:srgbClr val="000066"/>
                </a:solidFill>
              </a:rPr>
              <a:t>,</a:t>
            </a:r>
            <a:r>
              <a:rPr lang="en-US" altLang="en-US" sz="1400" dirty="0" err="1">
                <a:solidFill>
                  <a:srgbClr val="000066"/>
                </a:solidFill>
              </a:rPr>
              <a:t>Silisiom</a:t>
            </a:r>
            <a:r>
              <a:rPr lang="cs-CZ" altLang="en-US" sz="1400" dirty="0">
                <a:solidFill>
                  <a:srgbClr val="000066"/>
                </a:solidFill>
              </a:rPr>
              <a:t>, </a:t>
            </a:r>
            <a:r>
              <a:rPr lang="en-US" altLang="en-US" sz="1400" dirty="0" err="1">
                <a:solidFill>
                  <a:srgbClr val="000066"/>
                </a:solidFill>
              </a:rPr>
              <a:t>Silici</a:t>
            </a:r>
            <a:r>
              <a:rPr lang="cs-CZ" altLang="en-US" sz="1400" dirty="0">
                <a:solidFill>
                  <a:srgbClr val="000066"/>
                </a:solidFill>
              </a:rPr>
              <a:t>,</a:t>
            </a:r>
            <a:r>
              <a:rPr lang="en-US" altLang="en-US" sz="1400" dirty="0">
                <a:solidFill>
                  <a:srgbClr val="000066"/>
                </a:solidFill>
              </a:rPr>
              <a:t> </a:t>
            </a:r>
            <a:r>
              <a:rPr lang="en-US" altLang="en-US" sz="1400" dirty="0" err="1">
                <a:solidFill>
                  <a:srgbClr val="000066"/>
                </a:solidFill>
              </a:rPr>
              <a:t>Siliciu</a:t>
            </a:r>
            <a:r>
              <a:rPr lang="cs-CZ" altLang="en-US" sz="1400" dirty="0">
                <a:solidFill>
                  <a:srgbClr val="000066"/>
                </a:solidFill>
              </a:rPr>
              <a:t>,</a:t>
            </a:r>
            <a:r>
              <a:rPr lang="en-US" altLang="en-US" sz="1400" dirty="0">
                <a:solidFill>
                  <a:srgbClr val="000066"/>
                </a:solidFill>
              </a:rPr>
              <a:t> </a:t>
            </a:r>
            <a:r>
              <a:rPr lang="en-US" altLang="en-US" sz="1400" dirty="0" err="1">
                <a:solidFill>
                  <a:srgbClr val="000066"/>
                </a:solidFill>
              </a:rPr>
              <a:t>Silitsiumu</a:t>
            </a:r>
            <a:r>
              <a:rPr lang="cs-CZ" altLang="en-US" sz="1400" dirty="0">
                <a:solidFill>
                  <a:srgbClr val="000066"/>
                </a:solidFill>
              </a:rPr>
              <a:t>, </a:t>
            </a:r>
            <a:r>
              <a:rPr lang="en-US" altLang="en-US" sz="1400" dirty="0" err="1">
                <a:solidFill>
                  <a:srgbClr val="000066"/>
                </a:solidFill>
              </a:rPr>
              <a:t>Krzem</a:t>
            </a:r>
            <a:r>
              <a:rPr lang="cs-CZ" altLang="en-US" sz="1400" dirty="0">
                <a:solidFill>
                  <a:srgbClr val="000066"/>
                </a:solidFill>
              </a:rPr>
              <a:t>, </a:t>
            </a:r>
            <a:r>
              <a:rPr lang="en-US" altLang="en-US" sz="1400" dirty="0" err="1">
                <a:solidFill>
                  <a:srgbClr val="000066"/>
                </a:solidFill>
              </a:rPr>
              <a:t>Силициjум</a:t>
            </a:r>
            <a:r>
              <a:rPr lang="cs-CZ" altLang="en-US" sz="1400" dirty="0">
                <a:solidFill>
                  <a:srgbClr val="000066"/>
                </a:solidFill>
              </a:rPr>
              <a:t>, </a:t>
            </a:r>
            <a:r>
              <a:rPr lang="en-US" altLang="en-US" sz="1400" dirty="0" err="1">
                <a:solidFill>
                  <a:srgbClr val="000066"/>
                </a:solidFill>
              </a:rPr>
              <a:t>Силиций</a:t>
            </a:r>
            <a:r>
              <a:rPr lang="cs-CZ" altLang="en-US" sz="1400" dirty="0">
                <a:solidFill>
                  <a:srgbClr val="000066"/>
                </a:solidFill>
              </a:rPr>
              <a:t>, </a:t>
            </a:r>
            <a:r>
              <a:rPr lang="en-US" altLang="en-US" sz="1400" dirty="0" err="1">
                <a:solidFill>
                  <a:srgbClr val="000066"/>
                </a:solidFill>
              </a:rPr>
              <a:t>Silicijan</a:t>
            </a:r>
            <a:r>
              <a:rPr lang="en-US" altLang="en-US" sz="1400" dirty="0">
                <a:solidFill>
                  <a:srgbClr val="000066"/>
                </a:solidFill>
              </a:rPr>
              <a:t> 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437694" y="4237584"/>
            <a:ext cx="1841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en-US" altLang="en-US"/>
              <a:t/>
            </a:r>
            <a:br>
              <a:rPr lang="en-US" altLang="en-US"/>
            </a:b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671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7504" y="-44963"/>
            <a:ext cx="8352928" cy="734616"/>
          </a:xfrm>
        </p:spPr>
        <p:txBody>
          <a:bodyPr>
            <a:normAutofit/>
          </a:bodyPr>
          <a:lstStyle/>
          <a:p>
            <a:r>
              <a:rPr lang="cs-CZ" dirty="0" smtClean="0"/>
              <a:t>První technologie výroby křemíku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933450"/>
            <a:ext cx="3400425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40000">
            <a:off x="239713" y="2501900"/>
            <a:ext cx="3175000" cy="338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526288" y="860839"/>
            <a:ext cx="4257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1800" dirty="0"/>
              <a:t>krystalický Si</a:t>
            </a:r>
            <a:r>
              <a:rPr lang="cs-CZ" altLang="en-US" sz="2400" dirty="0"/>
              <a:t> - </a:t>
            </a:r>
            <a:r>
              <a:rPr lang="cs-CZ" altLang="en-US" sz="1800" dirty="0"/>
              <a:t>1854 - H. St. C. </a:t>
            </a:r>
            <a:r>
              <a:rPr lang="cs-CZ" altLang="en-US" sz="1800" dirty="0" err="1"/>
              <a:t>Deville</a:t>
            </a:r>
            <a:endParaRPr lang="en-US" altLang="en-US" sz="1800" dirty="0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263650" y="2705100"/>
            <a:ext cx="45751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1800"/>
              <a:t>originální Czochralskiho aparatura - 1918</a:t>
            </a:r>
            <a:endParaRPr lang="en-US" altLang="en-US" sz="1800"/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825" y="1443241"/>
            <a:ext cx="2955925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3794125" y="5727368"/>
            <a:ext cx="3251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1800" dirty="0"/>
              <a:t>„</a:t>
            </a:r>
            <a:r>
              <a:rPr lang="cs-CZ" altLang="en-US" sz="1800" dirty="0" err="1"/>
              <a:t>Teal-Little</a:t>
            </a:r>
            <a:r>
              <a:rPr lang="cs-CZ" altLang="en-US" sz="1800" dirty="0"/>
              <a:t>“ aparatura - 1948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17476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4282970" cy="5126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702079"/>
            <a:ext cx="4774786" cy="4962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2"/>
          <p:cNvSpPr txBox="1">
            <a:spLocks/>
          </p:cNvSpPr>
          <p:nvPr/>
        </p:nvSpPr>
        <p:spPr>
          <a:xfrm>
            <a:off x="33594" y="-185936"/>
            <a:ext cx="8352928" cy="734616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0" i="0" kern="1200" baseline="0">
                <a:solidFill>
                  <a:schemeClr val="accent6"/>
                </a:solidFill>
                <a:latin typeface="Franklin Gothic Demi" panose="020B0703020102020204" pitchFamily="34" charset="0"/>
                <a:ea typeface="+mj-ea"/>
                <a:cs typeface="+mj-cs"/>
              </a:defRPr>
            </a:lvl1pPr>
          </a:lstStyle>
          <a:p>
            <a:r>
              <a:rPr lang="cs-CZ" sz="2800" dirty="0" err="1"/>
              <a:t>Czochralskiho</a:t>
            </a:r>
            <a:r>
              <a:rPr lang="cs-CZ" sz="2800" dirty="0"/>
              <a:t> tažení krystalů z kelímku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6398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/>
          <p:cNvSpPr txBox="1">
            <a:spLocks/>
          </p:cNvSpPr>
          <p:nvPr/>
        </p:nvSpPr>
        <p:spPr>
          <a:xfrm>
            <a:off x="33594" y="-185936"/>
            <a:ext cx="8352928" cy="734616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0" i="0" kern="1200" baseline="0">
                <a:solidFill>
                  <a:schemeClr val="accent6"/>
                </a:solidFill>
                <a:latin typeface="Franklin Gothic Demi" panose="020B0703020102020204" pitchFamily="34" charset="0"/>
                <a:ea typeface="+mj-ea"/>
                <a:cs typeface="+mj-cs"/>
              </a:defRPr>
            </a:lvl1pPr>
          </a:lstStyle>
          <a:p>
            <a:r>
              <a:rPr lang="cs-CZ" sz="2800" dirty="0" smtClean="0"/>
              <a:t>Axiální profil koncentrace příměsí</a:t>
            </a:r>
            <a:endParaRPr lang="en-US" sz="2800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389" y="843024"/>
            <a:ext cx="5244892" cy="3236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365104"/>
            <a:ext cx="5362575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26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/>
          <p:cNvSpPr txBox="1">
            <a:spLocks/>
          </p:cNvSpPr>
          <p:nvPr/>
        </p:nvSpPr>
        <p:spPr>
          <a:xfrm>
            <a:off x="33594" y="-185936"/>
            <a:ext cx="8352928" cy="734616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0" i="0" kern="1200" baseline="0">
                <a:solidFill>
                  <a:schemeClr val="accent6"/>
                </a:solidFill>
                <a:latin typeface="Franklin Gothic Demi" panose="020B0703020102020204" pitchFamily="34" charset="0"/>
                <a:ea typeface="+mj-ea"/>
                <a:cs typeface="+mj-cs"/>
              </a:defRPr>
            </a:lvl1pPr>
          </a:lstStyle>
          <a:p>
            <a:r>
              <a:rPr lang="cs-CZ" sz="2800" dirty="0" smtClean="0"/>
              <a:t>Axiální profil koncentrace kyslíku</a:t>
            </a:r>
            <a:endParaRPr lang="en-US" sz="2800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201" y="548680"/>
            <a:ext cx="5111440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37111"/>
            <a:ext cx="55530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219" y="4770486"/>
            <a:ext cx="676275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223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30" y="395417"/>
            <a:ext cx="2238310" cy="3765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93096"/>
            <a:ext cx="4619625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36712"/>
            <a:ext cx="3829050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2"/>
          <p:cNvSpPr txBox="1">
            <a:spLocks/>
          </p:cNvSpPr>
          <p:nvPr/>
        </p:nvSpPr>
        <p:spPr>
          <a:xfrm>
            <a:off x="33594" y="-185936"/>
            <a:ext cx="8352928" cy="734616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0" i="0" kern="1200" baseline="0">
                <a:solidFill>
                  <a:schemeClr val="accent6"/>
                </a:solidFill>
                <a:latin typeface="Franklin Gothic Demi" panose="020B0703020102020204" pitchFamily="34" charset="0"/>
                <a:ea typeface="+mj-ea"/>
                <a:cs typeface="+mj-cs"/>
              </a:defRPr>
            </a:lvl1pPr>
          </a:lstStyle>
          <a:p>
            <a:r>
              <a:rPr lang="cs-CZ" sz="2800" dirty="0" smtClean="0"/>
              <a:t>Simulace metodou konečných prvků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5667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/>
          <p:cNvSpPr txBox="1">
            <a:spLocks/>
          </p:cNvSpPr>
          <p:nvPr/>
        </p:nvSpPr>
        <p:spPr>
          <a:xfrm>
            <a:off x="33594" y="-185936"/>
            <a:ext cx="8352928" cy="734616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0" i="0" kern="1200" baseline="0">
                <a:solidFill>
                  <a:schemeClr val="accent6"/>
                </a:solidFill>
                <a:latin typeface="Franklin Gothic Demi" panose="020B0703020102020204" pitchFamily="34" charset="0"/>
                <a:ea typeface="+mj-ea"/>
                <a:cs typeface="+mj-cs"/>
              </a:defRPr>
            </a:lvl1pPr>
          </a:lstStyle>
          <a:p>
            <a:r>
              <a:rPr lang="cs-CZ" sz="2800" dirty="0" err="1" smtClean="0"/>
              <a:t>Mikrodefekty</a:t>
            </a:r>
            <a:endParaRPr lang="en-US" sz="2800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4680520" cy="2539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61048"/>
            <a:ext cx="4122428" cy="1880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96752"/>
            <a:ext cx="3708445" cy="4310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411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/>
          <p:cNvSpPr txBox="1">
            <a:spLocks/>
          </p:cNvSpPr>
          <p:nvPr/>
        </p:nvSpPr>
        <p:spPr>
          <a:xfrm>
            <a:off x="179512" y="0"/>
            <a:ext cx="8880978" cy="734616"/>
          </a:xfrm>
          <a:prstGeom prst="rect">
            <a:avLst/>
          </a:prstGeom>
        </p:spPr>
        <p:txBody>
          <a:bodyPr anchor="b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0" i="0" kern="1200" baseline="0">
                <a:solidFill>
                  <a:schemeClr val="accent6"/>
                </a:solidFill>
                <a:latin typeface="Franklin Gothic Demi" panose="020B0703020102020204" pitchFamily="34" charset="0"/>
                <a:ea typeface="+mj-ea"/>
                <a:cs typeface="+mj-cs"/>
              </a:defRPr>
            </a:lvl1pPr>
          </a:lstStyle>
          <a:p>
            <a:r>
              <a:rPr lang="cs-CZ" sz="2800" dirty="0" smtClean="0"/>
              <a:t>Výroba křemíkových desek - řezání, zaoblování a lapování</a:t>
            </a:r>
            <a:endParaRPr lang="en-US" sz="2800" dirty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19" y="980728"/>
            <a:ext cx="4495800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980728"/>
            <a:ext cx="4371975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645024"/>
            <a:ext cx="6850277" cy="2293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251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/>
          <p:cNvSpPr txBox="1">
            <a:spLocks/>
          </p:cNvSpPr>
          <p:nvPr/>
        </p:nvSpPr>
        <p:spPr>
          <a:xfrm>
            <a:off x="34320" y="188640"/>
            <a:ext cx="8880978" cy="734616"/>
          </a:xfrm>
          <a:prstGeom prst="rect">
            <a:avLst/>
          </a:prstGeom>
        </p:spPr>
        <p:txBody>
          <a:bodyPr anchor="b">
            <a:normAutofit fontScale="9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0" i="0" kern="1200" baseline="0">
                <a:solidFill>
                  <a:schemeClr val="accent6"/>
                </a:solidFill>
                <a:latin typeface="Franklin Gothic Demi" panose="020B0703020102020204" pitchFamily="34" charset="0"/>
                <a:ea typeface="+mj-ea"/>
                <a:cs typeface="+mj-cs"/>
              </a:defRPr>
            </a:lvl1pPr>
          </a:lstStyle>
          <a:p>
            <a:r>
              <a:rPr lang="cs-CZ" sz="2800" dirty="0" err="1" smtClean="0"/>
              <a:t>Flow</a:t>
            </a:r>
            <a:endParaRPr lang="cs-CZ" sz="2800" dirty="0" smtClean="0"/>
          </a:p>
          <a:p>
            <a:r>
              <a:rPr lang="cs-CZ" sz="2800" dirty="0" smtClean="0"/>
              <a:t>1/2</a:t>
            </a:r>
            <a:endParaRPr lang="en-US" sz="2800" dirty="0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873" y="112081"/>
            <a:ext cx="7833396" cy="5959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300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Výsledek obrázku pro semiconductor industry global revenu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98" y="476673"/>
            <a:ext cx="8279682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7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/>
          <p:cNvSpPr txBox="1">
            <a:spLocks/>
          </p:cNvSpPr>
          <p:nvPr/>
        </p:nvSpPr>
        <p:spPr>
          <a:xfrm>
            <a:off x="34320" y="-16155"/>
            <a:ext cx="8880978" cy="734616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0" i="0" kern="1200" baseline="0">
                <a:solidFill>
                  <a:schemeClr val="accent6"/>
                </a:solidFill>
                <a:latin typeface="Franklin Gothic Demi" panose="020B0703020102020204" pitchFamily="34" charset="0"/>
                <a:ea typeface="+mj-ea"/>
                <a:cs typeface="+mj-cs"/>
              </a:defRPr>
            </a:lvl1pPr>
          </a:lstStyle>
          <a:p>
            <a:r>
              <a:rPr lang="cs-CZ" sz="2800" dirty="0" err="1" smtClean="0"/>
              <a:t>Flow</a:t>
            </a:r>
            <a:r>
              <a:rPr lang="cs-CZ" sz="2800" dirty="0" smtClean="0"/>
              <a:t> 2/2</a:t>
            </a:r>
            <a:endParaRPr lang="en-US" sz="2800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42" y="1064405"/>
            <a:ext cx="8763590" cy="3228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179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7504" y="-44963"/>
            <a:ext cx="8352928" cy="734616"/>
          </a:xfrm>
        </p:spPr>
        <p:txBody>
          <a:bodyPr>
            <a:normAutofit/>
          </a:bodyPr>
          <a:lstStyle/>
          <a:p>
            <a:r>
              <a:rPr lang="cs-CZ" altLang="en-US" dirty="0" smtClean="0"/>
              <a:t>Důvod </a:t>
            </a:r>
            <a:r>
              <a:rPr lang="cs-CZ" altLang="en-US" dirty="0"/>
              <a:t>zvětšování průměru </a:t>
            </a:r>
            <a:r>
              <a:rPr lang="cs-CZ" altLang="en-US" dirty="0" smtClean="0"/>
              <a:t>desek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0" y="1237076"/>
            <a:ext cx="5753100" cy="377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112838" y="1053720"/>
            <a:ext cx="676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cs-CZ" altLang="en-US" sz="1800" b="1">
                <a:solidFill>
                  <a:srgbClr val="FF0000"/>
                </a:solidFill>
              </a:rPr>
              <a:t>S (200 mm) = 31 400 mm</a:t>
            </a:r>
            <a:r>
              <a:rPr lang="cs-CZ" altLang="en-US" sz="1800" b="1" baseline="30000">
                <a:solidFill>
                  <a:srgbClr val="FF0000"/>
                </a:solidFill>
              </a:rPr>
              <a:t>2   </a:t>
            </a:r>
            <a:r>
              <a:rPr lang="cs-CZ" altLang="en-US" sz="1800" b="1">
                <a:solidFill>
                  <a:srgbClr val="FF0000"/>
                </a:solidFill>
              </a:rPr>
              <a:t>(x2,25)   S (300 mm) = 70 650 mm</a:t>
            </a:r>
            <a:r>
              <a:rPr lang="cs-CZ" altLang="en-US" sz="1800" b="1" baseline="30000">
                <a:solidFill>
                  <a:srgbClr val="FF0000"/>
                </a:solidFill>
              </a:rPr>
              <a:t>2</a:t>
            </a:r>
            <a:endParaRPr lang="en-US" altLang="en-US" sz="1800" b="1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414713" y="4201733"/>
            <a:ext cx="882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cs-CZ" altLang="en-US" sz="1800" b="1">
                <a:solidFill>
                  <a:srgbClr val="FF0000"/>
                </a:solidFill>
              </a:rPr>
              <a:t>x2,636</a:t>
            </a:r>
            <a:endParaRPr lang="en-US" altLang="en-US" sz="1800" b="1">
              <a:solidFill>
                <a:srgbClr val="FF0000"/>
              </a:solidFill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492250" y="4536695"/>
            <a:ext cx="3397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cs-CZ" altLang="en-US" sz="1600" b="1"/>
              <a:t>Costs saving potential: 50-60%</a:t>
            </a:r>
            <a:endParaRPr lang="en-US" altLang="en-US" sz="1600" b="1"/>
          </a:p>
        </p:txBody>
      </p:sp>
    </p:spTree>
    <p:extLst>
      <p:ext uri="{BB962C8B-B14F-4D97-AF65-F5344CB8AC3E}">
        <p14:creationId xmlns:p14="http://schemas.microsoft.com/office/powerpoint/2010/main" val="22072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/>
          <p:cNvSpPr>
            <a:spLocks noGrp="1"/>
          </p:cNvSpPr>
          <p:nvPr>
            <p:ph type="title"/>
          </p:nvPr>
        </p:nvSpPr>
        <p:spPr>
          <a:xfrm>
            <a:off x="107504" y="29208"/>
            <a:ext cx="8208912" cy="734616"/>
          </a:xfrm>
        </p:spPr>
        <p:txBody>
          <a:bodyPr>
            <a:normAutofit/>
          </a:bodyPr>
          <a:lstStyle/>
          <a:p>
            <a:r>
              <a:rPr lang="cs-CZ" dirty="0" smtClean="0"/>
              <a:t>Silicon-On-</a:t>
            </a:r>
            <a:r>
              <a:rPr lang="cs-CZ" dirty="0" err="1" smtClean="0"/>
              <a:t>Insulator</a:t>
            </a:r>
            <a:endParaRPr lang="en-US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3880" y="1066799"/>
            <a:ext cx="910012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000" dirty="0"/>
              <a:t> </a:t>
            </a:r>
            <a:r>
              <a:rPr lang="en-US" sz="2000" dirty="0">
                <a:solidFill>
                  <a:schemeClr val="accent6"/>
                </a:solidFill>
                <a:latin typeface="+mj-lt"/>
              </a:rPr>
              <a:t>SOI</a:t>
            </a:r>
            <a:r>
              <a:rPr lang="cs-CZ" sz="2000" dirty="0">
                <a:solidFill>
                  <a:schemeClr val="accent6"/>
                </a:solidFill>
                <a:latin typeface="+mj-lt"/>
              </a:rPr>
              <a:t>		  </a:t>
            </a:r>
            <a:r>
              <a:rPr lang="cs-CZ" sz="2000" dirty="0" smtClean="0">
                <a:solidFill>
                  <a:schemeClr val="accent6"/>
                </a:solidFill>
                <a:latin typeface="+mj-lt"/>
              </a:rPr>
              <a:t>	</a:t>
            </a:r>
            <a:r>
              <a:rPr lang="en-US" sz="2000" dirty="0" smtClean="0">
                <a:solidFill>
                  <a:schemeClr val="accent6"/>
                </a:solidFill>
                <a:latin typeface="+mj-lt"/>
              </a:rPr>
              <a:t>Silicon </a:t>
            </a:r>
            <a:r>
              <a:rPr lang="en-US" sz="2000" dirty="0">
                <a:solidFill>
                  <a:schemeClr val="accent6"/>
                </a:solidFill>
                <a:latin typeface="+mj-lt"/>
              </a:rPr>
              <a:t>on Insulator</a:t>
            </a:r>
          </a:p>
          <a:p>
            <a:pPr>
              <a:buFont typeface="Arial" pitchFamily="34" charset="0"/>
              <a:buChar char="•"/>
            </a:pPr>
            <a:r>
              <a:rPr lang="cs-CZ" sz="20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+mj-lt"/>
              </a:rPr>
              <a:t>sSOI</a:t>
            </a:r>
            <a:r>
              <a:rPr lang="cs-CZ" sz="2000" dirty="0">
                <a:solidFill>
                  <a:schemeClr val="accent6"/>
                </a:solidFill>
                <a:latin typeface="+mj-lt"/>
              </a:rPr>
              <a:t>		  </a:t>
            </a:r>
            <a:r>
              <a:rPr lang="cs-CZ" sz="2000" dirty="0" smtClean="0">
                <a:solidFill>
                  <a:schemeClr val="accent6"/>
                </a:solidFill>
                <a:latin typeface="+mj-lt"/>
              </a:rPr>
              <a:t>	</a:t>
            </a:r>
            <a:r>
              <a:rPr lang="en-US" sz="2000" dirty="0" smtClean="0">
                <a:solidFill>
                  <a:schemeClr val="accent6"/>
                </a:solidFill>
                <a:latin typeface="+mj-lt"/>
              </a:rPr>
              <a:t>Strained </a:t>
            </a:r>
            <a:r>
              <a:rPr lang="en-US" sz="2000" dirty="0">
                <a:solidFill>
                  <a:schemeClr val="accent6"/>
                </a:solidFill>
                <a:latin typeface="+mj-lt"/>
              </a:rPr>
              <a:t>Silicon on Insulator</a:t>
            </a:r>
          </a:p>
          <a:p>
            <a:pPr>
              <a:buFont typeface="Arial" pitchFamily="34" charset="0"/>
              <a:buChar char="•"/>
            </a:pPr>
            <a:r>
              <a:rPr lang="cs-CZ" sz="20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+mj-lt"/>
              </a:rPr>
              <a:t>SiGeOI</a:t>
            </a:r>
            <a:r>
              <a:rPr lang="cs-CZ" sz="2000" dirty="0">
                <a:solidFill>
                  <a:schemeClr val="accent6"/>
                </a:solidFill>
                <a:latin typeface="+mj-lt"/>
              </a:rPr>
              <a:t>	 </a:t>
            </a:r>
            <a:r>
              <a:rPr lang="cs-CZ" sz="2000" dirty="0" smtClean="0">
                <a:solidFill>
                  <a:schemeClr val="accent6"/>
                </a:solidFill>
                <a:latin typeface="+mj-lt"/>
              </a:rPr>
              <a:t>		</a:t>
            </a:r>
            <a:r>
              <a:rPr lang="en-US" sz="2000" dirty="0" err="1" smtClean="0">
                <a:solidFill>
                  <a:schemeClr val="accent6"/>
                </a:solidFill>
                <a:latin typeface="+mj-lt"/>
              </a:rPr>
              <a:t>SiGe</a:t>
            </a:r>
            <a:r>
              <a:rPr lang="en-US" sz="2000" dirty="0" smtClean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2000" dirty="0">
                <a:solidFill>
                  <a:schemeClr val="accent6"/>
                </a:solidFill>
                <a:latin typeface="+mj-lt"/>
              </a:rPr>
              <a:t>(silicon germanium) on Insulator</a:t>
            </a:r>
          </a:p>
          <a:p>
            <a:pPr>
              <a:buFont typeface="Arial" pitchFamily="34" charset="0"/>
              <a:buChar char="•"/>
            </a:pPr>
            <a:r>
              <a:rPr lang="cs-CZ" sz="20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+mj-lt"/>
              </a:rPr>
              <a:t>GeOI</a:t>
            </a:r>
            <a:r>
              <a:rPr lang="cs-CZ" sz="2000" dirty="0">
                <a:solidFill>
                  <a:schemeClr val="accent6"/>
                </a:solidFill>
                <a:latin typeface="+mj-lt"/>
              </a:rPr>
              <a:t>		 </a:t>
            </a:r>
            <a:r>
              <a:rPr lang="cs-CZ" sz="2000" dirty="0" smtClean="0">
                <a:solidFill>
                  <a:schemeClr val="accent6"/>
                </a:solidFill>
                <a:latin typeface="+mj-lt"/>
              </a:rPr>
              <a:t>	</a:t>
            </a:r>
            <a:r>
              <a:rPr lang="en-US" sz="2000" dirty="0" smtClean="0">
                <a:solidFill>
                  <a:schemeClr val="accent6"/>
                </a:solidFill>
                <a:latin typeface="+mj-lt"/>
              </a:rPr>
              <a:t>Germanium </a:t>
            </a:r>
            <a:r>
              <a:rPr lang="en-US" sz="2000" dirty="0">
                <a:solidFill>
                  <a:schemeClr val="accent6"/>
                </a:solidFill>
                <a:latin typeface="+mj-lt"/>
              </a:rPr>
              <a:t>on Insulator</a:t>
            </a:r>
          </a:p>
          <a:p>
            <a:pPr>
              <a:buFont typeface="Arial" pitchFamily="34" charset="0"/>
              <a:buChar char="•"/>
            </a:pPr>
            <a:r>
              <a:rPr lang="cs-CZ" sz="20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2000" dirty="0">
                <a:solidFill>
                  <a:schemeClr val="accent6"/>
                </a:solidFill>
                <a:latin typeface="+mj-lt"/>
              </a:rPr>
              <a:t>Thick Film SOI</a:t>
            </a:r>
            <a:r>
              <a:rPr lang="cs-CZ" sz="2000" dirty="0">
                <a:solidFill>
                  <a:schemeClr val="accent6"/>
                </a:solidFill>
                <a:latin typeface="+mj-lt"/>
              </a:rPr>
              <a:t>	  </a:t>
            </a:r>
            <a:r>
              <a:rPr lang="cs-CZ" sz="2000" dirty="0" smtClean="0">
                <a:solidFill>
                  <a:schemeClr val="accent6"/>
                </a:solidFill>
                <a:latin typeface="+mj-lt"/>
              </a:rPr>
              <a:t>	</a:t>
            </a:r>
            <a:r>
              <a:rPr lang="en-US" sz="2000" dirty="0" smtClean="0">
                <a:solidFill>
                  <a:schemeClr val="accent6"/>
                </a:solidFill>
                <a:latin typeface="+mj-lt"/>
              </a:rPr>
              <a:t>SOI </a:t>
            </a:r>
            <a:r>
              <a:rPr lang="en-US" sz="2000" dirty="0">
                <a:solidFill>
                  <a:schemeClr val="accent6"/>
                </a:solidFill>
                <a:latin typeface="+mj-lt"/>
              </a:rPr>
              <a:t>with device layer</a:t>
            </a:r>
            <a:r>
              <a:rPr lang="cs-CZ" sz="20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2000" dirty="0">
                <a:solidFill>
                  <a:schemeClr val="accent6"/>
                </a:solidFill>
                <a:latin typeface="+mj-lt"/>
              </a:rPr>
              <a:t>thickness ≥ 2</a:t>
            </a:r>
            <a:r>
              <a:rPr lang="el-GR" sz="2000" dirty="0">
                <a:solidFill>
                  <a:schemeClr val="accent6"/>
                </a:solidFill>
                <a:latin typeface="+mj-lt"/>
              </a:rPr>
              <a:t>μ</a:t>
            </a:r>
            <a:r>
              <a:rPr lang="en-US" sz="2000" dirty="0">
                <a:solidFill>
                  <a:schemeClr val="accent6"/>
                </a:solidFill>
                <a:latin typeface="+mj-lt"/>
              </a:rPr>
              <a:t>m</a:t>
            </a:r>
          </a:p>
          <a:p>
            <a:pPr>
              <a:buFont typeface="Arial" pitchFamily="34" charset="0"/>
              <a:buChar char="•"/>
            </a:pPr>
            <a:r>
              <a:rPr lang="cs-CZ" sz="20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2000" dirty="0">
                <a:solidFill>
                  <a:schemeClr val="accent6"/>
                </a:solidFill>
                <a:latin typeface="+mj-lt"/>
              </a:rPr>
              <a:t>Thin Film SOI</a:t>
            </a:r>
            <a:r>
              <a:rPr lang="cs-CZ" sz="2000" dirty="0">
                <a:solidFill>
                  <a:schemeClr val="accent6"/>
                </a:solidFill>
                <a:latin typeface="+mj-lt"/>
              </a:rPr>
              <a:t>	  </a:t>
            </a:r>
            <a:r>
              <a:rPr lang="cs-CZ" sz="2000" dirty="0" smtClean="0">
                <a:solidFill>
                  <a:schemeClr val="accent6"/>
                </a:solidFill>
                <a:latin typeface="+mj-lt"/>
              </a:rPr>
              <a:t>	</a:t>
            </a:r>
            <a:r>
              <a:rPr lang="en-US" sz="2000" dirty="0" smtClean="0">
                <a:solidFill>
                  <a:schemeClr val="accent6"/>
                </a:solidFill>
                <a:latin typeface="+mj-lt"/>
              </a:rPr>
              <a:t>SOI </a:t>
            </a:r>
            <a:r>
              <a:rPr lang="en-US" sz="2000" dirty="0">
                <a:solidFill>
                  <a:schemeClr val="accent6"/>
                </a:solidFill>
                <a:latin typeface="+mj-lt"/>
              </a:rPr>
              <a:t>with device layer</a:t>
            </a:r>
            <a:r>
              <a:rPr lang="cs-CZ" sz="20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2000" dirty="0">
                <a:solidFill>
                  <a:schemeClr val="accent6"/>
                </a:solidFill>
                <a:latin typeface="+mj-lt"/>
              </a:rPr>
              <a:t>thickness ≤ 2</a:t>
            </a:r>
            <a:r>
              <a:rPr lang="el-GR" sz="2000" dirty="0">
                <a:solidFill>
                  <a:schemeClr val="accent6"/>
                </a:solidFill>
                <a:latin typeface="+mj-lt"/>
              </a:rPr>
              <a:t>μ</a:t>
            </a:r>
            <a:r>
              <a:rPr lang="en-US" sz="2000" dirty="0">
                <a:solidFill>
                  <a:schemeClr val="accent6"/>
                </a:solidFill>
                <a:latin typeface="+mj-lt"/>
              </a:rPr>
              <a:t>m</a:t>
            </a:r>
          </a:p>
          <a:p>
            <a:pPr>
              <a:buFont typeface="Arial" pitchFamily="34" charset="0"/>
              <a:buChar char="•"/>
            </a:pPr>
            <a:r>
              <a:rPr lang="cs-CZ" sz="20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fr-FR" sz="2000" dirty="0">
                <a:solidFill>
                  <a:schemeClr val="accent6"/>
                </a:solidFill>
                <a:latin typeface="+mj-lt"/>
              </a:rPr>
              <a:t>UTSOI</a:t>
            </a:r>
            <a:r>
              <a:rPr lang="cs-CZ" sz="2000" dirty="0">
                <a:solidFill>
                  <a:schemeClr val="accent6"/>
                </a:solidFill>
                <a:latin typeface="+mj-lt"/>
              </a:rPr>
              <a:t>	  </a:t>
            </a:r>
            <a:r>
              <a:rPr lang="cs-CZ" sz="2000" dirty="0" smtClean="0">
                <a:solidFill>
                  <a:schemeClr val="accent6"/>
                </a:solidFill>
                <a:latin typeface="+mj-lt"/>
              </a:rPr>
              <a:t>		</a:t>
            </a:r>
            <a:r>
              <a:rPr lang="fr-FR" sz="2000" dirty="0" smtClean="0">
                <a:solidFill>
                  <a:schemeClr val="accent6"/>
                </a:solidFill>
                <a:latin typeface="+mj-lt"/>
              </a:rPr>
              <a:t>Ultra </a:t>
            </a:r>
            <a:r>
              <a:rPr lang="fr-FR" sz="2000" dirty="0" err="1">
                <a:solidFill>
                  <a:schemeClr val="accent6"/>
                </a:solidFill>
                <a:latin typeface="+mj-lt"/>
              </a:rPr>
              <a:t>Thin</a:t>
            </a:r>
            <a:r>
              <a:rPr lang="fr-FR" sz="2000" dirty="0">
                <a:solidFill>
                  <a:schemeClr val="accent6"/>
                </a:solidFill>
                <a:latin typeface="+mj-lt"/>
              </a:rPr>
              <a:t> SOI – SOI </a:t>
            </a:r>
            <a:r>
              <a:rPr lang="fr-FR" sz="2000" dirty="0" err="1">
                <a:solidFill>
                  <a:schemeClr val="accent6"/>
                </a:solidFill>
                <a:latin typeface="+mj-lt"/>
              </a:rPr>
              <a:t>with</a:t>
            </a:r>
            <a:r>
              <a:rPr lang="fr-FR" sz="20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chemeClr val="accent6"/>
                </a:solidFill>
                <a:latin typeface="+mj-lt"/>
              </a:rPr>
              <a:t>device</a:t>
            </a:r>
            <a:r>
              <a:rPr lang="cs-CZ" sz="20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2000" dirty="0">
                <a:solidFill>
                  <a:schemeClr val="accent6"/>
                </a:solidFill>
                <a:latin typeface="+mj-lt"/>
              </a:rPr>
              <a:t>layer thickness ≤ 50nm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962400"/>
            <a:ext cx="6276975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476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/>
          <p:cNvSpPr>
            <a:spLocks noGrp="1"/>
          </p:cNvSpPr>
          <p:nvPr>
            <p:ph type="title"/>
          </p:nvPr>
        </p:nvSpPr>
        <p:spPr>
          <a:xfrm>
            <a:off x="107504" y="29208"/>
            <a:ext cx="8208912" cy="734616"/>
          </a:xfrm>
        </p:spPr>
        <p:txBody>
          <a:bodyPr>
            <a:normAutofit/>
          </a:bodyPr>
          <a:lstStyle/>
          <a:p>
            <a:r>
              <a:rPr lang="cs-CZ" dirty="0" smtClean="0"/>
              <a:t>SOI - příklad „</a:t>
            </a:r>
            <a:r>
              <a:rPr lang="cs-CZ" dirty="0" err="1" smtClean="0"/>
              <a:t>shrink</a:t>
            </a:r>
            <a:r>
              <a:rPr lang="cs-CZ" dirty="0" smtClean="0"/>
              <a:t>“ součástky</a:t>
            </a:r>
            <a:endParaRPr lang="en-US" dirty="0"/>
          </a:p>
        </p:txBody>
      </p:sp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536556" y="836712"/>
            <a:ext cx="7238564" cy="4750519"/>
            <a:chOff x="96" y="0"/>
            <a:chExt cx="5664" cy="3902"/>
          </a:xfrm>
        </p:grpSpPr>
        <p:sp>
          <p:nvSpPr>
            <p:cNvPr id="7" name="Rectangle 2"/>
            <p:cNvSpPr>
              <a:spLocks noChangeArrowheads="1"/>
            </p:cNvSpPr>
            <p:nvPr/>
          </p:nvSpPr>
          <p:spPr bwMode="auto">
            <a:xfrm>
              <a:off x="96" y="0"/>
              <a:ext cx="566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r>
                <a:rPr lang="en-US" b="1" dirty="0">
                  <a:solidFill>
                    <a:srgbClr val="0000CC"/>
                  </a:solidFill>
                </a:rPr>
                <a:t>NPN Transistor – Classical Approach vs. SOI</a:t>
              </a:r>
            </a:p>
          </p:txBody>
        </p: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1" y="620"/>
              <a:ext cx="3571" cy="3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1474" y="393"/>
              <a:ext cx="127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Adobe 명조 Std Acro M" charset="-127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dobe 명조 Std Acro M" charset="-127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dobe 명조 Std Acro M" charset="-127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dobe 명조 Std Acro M" charset="-127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dobe 명조 Std Acro M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dobe 명조 Std Acro M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dobe 명조 Std Acro M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dobe 명조 Std Acro M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dobe 명조 Std Acro M" charset="-127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/>
                <a:t>NPN</a:t>
              </a:r>
            </a:p>
          </p:txBody>
        </p:sp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>
              <a:off x="3334" y="575"/>
              <a:ext cx="1588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Adobe 명조 Std Acro M" charset="-127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dobe 명조 Std Acro M" charset="-127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dobe 명조 Std Acro M" charset="-127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dobe 명조 Std Acro M" charset="-127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dobe 명조 Std Acro M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dobe 명조 Std Acro M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dobe 명조 Std Acro M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dobe 명조 Std Acro M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dobe 명조 Std Acro M" charset="-127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/>
                <a:t> NPN SOI</a:t>
              </a:r>
            </a:p>
            <a:p>
              <a:pPr algn="ctr">
                <a:spcBef>
                  <a:spcPct val="50000"/>
                </a:spcBef>
              </a:pPr>
              <a:r>
                <a:rPr lang="en-US" sz="1600"/>
                <a:t>(Estimation)</a:t>
              </a:r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1247" y="757"/>
              <a:ext cx="1738" cy="535"/>
            </a:xfrm>
            <a:prstGeom prst="rect">
              <a:avLst/>
            </a:prstGeom>
            <a:solidFill>
              <a:srgbClr val="FF0000">
                <a:alpha val="30196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" name="Rectangle 7"/>
            <p:cNvSpPr>
              <a:spLocks noChangeArrowheads="1"/>
            </p:cNvSpPr>
            <p:nvPr/>
          </p:nvSpPr>
          <p:spPr bwMode="auto">
            <a:xfrm>
              <a:off x="1247" y="2979"/>
              <a:ext cx="1738" cy="535"/>
            </a:xfrm>
            <a:prstGeom prst="rect">
              <a:avLst/>
            </a:prstGeom>
            <a:solidFill>
              <a:srgbClr val="FF0000">
                <a:alpha val="30196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3" name="Rectangle 8"/>
            <p:cNvSpPr>
              <a:spLocks noChangeArrowheads="1"/>
            </p:cNvSpPr>
            <p:nvPr/>
          </p:nvSpPr>
          <p:spPr bwMode="auto">
            <a:xfrm>
              <a:off x="1247" y="1291"/>
              <a:ext cx="499" cy="1688"/>
            </a:xfrm>
            <a:prstGeom prst="rect">
              <a:avLst/>
            </a:prstGeom>
            <a:solidFill>
              <a:srgbClr val="FF0000">
                <a:alpha val="30196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" name="Rectangle 9"/>
            <p:cNvSpPr>
              <a:spLocks noChangeArrowheads="1"/>
            </p:cNvSpPr>
            <p:nvPr/>
          </p:nvSpPr>
          <p:spPr bwMode="auto">
            <a:xfrm>
              <a:off x="2483" y="1291"/>
              <a:ext cx="499" cy="1688"/>
            </a:xfrm>
            <a:prstGeom prst="rect">
              <a:avLst/>
            </a:prstGeom>
            <a:solidFill>
              <a:srgbClr val="FF0000">
                <a:alpha val="30196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6" name="Rectangle 10"/>
            <p:cNvSpPr>
              <a:spLocks noChangeArrowheads="1"/>
            </p:cNvSpPr>
            <p:nvPr/>
          </p:nvSpPr>
          <p:spPr bwMode="auto">
            <a:xfrm>
              <a:off x="3243" y="3750"/>
              <a:ext cx="409" cy="91"/>
            </a:xfrm>
            <a:prstGeom prst="rect">
              <a:avLst/>
            </a:prstGeom>
            <a:solidFill>
              <a:srgbClr val="FF0000">
                <a:alpha val="30196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" name="Text Box 11"/>
            <p:cNvSpPr txBox="1">
              <a:spLocks noChangeArrowheads="1"/>
            </p:cNvSpPr>
            <p:nvPr/>
          </p:nvSpPr>
          <p:spPr bwMode="auto">
            <a:xfrm>
              <a:off x="3606" y="3614"/>
              <a:ext cx="127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Adobe 명조 Std Acro M" charset="-127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dobe 명조 Std Acro M" charset="-127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dobe 명조 Std Acro M" charset="-127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dobe 명조 Std Acro M" charset="-127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dobe 명조 Std Acro M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dobe 명조 Std Acro M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dobe 명조 Std Acro M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dobe 명조 Std Acro M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dobe 명조 Std Acro M" charset="-127"/>
                </a:defRPr>
              </a:lvl9pPr>
            </a:lstStyle>
            <a:p>
              <a:pPr algn="ctr"/>
              <a:r>
                <a:rPr lang="en-US" sz="1200" b="1"/>
                <a:t>Areas that can be saved by a transition to SOI</a:t>
              </a:r>
              <a:endParaRPr lang="cs-CZ" sz="1200" b="1"/>
            </a:p>
          </p:txBody>
        </p:sp>
      </p:grpSp>
    </p:spTree>
    <p:extLst>
      <p:ext uri="{BB962C8B-B14F-4D97-AF65-F5344CB8AC3E}">
        <p14:creationId xmlns:p14="http://schemas.microsoft.com/office/powerpoint/2010/main" val="189849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 Box 161"/>
          <p:cNvSpPr txBox="1">
            <a:spLocks noChangeArrowheads="1"/>
          </p:cNvSpPr>
          <p:nvPr/>
        </p:nvSpPr>
        <p:spPr bwMode="auto">
          <a:xfrm>
            <a:off x="6732588" y="4868863"/>
            <a:ext cx="11985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9pPr>
          </a:lstStyle>
          <a:p>
            <a:r>
              <a:rPr lang="en-US" sz="1400"/>
              <a:t>handle wafer</a:t>
            </a:r>
          </a:p>
        </p:txBody>
      </p:sp>
      <p:sp>
        <p:nvSpPr>
          <p:cNvPr id="51" name="Text Box 162"/>
          <p:cNvSpPr txBox="1">
            <a:spLocks noChangeArrowheads="1"/>
          </p:cNvSpPr>
          <p:nvPr/>
        </p:nvSpPr>
        <p:spPr bwMode="auto">
          <a:xfrm>
            <a:off x="6732588" y="1295400"/>
            <a:ext cx="16922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9pPr>
          </a:lstStyle>
          <a:p>
            <a:r>
              <a:rPr lang="en-US" sz="1400">
                <a:solidFill>
                  <a:srgbClr val="339966"/>
                </a:solidFill>
              </a:rPr>
              <a:t>buried oxide (BOX)</a:t>
            </a:r>
          </a:p>
        </p:txBody>
      </p:sp>
      <p:sp>
        <p:nvSpPr>
          <p:cNvPr id="52" name="Text Box 163"/>
          <p:cNvSpPr txBox="1">
            <a:spLocks noChangeArrowheads="1"/>
          </p:cNvSpPr>
          <p:nvPr/>
        </p:nvSpPr>
        <p:spPr bwMode="auto">
          <a:xfrm>
            <a:off x="6732588" y="1628775"/>
            <a:ext cx="11795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9pPr>
          </a:lstStyle>
          <a:p>
            <a:r>
              <a:rPr lang="en-US" sz="1400"/>
              <a:t>device wafer</a:t>
            </a:r>
          </a:p>
        </p:txBody>
      </p:sp>
      <p:grpSp>
        <p:nvGrpSpPr>
          <p:cNvPr id="53" name="Group 175"/>
          <p:cNvGrpSpPr>
            <a:grpSpLocks/>
          </p:cNvGrpSpPr>
          <p:nvPr/>
        </p:nvGrpSpPr>
        <p:grpSpPr bwMode="auto">
          <a:xfrm>
            <a:off x="611188" y="1484313"/>
            <a:ext cx="5832475" cy="792162"/>
            <a:chOff x="1020" y="2568"/>
            <a:chExt cx="3312" cy="227"/>
          </a:xfrm>
        </p:grpSpPr>
        <p:sp>
          <p:nvSpPr>
            <p:cNvPr id="54" name="Rectangle 172"/>
            <p:cNvSpPr>
              <a:spLocks noChangeArrowheads="1"/>
            </p:cNvSpPr>
            <p:nvPr/>
          </p:nvSpPr>
          <p:spPr bwMode="auto">
            <a:xfrm>
              <a:off x="1202" y="2568"/>
              <a:ext cx="2948" cy="227"/>
            </a:xfrm>
            <a:prstGeom prst="rect">
              <a:avLst/>
            </a:prstGeom>
            <a:solidFill>
              <a:srgbClr val="C0C0C0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cs-CZ"/>
            </a:p>
          </p:txBody>
        </p:sp>
        <p:sp>
          <p:nvSpPr>
            <p:cNvPr id="55" name="Arc 173"/>
            <p:cNvSpPr>
              <a:spLocks/>
            </p:cNvSpPr>
            <p:nvPr/>
          </p:nvSpPr>
          <p:spPr bwMode="auto">
            <a:xfrm>
              <a:off x="4138" y="2568"/>
              <a:ext cx="194" cy="227"/>
            </a:xfrm>
            <a:custGeom>
              <a:avLst/>
              <a:gdLst>
                <a:gd name="T0" fmla="*/ 0 w 21600"/>
                <a:gd name="T1" fmla="*/ 0 h 43200"/>
                <a:gd name="T2" fmla="*/ 0 w 21600"/>
                <a:gd name="T3" fmla="*/ 0 h 43200"/>
                <a:gd name="T4" fmla="*/ 0 w 21600"/>
                <a:gd name="T5" fmla="*/ 0 h 432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43200"/>
                <a:gd name="T11" fmla="*/ 21600 w 216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32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519"/>
                    <a:pt x="11944" y="43186"/>
                    <a:pt x="24" y="43199"/>
                  </a:cubicBezTo>
                </a:path>
                <a:path w="21600" h="432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519"/>
                    <a:pt x="11944" y="43186"/>
                    <a:pt x="24" y="43199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C0C0C0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6" name="Arc 174"/>
            <p:cNvSpPr>
              <a:spLocks/>
            </p:cNvSpPr>
            <p:nvPr/>
          </p:nvSpPr>
          <p:spPr bwMode="auto">
            <a:xfrm flipH="1">
              <a:off x="1020" y="2568"/>
              <a:ext cx="194" cy="227"/>
            </a:xfrm>
            <a:custGeom>
              <a:avLst/>
              <a:gdLst>
                <a:gd name="T0" fmla="*/ 0 w 21600"/>
                <a:gd name="T1" fmla="*/ 0 h 43200"/>
                <a:gd name="T2" fmla="*/ 0 w 21600"/>
                <a:gd name="T3" fmla="*/ 0 h 43200"/>
                <a:gd name="T4" fmla="*/ 0 w 21600"/>
                <a:gd name="T5" fmla="*/ 0 h 432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43200"/>
                <a:gd name="T11" fmla="*/ 21600 w 216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32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519"/>
                    <a:pt x="11944" y="43186"/>
                    <a:pt x="24" y="43199"/>
                  </a:cubicBezTo>
                </a:path>
                <a:path w="21600" h="432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519"/>
                    <a:pt x="11944" y="43186"/>
                    <a:pt x="24" y="43199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C0C0C0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57" name="Group 180"/>
          <p:cNvGrpSpPr>
            <a:grpSpLocks/>
          </p:cNvGrpSpPr>
          <p:nvPr/>
        </p:nvGrpSpPr>
        <p:grpSpPr bwMode="auto">
          <a:xfrm>
            <a:off x="611188" y="4581525"/>
            <a:ext cx="5832475" cy="792163"/>
            <a:chOff x="1020" y="2568"/>
            <a:chExt cx="3312" cy="227"/>
          </a:xfrm>
        </p:grpSpPr>
        <p:sp>
          <p:nvSpPr>
            <p:cNvPr id="58" name="Rectangle 181"/>
            <p:cNvSpPr>
              <a:spLocks noChangeArrowheads="1"/>
            </p:cNvSpPr>
            <p:nvPr/>
          </p:nvSpPr>
          <p:spPr bwMode="auto">
            <a:xfrm>
              <a:off x="1202" y="2568"/>
              <a:ext cx="2948" cy="227"/>
            </a:xfrm>
            <a:prstGeom prst="rect">
              <a:avLst/>
            </a:prstGeom>
            <a:solidFill>
              <a:srgbClr val="C0C0C0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cs-CZ"/>
            </a:p>
          </p:txBody>
        </p:sp>
        <p:sp>
          <p:nvSpPr>
            <p:cNvPr id="59" name="Arc 182"/>
            <p:cNvSpPr>
              <a:spLocks/>
            </p:cNvSpPr>
            <p:nvPr/>
          </p:nvSpPr>
          <p:spPr bwMode="auto">
            <a:xfrm>
              <a:off x="4138" y="2568"/>
              <a:ext cx="194" cy="227"/>
            </a:xfrm>
            <a:custGeom>
              <a:avLst/>
              <a:gdLst>
                <a:gd name="T0" fmla="*/ 0 w 21600"/>
                <a:gd name="T1" fmla="*/ 0 h 43200"/>
                <a:gd name="T2" fmla="*/ 0 w 21600"/>
                <a:gd name="T3" fmla="*/ 0 h 43200"/>
                <a:gd name="T4" fmla="*/ 0 w 21600"/>
                <a:gd name="T5" fmla="*/ 0 h 432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43200"/>
                <a:gd name="T11" fmla="*/ 21600 w 216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32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519"/>
                    <a:pt x="11944" y="43186"/>
                    <a:pt x="24" y="43199"/>
                  </a:cubicBezTo>
                </a:path>
                <a:path w="21600" h="432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519"/>
                    <a:pt x="11944" y="43186"/>
                    <a:pt x="24" y="43199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C0C0C0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0" name="Arc 183"/>
            <p:cNvSpPr>
              <a:spLocks/>
            </p:cNvSpPr>
            <p:nvPr/>
          </p:nvSpPr>
          <p:spPr bwMode="auto">
            <a:xfrm flipH="1">
              <a:off x="1020" y="2568"/>
              <a:ext cx="194" cy="227"/>
            </a:xfrm>
            <a:custGeom>
              <a:avLst/>
              <a:gdLst>
                <a:gd name="T0" fmla="*/ 0 w 21600"/>
                <a:gd name="T1" fmla="*/ 0 h 43200"/>
                <a:gd name="T2" fmla="*/ 0 w 21600"/>
                <a:gd name="T3" fmla="*/ 0 h 43200"/>
                <a:gd name="T4" fmla="*/ 0 w 21600"/>
                <a:gd name="T5" fmla="*/ 0 h 432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43200"/>
                <a:gd name="T11" fmla="*/ 21600 w 216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32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519"/>
                    <a:pt x="11944" y="43186"/>
                    <a:pt x="24" y="43199"/>
                  </a:cubicBezTo>
                </a:path>
                <a:path w="21600" h="432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519"/>
                    <a:pt x="11944" y="43186"/>
                    <a:pt x="24" y="43199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C0C0C0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61" name="Line 195"/>
          <p:cNvSpPr>
            <a:spLocks noChangeShapeType="1"/>
          </p:cNvSpPr>
          <p:nvPr/>
        </p:nvSpPr>
        <p:spPr bwMode="auto">
          <a:xfrm flipH="1">
            <a:off x="10117138" y="3357563"/>
            <a:ext cx="564515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2" name="Text Box 205"/>
          <p:cNvSpPr txBox="1">
            <a:spLocks noChangeArrowheads="1"/>
          </p:cNvSpPr>
          <p:nvPr/>
        </p:nvSpPr>
        <p:spPr bwMode="auto">
          <a:xfrm>
            <a:off x="2268538" y="2276475"/>
            <a:ext cx="2444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9pPr>
          </a:lstStyle>
          <a:p>
            <a:r>
              <a:rPr lang="en-US" sz="1800" b="1"/>
              <a:t>bonding &amp;</a:t>
            </a:r>
            <a:r>
              <a:rPr lang="cs-CZ" sz="1800" b="1"/>
              <a:t> annealing</a:t>
            </a:r>
            <a:endParaRPr lang="en-US" sz="1800" b="1"/>
          </a:p>
        </p:txBody>
      </p:sp>
      <p:sp>
        <p:nvSpPr>
          <p:cNvPr id="63" name="Text Box 229"/>
          <p:cNvSpPr txBox="1">
            <a:spLocks noChangeArrowheads="1"/>
          </p:cNvSpPr>
          <p:nvPr/>
        </p:nvSpPr>
        <p:spPr bwMode="auto">
          <a:xfrm>
            <a:off x="900113" y="4579938"/>
            <a:ext cx="15176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9pPr>
          </a:lstStyle>
          <a:p>
            <a:r>
              <a:rPr lang="en-US" sz="1200"/>
              <a:t>front side (polished)</a:t>
            </a:r>
          </a:p>
        </p:txBody>
      </p:sp>
      <p:sp>
        <p:nvSpPr>
          <p:cNvPr id="64" name="Text Box 230"/>
          <p:cNvSpPr txBox="1">
            <a:spLocks noChangeArrowheads="1"/>
          </p:cNvSpPr>
          <p:nvPr/>
        </p:nvSpPr>
        <p:spPr bwMode="auto">
          <a:xfrm>
            <a:off x="900113" y="5084763"/>
            <a:ext cx="825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9pPr>
          </a:lstStyle>
          <a:p>
            <a:r>
              <a:rPr lang="en-US" sz="1200"/>
              <a:t>back side</a:t>
            </a:r>
          </a:p>
        </p:txBody>
      </p:sp>
      <p:sp>
        <p:nvSpPr>
          <p:cNvPr id="65" name="Text Box 231"/>
          <p:cNvSpPr txBox="1">
            <a:spLocks noChangeArrowheads="1"/>
          </p:cNvSpPr>
          <p:nvPr/>
        </p:nvSpPr>
        <p:spPr bwMode="auto">
          <a:xfrm>
            <a:off x="7999413" y="5599113"/>
            <a:ext cx="827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/>
              <a:t>20</a:t>
            </a:r>
          </a:p>
        </p:txBody>
      </p:sp>
      <p:sp>
        <p:nvSpPr>
          <p:cNvPr id="66" name="Text Box 232"/>
          <p:cNvSpPr txBox="1">
            <a:spLocks noChangeArrowheads="1"/>
          </p:cNvSpPr>
          <p:nvPr/>
        </p:nvSpPr>
        <p:spPr bwMode="auto">
          <a:xfrm>
            <a:off x="7999413" y="5599113"/>
            <a:ext cx="827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/>
              <a:t>40</a:t>
            </a:r>
          </a:p>
        </p:txBody>
      </p:sp>
      <p:sp>
        <p:nvSpPr>
          <p:cNvPr id="67" name="Text Box 233"/>
          <p:cNvSpPr txBox="1">
            <a:spLocks noChangeArrowheads="1"/>
          </p:cNvSpPr>
          <p:nvPr/>
        </p:nvSpPr>
        <p:spPr bwMode="auto">
          <a:xfrm>
            <a:off x="7999413" y="5599113"/>
            <a:ext cx="827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/>
              <a:t>42</a:t>
            </a:r>
          </a:p>
        </p:txBody>
      </p:sp>
      <p:sp>
        <p:nvSpPr>
          <p:cNvPr id="68" name="Text Box 234"/>
          <p:cNvSpPr txBox="1">
            <a:spLocks noChangeArrowheads="1"/>
          </p:cNvSpPr>
          <p:nvPr/>
        </p:nvSpPr>
        <p:spPr bwMode="auto">
          <a:xfrm>
            <a:off x="7999413" y="5599113"/>
            <a:ext cx="827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/>
              <a:t>52</a:t>
            </a:r>
          </a:p>
        </p:txBody>
      </p:sp>
      <p:sp>
        <p:nvSpPr>
          <p:cNvPr id="69" name="Text Box 235"/>
          <p:cNvSpPr txBox="1">
            <a:spLocks noChangeArrowheads="1"/>
          </p:cNvSpPr>
          <p:nvPr/>
        </p:nvSpPr>
        <p:spPr bwMode="auto">
          <a:xfrm>
            <a:off x="7999413" y="5599113"/>
            <a:ext cx="827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/>
              <a:t>54</a:t>
            </a:r>
          </a:p>
        </p:txBody>
      </p:sp>
      <p:sp>
        <p:nvSpPr>
          <p:cNvPr id="70" name="Text Box 236"/>
          <p:cNvSpPr txBox="1">
            <a:spLocks noChangeArrowheads="1"/>
          </p:cNvSpPr>
          <p:nvPr/>
        </p:nvSpPr>
        <p:spPr bwMode="auto">
          <a:xfrm>
            <a:off x="7999413" y="5599113"/>
            <a:ext cx="827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/>
              <a:t>55</a:t>
            </a:r>
          </a:p>
        </p:txBody>
      </p:sp>
      <p:sp>
        <p:nvSpPr>
          <p:cNvPr id="71" name="Rectangle 237"/>
          <p:cNvSpPr>
            <a:spLocks noChangeArrowheads="1"/>
          </p:cNvSpPr>
          <p:nvPr/>
        </p:nvSpPr>
        <p:spPr bwMode="auto">
          <a:xfrm>
            <a:off x="7885113" y="5516563"/>
            <a:ext cx="1079500" cy="649287"/>
          </a:xfrm>
          <a:prstGeom prst="rect">
            <a:avLst/>
          </a:prstGeom>
          <a:noFill/>
          <a:ln w="38100" algn="ctr">
            <a:solidFill>
              <a:srgbClr val="3399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cs-CZ"/>
          </a:p>
        </p:txBody>
      </p:sp>
      <p:sp>
        <p:nvSpPr>
          <p:cNvPr id="72" name="Text Box 239"/>
          <p:cNvSpPr txBox="1">
            <a:spLocks noChangeArrowheads="1"/>
          </p:cNvSpPr>
          <p:nvPr/>
        </p:nvSpPr>
        <p:spPr bwMode="auto">
          <a:xfrm>
            <a:off x="7999413" y="5599113"/>
            <a:ext cx="827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/>
              <a:t>57</a:t>
            </a:r>
          </a:p>
        </p:txBody>
      </p:sp>
      <p:sp>
        <p:nvSpPr>
          <p:cNvPr id="73" name="Text Box 243"/>
          <p:cNvSpPr txBox="1">
            <a:spLocks noChangeArrowheads="1"/>
          </p:cNvSpPr>
          <p:nvPr/>
        </p:nvSpPr>
        <p:spPr bwMode="auto">
          <a:xfrm>
            <a:off x="7885113" y="5589588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9pPr>
          </a:lstStyle>
          <a:p>
            <a:r>
              <a:rPr lang="en-US"/>
              <a:t>$</a:t>
            </a:r>
          </a:p>
        </p:txBody>
      </p:sp>
      <p:grpSp>
        <p:nvGrpSpPr>
          <p:cNvPr id="74" name="Group 26"/>
          <p:cNvGrpSpPr>
            <a:grpSpLocks/>
          </p:cNvGrpSpPr>
          <p:nvPr/>
        </p:nvGrpSpPr>
        <p:grpSpPr bwMode="auto">
          <a:xfrm rot="10800000">
            <a:off x="619125" y="1476375"/>
            <a:ext cx="5832475" cy="801688"/>
            <a:chOff x="3311525" y="182563"/>
            <a:chExt cx="5832475" cy="801687"/>
          </a:xfrm>
        </p:grpSpPr>
        <p:grpSp>
          <p:nvGrpSpPr>
            <p:cNvPr id="75" name="Group 175"/>
            <p:cNvGrpSpPr>
              <a:grpSpLocks/>
            </p:cNvGrpSpPr>
            <p:nvPr/>
          </p:nvGrpSpPr>
          <p:grpSpPr bwMode="auto">
            <a:xfrm>
              <a:off x="3311525" y="182563"/>
              <a:ext cx="5832472" cy="792162"/>
              <a:chOff x="1020" y="2568"/>
              <a:chExt cx="3312" cy="227"/>
            </a:xfrm>
          </p:grpSpPr>
          <p:sp>
            <p:nvSpPr>
              <p:cNvPr id="77" name="Rectangle 172"/>
              <p:cNvSpPr>
                <a:spLocks noChangeArrowheads="1"/>
              </p:cNvSpPr>
              <p:nvPr/>
            </p:nvSpPr>
            <p:spPr bwMode="auto">
              <a:xfrm>
                <a:off x="1202" y="2568"/>
                <a:ext cx="2948" cy="226"/>
              </a:xfrm>
              <a:prstGeom prst="rect">
                <a:avLst/>
              </a:prstGeom>
              <a:solidFill>
                <a:srgbClr val="C0C0C0"/>
              </a:solidFill>
              <a:ln w="158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cs-CZ"/>
              </a:p>
            </p:txBody>
          </p:sp>
          <p:sp>
            <p:nvSpPr>
              <p:cNvPr id="78" name="Arc 173"/>
              <p:cNvSpPr>
                <a:spLocks/>
              </p:cNvSpPr>
              <p:nvPr/>
            </p:nvSpPr>
            <p:spPr bwMode="auto">
              <a:xfrm>
                <a:off x="4138" y="2568"/>
                <a:ext cx="194" cy="227"/>
              </a:xfrm>
              <a:custGeom>
                <a:avLst/>
                <a:gdLst>
                  <a:gd name="T0" fmla="*/ 0 w 21600"/>
                  <a:gd name="T1" fmla="*/ 0 h 43200"/>
                  <a:gd name="T2" fmla="*/ 0 w 21600"/>
                  <a:gd name="T3" fmla="*/ 0 h 43200"/>
                  <a:gd name="T4" fmla="*/ 0 w 2160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3200"/>
                  <a:gd name="T11" fmla="*/ 21600 w 2160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32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519"/>
                      <a:pt x="11944" y="43186"/>
                      <a:pt x="24" y="43199"/>
                    </a:cubicBezTo>
                  </a:path>
                  <a:path w="21600" h="432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519"/>
                      <a:pt x="11944" y="43186"/>
                      <a:pt x="24" y="43199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C0C0C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79" name="Arc 174"/>
              <p:cNvSpPr>
                <a:spLocks/>
              </p:cNvSpPr>
              <p:nvPr/>
            </p:nvSpPr>
            <p:spPr bwMode="auto">
              <a:xfrm flipH="1">
                <a:off x="1020" y="2568"/>
                <a:ext cx="194" cy="227"/>
              </a:xfrm>
              <a:custGeom>
                <a:avLst/>
                <a:gdLst>
                  <a:gd name="T0" fmla="*/ 0 w 21600"/>
                  <a:gd name="T1" fmla="*/ 0 h 43200"/>
                  <a:gd name="T2" fmla="*/ 0 w 21600"/>
                  <a:gd name="T3" fmla="*/ 0 h 43200"/>
                  <a:gd name="T4" fmla="*/ 0 w 2160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3200"/>
                  <a:gd name="T11" fmla="*/ 21600 w 2160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32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519"/>
                      <a:pt x="11944" y="43186"/>
                      <a:pt x="24" y="43199"/>
                    </a:cubicBezTo>
                  </a:path>
                  <a:path w="21600" h="432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519"/>
                      <a:pt x="11944" y="43186"/>
                      <a:pt x="24" y="43199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C0C0C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76" name="Line 184"/>
            <p:cNvSpPr>
              <a:spLocks noChangeShapeType="1"/>
            </p:cNvSpPr>
            <p:nvPr/>
          </p:nvSpPr>
          <p:spPr bwMode="auto">
            <a:xfrm>
              <a:off x="3608388" y="984250"/>
              <a:ext cx="5219700" cy="0"/>
            </a:xfrm>
            <a:prstGeom prst="line">
              <a:avLst/>
            </a:prstGeom>
            <a:noFill/>
            <a:ln w="38100">
              <a:solidFill>
                <a:srgbClr val="33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0" name="Text Box 185"/>
          <p:cNvSpPr txBox="1">
            <a:spLocks noChangeArrowheads="1"/>
          </p:cNvSpPr>
          <p:nvPr/>
        </p:nvSpPr>
        <p:spPr bwMode="auto">
          <a:xfrm>
            <a:off x="900113" y="1484313"/>
            <a:ext cx="15176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9pPr>
          </a:lstStyle>
          <a:p>
            <a:r>
              <a:rPr lang="en-US" sz="1200"/>
              <a:t>front side (polished)</a:t>
            </a:r>
          </a:p>
        </p:txBody>
      </p:sp>
      <p:sp>
        <p:nvSpPr>
          <p:cNvPr id="81" name="Text Box 186"/>
          <p:cNvSpPr txBox="1">
            <a:spLocks noChangeArrowheads="1"/>
          </p:cNvSpPr>
          <p:nvPr/>
        </p:nvSpPr>
        <p:spPr bwMode="auto">
          <a:xfrm>
            <a:off x="900113" y="1989138"/>
            <a:ext cx="825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9pPr>
          </a:lstStyle>
          <a:p>
            <a:r>
              <a:rPr lang="en-US" sz="1200"/>
              <a:t>back side</a:t>
            </a:r>
          </a:p>
        </p:txBody>
      </p:sp>
      <p:grpSp>
        <p:nvGrpSpPr>
          <p:cNvPr id="82" name="Group 199"/>
          <p:cNvGrpSpPr>
            <a:grpSpLocks/>
          </p:cNvGrpSpPr>
          <p:nvPr/>
        </p:nvGrpSpPr>
        <p:grpSpPr bwMode="auto">
          <a:xfrm>
            <a:off x="6588125" y="2205038"/>
            <a:ext cx="10514013" cy="1152525"/>
            <a:chOff x="4059" y="1389"/>
            <a:chExt cx="6623" cy="726"/>
          </a:xfrm>
        </p:grpSpPr>
        <p:sp>
          <p:nvSpPr>
            <p:cNvPr id="83" name="Rectangle 164"/>
            <p:cNvSpPr>
              <a:spLocks noChangeArrowheads="1"/>
            </p:cNvSpPr>
            <p:nvPr/>
          </p:nvSpPr>
          <p:spPr bwMode="auto">
            <a:xfrm>
              <a:off x="4764" y="1679"/>
              <a:ext cx="5918" cy="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cs-CZ"/>
            </a:p>
          </p:txBody>
        </p:sp>
        <p:sp>
          <p:nvSpPr>
            <p:cNvPr id="84" name="AutoShape 190"/>
            <p:cNvSpPr>
              <a:spLocks noChangeArrowheads="1"/>
            </p:cNvSpPr>
            <p:nvPr/>
          </p:nvSpPr>
          <p:spPr bwMode="auto">
            <a:xfrm>
              <a:off x="4059" y="1389"/>
              <a:ext cx="1542" cy="726"/>
            </a:xfrm>
            <a:prstGeom prst="can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cs-CZ"/>
            </a:p>
          </p:txBody>
        </p:sp>
        <p:sp>
          <p:nvSpPr>
            <p:cNvPr id="85" name="Text Box 191"/>
            <p:cNvSpPr txBox="1">
              <a:spLocks noChangeArrowheads="1"/>
            </p:cNvSpPr>
            <p:nvPr/>
          </p:nvSpPr>
          <p:spPr bwMode="auto">
            <a:xfrm>
              <a:off x="4286" y="1448"/>
              <a:ext cx="87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Adobe 명조 Std Acro M"/>
                  <a:cs typeface="Adobe 명조 Std Acro M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Adobe 명조 Std Acro M"/>
                  <a:cs typeface="Adobe 명조 Std Acro M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Adobe 명조 Std Acro M"/>
                  <a:cs typeface="Adobe 명조 Std Acro M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Adobe 명조 Std Acro M"/>
                  <a:cs typeface="Adobe 명조 Std Acro M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Adobe 명조 Std Acro M"/>
                  <a:cs typeface="Adobe 명조 Std Acro M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Adobe 명조 Std Acro M"/>
                  <a:cs typeface="Adobe 명조 Std Acro M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Adobe 명조 Std Acro M"/>
                  <a:cs typeface="Adobe 명조 Std Acro M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Adobe 명조 Std Acro M"/>
                  <a:cs typeface="Adobe 명조 Std Acro M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Adobe 명조 Std Acro M"/>
                  <a:cs typeface="Adobe 명조 Std Acro M"/>
                </a:defRPr>
              </a:lvl9pPr>
            </a:lstStyle>
            <a:p>
              <a:r>
                <a:rPr lang="cs-CZ" sz="1400" b="1"/>
                <a:t>      </a:t>
              </a:r>
              <a:r>
                <a:rPr lang="en-US" sz="1800" b="1"/>
                <a:t>grinding</a:t>
              </a:r>
            </a:p>
          </p:txBody>
        </p:sp>
      </p:grpSp>
      <p:sp>
        <p:nvSpPr>
          <p:cNvPr id="86" name="Text Box 203"/>
          <p:cNvSpPr txBox="1">
            <a:spLocks noChangeArrowheads="1"/>
          </p:cNvSpPr>
          <p:nvPr/>
        </p:nvSpPr>
        <p:spPr bwMode="auto">
          <a:xfrm>
            <a:off x="6732588" y="3141663"/>
            <a:ext cx="11795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9pPr>
          </a:lstStyle>
          <a:p>
            <a:r>
              <a:rPr lang="en-US" sz="1400"/>
              <a:t>device wafer</a:t>
            </a:r>
          </a:p>
        </p:txBody>
      </p:sp>
      <p:sp>
        <p:nvSpPr>
          <p:cNvPr id="87" name="Text Box 166"/>
          <p:cNvSpPr txBox="1">
            <a:spLocks noChangeArrowheads="1"/>
          </p:cNvSpPr>
          <p:nvPr/>
        </p:nvSpPr>
        <p:spPr bwMode="auto">
          <a:xfrm>
            <a:off x="6732588" y="3141663"/>
            <a:ext cx="11604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9pPr>
          </a:lstStyle>
          <a:p>
            <a:r>
              <a:rPr lang="en-US" sz="1400"/>
              <a:t>device </a:t>
            </a:r>
            <a:r>
              <a:rPr lang="en-US" sz="1400" b="1"/>
              <a:t>layer</a:t>
            </a:r>
          </a:p>
        </p:txBody>
      </p:sp>
      <p:sp>
        <p:nvSpPr>
          <p:cNvPr id="88" name="Text Box 204"/>
          <p:cNvSpPr txBox="1">
            <a:spLocks noChangeArrowheads="1"/>
          </p:cNvSpPr>
          <p:nvPr/>
        </p:nvSpPr>
        <p:spPr bwMode="auto">
          <a:xfrm>
            <a:off x="6732588" y="3141663"/>
            <a:ext cx="1130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9pPr>
          </a:lstStyle>
          <a:p>
            <a:r>
              <a:rPr lang="en-US" sz="1400"/>
              <a:t>device layer</a:t>
            </a:r>
          </a:p>
        </p:txBody>
      </p:sp>
      <p:sp>
        <p:nvSpPr>
          <p:cNvPr id="89" name="Text Box 224"/>
          <p:cNvSpPr txBox="1">
            <a:spLocks noChangeArrowheads="1"/>
          </p:cNvSpPr>
          <p:nvPr/>
        </p:nvSpPr>
        <p:spPr bwMode="auto">
          <a:xfrm>
            <a:off x="6732588" y="3429000"/>
            <a:ext cx="20653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9pPr>
          </a:lstStyle>
          <a:p>
            <a:r>
              <a:rPr lang="en-US" b="1"/>
              <a:t>BGSOI wafer</a:t>
            </a:r>
          </a:p>
        </p:txBody>
      </p:sp>
      <p:sp>
        <p:nvSpPr>
          <p:cNvPr id="90" name="Line 194"/>
          <p:cNvSpPr>
            <a:spLocks noChangeShapeType="1"/>
          </p:cNvSpPr>
          <p:nvPr/>
        </p:nvSpPr>
        <p:spPr bwMode="auto">
          <a:xfrm flipH="1">
            <a:off x="712788" y="3348038"/>
            <a:ext cx="5659437" cy="47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91" name="Group 217"/>
          <p:cNvGrpSpPr>
            <a:grpSpLocks/>
          </p:cNvGrpSpPr>
          <p:nvPr/>
        </p:nvGrpSpPr>
        <p:grpSpPr bwMode="auto">
          <a:xfrm>
            <a:off x="457200" y="3211513"/>
            <a:ext cx="604838" cy="288925"/>
            <a:chOff x="276" y="2023"/>
            <a:chExt cx="381" cy="182"/>
          </a:xfrm>
        </p:grpSpPr>
        <p:sp>
          <p:nvSpPr>
            <p:cNvPr id="92" name="Arc 208"/>
            <p:cNvSpPr>
              <a:spLocks/>
            </p:cNvSpPr>
            <p:nvPr/>
          </p:nvSpPr>
          <p:spPr bwMode="auto">
            <a:xfrm flipH="1">
              <a:off x="564" y="2113"/>
              <a:ext cx="93" cy="92"/>
            </a:xfrm>
            <a:custGeom>
              <a:avLst/>
              <a:gdLst>
                <a:gd name="T0" fmla="*/ 0 w 21600"/>
                <a:gd name="T1" fmla="*/ 0 h 21506"/>
                <a:gd name="T2" fmla="*/ 0 w 21600"/>
                <a:gd name="T3" fmla="*/ 0 h 21506"/>
                <a:gd name="T4" fmla="*/ 0 w 21600"/>
                <a:gd name="T5" fmla="*/ 0 h 2150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06"/>
                <a:gd name="T11" fmla="*/ 21600 w 21600"/>
                <a:gd name="T12" fmla="*/ 21506 h 2150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06" fill="none" extrusionOk="0">
                  <a:moveTo>
                    <a:pt x="2014" y="0"/>
                  </a:moveTo>
                  <a:cubicBezTo>
                    <a:pt x="13115" y="1040"/>
                    <a:pt x="21600" y="10357"/>
                    <a:pt x="21600" y="21506"/>
                  </a:cubicBezTo>
                </a:path>
                <a:path w="21600" h="21506" stroke="0" extrusionOk="0">
                  <a:moveTo>
                    <a:pt x="2014" y="0"/>
                  </a:moveTo>
                  <a:cubicBezTo>
                    <a:pt x="13115" y="1040"/>
                    <a:pt x="21600" y="10357"/>
                    <a:pt x="21600" y="21506"/>
                  </a:cubicBezTo>
                  <a:lnTo>
                    <a:pt x="0" y="21506"/>
                  </a:lnTo>
                  <a:close/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93" name="Group 216"/>
            <p:cNvGrpSpPr>
              <a:grpSpLocks/>
            </p:cNvGrpSpPr>
            <p:nvPr/>
          </p:nvGrpSpPr>
          <p:grpSpPr bwMode="auto">
            <a:xfrm>
              <a:off x="276" y="2023"/>
              <a:ext cx="378" cy="182"/>
              <a:chOff x="276" y="2023"/>
              <a:chExt cx="378" cy="182"/>
            </a:xfrm>
          </p:grpSpPr>
          <p:sp>
            <p:nvSpPr>
              <p:cNvPr id="94" name="Rectangle 212"/>
              <p:cNvSpPr>
                <a:spLocks noChangeArrowheads="1"/>
              </p:cNvSpPr>
              <p:nvPr/>
            </p:nvSpPr>
            <p:spPr bwMode="auto">
              <a:xfrm>
                <a:off x="276" y="2023"/>
                <a:ext cx="272" cy="1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cs-CZ"/>
              </a:p>
            </p:txBody>
          </p:sp>
          <p:sp>
            <p:nvSpPr>
              <p:cNvPr id="95" name="Arc 214"/>
              <p:cNvSpPr>
                <a:spLocks/>
              </p:cNvSpPr>
              <p:nvPr/>
            </p:nvSpPr>
            <p:spPr bwMode="auto">
              <a:xfrm flipH="1">
                <a:off x="534" y="2084"/>
                <a:ext cx="120" cy="121"/>
              </a:xfrm>
              <a:custGeom>
                <a:avLst/>
                <a:gdLst>
                  <a:gd name="T0" fmla="*/ 0 w 21600"/>
                  <a:gd name="T1" fmla="*/ 0 h 22286"/>
                  <a:gd name="T2" fmla="*/ 0 w 21600"/>
                  <a:gd name="T3" fmla="*/ 0 h 22286"/>
                  <a:gd name="T4" fmla="*/ 0 w 21600"/>
                  <a:gd name="T5" fmla="*/ 0 h 2228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286"/>
                  <a:gd name="T11" fmla="*/ 21600 w 21600"/>
                  <a:gd name="T12" fmla="*/ 22286 h 222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286" fill="none" extrusionOk="0">
                    <a:moveTo>
                      <a:pt x="619" y="-1"/>
                    </a:moveTo>
                    <a:cubicBezTo>
                      <a:pt x="12302" y="334"/>
                      <a:pt x="21600" y="9902"/>
                      <a:pt x="21600" y="21591"/>
                    </a:cubicBezTo>
                    <a:cubicBezTo>
                      <a:pt x="21600" y="21822"/>
                      <a:pt x="21596" y="22054"/>
                      <a:pt x="21588" y="22285"/>
                    </a:cubicBezTo>
                  </a:path>
                  <a:path w="21600" h="22286" stroke="0" extrusionOk="0">
                    <a:moveTo>
                      <a:pt x="619" y="-1"/>
                    </a:moveTo>
                    <a:cubicBezTo>
                      <a:pt x="12302" y="334"/>
                      <a:pt x="21600" y="9902"/>
                      <a:pt x="21600" y="21591"/>
                    </a:cubicBezTo>
                    <a:cubicBezTo>
                      <a:pt x="21600" y="21822"/>
                      <a:pt x="21596" y="22054"/>
                      <a:pt x="21588" y="22285"/>
                    </a:cubicBezTo>
                    <a:lnTo>
                      <a:pt x="0" y="21591"/>
                    </a:lnTo>
                    <a:close/>
                  </a:path>
                </a:pathLst>
              </a:cu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  <p:pic>
        <p:nvPicPr>
          <p:cNvPr id="96" name="Picture 2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62650" y="3209925"/>
            <a:ext cx="6445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" name="Text Box 207"/>
          <p:cNvSpPr txBox="1">
            <a:spLocks noChangeArrowheads="1"/>
          </p:cNvSpPr>
          <p:nvPr/>
        </p:nvSpPr>
        <p:spPr bwMode="auto">
          <a:xfrm>
            <a:off x="2555875" y="2852738"/>
            <a:ext cx="1822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9pPr>
          </a:lstStyle>
          <a:p>
            <a:r>
              <a:rPr lang="en-US" sz="1800" b="1"/>
              <a:t>edge treatment</a:t>
            </a:r>
          </a:p>
        </p:txBody>
      </p:sp>
      <p:grpSp>
        <p:nvGrpSpPr>
          <p:cNvPr id="98" name="Group 227"/>
          <p:cNvGrpSpPr>
            <a:grpSpLocks/>
          </p:cNvGrpSpPr>
          <p:nvPr/>
        </p:nvGrpSpPr>
        <p:grpSpPr bwMode="auto">
          <a:xfrm>
            <a:off x="323850" y="1125538"/>
            <a:ext cx="6624638" cy="649287"/>
            <a:chOff x="204" y="436"/>
            <a:chExt cx="4173" cy="409"/>
          </a:xfrm>
        </p:grpSpPr>
        <p:sp>
          <p:nvSpPr>
            <p:cNvPr id="99" name="AutoShape 225"/>
            <p:cNvSpPr>
              <a:spLocks noChangeArrowheads="1"/>
            </p:cNvSpPr>
            <p:nvPr/>
          </p:nvSpPr>
          <p:spPr bwMode="auto">
            <a:xfrm>
              <a:off x="204" y="436"/>
              <a:ext cx="4173" cy="409"/>
            </a:xfrm>
            <a:prstGeom prst="can">
              <a:avLst>
                <a:gd name="adj" fmla="val 25000"/>
              </a:avLst>
            </a:prstGeom>
            <a:solidFill>
              <a:srgbClr val="CCFF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cs-CZ"/>
            </a:p>
          </p:txBody>
        </p:sp>
        <p:sp>
          <p:nvSpPr>
            <p:cNvPr id="100" name="Text Box 226"/>
            <p:cNvSpPr txBox="1">
              <a:spLocks noChangeArrowheads="1"/>
            </p:cNvSpPr>
            <p:nvPr/>
          </p:nvSpPr>
          <p:spPr bwMode="auto">
            <a:xfrm>
              <a:off x="1837" y="572"/>
              <a:ext cx="86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Adobe 명조 Std Acro M"/>
                  <a:cs typeface="Adobe 명조 Std Acro M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Adobe 명조 Std Acro M"/>
                  <a:cs typeface="Adobe 명조 Std Acro M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Adobe 명조 Std Acro M"/>
                  <a:cs typeface="Adobe 명조 Std Acro M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Adobe 명조 Std Acro M"/>
                  <a:cs typeface="Adobe 명조 Std Acro M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Adobe 명조 Std Acro M"/>
                  <a:cs typeface="Adobe 명조 Std Acro M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Adobe 명조 Std Acro M"/>
                  <a:cs typeface="Adobe 명조 Std Acro M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Adobe 명조 Std Acro M"/>
                  <a:cs typeface="Adobe 명조 Std Acro M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Adobe 명조 Std Acro M"/>
                  <a:cs typeface="Adobe 명조 Std Acro M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Adobe 명조 Std Acro M"/>
                  <a:cs typeface="Adobe 명조 Std Acro M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cs-CZ" sz="1800" b="1"/>
                <a:t>polishing</a:t>
              </a:r>
              <a:endParaRPr lang="en-US" sz="1800" b="1"/>
            </a:p>
          </p:txBody>
        </p:sp>
      </p:grpSp>
      <p:sp>
        <p:nvSpPr>
          <p:cNvPr id="101" name="Title 2"/>
          <p:cNvSpPr>
            <a:spLocks noGrp="1"/>
          </p:cNvSpPr>
          <p:nvPr>
            <p:ph type="title"/>
          </p:nvPr>
        </p:nvSpPr>
        <p:spPr>
          <a:xfrm>
            <a:off x="107504" y="29208"/>
            <a:ext cx="8208912" cy="734616"/>
          </a:xfrm>
        </p:spPr>
        <p:txBody>
          <a:bodyPr>
            <a:normAutofit/>
          </a:bodyPr>
          <a:lstStyle/>
          <a:p>
            <a:r>
              <a:rPr lang="cs-CZ" dirty="0" smtClean="0"/>
              <a:t>BGSOI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41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9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17848 " pathEditMode="relative" ptsTypes="AA">
                                      <p:cBhvr>
                                        <p:cTn id="5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85185E-6 L 0.00052 0.1787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90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17848 " pathEditMode="relative" ptsTypes="AA">
                                      <p:cBhvr>
                                        <p:cTn id="6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17848 " pathEditMode="relative" ptsTypes="AA">
                                      <p:cBhvr>
                                        <p:cTn id="62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5764 " pathEditMode="relative" ptsTypes="AA">
                                      <p:cBhvr>
                                        <p:cTn id="6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0.29861 L 0.00035 -1.11111E-6 " pathEditMode="relative" rAng="0" ptsTypes="AA">
                                      <p:cBhvr>
                                        <p:cTn id="66" dur="2000" spd="-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-1490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5764 " pathEditMode="relative" ptsTypes="AA">
                                      <p:cBhvr>
                                        <p:cTn id="6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8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77778E-7 -7.77778E-6 L -1.02378 -7.77778E-6 " pathEditMode="relative" ptsTypes="AA">
                                      <p:cBhvr>
                                        <p:cTn id="9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9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9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1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0" presetClass="path" presetSubtype="0" decel="50000" autoRev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556E-7 -2.59259E-6 L 5.55556E-7 0.23611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00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4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500"/>
                            </p:stCondLst>
                            <p:childTnLst>
                              <p:par>
                                <p:cTn id="1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5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0"/>
                            </p:stCondLst>
                            <p:childTnLst>
                              <p:par>
                                <p:cTn id="15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0"/>
                            </p:stCondLst>
                            <p:childTnLst>
                              <p:par>
                                <p:cTn id="15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0"/>
                            </p:stCondLst>
                            <p:childTnLst>
                              <p:par>
                                <p:cTn id="16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0" grpId="1"/>
      <p:bldP spid="50" grpId="2"/>
      <p:bldP spid="51" grpId="0"/>
      <p:bldP spid="51" grpId="1"/>
      <p:bldP spid="51" grpId="2"/>
      <p:bldP spid="52" grpId="0"/>
      <p:bldP spid="52" grpId="1"/>
      <p:bldP spid="52" grpId="2"/>
      <p:bldP spid="62" grpId="0"/>
      <p:bldP spid="62" grpId="1"/>
      <p:bldP spid="63" grpId="0"/>
      <p:bldP spid="64" grpId="0"/>
      <p:bldP spid="65" grpId="0"/>
      <p:bldP spid="65" grpId="1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70" grpId="0"/>
      <p:bldP spid="70" grpId="1"/>
      <p:bldP spid="72" grpId="0"/>
      <p:bldP spid="80" grpId="0"/>
      <p:bldP spid="80" grpId="1"/>
      <p:bldP spid="81" grpId="0"/>
      <p:bldP spid="81" grpId="1"/>
      <p:bldP spid="86" grpId="0"/>
      <p:bldP spid="86" grpId="1"/>
      <p:bldP spid="87" grpId="0"/>
      <p:bldP spid="87" grpId="1"/>
      <p:bldP spid="88" grpId="0"/>
      <p:bldP spid="88" grpId="1"/>
      <p:bldP spid="89" grpId="0"/>
      <p:bldP spid="90" grpId="0" animBg="1"/>
      <p:bldP spid="97" grpId="0"/>
      <p:bldP spid="97" grpId="1"/>
      <p:bldP spid="97" grpId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/>
          <p:cNvSpPr>
            <a:spLocks noGrp="1"/>
          </p:cNvSpPr>
          <p:nvPr>
            <p:ph type="title"/>
          </p:nvPr>
        </p:nvSpPr>
        <p:spPr>
          <a:xfrm>
            <a:off x="107504" y="29208"/>
            <a:ext cx="8208912" cy="734616"/>
          </a:xfrm>
        </p:spPr>
        <p:txBody>
          <a:bodyPr>
            <a:normAutofit/>
          </a:bodyPr>
          <a:lstStyle/>
          <a:p>
            <a:r>
              <a:rPr lang="cs-CZ" dirty="0" err="1" smtClean="0"/>
              <a:t>Bonding</a:t>
            </a:r>
            <a:r>
              <a:rPr lang="cs-CZ" dirty="0" smtClean="0"/>
              <a:t> leštěných povrchů Si</a:t>
            </a:r>
            <a:endParaRPr lang="en-US" dirty="0"/>
          </a:p>
        </p:txBody>
      </p:sp>
      <p:pic>
        <p:nvPicPr>
          <p:cNvPr id="3" name="Picture 3" descr="Obr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895600"/>
            <a:ext cx="28956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Ob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434657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28600" y="4953000"/>
            <a:ext cx="8686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1600">
                <a:ea typeface="MS PGothic" pitchFamily="34" charset="-128"/>
              </a:rPr>
              <a:t>Chemical interface structures of bonded hydrophilic silicon wafers at different temperatures.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149475" y="1096963"/>
            <a:ext cx="2746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9pPr>
          </a:lstStyle>
          <a:p>
            <a:r>
              <a:rPr lang="en-US" sz="1600">
                <a:ea typeface="MS PGothic" pitchFamily="34" charset="-128"/>
              </a:rPr>
              <a:t>Room Temperature Bonding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5791200" y="2182813"/>
            <a:ext cx="17637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ea typeface="MS PGothic" pitchFamily="34" charset="-128"/>
              </a:rPr>
              <a:t>800 </a:t>
            </a:r>
            <a:r>
              <a:rPr lang="en-US" sz="1600">
                <a:ea typeface="MS PGothic" pitchFamily="34" charset="-128"/>
                <a:sym typeface="Symbol" pitchFamily="18" charset="2"/>
              </a:rPr>
              <a:t></a:t>
            </a:r>
            <a:r>
              <a:rPr lang="en-US" sz="1600">
                <a:ea typeface="MS PGothic" pitchFamily="34" charset="-128"/>
              </a:rPr>
              <a:t>C Annealing</a:t>
            </a: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4953000" y="1524000"/>
            <a:ext cx="914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182563" y="5653087"/>
            <a:ext cx="868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GB" sz="1000" i="1" dirty="0"/>
              <a:t>Q.-Y. Yong, Principles of wafer bonding</a:t>
            </a:r>
            <a:r>
              <a:rPr lang="cs-CZ" sz="1000" i="1" dirty="0">
                <a:ea typeface="MS PGothic" pitchFamily="34" charset="-128"/>
              </a:rPr>
              <a:t>, in </a:t>
            </a:r>
            <a:r>
              <a:rPr lang="en-GB" sz="1000" i="1" dirty="0"/>
              <a:t>Silicon Wafer Bonding Technology for VLSI and MEMS Application, edited by S. S. </a:t>
            </a:r>
            <a:r>
              <a:rPr lang="en-GB" sz="1000" i="1" dirty="0" err="1"/>
              <a:t>Iyer</a:t>
            </a:r>
            <a:r>
              <a:rPr lang="en-GB" sz="1000" i="1" dirty="0"/>
              <a:t> and A. J. </a:t>
            </a:r>
            <a:r>
              <a:rPr lang="en-GB" sz="1000" i="1" dirty="0" err="1"/>
              <a:t>Auberton-Hervé</a:t>
            </a:r>
            <a:r>
              <a:rPr lang="en-GB" sz="1000" i="1" dirty="0"/>
              <a:t>, INSPEC, The institution of Electrical Engineers, 2002</a:t>
            </a:r>
            <a:r>
              <a:rPr lang="cs-CZ" sz="1000" i="1" dirty="0">
                <a:ea typeface="MS PGothic" pitchFamily="34" charset="-128"/>
              </a:rPr>
              <a:t>.</a:t>
            </a:r>
            <a:r>
              <a:rPr lang="cs-CZ" sz="10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33919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/>
          <p:cNvSpPr>
            <a:spLocks noGrp="1"/>
          </p:cNvSpPr>
          <p:nvPr>
            <p:ph type="title"/>
          </p:nvPr>
        </p:nvSpPr>
        <p:spPr>
          <a:xfrm>
            <a:off x="107504" y="29208"/>
            <a:ext cx="8208912" cy="734616"/>
          </a:xfrm>
        </p:spPr>
        <p:txBody>
          <a:bodyPr>
            <a:normAutofit/>
          </a:bodyPr>
          <a:lstStyle/>
          <a:p>
            <a:r>
              <a:rPr lang="cs-CZ" dirty="0" smtClean="0"/>
              <a:t>TEM </a:t>
            </a:r>
            <a:r>
              <a:rPr lang="cs-CZ" dirty="0" err="1" smtClean="0"/>
              <a:t>bondovaného</a:t>
            </a:r>
            <a:r>
              <a:rPr lang="cs-CZ" dirty="0" smtClean="0"/>
              <a:t> </a:t>
            </a:r>
            <a:r>
              <a:rPr lang="cs-CZ" dirty="0" err="1" smtClean="0"/>
              <a:t>rozhrani</a:t>
            </a:r>
            <a:endParaRPr lang="cs-CZ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46747"/>
            <a:ext cx="407035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81000" y="4313747"/>
            <a:ext cx="35814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1600"/>
              <a:t>Cross-sectional </a:t>
            </a:r>
            <a:r>
              <a:rPr lang="cs-CZ" sz="1600"/>
              <a:t>HRTEM</a:t>
            </a:r>
            <a:r>
              <a:rPr lang="en-US" sz="1600"/>
              <a:t> of the interface of </a:t>
            </a:r>
            <a:r>
              <a:rPr lang="cs-CZ" sz="1600"/>
              <a:t>Si/Si </a:t>
            </a:r>
            <a:r>
              <a:rPr lang="en-US" sz="1600"/>
              <a:t>bonded at room temperature in UHV w</a:t>
            </a:r>
            <a:r>
              <a:rPr lang="cs-CZ" sz="1600"/>
              <a:t>/o</a:t>
            </a:r>
            <a:r>
              <a:rPr lang="en-US" sz="1600"/>
              <a:t> any further heat treatment</a:t>
            </a:r>
            <a:r>
              <a:rPr lang="cs-CZ" sz="1600"/>
              <a:t>.</a:t>
            </a:r>
            <a:endParaRPr lang="en-US" sz="160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5761547"/>
            <a:ext cx="4572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sv-SE" sz="1000"/>
              <a:t>Annu. Rev. Mater. Sci. 1998. 28:215–41</a:t>
            </a:r>
            <a:endParaRPr lang="en-US" sz="100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265747"/>
            <a:ext cx="350520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876800" y="4008947"/>
            <a:ext cx="3810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1600"/>
              <a:t>Cross-sectional TEM image of bonded interface between </a:t>
            </a:r>
            <a:r>
              <a:rPr lang="cs-CZ" sz="1600"/>
              <a:t>Si and </a:t>
            </a:r>
            <a:r>
              <a:rPr lang="en-US" sz="1600"/>
              <a:t>thermal </a:t>
            </a:r>
            <a:r>
              <a:rPr lang="cs-CZ" sz="1600"/>
              <a:t>SiO2.</a:t>
            </a:r>
            <a:endParaRPr lang="en-US" sz="1600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4876800" y="1418147"/>
            <a:ext cx="711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cs-CZ" sz="1600" b="1">
                <a:solidFill>
                  <a:srgbClr val="FFFF00"/>
                </a:solidFill>
              </a:rPr>
              <a:t>SiO2</a:t>
            </a:r>
            <a:r>
              <a:rPr lang="en-US" sz="160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4876800" y="3246947"/>
            <a:ext cx="3794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cs-CZ" sz="1600" b="1">
                <a:solidFill>
                  <a:srgbClr val="FFFF00"/>
                </a:solidFill>
              </a:rPr>
              <a:t>Si</a:t>
            </a:r>
            <a:endParaRPr lang="en-US" sz="1600" b="1">
              <a:solidFill>
                <a:srgbClr val="FFFF00"/>
              </a:solidFill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5105400" y="5609147"/>
            <a:ext cx="3810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endParaRPr lang="en-US" sz="1000"/>
          </a:p>
          <a:p>
            <a:pPr eaLnBrk="0" hangingPunct="0"/>
            <a:r>
              <a:rPr lang="en-US" sz="1000"/>
              <a:t> Handbook of Silicon Based MEMS Materials and Technologies</a:t>
            </a:r>
          </a:p>
        </p:txBody>
      </p:sp>
    </p:spTree>
    <p:extLst>
      <p:ext uri="{BB962C8B-B14F-4D97-AF65-F5344CB8AC3E}">
        <p14:creationId xmlns:p14="http://schemas.microsoft.com/office/powerpoint/2010/main" val="364412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/>
          <p:cNvSpPr>
            <a:spLocks noGrp="1"/>
          </p:cNvSpPr>
          <p:nvPr>
            <p:ph type="title"/>
          </p:nvPr>
        </p:nvSpPr>
        <p:spPr>
          <a:xfrm>
            <a:off x="23243" y="-9625"/>
            <a:ext cx="8208912" cy="734616"/>
          </a:xfrm>
        </p:spPr>
        <p:txBody>
          <a:bodyPr>
            <a:normAutofit/>
          </a:bodyPr>
          <a:lstStyle/>
          <a:p>
            <a:r>
              <a:rPr lang="cs-CZ" dirty="0" smtClean="0"/>
              <a:t>AFM leštěných povrchů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15" y="2896394"/>
            <a:ext cx="4800600" cy="320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444" y="1268760"/>
            <a:ext cx="4961036" cy="3119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26701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cs-CZ"/>
          </a:p>
        </p:txBody>
      </p:sp>
      <p:graphicFrame>
        <p:nvGraphicFramePr>
          <p:cNvPr id="6" name="Group 28"/>
          <p:cNvGraphicFramePr>
            <a:graphicFrameLocks noGrp="1"/>
          </p:cNvGraphicFramePr>
          <p:nvPr/>
        </p:nvGraphicFramePr>
        <p:xfrm>
          <a:off x="190500" y="741363"/>
          <a:ext cx="3703638" cy="1990726"/>
        </p:xfrm>
        <a:graphic>
          <a:graphicData uri="http://schemas.openxmlformats.org/drawingml/2006/table">
            <a:tbl>
              <a:tblPr/>
              <a:tblGrid>
                <a:gridCol w="1852613"/>
                <a:gridCol w="1851025"/>
              </a:tblGrid>
              <a:tr h="427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dobe 명조 Std Acro M"/>
                          <a:cs typeface="Arial" pitchFamily="34" charset="0"/>
                        </a:rPr>
                        <a:t>RMS (1x1µm</a:t>
                      </a:r>
                      <a:r>
                        <a:rPr kumimoji="0" lang="cs-CZ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dobe 명조 Std Acro M"/>
                          <a:cs typeface="Arial" pitchFamily="34" charset="0"/>
                        </a:rPr>
                        <a:t>2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dobe 명조 Std Acro M"/>
                          <a:cs typeface="Arial" pitchFamily="34" charset="0"/>
                        </a:rPr>
                        <a:t>)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dobe 명조 Std Acro M"/>
                        <a:cs typeface="Adobe 명조 Std Acro M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dobe 명조 Std Acro M"/>
                          <a:cs typeface="Arial" pitchFamily="34" charset="0"/>
                        </a:rPr>
                        <a:t>Bonding quality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dobe 명조 Std Acro M"/>
                        <a:cs typeface="Adobe 명조 Std Acro M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dobe 명조 Std Acro M"/>
                          <a:cs typeface="Arial" pitchFamily="34" charset="0"/>
                        </a:rPr>
                        <a:t>&lt; 0.15 nm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dobe 명조 Std Acro M"/>
                        <a:cs typeface="Adobe 명조 Std Acro M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dobe 명조 Std Acro M"/>
                          <a:cs typeface="Arial" pitchFamily="34" charset="0"/>
                        </a:rPr>
                        <a:t>Excellent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dobe 명조 Std Acro M"/>
                        <a:cs typeface="Adobe 명조 Std Acro M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dobe 명조 Std Acro M"/>
                          <a:cs typeface="Arial" pitchFamily="34" charset="0"/>
                        </a:rPr>
                        <a:t>(0.15 – 2) nm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dobe 명조 Std Acro M"/>
                        <a:cs typeface="Adobe 명조 Std Acro M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dobe 명조 Std Acro M"/>
                          <a:cs typeface="Arial" pitchFamily="34" charset="0"/>
                        </a:rPr>
                        <a:t>Good to mixed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dobe 명조 Std Acro M"/>
                        <a:cs typeface="Adobe 명조 Std Acro M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dobe 명조 Std Acro M"/>
                          <a:cs typeface="Arial" pitchFamily="34" charset="0"/>
                        </a:rPr>
                        <a:t>(2 – 5) nm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dobe 명조 Std Acro M"/>
                        <a:cs typeface="Adobe 명조 Std Acro M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dobe 명조 Std Acro M"/>
                          <a:cs typeface="Arial" pitchFamily="34" charset="0"/>
                        </a:rPr>
                        <a:t>Poor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dobe 명조 Std Acro M"/>
                        <a:cs typeface="Adobe 명조 Std Acro M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dobe 명조 Std Acro M"/>
                          <a:cs typeface="Arial" pitchFamily="34" charset="0"/>
                        </a:rPr>
                        <a:t>&gt; 5 nm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dobe 명조 Std Acro M"/>
                        <a:cs typeface="Adobe 명조 Std Acro M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dobe 명조 Std Acro M"/>
                          <a:cs typeface="Arial" pitchFamily="34" charset="0"/>
                        </a:rPr>
                        <a:t>Impossible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dobe 명조 Std Acro M"/>
                        <a:cs typeface="Adobe 명조 Std Acro M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212725" y="5370513"/>
            <a:ext cx="2149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9pPr>
          </a:lstStyle>
          <a:p>
            <a:r>
              <a:rPr lang="cs-CZ" sz="1600">
                <a:ea typeface="MS PGothic" pitchFamily="34" charset="-128"/>
              </a:rPr>
              <a:t>Ra 	0.10 nm</a:t>
            </a:r>
          </a:p>
          <a:p>
            <a:r>
              <a:rPr lang="cs-CZ" sz="1600">
                <a:ea typeface="MS PGothic" pitchFamily="34" charset="-128"/>
              </a:rPr>
              <a:t>RMS 	0.14 nm</a:t>
            </a:r>
          </a:p>
        </p:txBody>
      </p:sp>
      <p:sp>
        <p:nvSpPr>
          <p:cNvPr id="8" name="Text Box 27"/>
          <p:cNvSpPr txBox="1">
            <a:spLocks noChangeArrowheads="1"/>
          </p:cNvSpPr>
          <p:nvPr/>
        </p:nvSpPr>
        <p:spPr bwMode="auto">
          <a:xfrm>
            <a:off x="4716016" y="4495800"/>
            <a:ext cx="46910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9pPr>
          </a:lstStyle>
          <a:p>
            <a:r>
              <a:rPr lang="en-US" sz="1600" dirty="0">
                <a:ea typeface="MS PGothic" pitchFamily="34" charset="-128"/>
              </a:rPr>
              <a:t>- similar RMS for 1x1 µm</a:t>
            </a:r>
            <a:r>
              <a:rPr lang="en-US" sz="1600" baseline="30000" dirty="0">
                <a:ea typeface="MS PGothic" pitchFamily="34" charset="-128"/>
              </a:rPr>
              <a:t>2  </a:t>
            </a:r>
            <a:r>
              <a:rPr lang="en-US" sz="1600" dirty="0">
                <a:ea typeface="MS PGothic" pitchFamily="34" charset="-128"/>
              </a:rPr>
              <a:t>and for 5x5 µm</a:t>
            </a:r>
            <a:r>
              <a:rPr lang="en-US" sz="1600" baseline="30000" dirty="0">
                <a:ea typeface="MS PGothic" pitchFamily="34" charset="-128"/>
              </a:rPr>
              <a:t>2</a:t>
            </a:r>
            <a:r>
              <a:rPr lang="en-US" sz="1600" dirty="0"/>
              <a:t> </a:t>
            </a:r>
          </a:p>
        </p:txBody>
      </p:sp>
      <p:sp>
        <p:nvSpPr>
          <p:cNvPr id="9" name="Text Box 27"/>
          <p:cNvSpPr txBox="1">
            <a:spLocks noChangeArrowheads="1"/>
          </p:cNvSpPr>
          <p:nvPr/>
        </p:nvSpPr>
        <p:spPr bwMode="auto">
          <a:xfrm>
            <a:off x="4716016" y="4752975"/>
            <a:ext cx="46910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9pPr>
          </a:lstStyle>
          <a:p>
            <a:r>
              <a:rPr lang="en-US" sz="1600" dirty="0">
                <a:ea typeface="MS PGothic" pitchFamily="34" charset="-128"/>
              </a:rPr>
              <a:t>- CZ2 wafers are suitable for bonding</a:t>
            </a:r>
          </a:p>
        </p:txBody>
      </p:sp>
    </p:spTree>
    <p:extLst>
      <p:ext uri="{BB962C8B-B14F-4D97-AF65-F5344CB8AC3E}">
        <p14:creationId xmlns:p14="http://schemas.microsoft.com/office/powerpoint/2010/main" val="217919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/>
          <p:cNvSpPr>
            <a:spLocks noGrp="1"/>
          </p:cNvSpPr>
          <p:nvPr>
            <p:ph type="title"/>
          </p:nvPr>
        </p:nvSpPr>
        <p:spPr>
          <a:xfrm>
            <a:off x="107504" y="29208"/>
            <a:ext cx="8208912" cy="734616"/>
          </a:xfrm>
        </p:spPr>
        <p:txBody>
          <a:bodyPr>
            <a:normAutofit/>
          </a:bodyPr>
          <a:lstStyle/>
          <a:p>
            <a:r>
              <a:rPr lang="cs-CZ" dirty="0" smtClean="0"/>
              <a:t>Analýza síly vazby mezi povrchy desek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005249"/>
            <a:ext cx="4750634" cy="5001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46" y="2324894"/>
            <a:ext cx="1278008" cy="357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270000" y="2198688"/>
            <a:ext cx="215900" cy="292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300" b="1">
                <a:ea typeface="MS PGothic" pitchFamily="34" charset="-128"/>
              </a:rPr>
              <a:t>y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905000" y="3532188"/>
            <a:ext cx="279400" cy="292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300" b="1">
                <a:ea typeface="MS PGothic" pitchFamily="34" charset="-128"/>
              </a:rPr>
              <a:t>L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562100" y="2617788"/>
            <a:ext cx="215900" cy="292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300" b="1">
                <a:ea typeface="MS PGothic" pitchFamily="34" charset="-128"/>
              </a:rPr>
              <a:t>t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57200" y="979488"/>
            <a:ext cx="2209800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300" b="1">
                <a:ea typeface="MS PGothic" pitchFamily="34" charset="-128"/>
              </a:rPr>
              <a:t>E</a:t>
            </a:r>
            <a:r>
              <a:rPr lang="cs-CZ" sz="1300" b="1">
                <a:ea typeface="MS PGothic" pitchFamily="34" charset="-128"/>
              </a:rPr>
              <a:t> </a:t>
            </a:r>
            <a:r>
              <a:rPr lang="en-US" sz="1300" b="1">
                <a:ea typeface="MS PGothic" pitchFamily="34" charset="-128"/>
              </a:rPr>
              <a:t>... Young module</a:t>
            </a:r>
          </a:p>
          <a:p>
            <a:pPr>
              <a:spcBef>
                <a:spcPct val="50000"/>
              </a:spcBef>
            </a:pPr>
            <a:r>
              <a:rPr lang="en-US" sz="1300" b="1">
                <a:ea typeface="MS PGothic" pitchFamily="34" charset="-128"/>
              </a:rPr>
              <a:t>y</a:t>
            </a:r>
            <a:r>
              <a:rPr lang="cs-CZ" sz="1300" b="1">
                <a:ea typeface="MS PGothic" pitchFamily="34" charset="-128"/>
              </a:rPr>
              <a:t> </a:t>
            </a:r>
            <a:r>
              <a:rPr lang="en-US" sz="1300" b="1">
                <a:ea typeface="MS PGothic" pitchFamily="34" charset="-128"/>
              </a:rPr>
              <a:t>... </a:t>
            </a:r>
            <a:r>
              <a:rPr lang="cs-CZ" sz="1300" b="1">
                <a:ea typeface="MS PGothic" pitchFamily="34" charset="-128"/>
              </a:rPr>
              <a:t> </a:t>
            </a:r>
            <a:r>
              <a:rPr lang="en-US" sz="1300" b="1">
                <a:ea typeface="MS PGothic" pitchFamily="34" charset="-128"/>
              </a:rPr>
              <a:t>Blade THK (150 µm)</a:t>
            </a:r>
          </a:p>
          <a:p>
            <a:pPr>
              <a:spcBef>
                <a:spcPct val="50000"/>
              </a:spcBef>
            </a:pPr>
            <a:r>
              <a:rPr lang="en-US" sz="1300" b="1">
                <a:ea typeface="MS PGothic" pitchFamily="34" charset="-128"/>
              </a:rPr>
              <a:t>t</a:t>
            </a:r>
            <a:r>
              <a:rPr lang="cs-CZ" sz="1300" b="1">
                <a:ea typeface="MS PGothic" pitchFamily="34" charset="-128"/>
              </a:rPr>
              <a:t> </a:t>
            </a:r>
            <a:r>
              <a:rPr lang="en-US" sz="1300" b="1">
                <a:ea typeface="MS PGothic" pitchFamily="34" charset="-128"/>
              </a:rPr>
              <a:t>... </a:t>
            </a:r>
            <a:r>
              <a:rPr lang="cs-CZ" sz="1300" b="1">
                <a:ea typeface="MS PGothic" pitchFamily="34" charset="-128"/>
              </a:rPr>
              <a:t>  </a:t>
            </a:r>
            <a:r>
              <a:rPr lang="en-US" sz="1300" b="1">
                <a:ea typeface="MS PGothic" pitchFamily="34" charset="-128"/>
              </a:rPr>
              <a:t>Wafer THK</a:t>
            </a:r>
          </a:p>
          <a:p>
            <a:pPr>
              <a:spcBef>
                <a:spcPct val="50000"/>
              </a:spcBef>
            </a:pPr>
            <a:r>
              <a:rPr lang="cs-CZ" sz="1300" b="1">
                <a:ea typeface="MS PGothic" pitchFamily="34" charset="-128"/>
              </a:rPr>
              <a:t>L .</a:t>
            </a:r>
            <a:r>
              <a:rPr lang="en-US" sz="1300" b="1">
                <a:ea typeface="MS PGothic" pitchFamily="34" charset="-128"/>
              </a:rPr>
              <a:t>.. </a:t>
            </a:r>
            <a:r>
              <a:rPr lang="cs-CZ" sz="1300" b="1">
                <a:ea typeface="MS PGothic" pitchFamily="34" charset="-128"/>
              </a:rPr>
              <a:t> </a:t>
            </a:r>
            <a:r>
              <a:rPr lang="en-US" sz="1300" b="1">
                <a:ea typeface="MS PGothic" pitchFamily="34" charset="-128"/>
              </a:rPr>
              <a:t>Length of crack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908800" y="1157288"/>
            <a:ext cx="1587500" cy="290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300" b="1" dirty="0">
                <a:ea typeface="MS PGothic" pitchFamily="34" charset="-128"/>
              </a:rPr>
              <a:t>Bond strength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7239000" y="1881188"/>
            <a:ext cx="1371600" cy="8874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300" b="1">
                <a:ea typeface="MS PGothic" pitchFamily="34" charset="-128"/>
              </a:rPr>
              <a:t>NO PLASMA</a:t>
            </a:r>
            <a:endParaRPr lang="cs-CZ" sz="1300" b="1">
              <a:ea typeface="MS PGothic" pitchFamily="34" charset="-128"/>
            </a:endParaRPr>
          </a:p>
          <a:p>
            <a:pPr>
              <a:spcBef>
                <a:spcPct val="50000"/>
              </a:spcBef>
            </a:pPr>
            <a:r>
              <a:rPr lang="en-US" sz="1300" b="1">
                <a:ea typeface="MS PGothic" pitchFamily="34" charset="-128"/>
              </a:rPr>
              <a:t>PLASMA I</a:t>
            </a:r>
            <a:endParaRPr lang="cs-CZ" sz="1300" b="1">
              <a:ea typeface="MS PGothic" pitchFamily="34" charset="-128"/>
            </a:endParaRPr>
          </a:p>
          <a:p>
            <a:pPr>
              <a:spcBef>
                <a:spcPct val="50000"/>
              </a:spcBef>
            </a:pPr>
            <a:r>
              <a:rPr lang="en-US" sz="1300" b="1">
                <a:ea typeface="MS PGothic" pitchFamily="34" charset="-128"/>
              </a:rPr>
              <a:t>PLASMA II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6908800" y="1601788"/>
            <a:ext cx="1663700" cy="290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300" b="1">
                <a:ea typeface="MS PGothic" pitchFamily="34" charset="-128"/>
              </a:rPr>
              <a:t>Surface activation</a:t>
            </a:r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 flipH="1">
            <a:off x="4610100" y="4802188"/>
            <a:ext cx="546100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4775200" y="4840288"/>
            <a:ext cx="2794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300" b="1">
                <a:solidFill>
                  <a:srgbClr val="FF0000"/>
                </a:solidFill>
                <a:ea typeface="MS PGothic" pitchFamily="34" charset="-128"/>
              </a:rPr>
              <a:t>L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676900" y="1106488"/>
            <a:ext cx="2654300" cy="41910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813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/>
          <p:cNvSpPr>
            <a:spLocks noGrp="1"/>
          </p:cNvSpPr>
          <p:nvPr>
            <p:ph type="title"/>
          </p:nvPr>
        </p:nvSpPr>
        <p:spPr>
          <a:xfrm>
            <a:off x="107504" y="29208"/>
            <a:ext cx="8208912" cy="734616"/>
          </a:xfrm>
        </p:spPr>
        <p:txBody>
          <a:bodyPr>
            <a:normAutofit/>
          </a:bodyPr>
          <a:lstStyle/>
          <a:p>
            <a:r>
              <a:rPr lang="cs-CZ" dirty="0" smtClean="0"/>
              <a:t>Úprava okraje SOI desek</a:t>
            </a:r>
            <a:endParaRPr lang="en-US" dirty="0"/>
          </a:p>
        </p:txBody>
      </p:sp>
      <p:sp>
        <p:nvSpPr>
          <p:cNvPr id="3" name="Line 16"/>
          <p:cNvSpPr>
            <a:spLocks noChangeShapeType="1"/>
          </p:cNvSpPr>
          <p:nvPr/>
        </p:nvSpPr>
        <p:spPr bwMode="auto">
          <a:xfrm>
            <a:off x="1682750" y="4699000"/>
            <a:ext cx="2159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381000" y="762000"/>
            <a:ext cx="2743200" cy="1909763"/>
            <a:chOff x="1968" y="960"/>
            <a:chExt cx="1728" cy="1203"/>
          </a:xfrm>
        </p:grpSpPr>
        <p:pic>
          <p:nvPicPr>
            <p:cNvPr id="5" name="Picture 11" descr="1-h-ok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125" t="52083" r="3906" b="31250"/>
            <a:stretch>
              <a:fillRect/>
            </a:stretch>
          </p:blipFill>
          <p:spPr bwMode="auto">
            <a:xfrm>
              <a:off x="1968" y="960"/>
              <a:ext cx="1728" cy="1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Group 31"/>
            <p:cNvGrpSpPr>
              <a:grpSpLocks/>
            </p:cNvGrpSpPr>
            <p:nvPr/>
          </p:nvGrpSpPr>
          <p:grpSpPr bwMode="auto">
            <a:xfrm>
              <a:off x="2736" y="1968"/>
              <a:ext cx="750" cy="154"/>
              <a:chOff x="864" y="1920"/>
              <a:chExt cx="750" cy="154"/>
            </a:xfrm>
          </p:grpSpPr>
          <p:sp>
            <p:nvSpPr>
              <p:cNvPr id="7" name="Text Box 32"/>
              <p:cNvSpPr txBox="1">
                <a:spLocks noChangeArrowheads="1"/>
              </p:cNvSpPr>
              <p:nvPr/>
            </p:nvSpPr>
            <p:spPr bwMode="auto">
              <a:xfrm>
                <a:off x="1008" y="1920"/>
                <a:ext cx="480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Adobe 명조 Std Acro M"/>
                    <a:cs typeface="Adobe 명조 Std Acro M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Adobe 명조 Std Acro M"/>
                    <a:cs typeface="Adobe 명조 Std Acro M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Adobe 명조 Std Acro M"/>
                    <a:cs typeface="Adobe 명조 Std Acro M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Adobe 명조 Std Acro M"/>
                    <a:cs typeface="Adobe 명조 Std Acro M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Adobe 명조 Std Acro M"/>
                    <a:cs typeface="Adobe 명조 Std Acro M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Adobe 명조 Std Acro M"/>
                    <a:cs typeface="Adobe 명조 Std Acro M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Adobe 명조 Std Acro M"/>
                    <a:cs typeface="Adobe 명조 Std Acro M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Adobe 명조 Std Acro M"/>
                    <a:cs typeface="Adobe 명조 Std Acro M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Adobe 명조 Std Acro M"/>
                    <a:cs typeface="Adobe 명조 Std Acro M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cs-CZ" sz="1000" b="1">
                    <a:solidFill>
                      <a:schemeClr val="bg1"/>
                    </a:solidFill>
                  </a:rPr>
                  <a:t>100 um</a:t>
                </a:r>
                <a:endParaRPr lang="en-US" sz="10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Line 33"/>
              <p:cNvSpPr>
                <a:spLocks noChangeShapeType="1"/>
              </p:cNvSpPr>
              <p:nvPr/>
            </p:nvSpPr>
            <p:spPr bwMode="auto">
              <a:xfrm>
                <a:off x="864" y="2064"/>
                <a:ext cx="750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</p:grp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 rot="5400000" flipH="1" flipV="1">
            <a:off x="-38100" y="1714500"/>
            <a:ext cx="2057400" cy="0"/>
          </a:xfrm>
          <a:prstGeom prst="line">
            <a:avLst/>
          </a:prstGeom>
          <a:noFill/>
          <a:ln w="19050" algn="ctr">
            <a:solidFill>
              <a:schemeClr val="bg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733800" y="838200"/>
            <a:ext cx="54102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1600">
                <a:ea typeface="MS PGothic" pitchFamily="34" charset="-128"/>
              </a:rPr>
              <a:t>- polished wafer for SOI is made with Ø150.3 mm,</a:t>
            </a:r>
          </a:p>
          <a:p>
            <a:pPr eaLnBrk="0" hangingPunct="0"/>
            <a:r>
              <a:rPr lang="en-US" sz="1600">
                <a:ea typeface="MS PGothic" pitchFamily="34" charset="-128"/>
              </a:rPr>
              <a:t>- asymmetric edge profile for maximizing of bonding area,</a:t>
            </a:r>
          </a:p>
          <a:p>
            <a:pPr eaLnBrk="0" hangingPunct="0"/>
            <a:endParaRPr lang="en-US" sz="1600">
              <a:ea typeface="MS PGothic" pitchFamily="34" charset="-128"/>
            </a:endParaRPr>
          </a:p>
          <a:p>
            <a:pPr eaLnBrk="0" hangingPunct="0"/>
            <a:r>
              <a:rPr lang="en-US" sz="1600">
                <a:ea typeface="MS PGothic" pitchFamily="34" charset="-128"/>
              </a:rPr>
              <a:t>- post bond annealing in wet atmosphere (for oxidation of bonded pair edge),</a:t>
            </a:r>
          </a:p>
          <a:p>
            <a:pPr eaLnBrk="0" hangingPunct="0"/>
            <a:endParaRPr lang="en-US" sz="1600">
              <a:ea typeface="MS PGothic" pitchFamily="34" charset="-128"/>
            </a:endParaRPr>
          </a:p>
          <a:p>
            <a:pPr eaLnBrk="0" hangingPunct="0"/>
            <a:r>
              <a:rPr lang="en-US" sz="1600">
                <a:ea typeface="MS PGothic" pitchFamily="34" charset="-128"/>
              </a:rPr>
              <a:t>- SOI edge grinding - removal of 300 µm fro</a:t>
            </a:r>
            <a:r>
              <a:rPr lang="cs-CZ" sz="1600">
                <a:ea typeface="MS PGothic" pitchFamily="34" charset="-128"/>
              </a:rPr>
              <a:t>m</a:t>
            </a:r>
            <a:r>
              <a:rPr lang="en-US" sz="1600">
                <a:ea typeface="MS PGothic" pitchFamily="34" charset="-128"/>
              </a:rPr>
              <a:t> wafer Ø,</a:t>
            </a:r>
          </a:p>
          <a:p>
            <a:pPr eaLnBrk="0" hangingPunct="0"/>
            <a:r>
              <a:rPr lang="en-US" sz="1600">
                <a:ea typeface="MS PGothic" pitchFamily="34" charset="-128"/>
              </a:rPr>
              <a:t>- Profiling of device layer edge (to prevent peeling)</a:t>
            </a:r>
            <a:r>
              <a:rPr lang="en-US" sz="1600" b="1">
                <a:ea typeface="MS PGothic" pitchFamily="34" charset="-128"/>
              </a:rPr>
              <a:t>. 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743200"/>
            <a:ext cx="1616075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0"/>
            <a:ext cx="17557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1676400" y="3657600"/>
            <a:ext cx="304800" cy="4572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cs-CZ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381000" y="2667000"/>
            <a:ext cx="3352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1600" b="1">
                <a:ea typeface="MS PGothic" pitchFamily="34" charset="-128"/>
              </a:rPr>
              <a:t>- min. 150 µm will be ground off</a:t>
            </a:r>
          </a:p>
        </p:txBody>
      </p:sp>
      <p:pic>
        <p:nvPicPr>
          <p:cNvPr id="16" name="Picture 2" descr="NO-10T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267200"/>
            <a:ext cx="2605088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152400" y="5181600"/>
            <a:ext cx="6019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/>
              <a:t>- Details of notch confirm alignment accuracy of ~10 µm.</a:t>
            </a:r>
          </a:p>
          <a:p>
            <a:pPr eaLnBrk="0" hangingPunct="0">
              <a:spcBef>
                <a:spcPct val="50000"/>
              </a:spcBef>
            </a:pPr>
            <a:r>
              <a:rPr lang="en-US" sz="1600"/>
              <a:t>- Alignment is important for bonding of wafers with structures or for both-side technologies.</a:t>
            </a:r>
          </a:p>
        </p:txBody>
      </p:sp>
    </p:spTree>
    <p:extLst>
      <p:ext uri="{BB962C8B-B14F-4D97-AF65-F5344CB8AC3E}">
        <p14:creationId xmlns:p14="http://schemas.microsoft.com/office/powerpoint/2010/main" val="196707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ýsledek obrázku pro &quot;global semiconductor market&quot; 2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47431"/>
            <a:ext cx="6984776" cy="456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61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/>
          <p:cNvSpPr>
            <a:spLocks noGrp="1"/>
          </p:cNvSpPr>
          <p:nvPr>
            <p:ph type="title"/>
          </p:nvPr>
        </p:nvSpPr>
        <p:spPr>
          <a:xfrm>
            <a:off x="323528" y="1412776"/>
            <a:ext cx="8208912" cy="2088232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Základní metody pro analýzy kvality </a:t>
            </a:r>
            <a:r>
              <a:rPr lang="cs-CZ" dirty="0" err="1" smtClean="0"/>
              <a:t>bondingu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 (komerční řešení EVG)</a:t>
            </a:r>
            <a:br>
              <a:rPr lang="cs-CZ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84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8600"/>
            <a:ext cx="8299648" cy="586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293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258175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540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220075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365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814387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746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258175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16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143875" cy="589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452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39" y="381000"/>
            <a:ext cx="8181975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916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82550"/>
            <a:ext cx="8372475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127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87630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Rectangle 4"/>
          <p:cNvSpPr>
            <a:spLocks noChangeArrowheads="1"/>
          </p:cNvSpPr>
          <p:nvPr/>
        </p:nvSpPr>
        <p:spPr bwMode="auto">
          <a:xfrm>
            <a:off x="179512" y="116632"/>
            <a:ext cx="25069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sz="2800" dirty="0">
                <a:solidFill>
                  <a:schemeClr val="accent6"/>
                </a:solidFill>
                <a:latin typeface="Franklin Gothic Demi" panose="020B0703020102020204" pitchFamily="34" charset="0"/>
                <a:ea typeface="+mj-ea"/>
                <a:cs typeface="+mj-cs"/>
              </a:rPr>
              <a:t>ONCR/BGSOI </a:t>
            </a:r>
            <a:endParaRPr lang="en-US" sz="2800" dirty="0">
              <a:solidFill>
                <a:schemeClr val="accent6"/>
              </a:solidFill>
              <a:latin typeface="Franklin Gothic Demi" panose="020B0703020102020204" pitchFamily="34" charset="0"/>
              <a:ea typeface="+mj-ea"/>
              <a:cs typeface="+mj-cs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997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98" y="404664"/>
            <a:ext cx="7166818" cy="4811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7504" y="-44963"/>
            <a:ext cx="8352928" cy="734616"/>
          </a:xfrm>
        </p:spPr>
        <p:txBody>
          <a:bodyPr>
            <a:normAutofit/>
          </a:bodyPr>
          <a:lstStyle/>
          <a:p>
            <a:r>
              <a:rPr lang="cs-CZ" dirty="0" err="1" smtClean="0"/>
              <a:t>Moorův</a:t>
            </a:r>
            <a:r>
              <a:rPr lang="cs-CZ" dirty="0" smtClean="0"/>
              <a:t> zákon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79512" y="5215996"/>
            <a:ext cx="8568952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en-US" dirty="0"/>
              <a:t>... počet tranzistorů na stejné ploše čipu se každé dva roky </a:t>
            </a:r>
            <a:r>
              <a:rPr lang="cs-CZ" altLang="en-US" dirty="0" smtClean="0"/>
              <a:t>zdvojnásobí</a:t>
            </a:r>
          </a:p>
          <a:p>
            <a:pPr>
              <a:spcBef>
                <a:spcPct val="10000"/>
              </a:spcBef>
            </a:pPr>
            <a:r>
              <a:rPr lang="cs-CZ" altLang="en-US" dirty="0"/>
              <a:t>- min. rozměr tranzistoru: </a:t>
            </a:r>
            <a:r>
              <a:rPr lang="cs-CZ" altLang="en-US" dirty="0" smtClean="0"/>
              <a:t>5 </a:t>
            </a:r>
            <a:r>
              <a:rPr lang="cs-CZ" altLang="en-US" dirty="0" err="1" smtClean="0"/>
              <a:t>nm</a:t>
            </a:r>
            <a:r>
              <a:rPr lang="cs-CZ" altLang="en-US" dirty="0" smtClean="0"/>
              <a:t>? </a:t>
            </a:r>
            <a:r>
              <a:rPr lang="cs-CZ" altLang="en-US" dirty="0"/>
              <a:t>(odhad z 1961 – 10 </a:t>
            </a:r>
            <a:r>
              <a:rPr lang="el-GR" altLang="en-US" dirty="0">
                <a:cs typeface="Arial" pitchFamily="34" charset="0"/>
              </a:rPr>
              <a:t>μ</a:t>
            </a:r>
            <a:r>
              <a:rPr lang="cs-CZ" altLang="en-US" dirty="0" smtClean="0">
                <a:cs typeface="Arial" pitchFamily="34" charset="0"/>
              </a:rPr>
              <a:t>m, 2000 – 16 </a:t>
            </a:r>
            <a:r>
              <a:rPr lang="cs-CZ" altLang="en-US" dirty="0" err="1" smtClean="0">
                <a:cs typeface="Arial" pitchFamily="34" charset="0"/>
              </a:rPr>
              <a:t>nm</a:t>
            </a:r>
            <a:r>
              <a:rPr lang="cs-CZ" altLang="en-US" dirty="0" smtClean="0">
                <a:cs typeface="Arial" pitchFamily="34" charset="0"/>
              </a:rPr>
              <a:t>)</a:t>
            </a:r>
            <a:endParaRPr lang="el-GR" altLang="en-US" dirty="0">
              <a:cs typeface="Arial" pitchFamily="34" charset="0"/>
            </a:endParaRPr>
          </a:p>
          <a:p>
            <a:pPr>
              <a:spcBef>
                <a:spcPct val="10000"/>
              </a:spcBef>
            </a:pPr>
            <a:r>
              <a:rPr lang="cs-CZ" altLang="en-US" dirty="0"/>
              <a:t>- dnes: </a:t>
            </a:r>
            <a:r>
              <a:rPr lang="cs-CZ" altLang="en-US" dirty="0" smtClean="0"/>
              <a:t>12 </a:t>
            </a:r>
            <a:r>
              <a:rPr lang="cs-CZ" altLang="en-US" dirty="0" err="1" smtClean="0"/>
              <a:t>nm</a:t>
            </a:r>
            <a:endParaRPr lang="cs-CZ" altLang="en-US" dirty="0"/>
          </a:p>
        </p:txBody>
      </p:sp>
    </p:spTree>
    <p:extLst>
      <p:ext uri="{BB962C8B-B14F-4D97-AF65-F5344CB8AC3E}">
        <p14:creationId xmlns:p14="http://schemas.microsoft.com/office/powerpoint/2010/main" val="219676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05" y="834995"/>
            <a:ext cx="3481939" cy="2595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984859" y="834995"/>
            <a:ext cx="507251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itchFamily="34" charset="0"/>
              <a:buChar char="•"/>
            </a:pPr>
            <a:r>
              <a:rPr lang="en-US" sz="1700" dirty="0"/>
              <a:t>Precise targeting of the grinding and polishing stock removals.</a:t>
            </a:r>
          </a:p>
          <a:p>
            <a:pPr marL="182563" indent="-182563">
              <a:buFont typeface="Arial" pitchFamily="34" charset="0"/>
              <a:buChar char="•"/>
            </a:pPr>
            <a:endParaRPr lang="en-US" sz="1700" dirty="0" smtClean="0"/>
          </a:p>
          <a:p>
            <a:pPr marL="182563" indent="-182563">
              <a:buFont typeface="Arial" pitchFamily="34" charset="0"/>
              <a:buChar char="•"/>
            </a:pPr>
            <a:r>
              <a:rPr lang="en-US" sz="1700" dirty="0" smtClean="0"/>
              <a:t>Examples of two lots with device layer thickness targets of 115,0 and 3,0 um.</a:t>
            </a:r>
          </a:p>
          <a:p>
            <a:pPr marL="182563" indent="-182563">
              <a:buFont typeface="Arial" pitchFamily="34" charset="0"/>
              <a:buChar char="•"/>
            </a:pPr>
            <a:endParaRPr lang="en-US" sz="1700" dirty="0" smtClean="0"/>
          </a:p>
          <a:p>
            <a:pPr marL="182563" indent="-182563">
              <a:buFont typeface="Arial" pitchFamily="34" charset="0"/>
              <a:buChar char="•"/>
            </a:pPr>
            <a:r>
              <a:rPr lang="en-US" sz="1700" dirty="0" smtClean="0"/>
              <a:t>Usual within-wafer thickness variability of 0,5 – 1,0 um.</a:t>
            </a:r>
          </a:p>
          <a:p>
            <a:pPr marL="182563" indent="-182563">
              <a:buFont typeface="Arial" pitchFamily="34" charset="0"/>
              <a:buChar char="•"/>
            </a:pPr>
            <a:endParaRPr lang="en-US" sz="1700" dirty="0"/>
          </a:p>
          <a:p>
            <a:pPr marL="182563" indent="-182563">
              <a:buFont typeface="Arial" pitchFamily="34" charset="0"/>
              <a:buChar char="•"/>
            </a:pPr>
            <a:r>
              <a:rPr lang="en-US" sz="1700" dirty="0" smtClean="0"/>
              <a:t>Usual within-lot thickness variability of 1,0 um.</a:t>
            </a:r>
            <a:endParaRPr lang="cs-CZ" sz="17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36" y="3882710"/>
            <a:ext cx="8719129" cy="2059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0" y="92075"/>
            <a:ext cx="91440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eaLnBrk="1" hangingPunct="1"/>
            <a:r>
              <a:rPr lang="cs-CZ" sz="2800" dirty="0" smtClean="0">
                <a:solidFill>
                  <a:schemeClr val="accent6"/>
                </a:solidFill>
                <a:latin typeface="Franklin Gothic Demi" panose="020B0703020102020204" pitchFamily="34" charset="0"/>
                <a:ea typeface="+mj-ea"/>
                <a:cs typeface="+mj-cs"/>
              </a:rPr>
              <a:t>BGSOI - </a:t>
            </a:r>
            <a:r>
              <a:rPr lang="cs-CZ" sz="2800" dirty="0" err="1" smtClean="0">
                <a:solidFill>
                  <a:schemeClr val="accent6"/>
                </a:solidFill>
                <a:latin typeface="Franklin Gothic Demi" panose="020B0703020102020204" pitchFamily="34" charset="0"/>
                <a:ea typeface="+mj-ea"/>
                <a:cs typeface="+mj-cs"/>
              </a:rPr>
              <a:t>manufacturing</a:t>
            </a:r>
            <a:endParaRPr lang="en-US" sz="2800" dirty="0">
              <a:solidFill>
                <a:schemeClr val="accent6"/>
              </a:solidFill>
              <a:latin typeface="Franklin Gothic Demi" panose="020B07030201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5613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97" name="Rectangle 13"/>
          <p:cNvSpPr>
            <a:spLocks noChangeArrowheads="1"/>
          </p:cNvSpPr>
          <p:nvPr/>
        </p:nvSpPr>
        <p:spPr bwMode="auto">
          <a:xfrm>
            <a:off x="0" y="92075"/>
            <a:ext cx="91440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eaLnBrk="1" hangingPunct="1"/>
            <a:r>
              <a:rPr lang="en-US" sz="2800" dirty="0">
                <a:solidFill>
                  <a:schemeClr val="accent6"/>
                </a:solidFill>
                <a:latin typeface="Franklin Gothic Demi" panose="020B0703020102020204" pitchFamily="34" charset="0"/>
                <a:ea typeface="+mj-ea"/>
                <a:cs typeface="+mj-cs"/>
              </a:rPr>
              <a:t>Defect-free CZ </a:t>
            </a:r>
            <a:r>
              <a:rPr lang="cs-CZ" sz="2800" dirty="0">
                <a:solidFill>
                  <a:schemeClr val="accent6"/>
                </a:solidFill>
                <a:latin typeface="Franklin Gothic Demi" panose="020B0703020102020204" pitchFamily="34" charset="0"/>
                <a:ea typeface="+mj-ea"/>
                <a:cs typeface="+mj-cs"/>
              </a:rPr>
              <a:t>Si</a:t>
            </a:r>
            <a:r>
              <a:rPr lang="en-US" sz="2800" dirty="0">
                <a:solidFill>
                  <a:schemeClr val="accent6"/>
                </a:solidFill>
                <a:latin typeface="Franklin Gothic Demi" panose="020B0703020102020204" pitchFamily="34" charset="0"/>
                <a:ea typeface="+mj-ea"/>
                <a:cs typeface="+mj-cs"/>
              </a:rPr>
              <a:t> - </a:t>
            </a:r>
            <a:r>
              <a:rPr lang="cs-CZ" sz="2800" dirty="0">
                <a:solidFill>
                  <a:schemeClr val="accent6"/>
                </a:solidFill>
                <a:latin typeface="Franklin Gothic Demi" panose="020B0703020102020204" pitchFamily="34" charset="0"/>
                <a:ea typeface="+mj-ea"/>
                <a:cs typeface="+mj-cs"/>
              </a:rPr>
              <a:t>B</a:t>
            </a:r>
            <a:r>
              <a:rPr lang="en-US" sz="2800" dirty="0" err="1">
                <a:solidFill>
                  <a:schemeClr val="accent6"/>
                </a:solidFill>
                <a:latin typeface="Franklin Gothic Demi" panose="020B0703020102020204" pitchFamily="34" charset="0"/>
                <a:ea typeface="+mj-ea"/>
                <a:cs typeface="+mj-cs"/>
              </a:rPr>
              <a:t>ulk</a:t>
            </a:r>
            <a:endParaRPr lang="en-US" sz="2800" dirty="0">
              <a:solidFill>
                <a:schemeClr val="accent6"/>
              </a:solidFill>
              <a:latin typeface="Franklin Gothic Demi" panose="020B0703020102020204" pitchFamily="34" charset="0"/>
              <a:ea typeface="+mj-ea"/>
              <a:cs typeface="+mj-cs"/>
            </a:endParaRPr>
          </a:p>
        </p:txBody>
      </p:sp>
      <p:sp>
        <p:nvSpPr>
          <p:cNvPr id="93198" name="Text Box 14"/>
          <p:cNvSpPr txBox="1">
            <a:spLocks noChangeArrowheads="1"/>
          </p:cNvSpPr>
          <p:nvPr/>
        </p:nvSpPr>
        <p:spPr bwMode="auto">
          <a:xfrm>
            <a:off x="365125" y="868363"/>
            <a:ext cx="436880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61950" indent="-952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cs-CZ" sz="1600" b="1"/>
              <a:t>Denudation annealing</a:t>
            </a:r>
          </a:p>
          <a:p>
            <a:pPr lvl="1">
              <a:buFontTx/>
              <a:buChar char="-"/>
            </a:pPr>
            <a:r>
              <a:rPr lang="cs-CZ" sz="1600"/>
              <a:t>1200°C / 2hrs, N2 + 0,5% O2</a:t>
            </a:r>
          </a:p>
          <a:p>
            <a:pPr lvl="1">
              <a:buFontTx/>
              <a:buChar char="-"/>
            </a:pPr>
            <a:r>
              <a:rPr lang="cs-CZ" sz="1600"/>
              <a:t>dissolution of grown-in oxygen precipitates</a:t>
            </a:r>
          </a:p>
          <a:p>
            <a:pPr lvl="1">
              <a:buFontTx/>
              <a:buChar char="-"/>
            </a:pPr>
            <a:r>
              <a:rPr lang="cs-CZ" sz="1600"/>
              <a:t>oxygen outdiffusion</a:t>
            </a:r>
          </a:p>
          <a:p>
            <a:pPr lvl="1">
              <a:buFontTx/>
              <a:buChar char="-"/>
            </a:pPr>
            <a:r>
              <a:rPr lang="cs-CZ" sz="1600"/>
              <a:t>denuded zone</a:t>
            </a:r>
            <a:endParaRPr lang="en-US" sz="1600"/>
          </a:p>
        </p:txBody>
      </p:sp>
      <p:sp>
        <p:nvSpPr>
          <p:cNvPr id="93200" name="Text Box 16"/>
          <p:cNvSpPr txBox="1">
            <a:spLocks noChangeArrowheads="1"/>
          </p:cNvSpPr>
          <p:nvPr/>
        </p:nvSpPr>
        <p:spPr bwMode="auto">
          <a:xfrm>
            <a:off x="611188" y="2422525"/>
            <a:ext cx="3200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/>
              <a:t>polished	             DZ annealed</a:t>
            </a:r>
            <a:endParaRPr lang="en-US" sz="1600"/>
          </a:p>
        </p:txBody>
      </p:sp>
      <p:pic>
        <p:nvPicPr>
          <p:cNvPr id="93202" name="Picture 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r="3429" b="2213"/>
          <a:stretch>
            <a:fillRect/>
          </a:stretch>
        </p:blipFill>
        <p:spPr bwMode="auto">
          <a:xfrm>
            <a:off x="4343400" y="2679700"/>
            <a:ext cx="4572000" cy="321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203" name="Line 19"/>
          <p:cNvSpPr>
            <a:spLocks noChangeShapeType="1"/>
          </p:cNvSpPr>
          <p:nvPr/>
        </p:nvSpPr>
        <p:spPr bwMode="auto">
          <a:xfrm>
            <a:off x="5165725" y="4435475"/>
            <a:ext cx="338455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cs-CZ"/>
          </a:p>
        </p:txBody>
      </p:sp>
      <p:pic>
        <p:nvPicPr>
          <p:cNvPr id="93204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79725"/>
            <a:ext cx="34575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4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20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5" name="Rectangle 5"/>
          <p:cNvSpPr>
            <a:spLocks noChangeArrowheads="1"/>
          </p:cNvSpPr>
          <p:nvPr/>
        </p:nvSpPr>
        <p:spPr bwMode="auto">
          <a:xfrm>
            <a:off x="0" y="170180"/>
            <a:ext cx="91440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>
              <a:spcBef>
                <a:spcPct val="0"/>
              </a:spcBef>
            </a:pPr>
            <a:r>
              <a:rPr lang="en-US" sz="2800" dirty="0">
                <a:solidFill>
                  <a:schemeClr val="accent6"/>
                </a:solidFill>
                <a:latin typeface="Franklin Gothic Demi" panose="020B0703020102020204" pitchFamily="34" charset="0"/>
                <a:ea typeface="+mj-ea"/>
                <a:cs typeface="+mj-cs"/>
              </a:rPr>
              <a:t>Defect-free </a:t>
            </a:r>
            <a:r>
              <a:rPr lang="cs-CZ" sz="2800" dirty="0">
                <a:solidFill>
                  <a:schemeClr val="accent6"/>
                </a:solidFill>
                <a:latin typeface="Franklin Gothic Demi" panose="020B0703020102020204" pitchFamily="34" charset="0"/>
                <a:ea typeface="+mj-ea"/>
                <a:cs typeface="+mj-cs"/>
              </a:rPr>
              <a:t>BG</a:t>
            </a:r>
            <a:r>
              <a:rPr lang="en-US" sz="2800" dirty="0">
                <a:solidFill>
                  <a:schemeClr val="accent6"/>
                </a:solidFill>
                <a:latin typeface="Franklin Gothic Demi" panose="020B0703020102020204" pitchFamily="34" charset="0"/>
                <a:ea typeface="+mj-ea"/>
                <a:cs typeface="+mj-cs"/>
              </a:rPr>
              <a:t>SOI </a:t>
            </a:r>
            <a:r>
              <a:rPr lang="cs-CZ" sz="2800" dirty="0">
                <a:solidFill>
                  <a:schemeClr val="accent6"/>
                </a:solidFill>
                <a:latin typeface="Franklin Gothic Demi" panose="020B0703020102020204" pitchFamily="34" charset="0"/>
                <a:ea typeface="+mj-ea"/>
                <a:cs typeface="+mj-cs"/>
              </a:rPr>
              <a:t>D</a:t>
            </a:r>
            <a:r>
              <a:rPr lang="en-US" sz="2800" dirty="0" err="1">
                <a:solidFill>
                  <a:schemeClr val="accent6"/>
                </a:solidFill>
                <a:latin typeface="Franklin Gothic Demi" panose="020B0703020102020204" pitchFamily="34" charset="0"/>
                <a:ea typeface="+mj-ea"/>
                <a:cs typeface="+mj-cs"/>
              </a:rPr>
              <a:t>evice</a:t>
            </a:r>
            <a:r>
              <a:rPr lang="en-US" sz="2800" dirty="0">
                <a:solidFill>
                  <a:schemeClr val="accent6"/>
                </a:solidFill>
                <a:latin typeface="Franklin Gothic Demi" panose="020B0703020102020204" pitchFamily="34" charset="0"/>
                <a:ea typeface="+mj-ea"/>
                <a:cs typeface="+mj-cs"/>
              </a:rPr>
              <a:t> </a:t>
            </a:r>
            <a:r>
              <a:rPr lang="cs-CZ" sz="2800" dirty="0">
                <a:solidFill>
                  <a:schemeClr val="accent6"/>
                </a:solidFill>
                <a:latin typeface="Franklin Gothic Demi" panose="020B0703020102020204" pitchFamily="34" charset="0"/>
                <a:ea typeface="+mj-ea"/>
                <a:cs typeface="+mj-cs"/>
              </a:rPr>
              <a:t>L</a:t>
            </a:r>
            <a:r>
              <a:rPr lang="en-US" sz="2800" dirty="0" err="1">
                <a:solidFill>
                  <a:schemeClr val="accent6"/>
                </a:solidFill>
                <a:latin typeface="Franklin Gothic Demi" panose="020B0703020102020204" pitchFamily="34" charset="0"/>
                <a:ea typeface="+mj-ea"/>
                <a:cs typeface="+mj-cs"/>
              </a:rPr>
              <a:t>ayer</a:t>
            </a:r>
            <a:endParaRPr lang="en-US" sz="2800" dirty="0">
              <a:solidFill>
                <a:schemeClr val="accent6"/>
              </a:solidFill>
              <a:latin typeface="Franklin Gothic Demi" panose="020B0703020102020204" pitchFamily="34" charset="0"/>
              <a:ea typeface="+mj-ea"/>
              <a:cs typeface="+mj-cs"/>
            </a:endParaRPr>
          </a:p>
        </p:txBody>
      </p:sp>
      <p:pic>
        <p:nvPicPr>
          <p:cNvPr id="11776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1371600"/>
            <a:ext cx="22479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7" name="Rectangle 7"/>
          <p:cNvSpPr>
            <a:spLocks noChangeArrowheads="1"/>
          </p:cNvSpPr>
          <p:nvPr/>
        </p:nvSpPr>
        <p:spPr bwMode="auto">
          <a:xfrm>
            <a:off x="4708525" y="1042909"/>
            <a:ext cx="3985684" cy="1171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>
              <a:tabLst>
                <a:tab pos="180975" algn="l"/>
              </a:tabLst>
            </a:pPr>
            <a:r>
              <a:rPr lang="en-US" sz="1400" i="1" dirty="0"/>
              <a:t>Formation of buried oxide on </a:t>
            </a:r>
            <a:r>
              <a:rPr lang="cs-CZ" sz="1400" i="1" dirty="0" err="1"/>
              <a:t>device</a:t>
            </a:r>
            <a:r>
              <a:rPr lang="en-US" sz="1400" i="1" dirty="0"/>
              <a:t> wafer:</a:t>
            </a:r>
            <a:endParaRPr lang="en-US" sz="1400" dirty="0"/>
          </a:p>
          <a:p>
            <a:pPr>
              <a:tabLst>
                <a:tab pos="180975" algn="l"/>
              </a:tabLst>
            </a:pPr>
            <a:r>
              <a:rPr lang="en-US" sz="1400" dirty="0"/>
              <a:t>	- load &amp; </a:t>
            </a:r>
            <a:r>
              <a:rPr lang="en-US" sz="1400" dirty="0" smtClean="0"/>
              <a:t>r</a:t>
            </a:r>
            <a:r>
              <a:rPr lang="cs-CZ" sz="1400" dirty="0" smtClean="0"/>
              <a:t>a</a:t>
            </a:r>
            <a:r>
              <a:rPr lang="en-US" sz="1400" dirty="0" err="1" smtClean="0"/>
              <a:t>mp</a:t>
            </a:r>
            <a:r>
              <a:rPr lang="en-US" sz="1400" dirty="0" smtClean="0"/>
              <a:t>-up</a:t>
            </a:r>
            <a:endParaRPr lang="en-US" sz="1400" dirty="0"/>
          </a:p>
          <a:p>
            <a:pPr>
              <a:tabLst>
                <a:tab pos="180975" algn="l"/>
              </a:tabLst>
            </a:pPr>
            <a:r>
              <a:rPr lang="en-US" sz="1400" dirty="0"/>
              <a:t>	- </a:t>
            </a:r>
            <a:r>
              <a:rPr lang="en-US" sz="1400" b="1" dirty="0"/>
              <a:t>DZ annealing</a:t>
            </a:r>
            <a:r>
              <a:rPr lang="en-US" sz="1400" dirty="0"/>
              <a:t>  (1200°C/2 </a:t>
            </a:r>
            <a:r>
              <a:rPr lang="en-US" sz="1400" dirty="0" err="1"/>
              <a:t>hrs</a:t>
            </a:r>
            <a:r>
              <a:rPr lang="en-US" sz="1400" dirty="0"/>
              <a:t>,  N2+0,5%O2)</a:t>
            </a:r>
            <a:endParaRPr lang="en-US" sz="1400" b="1" dirty="0"/>
          </a:p>
          <a:p>
            <a:pPr>
              <a:tabLst>
                <a:tab pos="180975" algn="l"/>
              </a:tabLst>
            </a:pPr>
            <a:r>
              <a:rPr lang="en-US" sz="1400" dirty="0"/>
              <a:t>	- thermal oxidation (1100°C/50 min, wet O2)</a:t>
            </a:r>
          </a:p>
          <a:p>
            <a:pPr>
              <a:tabLst>
                <a:tab pos="180975" algn="l"/>
              </a:tabLst>
            </a:pPr>
            <a:r>
              <a:rPr lang="en-US" sz="1400" dirty="0"/>
              <a:t>	- </a:t>
            </a:r>
            <a:r>
              <a:rPr lang="en-US" sz="1400" dirty="0" smtClean="0"/>
              <a:t>r</a:t>
            </a:r>
            <a:r>
              <a:rPr lang="cs-CZ" sz="1400" dirty="0" smtClean="0"/>
              <a:t>a</a:t>
            </a:r>
            <a:r>
              <a:rPr lang="en-US" sz="1400" dirty="0" err="1" smtClean="0"/>
              <a:t>mp</a:t>
            </a:r>
            <a:r>
              <a:rPr lang="en-US" sz="1400" dirty="0" smtClean="0"/>
              <a:t>-down </a:t>
            </a:r>
            <a:r>
              <a:rPr lang="en-US" sz="1400" dirty="0"/>
              <a:t>&amp; unload </a:t>
            </a:r>
          </a:p>
        </p:txBody>
      </p:sp>
      <p:sp>
        <p:nvSpPr>
          <p:cNvPr id="117772" name="Rectangle 12"/>
          <p:cNvSpPr>
            <a:spLocks noChangeArrowheads="1"/>
          </p:cNvSpPr>
          <p:nvPr/>
        </p:nvSpPr>
        <p:spPr bwMode="auto">
          <a:xfrm>
            <a:off x="2835275" y="1387475"/>
            <a:ext cx="99536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device wafer</a:t>
            </a:r>
            <a:endParaRPr lang="en-US" sz="1400"/>
          </a:p>
        </p:txBody>
      </p:sp>
      <p:sp>
        <p:nvSpPr>
          <p:cNvPr id="117773" name="Rectangle 13"/>
          <p:cNvSpPr>
            <a:spLocks noChangeArrowheads="1"/>
          </p:cNvSpPr>
          <p:nvPr/>
        </p:nvSpPr>
        <p:spPr bwMode="auto">
          <a:xfrm>
            <a:off x="2835275" y="1890713"/>
            <a:ext cx="10144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handle wafer</a:t>
            </a:r>
            <a:endParaRPr lang="en-US" sz="1400"/>
          </a:p>
        </p:txBody>
      </p:sp>
      <p:sp>
        <p:nvSpPr>
          <p:cNvPr id="117774" name="Rectangle 14"/>
          <p:cNvSpPr>
            <a:spLocks noChangeArrowheads="1"/>
          </p:cNvSpPr>
          <p:nvPr/>
        </p:nvSpPr>
        <p:spPr bwMode="auto">
          <a:xfrm>
            <a:off x="2835275" y="1616075"/>
            <a:ext cx="9652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buried oxide</a:t>
            </a:r>
            <a:endParaRPr lang="en-US" sz="1400"/>
          </a:p>
        </p:txBody>
      </p:sp>
      <p:sp>
        <p:nvSpPr>
          <p:cNvPr id="117775" name="Text Box 15"/>
          <p:cNvSpPr txBox="1">
            <a:spLocks noChangeArrowheads="1"/>
          </p:cNvSpPr>
          <p:nvPr/>
        </p:nvSpPr>
        <p:spPr bwMode="auto">
          <a:xfrm>
            <a:off x="412750" y="1050925"/>
            <a:ext cx="29241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1"/>
              <a:t>SOI</a:t>
            </a:r>
            <a:r>
              <a:rPr lang="cs-CZ" sz="1400" i="1"/>
              <a:t>  (HFVR materials)</a:t>
            </a:r>
            <a:endParaRPr lang="en-US" sz="1400" i="1"/>
          </a:p>
        </p:txBody>
      </p:sp>
      <p:sp>
        <p:nvSpPr>
          <p:cNvPr id="117776" name="Line 16"/>
          <p:cNvSpPr>
            <a:spLocks noChangeShapeType="1"/>
          </p:cNvSpPr>
          <p:nvPr/>
        </p:nvSpPr>
        <p:spPr bwMode="auto">
          <a:xfrm>
            <a:off x="4206875" y="4664075"/>
            <a:ext cx="501650" cy="411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cs-CZ"/>
          </a:p>
        </p:txBody>
      </p:sp>
      <p:pic>
        <p:nvPicPr>
          <p:cNvPr id="117778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5" y="3079750"/>
            <a:ext cx="4133850" cy="30003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7780" name="Group 20"/>
          <p:cNvGrpSpPr>
            <a:grpSpLocks/>
          </p:cNvGrpSpPr>
          <p:nvPr/>
        </p:nvGrpSpPr>
        <p:grpSpPr bwMode="auto">
          <a:xfrm>
            <a:off x="457200" y="3063875"/>
            <a:ext cx="3711575" cy="2971800"/>
            <a:chOff x="288" y="1930"/>
            <a:chExt cx="2338" cy="1872"/>
          </a:xfrm>
        </p:grpSpPr>
        <p:pic>
          <p:nvPicPr>
            <p:cNvPr id="117768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930"/>
              <a:ext cx="1356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7769" name="Rectangle 9"/>
            <p:cNvSpPr>
              <a:spLocks noChangeArrowheads="1"/>
            </p:cNvSpPr>
            <p:nvPr/>
          </p:nvSpPr>
          <p:spPr bwMode="auto">
            <a:xfrm>
              <a:off x="1987" y="2333"/>
              <a:ext cx="62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device wafer</a:t>
              </a:r>
              <a:endParaRPr lang="en-US" sz="1400"/>
            </a:p>
          </p:txBody>
        </p:sp>
        <p:sp>
          <p:nvSpPr>
            <p:cNvPr id="117770" name="Rectangle 10"/>
            <p:cNvSpPr>
              <a:spLocks noChangeArrowheads="1"/>
            </p:cNvSpPr>
            <p:nvPr/>
          </p:nvSpPr>
          <p:spPr bwMode="auto">
            <a:xfrm>
              <a:off x="1987" y="3437"/>
              <a:ext cx="63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handle wafer</a:t>
              </a:r>
              <a:endParaRPr lang="en-US" sz="1400"/>
            </a:p>
          </p:txBody>
        </p:sp>
        <p:sp>
          <p:nvSpPr>
            <p:cNvPr id="117771" name="Rectangle 11"/>
            <p:cNvSpPr>
              <a:spLocks noChangeArrowheads="1"/>
            </p:cNvSpPr>
            <p:nvPr/>
          </p:nvSpPr>
          <p:spPr bwMode="auto">
            <a:xfrm>
              <a:off x="1987" y="2851"/>
              <a:ext cx="60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buried oxide</a:t>
              </a:r>
              <a:endParaRPr lang="en-US" sz="1400"/>
            </a:p>
          </p:txBody>
        </p:sp>
        <p:sp>
          <p:nvSpPr>
            <p:cNvPr id="117777" name="Line 17"/>
            <p:cNvSpPr>
              <a:spLocks noChangeShapeType="1"/>
            </p:cNvSpPr>
            <p:nvPr/>
          </p:nvSpPr>
          <p:spPr bwMode="auto">
            <a:xfrm flipH="1" flipV="1">
              <a:off x="1642" y="2765"/>
              <a:ext cx="288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cs-CZ"/>
            </a:p>
          </p:txBody>
        </p:sp>
        <p:sp>
          <p:nvSpPr>
            <p:cNvPr id="117779" name="Rectangle 19"/>
            <p:cNvSpPr>
              <a:spLocks noChangeArrowheads="1"/>
            </p:cNvSpPr>
            <p:nvPr/>
          </p:nvSpPr>
          <p:spPr bwMode="auto">
            <a:xfrm>
              <a:off x="835" y="2592"/>
              <a:ext cx="346" cy="259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19989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7" grpId="0"/>
      <p:bldP spid="11777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3"/>
          <p:cNvSpPr>
            <a:spLocks noChangeArrowheads="1"/>
          </p:cNvSpPr>
          <p:nvPr/>
        </p:nvSpPr>
        <p:spPr bwMode="auto">
          <a:xfrm>
            <a:off x="228600" y="5867400"/>
            <a:ext cx="81168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US" altLang="ja-JP" sz="1000">
                <a:ea typeface="MS PGothic" pitchFamily="34" charset="-128"/>
              </a:rPr>
              <a:t>S. S. Iyer, in Silicon wafer bonding technology for VLSI and MEMS applications, (ed. S. S. Iyer, A. J. Auberton-Hervé), INSPEC, London 2002 </a:t>
            </a:r>
          </a:p>
        </p:txBody>
      </p:sp>
      <p:sp>
        <p:nvSpPr>
          <p:cNvPr id="53251" name="Rectangle 2"/>
          <p:cNvSpPr txBox="1">
            <a:spLocks noChangeArrowheads="1"/>
          </p:cNvSpPr>
          <p:nvPr/>
        </p:nvSpPr>
        <p:spPr bwMode="auto">
          <a:xfrm>
            <a:off x="0" y="188640"/>
            <a:ext cx="899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9pPr>
          </a:lstStyle>
          <a:p>
            <a:r>
              <a:rPr lang="en-US" sz="2800" dirty="0">
                <a:solidFill>
                  <a:schemeClr val="accent6"/>
                </a:solidFill>
                <a:latin typeface="Franklin Gothic Demi" panose="020B0703020102020204" pitchFamily="34" charset="0"/>
                <a:ea typeface="+mj-ea"/>
                <a:cs typeface="+mj-cs"/>
              </a:rPr>
              <a:t>Comparison of SOI </a:t>
            </a:r>
            <a:r>
              <a:rPr lang="en-US" sz="2800" dirty="0" err="1">
                <a:solidFill>
                  <a:schemeClr val="accent6"/>
                </a:solidFill>
                <a:latin typeface="Franklin Gothic Demi" panose="020B0703020102020204" pitchFamily="34" charset="0"/>
                <a:ea typeface="+mj-ea"/>
                <a:cs typeface="+mj-cs"/>
              </a:rPr>
              <a:t>Manufac</a:t>
            </a:r>
            <a:r>
              <a:rPr lang="cs-CZ" sz="2800" dirty="0">
                <a:solidFill>
                  <a:schemeClr val="accent6"/>
                </a:solidFill>
                <a:latin typeface="Franklin Gothic Demi" panose="020B0703020102020204" pitchFamily="34" charset="0"/>
                <a:ea typeface="+mj-ea"/>
                <a:cs typeface="+mj-cs"/>
              </a:rPr>
              <a:t>t</a:t>
            </a:r>
            <a:r>
              <a:rPr lang="en-US" sz="2800" dirty="0" err="1">
                <a:solidFill>
                  <a:schemeClr val="accent6"/>
                </a:solidFill>
                <a:latin typeface="Franklin Gothic Demi" panose="020B0703020102020204" pitchFamily="34" charset="0"/>
                <a:ea typeface="+mj-ea"/>
                <a:cs typeface="+mj-cs"/>
              </a:rPr>
              <a:t>uring</a:t>
            </a:r>
            <a:r>
              <a:rPr lang="en-US" sz="2800" dirty="0">
                <a:solidFill>
                  <a:schemeClr val="accent6"/>
                </a:solidFill>
                <a:latin typeface="Franklin Gothic Demi" panose="020B0703020102020204" pitchFamily="34" charset="0"/>
                <a:ea typeface="+mj-ea"/>
                <a:cs typeface="+mj-cs"/>
              </a:rPr>
              <a:t> Technologies </a:t>
            </a:r>
          </a:p>
        </p:txBody>
      </p:sp>
      <p:pic>
        <p:nvPicPr>
          <p:cNvPr id="5325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850900"/>
            <a:ext cx="9226550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861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12335" r="5144"/>
          <a:stretch>
            <a:fillRect/>
          </a:stretch>
        </p:blipFill>
        <p:spPr bwMode="auto">
          <a:xfrm>
            <a:off x="617538" y="1049338"/>
            <a:ext cx="5905500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Line 22"/>
          <p:cNvSpPr>
            <a:spLocks noChangeShapeType="1"/>
          </p:cNvSpPr>
          <p:nvPr/>
        </p:nvSpPr>
        <p:spPr bwMode="auto">
          <a:xfrm flipH="1">
            <a:off x="10117138" y="3357563"/>
            <a:ext cx="564515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" name="Text Box 26"/>
          <p:cNvSpPr txBox="1">
            <a:spLocks noChangeArrowheads="1"/>
          </p:cNvSpPr>
          <p:nvPr/>
        </p:nvSpPr>
        <p:spPr bwMode="auto">
          <a:xfrm>
            <a:off x="2268538" y="2276475"/>
            <a:ext cx="2444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9pPr>
          </a:lstStyle>
          <a:p>
            <a:r>
              <a:rPr lang="en-US" sz="1800" b="1"/>
              <a:t>bonding &amp;</a:t>
            </a:r>
            <a:r>
              <a:rPr lang="cs-CZ" sz="1800" b="1"/>
              <a:t> annealing</a:t>
            </a:r>
            <a:endParaRPr lang="en-US" sz="1800" b="1"/>
          </a:p>
        </p:txBody>
      </p:sp>
      <p:grpSp>
        <p:nvGrpSpPr>
          <p:cNvPr id="3" name="Group 91"/>
          <p:cNvGrpSpPr>
            <a:grpSpLocks/>
          </p:cNvGrpSpPr>
          <p:nvPr/>
        </p:nvGrpSpPr>
        <p:grpSpPr bwMode="auto">
          <a:xfrm>
            <a:off x="250825" y="1052513"/>
            <a:ext cx="6591300" cy="915987"/>
            <a:chOff x="158" y="845"/>
            <a:chExt cx="4152" cy="577"/>
          </a:xfrm>
        </p:grpSpPr>
        <p:sp>
          <p:nvSpPr>
            <p:cNvPr id="54368" name="Rectangle 6"/>
            <p:cNvSpPr>
              <a:spLocks noChangeArrowheads="1"/>
            </p:cNvSpPr>
            <p:nvPr/>
          </p:nvSpPr>
          <p:spPr bwMode="auto">
            <a:xfrm>
              <a:off x="599" y="925"/>
              <a:ext cx="3270" cy="497"/>
            </a:xfrm>
            <a:prstGeom prst="rect">
              <a:avLst/>
            </a:prstGeom>
            <a:solidFill>
              <a:srgbClr val="C0C0C0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cs-CZ"/>
            </a:p>
          </p:txBody>
        </p:sp>
        <p:sp>
          <p:nvSpPr>
            <p:cNvPr id="54369" name="Arc 8"/>
            <p:cNvSpPr>
              <a:spLocks/>
            </p:cNvSpPr>
            <p:nvPr/>
          </p:nvSpPr>
          <p:spPr bwMode="auto">
            <a:xfrm>
              <a:off x="3856" y="923"/>
              <a:ext cx="215" cy="499"/>
            </a:xfrm>
            <a:custGeom>
              <a:avLst/>
              <a:gdLst>
                <a:gd name="T0" fmla="*/ 0 w 21600"/>
                <a:gd name="T1" fmla="*/ 0 h 43200"/>
                <a:gd name="T2" fmla="*/ 0 w 21600"/>
                <a:gd name="T3" fmla="*/ 0 h 43200"/>
                <a:gd name="T4" fmla="*/ 0 w 21600"/>
                <a:gd name="T5" fmla="*/ 0 h 432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43200"/>
                <a:gd name="T11" fmla="*/ 21600 w 216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32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519"/>
                    <a:pt x="11944" y="43186"/>
                    <a:pt x="24" y="43199"/>
                  </a:cubicBezTo>
                </a:path>
                <a:path w="21600" h="432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519"/>
                    <a:pt x="11944" y="43186"/>
                    <a:pt x="24" y="43199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C0C0C0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4370" name="Arc 9"/>
            <p:cNvSpPr>
              <a:spLocks/>
            </p:cNvSpPr>
            <p:nvPr/>
          </p:nvSpPr>
          <p:spPr bwMode="auto">
            <a:xfrm flipH="1">
              <a:off x="397" y="925"/>
              <a:ext cx="215" cy="496"/>
            </a:xfrm>
            <a:custGeom>
              <a:avLst/>
              <a:gdLst>
                <a:gd name="T0" fmla="*/ 0 w 21600"/>
                <a:gd name="T1" fmla="*/ 0 h 43196"/>
                <a:gd name="T2" fmla="*/ 0 w 21600"/>
                <a:gd name="T3" fmla="*/ 0 h 43196"/>
                <a:gd name="T4" fmla="*/ 0 w 21600"/>
                <a:gd name="T5" fmla="*/ 0 h 43196"/>
                <a:gd name="T6" fmla="*/ 0 60000 65536"/>
                <a:gd name="T7" fmla="*/ 0 60000 65536"/>
                <a:gd name="T8" fmla="*/ 0 60000 65536"/>
                <a:gd name="T9" fmla="*/ 0 w 21600"/>
                <a:gd name="T10" fmla="*/ 0 h 43196"/>
                <a:gd name="T11" fmla="*/ 21600 w 21600"/>
                <a:gd name="T12" fmla="*/ 43196 h 431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3196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373"/>
                    <a:pt x="12172" y="42977"/>
                    <a:pt x="401" y="43196"/>
                  </a:cubicBezTo>
                </a:path>
                <a:path w="21600" h="43196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373"/>
                    <a:pt x="12172" y="42977"/>
                    <a:pt x="401" y="43196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C0C0C0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4371" name="Rectangle 45"/>
            <p:cNvSpPr>
              <a:spLocks noChangeArrowheads="1"/>
            </p:cNvSpPr>
            <p:nvPr/>
          </p:nvSpPr>
          <p:spPr bwMode="auto">
            <a:xfrm>
              <a:off x="158" y="845"/>
              <a:ext cx="272" cy="1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cs-CZ"/>
            </a:p>
          </p:txBody>
        </p:sp>
        <p:sp>
          <p:nvSpPr>
            <p:cNvPr id="54372" name="Rectangle 51"/>
            <p:cNvSpPr>
              <a:spLocks noChangeArrowheads="1"/>
            </p:cNvSpPr>
            <p:nvPr/>
          </p:nvSpPr>
          <p:spPr bwMode="auto">
            <a:xfrm>
              <a:off x="307" y="880"/>
              <a:ext cx="193" cy="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cs-CZ"/>
            </a:p>
          </p:txBody>
        </p:sp>
        <p:sp>
          <p:nvSpPr>
            <p:cNvPr id="54373" name="Rectangle 54"/>
            <p:cNvSpPr>
              <a:spLocks noChangeArrowheads="1"/>
            </p:cNvSpPr>
            <p:nvPr/>
          </p:nvSpPr>
          <p:spPr bwMode="auto">
            <a:xfrm flipH="1">
              <a:off x="4038" y="845"/>
              <a:ext cx="272" cy="1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cs-CZ"/>
            </a:p>
          </p:txBody>
        </p:sp>
        <p:sp>
          <p:nvSpPr>
            <p:cNvPr id="54374" name="Arc 55"/>
            <p:cNvSpPr>
              <a:spLocks/>
            </p:cNvSpPr>
            <p:nvPr/>
          </p:nvSpPr>
          <p:spPr bwMode="auto">
            <a:xfrm>
              <a:off x="3840" y="897"/>
              <a:ext cx="229" cy="256"/>
            </a:xfrm>
            <a:custGeom>
              <a:avLst/>
              <a:gdLst>
                <a:gd name="T0" fmla="*/ 0 w 19277"/>
                <a:gd name="T1" fmla="*/ 0 h 21222"/>
                <a:gd name="T2" fmla="*/ 0 w 19277"/>
                <a:gd name="T3" fmla="*/ 0 h 21222"/>
                <a:gd name="T4" fmla="*/ 0 w 19277"/>
                <a:gd name="T5" fmla="*/ 0 h 21222"/>
                <a:gd name="T6" fmla="*/ 0 60000 65536"/>
                <a:gd name="T7" fmla="*/ 0 60000 65536"/>
                <a:gd name="T8" fmla="*/ 0 60000 65536"/>
                <a:gd name="T9" fmla="*/ 0 w 19277"/>
                <a:gd name="T10" fmla="*/ 0 h 21222"/>
                <a:gd name="T11" fmla="*/ 19277 w 19277"/>
                <a:gd name="T12" fmla="*/ 21222 h 2122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77" h="21222" fill="none" extrusionOk="0">
                  <a:moveTo>
                    <a:pt x="4023" y="0"/>
                  </a:moveTo>
                  <a:cubicBezTo>
                    <a:pt x="10614" y="1249"/>
                    <a:pt x="16251" y="5490"/>
                    <a:pt x="19277" y="11477"/>
                  </a:cubicBezTo>
                </a:path>
                <a:path w="19277" h="21222" stroke="0" extrusionOk="0">
                  <a:moveTo>
                    <a:pt x="4023" y="0"/>
                  </a:moveTo>
                  <a:cubicBezTo>
                    <a:pt x="10614" y="1249"/>
                    <a:pt x="16251" y="5490"/>
                    <a:pt x="19277" y="11477"/>
                  </a:cubicBezTo>
                  <a:lnTo>
                    <a:pt x="0" y="21222"/>
                  </a:lnTo>
                  <a:close/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4375" name="Arc 56"/>
            <p:cNvSpPr>
              <a:spLocks/>
            </p:cNvSpPr>
            <p:nvPr/>
          </p:nvSpPr>
          <p:spPr bwMode="auto">
            <a:xfrm>
              <a:off x="3856" y="925"/>
              <a:ext cx="215" cy="25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894" y="0"/>
                    <a:pt x="21551" y="9617"/>
                    <a:pt x="21599" y="21512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4" y="0"/>
                    <a:pt x="21551" y="9617"/>
                    <a:pt x="21599" y="21512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4376" name="Rectangle 57"/>
            <p:cNvSpPr>
              <a:spLocks noChangeArrowheads="1"/>
            </p:cNvSpPr>
            <p:nvPr/>
          </p:nvSpPr>
          <p:spPr bwMode="auto">
            <a:xfrm flipH="1">
              <a:off x="3981" y="880"/>
              <a:ext cx="180" cy="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cs-CZ"/>
            </a:p>
          </p:txBody>
        </p:sp>
        <p:sp>
          <p:nvSpPr>
            <p:cNvPr id="54377" name="Arc 46"/>
            <p:cNvSpPr>
              <a:spLocks/>
            </p:cNvSpPr>
            <p:nvPr/>
          </p:nvSpPr>
          <p:spPr bwMode="auto">
            <a:xfrm flipH="1">
              <a:off x="403" y="900"/>
              <a:ext cx="222" cy="252"/>
            </a:xfrm>
            <a:custGeom>
              <a:avLst/>
              <a:gdLst>
                <a:gd name="T0" fmla="*/ 0 w 19277"/>
                <a:gd name="T1" fmla="*/ 0 h 20899"/>
                <a:gd name="T2" fmla="*/ 0 w 19277"/>
                <a:gd name="T3" fmla="*/ 0 h 20899"/>
                <a:gd name="T4" fmla="*/ 0 w 19277"/>
                <a:gd name="T5" fmla="*/ 0 h 20899"/>
                <a:gd name="T6" fmla="*/ 0 60000 65536"/>
                <a:gd name="T7" fmla="*/ 0 60000 65536"/>
                <a:gd name="T8" fmla="*/ 0 60000 65536"/>
                <a:gd name="T9" fmla="*/ 0 w 19277"/>
                <a:gd name="T10" fmla="*/ 0 h 20899"/>
                <a:gd name="T11" fmla="*/ 19277 w 19277"/>
                <a:gd name="T12" fmla="*/ 20899 h 208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77" h="20899" fill="none" extrusionOk="0">
                  <a:moveTo>
                    <a:pt x="5458" y="0"/>
                  </a:moveTo>
                  <a:cubicBezTo>
                    <a:pt x="11451" y="1565"/>
                    <a:pt x="16483" y="5627"/>
                    <a:pt x="19277" y="11154"/>
                  </a:cubicBezTo>
                </a:path>
                <a:path w="19277" h="20899" stroke="0" extrusionOk="0">
                  <a:moveTo>
                    <a:pt x="5458" y="0"/>
                  </a:moveTo>
                  <a:cubicBezTo>
                    <a:pt x="11451" y="1565"/>
                    <a:pt x="16483" y="5627"/>
                    <a:pt x="19277" y="11154"/>
                  </a:cubicBezTo>
                  <a:lnTo>
                    <a:pt x="0" y="20899"/>
                  </a:lnTo>
                  <a:close/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4378" name="Arc 50"/>
            <p:cNvSpPr>
              <a:spLocks/>
            </p:cNvSpPr>
            <p:nvPr/>
          </p:nvSpPr>
          <p:spPr bwMode="auto">
            <a:xfrm flipH="1">
              <a:off x="397" y="925"/>
              <a:ext cx="215" cy="25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894" y="0"/>
                    <a:pt x="21551" y="9617"/>
                    <a:pt x="21599" y="21512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4" y="0"/>
                    <a:pt x="21551" y="9617"/>
                    <a:pt x="21599" y="21512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5" name="Group 92"/>
          <p:cNvGrpSpPr>
            <a:grpSpLocks/>
          </p:cNvGrpSpPr>
          <p:nvPr/>
        </p:nvGrpSpPr>
        <p:grpSpPr bwMode="auto">
          <a:xfrm>
            <a:off x="250825" y="990600"/>
            <a:ext cx="6591300" cy="977900"/>
            <a:chOff x="113" y="1389"/>
            <a:chExt cx="4152" cy="616"/>
          </a:xfrm>
        </p:grpSpPr>
        <p:grpSp>
          <p:nvGrpSpPr>
            <p:cNvPr id="54355" name="Group 63"/>
            <p:cNvGrpSpPr>
              <a:grpSpLocks/>
            </p:cNvGrpSpPr>
            <p:nvPr/>
          </p:nvGrpSpPr>
          <p:grpSpPr bwMode="auto">
            <a:xfrm>
              <a:off x="352" y="1473"/>
              <a:ext cx="3674" cy="532"/>
              <a:chOff x="1020" y="2568"/>
              <a:chExt cx="3312" cy="227"/>
            </a:xfrm>
          </p:grpSpPr>
          <p:sp>
            <p:nvSpPr>
              <p:cNvPr id="54365" name="Rectangle 64"/>
              <p:cNvSpPr>
                <a:spLocks noChangeArrowheads="1"/>
              </p:cNvSpPr>
              <p:nvPr/>
            </p:nvSpPr>
            <p:spPr bwMode="auto">
              <a:xfrm>
                <a:off x="1202" y="2568"/>
                <a:ext cx="2948" cy="227"/>
              </a:xfrm>
              <a:prstGeom prst="rect">
                <a:avLst/>
              </a:prstGeom>
              <a:solidFill>
                <a:srgbClr val="C0C0C0"/>
              </a:solidFill>
              <a:ln w="158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cs-CZ"/>
              </a:p>
            </p:txBody>
          </p:sp>
          <p:sp>
            <p:nvSpPr>
              <p:cNvPr id="54366" name="Arc 65"/>
              <p:cNvSpPr>
                <a:spLocks/>
              </p:cNvSpPr>
              <p:nvPr/>
            </p:nvSpPr>
            <p:spPr bwMode="auto">
              <a:xfrm>
                <a:off x="4138" y="2568"/>
                <a:ext cx="194" cy="227"/>
              </a:xfrm>
              <a:custGeom>
                <a:avLst/>
                <a:gdLst>
                  <a:gd name="T0" fmla="*/ 0 w 21600"/>
                  <a:gd name="T1" fmla="*/ 0 h 43200"/>
                  <a:gd name="T2" fmla="*/ 0 w 21600"/>
                  <a:gd name="T3" fmla="*/ 0 h 43200"/>
                  <a:gd name="T4" fmla="*/ 0 w 2160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3200"/>
                  <a:gd name="T11" fmla="*/ 21600 w 2160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32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519"/>
                      <a:pt x="11944" y="43186"/>
                      <a:pt x="24" y="43199"/>
                    </a:cubicBezTo>
                  </a:path>
                  <a:path w="21600" h="432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519"/>
                      <a:pt x="11944" y="43186"/>
                      <a:pt x="24" y="43199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C0C0C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4367" name="Arc 66"/>
              <p:cNvSpPr>
                <a:spLocks/>
              </p:cNvSpPr>
              <p:nvPr/>
            </p:nvSpPr>
            <p:spPr bwMode="auto">
              <a:xfrm flipH="1">
                <a:off x="1020" y="2568"/>
                <a:ext cx="194" cy="227"/>
              </a:xfrm>
              <a:custGeom>
                <a:avLst/>
                <a:gdLst>
                  <a:gd name="T0" fmla="*/ 0 w 21600"/>
                  <a:gd name="T1" fmla="*/ 0 h 43200"/>
                  <a:gd name="T2" fmla="*/ 0 w 21600"/>
                  <a:gd name="T3" fmla="*/ 0 h 43200"/>
                  <a:gd name="T4" fmla="*/ 0 w 2160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3200"/>
                  <a:gd name="T11" fmla="*/ 21600 w 2160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32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519"/>
                      <a:pt x="11944" y="43186"/>
                      <a:pt x="24" y="43199"/>
                    </a:cubicBezTo>
                  </a:path>
                  <a:path w="21600" h="432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519"/>
                      <a:pt x="11944" y="43186"/>
                      <a:pt x="24" y="43199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C0C0C0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54356" name="Rectangle 67"/>
            <p:cNvSpPr>
              <a:spLocks noChangeArrowheads="1"/>
            </p:cNvSpPr>
            <p:nvPr/>
          </p:nvSpPr>
          <p:spPr bwMode="auto">
            <a:xfrm>
              <a:off x="113" y="1389"/>
              <a:ext cx="272" cy="1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cs-CZ"/>
            </a:p>
          </p:txBody>
        </p:sp>
        <p:sp>
          <p:nvSpPr>
            <p:cNvPr id="54357" name="Rectangle 68"/>
            <p:cNvSpPr>
              <a:spLocks noChangeArrowheads="1"/>
            </p:cNvSpPr>
            <p:nvPr/>
          </p:nvSpPr>
          <p:spPr bwMode="auto">
            <a:xfrm>
              <a:off x="262" y="1426"/>
              <a:ext cx="193" cy="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cs-CZ"/>
            </a:p>
          </p:txBody>
        </p:sp>
        <p:sp>
          <p:nvSpPr>
            <p:cNvPr id="54358" name="Line 60"/>
            <p:cNvSpPr>
              <a:spLocks noChangeShapeType="1"/>
            </p:cNvSpPr>
            <p:nvPr/>
          </p:nvSpPr>
          <p:spPr bwMode="auto">
            <a:xfrm flipV="1">
              <a:off x="476" y="1486"/>
              <a:ext cx="366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4359" name="Arc 73"/>
            <p:cNvSpPr>
              <a:spLocks/>
            </p:cNvSpPr>
            <p:nvPr/>
          </p:nvSpPr>
          <p:spPr bwMode="auto">
            <a:xfrm flipH="1">
              <a:off x="358" y="1448"/>
              <a:ext cx="254" cy="268"/>
            </a:xfrm>
            <a:custGeom>
              <a:avLst/>
              <a:gdLst>
                <a:gd name="T0" fmla="*/ 0 w 19277"/>
                <a:gd name="T1" fmla="*/ 0 h 20899"/>
                <a:gd name="T2" fmla="*/ 0 w 19277"/>
                <a:gd name="T3" fmla="*/ 0 h 20899"/>
                <a:gd name="T4" fmla="*/ 0 w 19277"/>
                <a:gd name="T5" fmla="*/ 0 h 20899"/>
                <a:gd name="T6" fmla="*/ 0 60000 65536"/>
                <a:gd name="T7" fmla="*/ 0 60000 65536"/>
                <a:gd name="T8" fmla="*/ 0 60000 65536"/>
                <a:gd name="T9" fmla="*/ 0 w 19277"/>
                <a:gd name="T10" fmla="*/ 0 h 20899"/>
                <a:gd name="T11" fmla="*/ 19277 w 19277"/>
                <a:gd name="T12" fmla="*/ 20899 h 208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77" h="20899" fill="none" extrusionOk="0">
                  <a:moveTo>
                    <a:pt x="5458" y="0"/>
                  </a:moveTo>
                  <a:cubicBezTo>
                    <a:pt x="11451" y="1565"/>
                    <a:pt x="16483" y="5627"/>
                    <a:pt x="19277" y="11154"/>
                  </a:cubicBezTo>
                </a:path>
                <a:path w="19277" h="20899" stroke="0" extrusionOk="0">
                  <a:moveTo>
                    <a:pt x="5458" y="0"/>
                  </a:moveTo>
                  <a:cubicBezTo>
                    <a:pt x="11451" y="1565"/>
                    <a:pt x="16483" y="5627"/>
                    <a:pt x="19277" y="11154"/>
                  </a:cubicBezTo>
                  <a:lnTo>
                    <a:pt x="0" y="20899"/>
                  </a:lnTo>
                  <a:close/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4360" name="Arc 74"/>
            <p:cNvSpPr>
              <a:spLocks/>
            </p:cNvSpPr>
            <p:nvPr/>
          </p:nvSpPr>
          <p:spPr bwMode="auto">
            <a:xfrm flipH="1">
              <a:off x="352" y="1474"/>
              <a:ext cx="215" cy="26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894" y="0"/>
                    <a:pt x="21551" y="9617"/>
                    <a:pt x="21599" y="21512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4" y="0"/>
                    <a:pt x="21551" y="9617"/>
                    <a:pt x="21599" y="21512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4361" name="Arc 70"/>
            <p:cNvSpPr>
              <a:spLocks/>
            </p:cNvSpPr>
            <p:nvPr/>
          </p:nvSpPr>
          <p:spPr bwMode="auto">
            <a:xfrm>
              <a:off x="3779" y="1444"/>
              <a:ext cx="245" cy="273"/>
            </a:xfrm>
            <a:custGeom>
              <a:avLst/>
              <a:gdLst>
                <a:gd name="T0" fmla="*/ 0 w 19277"/>
                <a:gd name="T1" fmla="*/ 0 h 21222"/>
                <a:gd name="T2" fmla="*/ 0 w 19277"/>
                <a:gd name="T3" fmla="*/ 0 h 21222"/>
                <a:gd name="T4" fmla="*/ 0 w 19277"/>
                <a:gd name="T5" fmla="*/ 0 h 21222"/>
                <a:gd name="T6" fmla="*/ 0 60000 65536"/>
                <a:gd name="T7" fmla="*/ 0 60000 65536"/>
                <a:gd name="T8" fmla="*/ 0 60000 65536"/>
                <a:gd name="T9" fmla="*/ 0 w 19277"/>
                <a:gd name="T10" fmla="*/ 0 h 21222"/>
                <a:gd name="T11" fmla="*/ 19277 w 19277"/>
                <a:gd name="T12" fmla="*/ 21222 h 2122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77" h="21222" fill="none" extrusionOk="0">
                  <a:moveTo>
                    <a:pt x="4023" y="0"/>
                  </a:moveTo>
                  <a:cubicBezTo>
                    <a:pt x="10614" y="1249"/>
                    <a:pt x="16251" y="5490"/>
                    <a:pt x="19277" y="11477"/>
                  </a:cubicBezTo>
                </a:path>
                <a:path w="19277" h="21222" stroke="0" extrusionOk="0">
                  <a:moveTo>
                    <a:pt x="4023" y="0"/>
                  </a:moveTo>
                  <a:cubicBezTo>
                    <a:pt x="10614" y="1249"/>
                    <a:pt x="16251" y="5490"/>
                    <a:pt x="19277" y="11477"/>
                  </a:cubicBezTo>
                  <a:lnTo>
                    <a:pt x="0" y="21222"/>
                  </a:lnTo>
                  <a:close/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4362" name="Arc 71"/>
            <p:cNvSpPr>
              <a:spLocks/>
            </p:cNvSpPr>
            <p:nvPr/>
          </p:nvSpPr>
          <p:spPr bwMode="auto">
            <a:xfrm>
              <a:off x="3811" y="1474"/>
              <a:ext cx="215" cy="26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894" y="0"/>
                    <a:pt x="21551" y="9617"/>
                    <a:pt x="21599" y="21512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4" y="0"/>
                    <a:pt x="21551" y="9617"/>
                    <a:pt x="21599" y="21512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4363" name="Rectangle 69"/>
            <p:cNvSpPr>
              <a:spLocks noChangeArrowheads="1"/>
            </p:cNvSpPr>
            <p:nvPr/>
          </p:nvSpPr>
          <p:spPr bwMode="auto">
            <a:xfrm flipH="1">
              <a:off x="3993" y="1389"/>
              <a:ext cx="272" cy="1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cs-CZ"/>
            </a:p>
          </p:txBody>
        </p:sp>
        <p:sp>
          <p:nvSpPr>
            <p:cNvPr id="54364" name="Rectangle 72"/>
            <p:cNvSpPr>
              <a:spLocks noChangeArrowheads="1"/>
            </p:cNvSpPr>
            <p:nvPr/>
          </p:nvSpPr>
          <p:spPr bwMode="auto">
            <a:xfrm flipH="1">
              <a:off x="3936" y="1426"/>
              <a:ext cx="180" cy="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cs-CZ"/>
            </a:p>
          </p:txBody>
        </p:sp>
      </p:grp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6751638" y="1412875"/>
            <a:ext cx="2392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9pPr>
          </a:lstStyle>
          <a:p>
            <a:r>
              <a:rPr lang="en-US" sz="1400"/>
              <a:t>device wafer</a:t>
            </a:r>
          </a:p>
        </p:txBody>
      </p:sp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6745288" y="4868863"/>
            <a:ext cx="11985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9pPr>
          </a:lstStyle>
          <a:p>
            <a:r>
              <a:rPr lang="en-US" sz="1400"/>
              <a:t>handle wafer</a:t>
            </a:r>
          </a:p>
        </p:txBody>
      </p:sp>
      <p:sp>
        <p:nvSpPr>
          <p:cNvPr id="33" name="Text Box 4"/>
          <p:cNvSpPr txBox="1">
            <a:spLocks noChangeArrowheads="1"/>
          </p:cNvSpPr>
          <p:nvPr/>
        </p:nvSpPr>
        <p:spPr bwMode="auto">
          <a:xfrm>
            <a:off x="6732588" y="4437063"/>
            <a:ext cx="16922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9pPr>
          </a:lstStyle>
          <a:p>
            <a:r>
              <a:rPr lang="en-US" sz="1400">
                <a:solidFill>
                  <a:srgbClr val="339966"/>
                </a:solidFill>
              </a:rPr>
              <a:t>buried oxide (BOX)</a:t>
            </a:r>
          </a:p>
        </p:txBody>
      </p:sp>
      <p:sp>
        <p:nvSpPr>
          <p:cNvPr id="34" name="Text Box 188"/>
          <p:cNvSpPr txBox="1">
            <a:spLocks noChangeArrowheads="1"/>
          </p:cNvSpPr>
          <p:nvPr/>
        </p:nvSpPr>
        <p:spPr bwMode="auto">
          <a:xfrm>
            <a:off x="6732588" y="3495675"/>
            <a:ext cx="203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9pPr>
          </a:lstStyle>
          <a:p>
            <a:r>
              <a:rPr lang="en-US" b="1"/>
              <a:t>BESOI</a:t>
            </a:r>
            <a:r>
              <a:rPr lang="cs-CZ" b="1"/>
              <a:t> wafer</a:t>
            </a:r>
            <a:endParaRPr lang="en-US" b="1"/>
          </a:p>
        </p:txBody>
      </p:sp>
      <p:sp>
        <p:nvSpPr>
          <p:cNvPr id="35" name="Text Box 41"/>
          <p:cNvSpPr txBox="1">
            <a:spLocks noChangeArrowheads="1"/>
          </p:cNvSpPr>
          <p:nvPr/>
        </p:nvSpPr>
        <p:spPr bwMode="auto">
          <a:xfrm>
            <a:off x="6723063" y="836613"/>
            <a:ext cx="24209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9pPr>
          </a:lstStyle>
          <a:p>
            <a:r>
              <a:rPr lang="cs-CZ" sz="1400"/>
              <a:t>device EPI</a:t>
            </a:r>
            <a:endParaRPr lang="en-US" sz="1400"/>
          </a:p>
        </p:txBody>
      </p:sp>
      <p:sp>
        <p:nvSpPr>
          <p:cNvPr id="36" name="Text Box 16"/>
          <p:cNvSpPr txBox="1">
            <a:spLocks noChangeArrowheads="1"/>
          </p:cNvSpPr>
          <p:nvPr/>
        </p:nvSpPr>
        <p:spPr bwMode="auto">
          <a:xfrm>
            <a:off x="971550" y="1628775"/>
            <a:ext cx="825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9pPr>
          </a:lstStyle>
          <a:p>
            <a:r>
              <a:rPr lang="en-US" sz="1200"/>
              <a:t>back side</a:t>
            </a:r>
          </a:p>
        </p:txBody>
      </p:sp>
      <p:sp>
        <p:nvSpPr>
          <p:cNvPr id="37" name="Text Box 15"/>
          <p:cNvSpPr txBox="1">
            <a:spLocks noChangeArrowheads="1"/>
          </p:cNvSpPr>
          <p:nvPr/>
        </p:nvSpPr>
        <p:spPr bwMode="auto">
          <a:xfrm>
            <a:off x="971550" y="1196975"/>
            <a:ext cx="15176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9pPr>
          </a:lstStyle>
          <a:p>
            <a:r>
              <a:rPr lang="en-US" sz="1200"/>
              <a:t>front side (polished)</a:t>
            </a:r>
          </a:p>
        </p:txBody>
      </p:sp>
      <p:grpSp>
        <p:nvGrpSpPr>
          <p:cNvPr id="7" name="Group 18"/>
          <p:cNvGrpSpPr>
            <a:grpSpLocks/>
          </p:cNvGrpSpPr>
          <p:nvPr/>
        </p:nvGrpSpPr>
        <p:grpSpPr bwMode="auto">
          <a:xfrm>
            <a:off x="6588125" y="2060575"/>
            <a:ext cx="10514013" cy="1152525"/>
            <a:chOff x="4059" y="1389"/>
            <a:chExt cx="6623" cy="726"/>
          </a:xfrm>
        </p:grpSpPr>
        <p:sp>
          <p:nvSpPr>
            <p:cNvPr id="54352" name="Rectangle 19"/>
            <p:cNvSpPr>
              <a:spLocks noChangeArrowheads="1"/>
            </p:cNvSpPr>
            <p:nvPr/>
          </p:nvSpPr>
          <p:spPr bwMode="auto">
            <a:xfrm>
              <a:off x="4764" y="1679"/>
              <a:ext cx="5918" cy="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cs-CZ"/>
            </a:p>
          </p:txBody>
        </p:sp>
        <p:sp>
          <p:nvSpPr>
            <p:cNvPr id="54353" name="AutoShape 20"/>
            <p:cNvSpPr>
              <a:spLocks noChangeArrowheads="1"/>
            </p:cNvSpPr>
            <p:nvPr/>
          </p:nvSpPr>
          <p:spPr bwMode="auto">
            <a:xfrm>
              <a:off x="4059" y="1389"/>
              <a:ext cx="1542" cy="726"/>
            </a:xfrm>
            <a:prstGeom prst="can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cs-CZ"/>
            </a:p>
          </p:txBody>
        </p:sp>
        <p:sp>
          <p:nvSpPr>
            <p:cNvPr id="54354" name="Text Box 21"/>
            <p:cNvSpPr txBox="1">
              <a:spLocks noChangeArrowheads="1"/>
            </p:cNvSpPr>
            <p:nvPr/>
          </p:nvSpPr>
          <p:spPr bwMode="auto">
            <a:xfrm>
              <a:off x="4286" y="1448"/>
              <a:ext cx="87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Adobe 명조 Std Acro M"/>
                  <a:cs typeface="Adobe 명조 Std Acro M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Adobe 명조 Std Acro M"/>
                  <a:cs typeface="Adobe 명조 Std Acro M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Adobe 명조 Std Acro M"/>
                  <a:cs typeface="Adobe 명조 Std Acro M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Adobe 명조 Std Acro M"/>
                  <a:cs typeface="Adobe 명조 Std Acro M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Adobe 명조 Std Acro M"/>
                  <a:cs typeface="Adobe 명조 Std Acro M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Adobe 명조 Std Acro M"/>
                  <a:cs typeface="Adobe 명조 Std Acro M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Adobe 명조 Std Acro M"/>
                  <a:cs typeface="Adobe 명조 Std Acro M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Adobe 명조 Std Acro M"/>
                  <a:cs typeface="Adobe 명조 Std Acro M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Adobe 명조 Std Acro M"/>
                  <a:cs typeface="Adobe 명조 Std Acro M"/>
                </a:defRPr>
              </a:lvl9pPr>
            </a:lstStyle>
            <a:p>
              <a:r>
                <a:rPr lang="cs-CZ" sz="1400" b="1"/>
                <a:t>      </a:t>
              </a:r>
              <a:r>
                <a:rPr lang="en-US" sz="1800" b="1"/>
                <a:t>grinding</a:t>
              </a:r>
            </a:p>
          </p:txBody>
        </p:sp>
      </p:grpSp>
      <p:sp>
        <p:nvSpPr>
          <p:cNvPr id="42" name="Line 17"/>
          <p:cNvSpPr>
            <a:spLocks noChangeShapeType="1"/>
          </p:cNvSpPr>
          <p:nvPr/>
        </p:nvSpPr>
        <p:spPr bwMode="auto">
          <a:xfrm flipH="1">
            <a:off x="698500" y="3203575"/>
            <a:ext cx="5775325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8" name="Group 122"/>
          <p:cNvGrpSpPr>
            <a:grpSpLocks/>
          </p:cNvGrpSpPr>
          <p:nvPr/>
        </p:nvGrpSpPr>
        <p:grpSpPr bwMode="auto">
          <a:xfrm>
            <a:off x="323850" y="3068638"/>
            <a:ext cx="6365875" cy="434975"/>
            <a:chOff x="204" y="1933"/>
            <a:chExt cx="4010" cy="274"/>
          </a:xfrm>
        </p:grpSpPr>
        <p:sp>
          <p:nvSpPr>
            <p:cNvPr id="54341" name="Line 108"/>
            <p:cNvSpPr>
              <a:spLocks noChangeShapeType="1"/>
            </p:cNvSpPr>
            <p:nvPr/>
          </p:nvSpPr>
          <p:spPr bwMode="auto">
            <a:xfrm flipH="1" flipV="1">
              <a:off x="691" y="2024"/>
              <a:ext cx="2960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54342" name="Group 116"/>
            <p:cNvGrpSpPr>
              <a:grpSpLocks/>
            </p:cNvGrpSpPr>
            <p:nvPr/>
          </p:nvGrpSpPr>
          <p:grpSpPr bwMode="auto">
            <a:xfrm>
              <a:off x="3579" y="1933"/>
              <a:ext cx="635" cy="274"/>
              <a:chOff x="3579" y="1933"/>
              <a:chExt cx="635" cy="274"/>
            </a:xfrm>
          </p:grpSpPr>
          <p:sp>
            <p:nvSpPr>
              <p:cNvPr id="54348" name="Rectangle 112"/>
              <p:cNvSpPr>
                <a:spLocks noChangeArrowheads="1"/>
              </p:cNvSpPr>
              <p:nvPr/>
            </p:nvSpPr>
            <p:spPr bwMode="auto">
              <a:xfrm flipH="1">
                <a:off x="3877" y="1933"/>
                <a:ext cx="337" cy="2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cs-CZ"/>
              </a:p>
            </p:txBody>
          </p:sp>
          <p:sp>
            <p:nvSpPr>
              <p:cNvPr id="54349" name="Arc 113"/>
              <p:cNvSpPr>
                <a:spLocks/>
              </p:cNvSpPr>
              <p:nvPr/>
            </p:nvSpPr>
            <p:spPr bwMode="auto">
              <a:xfrm>
                <a:off x="3579" y="1974"/>
                <a:ext cx="325" cy="233"/>
              </a:xfrm>
              <a:custGeom>
                <a:avLst/>
                <a:gdLst>
                  <a:gd name="T0" fmla="*/ 0 w 24271"/>
                  <a:gd name="T1" fmla="*/ 0 h 22295"/>
                  <a:gd name="T2" fmla="*/ 0 w 24271"/>
                  <a:gd name="T3" fmla="*/ 0 h 22295"/>
                  <a:gd name="T4" fmla="*/ 0 w 24271"/>
                  <a:gd name="T5" fmla="*/ 0 h 22295"/>
                  <a:gd name="T6" fmla="*/ 0 60000 65536"/>
                  <a:gd name="T7" fmla="*/ 0 60000 65536"/>
                  <a:gd name="T8" fmla="*/ 0 60000 65536"/>
                  <a:gd name="T9" fmla="*/ 0 w 24271"/>
                  <a:gd name="T10" fmla="*/ 0 h 22295"/>
                  <a:gd name="T11" fmla="*/ 24271 w 24271"/>
                  <a:gd name="T12" fmla="*/ 22295 h 222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271" h="22295" fill="none" extrusionOk="0">
                    <a:moveTo>
                      <a:pt x="-1" y="165"/>
                    </a:moveTo>
                    <a:cubicBezTo>
                      <a:pt x="886" y="55"/>
                      <a:pt x="1778" y="-1"/>
                      <a:pt x="2671" y="0"/>
                    </a:cubicBezTo>
                    <a:cubicBezTo>
                      <a:pt x="14600" y="0"/>
                      <a:pt x="24271" y="9670"/>
                      <a:pt x="24271" y="21600"/>
                    </a:cubicBezTo>
                    <a:cubicBezTo>
                      <a:pt x="24271" y="21831"/>
                      <a:pt x="24267" y="22063"/>
                      <a:pt x="24259" y="22294"/>
                    </a:cubicBezTo>
                  </a:path>
                  <a:path w="24271" h="22295" stroke="0" extrusionOk="0">
                    <a:moveTo>
                      <a:pt x="-1" y="165"/>
                    </a:moveTo>
                    <a:cubicBezTo>
                      <a:pt x="886" y="55"/>
                      <a:pt x="1778" y="-1"/>
                      <a:pt x="2671" y="0"/>
                    </a:cubicBezTo>
                    <a:cubicBezTo>
                      <a:pt x="14600" y="0"/>
                      <a:pt x="24271" y="9670"/>
                      <a:pt x="24271" y="21600"/>
                    </a:cubicBezTo>
                    <a:cubicBezTo>
                      <a:pt x="24271" y="21831"/>
                      <a:pt x="24267" y="22063"/>
                      <a:pt x="24259" y="22294"/>
                    </a:cubicBezTo>
                    <a:lnTo>
                      <a:pt x="2671" y="21600"/>
                    </a:lnTo>
                    <a:close/>
                  </a:path>
                </a:pathLst>
              </a:custGeom>
              <a:noFill/>
              <a:ln w="1270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4350" name="Rectangle 115"/>
              <p:cNvSpPr>
                <a:spLocks noChangeArrowheads="1"/>
              </p:cNvSpPr>
              <p:nvPr/>
            </p:nvSpPr>
            <p:spPr bwMode="auto">
              <a:xfrm flipH="1">
                <a:off x="3766" y="1933"/>
                <a:ext cx="313" cy="1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cs-CZ"/>
              </a:p>
            </p:txBody>
          </p:sp>
          <p:sp>
            <p:nvSpPr>
              <p:cNvPr id="54351" name="Arc 110"/>
              <p:cNvSpPr>
                <a:spLocks/>
              </p:cNvSpPr>
              <p:nvPr/>
            </p:nvSpPr>
            <p:spPr bwMode="auto">
              <a:xfrm>
                <a:off x="3640" y="2024"/>
                <a:ext cx="218" cy="181"/>
              </a:xfrm>
              <a:custGeom>
                <a:avLst/>
                <a:gdLst>
                  <a:gd name="T0" fmla="*/ 0 w 22856"/>
                  <a:gd name="T1" fmla="*/ 0 h 21600"/>
                  <a:gd name="T2" fmla="*/ 0 w 22856"/>
                  <a:gd name="T3" fmla="*/ 0 h 21600"/>
                  <a:gd name="T4" fmla="*/ 0 w 2285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856"/>
                  <a:gd name="T10" fmla="*/ 0 h 21600"/>
                  <a:gd name="T11" fmla="*/ 22856 w 2285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856" h="21600" fill="none" extrusionOk="0">
                    <a:moveTo>
                      <a:pt x="-1" y="36"/>
                    </a:moveTo>
                    <a:cubicBezTo>
                      <a:pt x="418" y="12"/>
                      <a:pt x="837" y="-1"/>
                      <a:pt x="1256" y="0"/>
                    </a:cubicBezTo>
                    <a:cubicBezTo>
                      <a:pt x="13185" y="0"/>
                      <a:pt x="22856" y="9670"/>
                      <a:pt x="22856" y="21600"/>
                    </a:cubicBezTo>
                  </a:path>
                  <a:path w="22856" h="21600" stroke="0" extrusionOk="0">
                    <a:moveTo>
                      <a:pt x="-1" y="36"/>
                    </a:moveTo>
                    <a:cubicBezTo>
                      <a:pt x="418" y="12"/>
                      <a:pt x="837" y="-1"/>
                      <a:pt x="1256" y="0"/>
                    </a:cubicBezTo>
                    <a:cubicBezTo>
                      <a:pt x="13185" y="0"/>
                      <a:pt x="22856" y="9670"/>
                      <a:pt x="22856" y="21600"/>
                    </a:cubicBezTo>
                    <a:lnTo>
                      <a:pt x="1256" y="21600"/>
                    </a:lnTo>
                    <a:close/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54343" name="Group 117"/>
            <p:cNvGrpSpPr>
              <a:grpSpLocks/>
            </p:cNvGrpSpPr>
            <p:nvPr/>
          </p:nvGrpSpPr>
          <p:grpSpPr bwMode="auto">
            <a:xfrm flipH="1">
              <a:off x="204" y="1933"/>
              <a:ext cx="635" cy="274"/>
              <a:chOff x="3579" y="1933"/>
              <a:chExt cx="635" cy="274"/>
            </a:xfrm>
          </p:grpSpPr>
          <p:sp>
            <p:nvSpPr>
              <p:cNvPr id="54344" name="Rectangle 118"/>
              <p:cNvSpPr>
                <a:spLocks noChangeArrowheads="1"/>
              </p:cNvSpPr>
              <p:nvPr/>
            </p:nvSpPr>
            <p:spPr bwMode="auto">
              <a:xfrm flipH="1">
                <a:off x="3877" y="1933"/>
                <a:ext cx="337" cy="2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cs-CZ"/>
              </a:p>
            </p:txBody>
          </p:sp>
          <p:sp>
            <p:nvSpPr>
              <p:cNvPr id="54345" name="Arc 119"/>
              <p:cNvSpPr>
                <a:spLocks/>
              </p:cNvSpPr>
              <p:nvPr/>
            </p:nvSpPr>
            <p:spPr bwMode="auto">
              <a:xfrm>
                <a:off x="3579" y="1974"/>
                <a:ext cx="325" cy="233"/>
              </a:xfrm>
              <a:custGeom>
                <a:avLst/>
                <a:gdLst>
                  <a:gd name="T0" fmla="*/ 0 w 24271"/>
                  <a:gd name="T1" fmla="*/ 0 h 22295"/>
                  <a:gd name="T2" fmla="*/ 0 w 24271"/>
                  <a:gd name="T3" fmla="*/ 0 h 22295"/>
                  <a:gd name="T4" fmla="*/ 0 w 24271"/>
                  <a:gd name="T5" fmla="*/ 0 h 22295"/>
                  <a:gd name="T6" fmla="*/ 0 60000 65536"/>
                  <a:gd name="T7" fmla="*/ 0 60000 65536"/>
                  <a:gd name="T8" fmla="*/ 0 60000 65536"/>
                  <a:gd name="T9" fmla="*/ 0 w 24271"/>
                  <a:gd name="T10" fmla="*/ 0 h 22295"/>
                  <a:gd name="T11" fmla="*/ 24271 w 24271"/>
                  <a:gd name="T12" fmla="*/ 22295 h 222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271" h="22295" fill="none" extrusionOk="0">
                    <a:moveTo>
                      <a:pt x="-1" y="165"/>
                    </a:moveTo>
                    <a:cubicBezTo>
                      <a:pt x="886" y="55"/>
                      <a:pt x="1778" y="-1"/>
                      <a:pt x="2671" y="0"/>
                    </a:cubicBezTo>
                    <a:cubicBezTo>
                      <a:pt x="14600" y="0"/>
                      <a:pt x="24271" y="9670"/>
                      <a:pt x="24271" y="21600"/>
                    </a:cubicBezTo>
                    <a:cubicBezTo>
                      <a:pt x="24271" y="21831"/>
                      <a:pt x="24267" y="22063"/>
                      <a:pt x="24259" y="22294"/>
                    </a:cubicBezTo>
                  </a:path>
                  <a:path w="24271" h="22295" stroke="0" extrusionOk="0">
                    <a:moveTo>
                      <a:pt x="-1" y="165"/>
                    </a:moveTo>
                    <a:cubicBezTo>
                      <a:pt x="886" y="55"/>
                      <a:pt x="1778" y="-1"/>
                      <a:pt x="2671" y="0"/>
                    </a:cubicBezTo>
                    <a:cubicBezTo>
                      <a:pt x="14600" y="0"/>
                      <a:pt x="24271" y="9670"/>
                      <a:pt x="24271" y="21600"/>
                    </a:cubicBezTo>
                    <a:cubicBezTo>
                      <a:pt x="24271" y="21831"/>
                      <a:pt x="24267" y="22063"/>
                      <a:pt x="24259" y="22294"/>
                    </a:cubicBezTo>
                    <a:lnTo>
                      <a:pt x="2671" y="21600"/>
                    </a:lnTo>
                    <a:close/>
                  </a:path>
                </a:pathLst>
              </a:custGeom>
              <a:noFill/>
              <a:ln w="1270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4346" name="Rectangle 120"/>
              <p:cNvSpPr>
                <a:spLocks noChangeArrowheads="1"/>
              </p:cNvSpPr>
              <p:nvPr/>
            </p:nvSpPr>
            <p:spPr bwMode="auto">
              <a:xfrm flipH="1">
                <a:off x="3766" y="1933"/>
                <a:ext cx="313" cy="1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cs-CZ"/>
              </a:p>
            </p:txBody>
          </p:sp>
          <p:sp>
            <p:nvSpPr>
              <p:cNvPr id="54347" name="Arc 121"/>
              <p:cNvSpPr>
                <a:spLocks/>
              </p:cNvSpPr>
              <p:nvPr/>
            </p:nvSpPr>
            <p:spPr bwMode="auto">
              <a:xfrm>
                <a:off x="3640" y="2024"/>
                <a:ext cx="218" cy="181"/>
              </a:xfrm>
              <a:custGeom>
                <a:avLst/>
                <a:gdLst>
                  <a:gd name="T0" fmla="*/ 0 w 22856"/>
                  <a:gd name="T1" fmla="*/ 0 h 21600"/>
                  <a:gd name="T2" fmla="*/ 0 w 22856"/>
                  <a:gd name="T3" fmla="*/ 0 h 21600"/>
                  <a:gd name="T4" fmla="*/ 0 w 2285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856"/>
                  <a:gd name="T10" fmla="*/ 0 h 21600"/>
                  <a:gd name="T11" fmla="*/ 22856 w 2285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856" h="21600" fill="none" extrusionOk="0">
                    <a:moveTo>
                      <a:pt x="-1" y="36"/>
                    </a:moveTo>
                    <a:cubicBezTo>
                      <a:pt x="418" y="12"/>
                      <a:pt x="837" y="-1"/>
                      <a:pt x="1256" y="0"/>
                    </a:cubicBezTo>
                    <a:cubicBezTo>
                      <a:pt x="13185" y="0"/>
                      <a:pt x="22856" y="9670"/>
                      <a:pt x="22856" y="21600"/>
                    </a:cubicBezTo>
                  </a:path>
                  <a:path w="22856" h="21600" stroke="0" extrusionOk="0">
                    <a:moveTo>
                      <a:pt x="-1" y="36"/>
                    </a:moveTo>
                    <a:cubicBezTo>
                      <a:pt x="418" y="12"/>
                      <a:pt x="837" y="-1"/>
                      <a:pt x="1256" y="0"/>
                    </a:cubicBezTo>
                    <a:cubicBezTo>
                      <a:pt x="13185" y="0"/>
                      <a:pt x="22856" y="9670"/>
                      <a:pt x="22856" y="21600"/>
                    </a:cubicBezTo>
                    <a:lnTo>
                      <a:pt x="1256" y="21600"/>
                    </a:lnTo>
                    <a:close/>
                  </a:path>
                </a:pathLst>
              </a:cu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  <p:sp>
        <p:nvSpPr>
          <p:cNvPr id="55" name="Text Box 27"/>
          <p:cNvSpPr txBox="1">
            <a:spLocks noChangeArrowheads="1"/>
          </p:cNvSpPr>
          <p:nvPr/>
        </p:nvSpPr>
        <p:spPr bwMode="auto">
          <a:xfrm>
            <a:off x="2555875" y="2282825"/>
            <a:ext cx="1822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9pPr>
          </a:lstStyle>
          <a:p>
            <a:r>
              <a:rPr lang="en-US" sz="1800" b="1"/>
              <a:t>edge treatment</a:t>
            </a:r>
          </a:p>
        </p:txBody>
      </p:sp>
      <p:sp>
        <p:nvSpPr>
          <p:cNvPr id="56" name="Text Box 167"/>
          <p:cNvSpPr txBox="1">
            <a:spLocks noChangeArrowheads="1"/>
          </p:cNvSpPr>
          <p:nvPr/>
        </p:nvSpPr>
        <p:spPr bwMode="auto">
          <a:xfrm>
            <a:off x="2030413" y="2276475"/>
            <a:ext cx="2994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9pPr>
          </a:lstStyle>
          <a:p>
            <a:pPr algn="ctr"/>
            <a:r>
              <a:rPr lang="en-US" sz="1800" b="1"/>
              <a:t>p</a:t>
            </a:r>
            <a:r>
              <a:rPr lang="cs-CZ" sz="1800" b="1"/>
              <a:t>olishing </a:t>
            </a:r>
            <a:r>
              <a:rPr lang="en-US" sz="1800" b="1"/>
              <a:t>&amp;</a:t>
            </a:r>
            <a:r>
              <a:rPr lang="cs-CZ" sz="1800" b="1"/>
              <a:t>TMAH etching</a:t>
            </a:r>
            <a:endParaRPr lang="en-US" sz="1800" b="1"/>
          </a:p>
        </p:txBody>
      </p:sp>
      <p:grpSp>
        <p:nvGrpSpPr>
          <p:cNvPr id="11" name="Group 184"/>
          <p:cNvGrpSpPr>
            <a:grpSpLocks/>
          </p:cNvGrpSpPr>
          <p:nvPr/>
        </p:nvGrpSpPr>
        <p:grpSpPr bwMode="auto">
          <a:xfrm>
            <a:off x="468313" y="3284538"/>
            <a:ext cx="6081712" cy="219075"/>
            <a:chOff x="295" y="2069"/>
            <a:chExt cx="3831" cy="138"/>
          </a:xfrm>
        </p:grpSpPr>
        <p:sp>
          <p:nvSpPr>
            <p:cNvPr id="54330" name="Rectangle 183"/>
            <p:cNvSpPr>
              <a:spLocks noChangeArrowheads="1"/>
            </p:cNvSpPr>
            <p:nvPr/>
          </p:nvSpPr>
          <p:spPr bwMode="auto">
            <a:xfrm>
              <a:off x="567" y="2069"/>
              <a:ext cx="3356" cy="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cs-CZ"/>
            </a:p>
          </p:txBody>
        </p:sp>
        <p:grpSp>
          <p:nvGrpSpPr>
            <p:cNvPr id="54331" name="Group 168"/>
            <p:cNvGrpSpPr>
              <a:grpSpLocks/>
            </p:cNvGrpSpPr>
            <p:nvPr/>
          </p:nvGrpSpPr>
          <p:grpSpPr bwMode="auto">
            <a:xfrm>
              <a:off x="295" y="2115"/>
              <a:ext cx="3831" cy="92"/>
              <a:chOff x="303" y="2115"/>
              <a:chExt cx="3831" cy="92"/>
            </a:xfrm>
          </p:grpSpPr>
          <p:grpSp>
            <p:nvGrpSpPr>
              <p:cNvPr id="54332" name="Group 169"/>
              <p:cNvGrpSpPr>
                <a:grpSpLocks/>
              </p:cNvGrpSpPr>
              <p:nvPr/>
            </p:nvGrpSpPr>
            <p:grpSpPr bwMode="auto">
              <a:xfrm>
                <a:off x="303" y="2115"/>
                <a:ext cx="490" cy="92"/>
                <a:chOff x="303" y="2115"/>
                <a:chExt cx="490" cy="92"/>
              </a:xfrm>
            </p:grpSpPr>
            <p:sp>
              <p:nvSpPr>
                <p:cNvPr id="54338" name="Rectangle 170"/>
                <p:cNvSpPr>
                  <a:spLocks noChangeArrowheads="1"/>
                </p:cNvSpPr>
                <p:nvPr/>
              </p:nvSpPr>
              <p:spPr bwMode="auto">
                <a:xfrm>
                  <a:off x="303" y="2135"/>
                  <a:ext cx="261" cy="7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cs-CZ"/>
                </a:p>
              </p:txBody>
            </p:sp>
            <p:sp>
              <p:nvSpPr>
                <p:cNvPr id="54339" name="Arc 171"/>
                <p:cNvSpPr>
                  <a:spLocks/>
                </p:cNvSpPr>
                <p:nvPr/>
              </p:nvSpPr>
              <p:spPr bwMode="auto">
                <a:xfrm flipH="1">
                  <a:off x="543" y="2115"/>
                  <a:ext cx="250" cy="92"/>
                </a:xfrm>
                <a:custGeom>
                  <a:avLst/>
                  <a:gdLst>
                    <a:gd name="T0" fmla="*/ 0 w 24271"/>
                    <a:gd name="T1" fmla="*/ 0 h 22295"/>
                    <a:gd name="T2" fmla="*/ 0 w 24271"/>
                    <a:gd name="T3" fmla="*/ 0 h 22295"/>
                    <a:gd name="T4" fmla="*/ 0 w 24271"/>
                    <a:gd name="T5" fmla="*/ 0 h 22295"/>
                    <a:gd name="T6" fmla="*/ 0 60000 65536"/>
                    <a:gd name="T7" fmla="*/ 0 60000 65536"/>
                    <a:gd name="T8" fmla="*/ 0 60000 65536"/>
                    <a:gd name="T9" fmla="*/ 0 w 24271"/>
                    <a:gd name="T10" fmla="*/ 0 h 22295"/>
                    <a:gd name="T11" fmla="*/ 24271 w 24271"/>
                    <a:gd name="T12" fmla="*/ 22295 h 2229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271" h="22295" fill="none" extrusionOk="0">
                      <a:moveTo>
                        <a:pt x="-1" y="165"/>
                      </a:moveTo>
                      <a:cubicBezTo>
                        <a:pt x="886" y="55"/>
                        <a:pt x="1778" y="-1"/>
                        <a:pt x="2671" y="0"/>
                      </a:cubicBezTo>
                      <a:cubicBezTo>
                        <a:pt x="14600" y="0"/>
                        <a:pt x="24271" y="9670"/>
                        <a:pt x="24271" y="21600"/>
                      </a:cubicBezTo>
                      <a:cubicBezTo>
                        <a:pt x="24271" y="21831"/>
                        <a:pt x="24267" y="22063"/>
                        <a:pt x="24259" y="22294"/>
                      </a:cubicBezTo>
                    </a:path>
                    <a:path w="24271" h="22295" stroke="0" extrusionOk="0">
                      <a:moveTo>
                        <a:pt x="-1" y="165"/>
                      </a:moveTo>
                      <a:cubicBezTo>
                        <a:pt x="886" y="55"/>
                        <a:pt x="1778" y="-1"/>
                        <a:pt x="2671" y="0"/>
                      </a:cubicBezTo>
                      <a:cubicBezTo>
                        <a:pt x="14600" y="0"/>
                        <a:pt x="24271" y="9670"/>
                        <a:pt x="24271" y="21600"/>
                      </a:cubicBezTo>
                      <a:cubicBezTo>
                        <a:pt x="24271" y="21831"/>
                        <a:pt x="24267" y="22063"/>
                        <a:pt x="24259" y="22294"/>
                      </a:cubicBezTo>
                      <a:lnTo>
                        <a:pt x="2671" y="21600"/>
                      </a:lnTo>
                      <a:close/>
                    </a:path>
                  </a:pathLst>
                </a:custGeom>
                <a:noFill/>
                <a:ln w="12700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54340" name="Arc 172"/>
                <p:cNvSpPr>
                  <a:spLocks/>
                </p:cNvSpPr>
                <p:nvPr/>
              </p:nvSpPr>
              <p:spPr bwMode="auto">
                <a:xfrm flipH="1">
                  <a:off x="579" y="2159"/>
                  <a:ext cx="169" cy="47"/>
                </a:xfrm>
                <a:custGeom>
                  <a:avLst/>
                  <a:gdLst>
                    <a:gd name="T0" fmla="*/ 0 w 22856"/>
                    <a:gd name="T1" fmla="*/ 0 h 21600"/>
                    <a:gd name="T2" fmla="*/ 0 w 22856"/>
                    <a:gd name="T3" fmla="*/ 0 h 21600"/>
                    <a:gd name="T4" fmla="*/ 0 w 22856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856"/>
                    <a:gd name="T10" fmla="*/ 0 h 21600"/>
                    <a:gd name="T11" fmla="*/ 22856 w 22856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856" h="21600" fill="none" extrusionOk="0">
                      <a:moveTo>
                        <a:pt x="-1" y="36"/>
                      </a:moveTo>
                      <a:cubicBezTo>
                        <a:pt x="418" y="12"/>
                        <a:pt x="837" y="-1"/>
                        <a:pt x="1256" y="0"/>
                      </a:cubicBezTo>
                      <a:cubicBezTo>
                        <a:pt x="13185" y="0"/>
                        <a:pt x="22856" y="9670"/>
                        <a:pt x="22856" y="21600"/>
                      </a:cubicBezTo>
                    </a:path>
                    <a:path w="22856" h="21600" stroke="0" extrusionOk="0">
                      <a:moveTo>
                        <a:pt x="-1" y="36"/>
                      </a:moveTo>
                      <a:cubicBezTo>
                        <a:pt x="418" y="12"/>
                        <a:pt x="837" y="-1"/>
                        <a:pt x="1256" y="0"/>
                      </a:cubicBezTo>
                      <a:cubicBezTo>
                        <a:pt x="13185" y="0"/>
                        <a:pt x="22856" y="9670"/>
                        <a:pt x="22856" y="21600"/>
                      </a:cubicBezTo>
                      <a:lnTo>
                        <a:pt x="1256" y="21600"/>
                      </a:lnTo>
                      <a:close/>
                    </a:path>
                  </a:pathLst>
                </a:custGeom>
                <a:noFill/>
                <a:ln w="158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sp>
            <p:nvSpPr>
              <p:cNvPr id="54333" name="Line 173"/>
              <p:cNvSpPr>
                <a:spLocks noChangeShapeType="1"/>
              </p:cNvSpPr>
              <p:nvPr/>
            </p:nvSpPr>
            <p:spPr bwMode="auto">
              <a:xfrm flipH="1">
                <a:off x="703" y="2160"/>
                <a:ext cx="3039" cy="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54334" name="Group 174"/>
              <p:cNvGrpSpPr>
                <a:grpSpLocks/>
              </p:cNvGrpSpPr>
              <p:nvPr/>
            </p:nvGrpSpPr>
            <p:grpSpPr bwMode="auto">
              <a:xfrm flipH="1">
                <a:off x="3644" y="2115"/>
                <a:ext cx="490" cy="92"/>
                <a:chOff x="303" y="2115"/>
                <a:chExt cx="490" cy="92"/>
              </a:xfrm>
            </p:grpSpPr>
            <p:sp>
              <p:nvSpPr>
                <p:cNvPr id="54335" name="Rectangle 175"/>
                <p:cNvSpPr>
                  <a:spLocks noChangeArrowheads="1"/>
                </p:cNvSpPr>
                <p:nvPr/>
              </p:nvSpPr>
              <p:spPr bwMode="auto">
                <a:xfrm>
                  <a:off x="303" y="2135"/>
                  <a:ext cx="261" cy="7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cs-CZ"/>
                </a:p>
              </p:txBody>
            </p:sp>
            <p:sp>
              <p:nvSpPr>
                <p:cNvPr id="54336" name="Arc 176"/>
                <p:cNvSpPr>
                  <a:spLocks/>
                </p:cNvSpPr>
                <p:nvPr/>
              </p:nvSpPr>
              <p:spPr bwMode="auto">
                <a:xfrm flipH="1">
                  <a:off x="543" y="2115"/>
                  <a:ext cx="250" cy="92"/>
                </a:xfrm>
                <a:custGeom>
                  <a:avLst/>
                  <a:gdLst>
                    <a:gd name="T0" fmla="*/ 0 w 24271"/>
                    <a:gd name="T1" fmla="*/ 0 h 22295"/>
                    <a:gd name="T2" fmla="*/ 0 w 24271"/>
                    <a:gd name="T3" fmla="*/ 0 h 22295"/>
                    <a:gd name="T4" fmla="*/ 0 w 24271"/>
                    <a:gd name="T5" fmla="*/ 0 h 22295"/>
                    <a:gd name="T6" fmla="*/ 0 60000 65536"/>
                    <a:gd name="T7" fmla="*/ 0 60000 65536"/>
                    <a:gd name="T8" fmla="*/ 0 60000 65536"/>
                    <a:gd name="T9" fmla="*/ 0 w 24271"/>
                    <a:gd name="T10" fmla="*/ 0 h 22295"/>
                    <a:gd name="T11" fmla="*/ 24271 w 24271"/>
                    <a:gd name="T12" fmla="*/ 22295 h 2229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271" h="22295" fill="none" extrusionOk="0">
                      <a:moveTo>
                        <a:pt x="-1" y="165"/>
                      </a:moveTo>
                      <a:cubicBezTo>
                        <a:pt x="886" y="55"/>
                        <a:pt x="1778" y="-1"/>
                        <a:pt x="2671" y="0"/>
                      </a:cubicBezTo>
                      <a:cubicBezTo>
                        <a:pt x="14600" y="0"/>
                        <a:pt x="24271" y="9670"/>
                        <a:pt x="24271" y="21600"/>
                      </a:cubicBezTo>
                      <a:cubicBezTo>
                        <a:pt x="24271" y="21831"/>
                        <a:pt x="24267" y="22063"/>
                        <a:pt x="24259" y="22294"/>
                      </a:cubicBezTo>
                    </a:path>
                    <a:path w="24271" h="22295" stroke="0" extrusionOk="0">
                      <a:moveTo>
                        <a:pt x="-1" y="165"/>
                      </a:moveTo>
                      <a:cubicBezTo>
                        <a:pt x="886" y="55"/>
                        <a:pt x="1778" y="-1"/>
                        <a:pt x="2671" y="0"/>
                      </a:cubicBezTo>
                      <a:cubicBezTo>
                        <a:pt x="14600" y="0"/>
                        <a:pt x="24271" y="9670"/>
                        <a:pt x="24271" y="21600"/>
                      </a:cubicBezTo>
                      <a:cubicBezTo>
                        <a:pt x="24271" y="21831"/>
                        <a:pt x="24267" y="22063"/>
                        <a:pt x="24259" y="22294"/>
                      </a:cubicBezTo>
                      <a:lnTo>
                        <a:pt x="2671" y="21600"/>
                      </a:lnTo>
                      <a:close/>
                    </a:path>
                  </a:pathLst>
                </a:custGeom>
                <a:noFill/>
                <a:ln w="127000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54337" name="Arc 177"/>
                <p:cNvSpPr>
                  <a:spLocks/>
                </p:cNvSpPr>
                <p:nvPr/>
              </p:nvSpPr>
              <p:spPr bwMode="auto">
                <a:xfrm flipH="1">
                  <a:off x="579" y="2159"/>
                  <a:ext cx="169" cy="47"/>
                </a:xfrm>
                <a:custGeom>
                  <a:avLst/>
                  <a:gdLst>
                    <a:gd name="T0" fmla="*/ 0 w 22856"/>
                    <a:gd name="T1" fmla="*/ 0 h 21600"/>
                    <a:gd name="T2" fmla="*/ 0 w 22856"/>
                    <a:gd name="T3" fmla="*/ 0 h 21600"/>
                    <a:gd name="T4" fmla="*/ 0 w 22856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856"/>
                    <a:gd name="T10" fmla="*/ 0 h 21600"/>
                    <a:gd name="T11" fmla="*/ 22856 w 22856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856" h="21600" fill="none" extrusionOk="0">
                      <a:moveTo>
                        <a:pt x="-1" y="36"/>
                      </a:moveTo>
                      <a:cubicBezTo>
                        <a:pt x="418" y="12"/>
                        <a:pt x="837" y="-1"/>
                        <a:pt x="1256" y="0"/>
                      </a:cubicBezTo>
                      <a:cubicBezTo>
                        <a:pt x="13185" y="0"/>
                        <a:pt x="22856" y="9670"/>
                        <a:pt x="22856" y="21600"/>
                      </a:cubicBezTo>
                    </a:path>
                    <a:path w="22856" h="21600" stroke="0" extrusionOk="0">
                      <a:moveTo>
                        <a:pt x="-1" y="36"/>
                      </a:moveTo>
                      <a:cubicBezTo>
                        <a:pt x="418" y="12"/>
                        <a:pt x="837" y="-1"/>
                        <a:pt x="1256" y="0"/>
                      </a:cubicBezTo>
                      <a:cubicBezTo>
                        <a:pt x="13185" y="0"/>
                        <a:pt x="22856" y="9670"/>
                        <a:pt x="22856" y="21600"/>
                      </a:cubicBezTo>
                      <a:lnTo>
                        <a:pt x="1256" y="21600"/>
                      </a:lnTo>
                      <a:close/>
                    </a:path>
                  </a:pathLst>
                </a:custGeom>
                <a:noFill/>
                <a:ln w="158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</p:grpSp>
      </p:grpSp>
      <p:sp>
        <p:nvSpPr>
          <p:cNvPr id="69" name="Rectangle 166"/>
          <p:cNvSpPr>
            <a:spLocks noChangeArrowheads="1"/>
          </p:cNvSpPr>
          <p:nvPr/>
        </p:nvSpPr>
        <p:spPr bwMode="auto">
          <a:xfrm>
            <a:off x="755650" y="2593975"/>
            <a:ext cx="5530850" cy="360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cs-CZ"/>
          </a:p>
        </p:txBody>
      </p:sp>
      <p:grpSp>
        <p:nvGrpSpPr>
          <p:cNvPr id="15" name="Group 182"/>
          <p:cNvGrpSpPr>
            <a:grpSpLocks/>
          </p:cNvGrpSpPr>
          <p:nvPr/>
        </p:nvGrpSpPr>
        <p:grpSpPr bwMode="auto">
          <a:xfrm>
            <a:off x="481013" y="3309938"/>
            <a:ext cx="6081712" cy="185737"/>
            <a:chOff x="303" y="2078"/>
            <a:chExt cx="3831" cy="131"/>
          </a:xfrm>
        </p:grpSpPr>
        <p:sp>
          <p:nvSpPr>
            <p:cNvPr id="54323" name="Rectangle 133"/>
            <p:cNvSpPr>
              <a:spLocks noChangeArrowheads="1"/>
            </p:cNvSpPr>
            <p:nvPr/>
          </p:nvSpPr>
          <p:spPr bwMode="auto">
            <a:xfrm>
              <a:off x="303" y="2085"/>
              <a:ext cx="261" cy="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cs-CZ"/>
            </a:p>
          </p:txBody>
        </p:sp>
        <p:sp>
          <p:nvSpPr>
            <p:cNvPr id="54324" name="Arc 134"/>
            <p:cNvSpPr>
              <a:spLocks/>
            </p:cNvSpPr>
            <p:nvPr/>
          </p:nvSpPr>
          <p:spPr bwMode="auto">
            <a:xfrm flipH="1">
              <a:off x="543" y="2078"/>
              <a:ext cx="250" cy="129"/>
            </a:xfrm>
            <a:custGeom>
              <a:avLst/>
              <a:gdLst>
                <a:gd name="T0" fmla="*/ 0 w 24271"/>
                <a:gd name="T1" fmla="*/ 0 h 22295"/>
                <a:gd name="T2" fmla="*/ 0 w 24271"/>
                <a:gd name="T3" fmla="*/ 0 h 22295"/>
                <a:gd name="T4" fmla="*/ 0 w 24271"/>
                <a:gd name="T5" fmla="*/ 0 h 22295"/>
                <a:gd name="T6" fmla="*/ 0 60000 65536"/>
                <a:gd name="T7" fmla="*/ 0 60000 65536"/>
                <a:gd name="T8" fmla="*/ 0 60000 65536"/>
                <a:gd name="T9" fmla="*/ 0 w 24271"/>
                <a:gd name="T10" fmla="*/ 0 h 22295"/>
                <a:gd name="T11" fmla="*/ 24271 w 24271"/>
                <a:gd name="T12" fmla="*/ 22295 h 2229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271" h="22295" fill="none" extrusionOk="0">
                  <a:moveTo>
                    <a:pt x="-1" y="165"/>
                  </a:moveTo>
                  <a:cubicBezTo>
                    <a:pt x="886" y="55"/>
                    <a:pt x="1778" y="-1"/>
                    <a:pt x="2671" y="0"/>
                  </a:cubicBezTo>
                  <a:cubicBezTo>
                    <a:pt x="14600" y="0"/>
                    <a:pt x="24271" y="9670"/>
                    <a:pt x="24271" y="21600"/>
                  </a:cubicBezTo>
                  <a:cubicBezTo>
                    <a:pt x="24271" y="21831"/>
                    <a:pt x="24267" y="22063"/>
                    <a:pt x="24259" y="22294"/>
                  </a:cubicBezTo>
                </a:path>
                <a:path w="24271" h="22295" stroke="0" extrusionOk="0">
                  <a:moveTo>
                    <a:pt x="-1" y="165"/>
                  </a:moveTo>
                  <a:cubicBezTo>
                    <a:pt x="886" y="55"/>
                    <a:pt x="1778" y="-1"/>
                    <a:pt x="2671" y="0"/>
                  </a:cubicBezTo>
                  <a:cubicBezTo>
                    <a:pt x="14600" y="0"/>
                    <a:pt x="24271" y="9670"/>
                    <a:pt x="24271" y="21600"/>
                  </a:cubicBezTo>
                  <a:cubicBezTo>
                    <a:pt x="24271" y="21831"/>
                    <a:pt x="24267" y="22063"/>
                    <a:pt x="24259" y="22294"/>
                  </a:cubicBezTo>
                  <a:lnTo>
                    <a:pt x="2671" y="21600"/>
                  </a:lnTo>
                  <a:close/>
                </a:path>
              </a:pathLst>
            </a:custGeom>
            <a:noFill/>
            <a:ln w="1270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4325" name="Arc 136"/>
            <p:cNvSpPr>
              <a:spLocks/>
            </p:cNvSpPr>
            <p:nvPr/>
          </p:nvSpPr>
          <p:spPr bwMode="auto">
            <a:xfrm flipH="1">
              <a:off x="579" y="2126"/>
              <a:ext cx="169" cy="79"/>
            </a:xfrm>
            <a:custGeom>
              <a:avLst/>
              <a:gdLst>
                <a:gd name="T0" fmla="*/ 0 w 22856"/>
                <a:gd name="T1" fmla="*/ 0 h 21600"/>
                <a:gd name="T2" fmla="*/ 0 w 22856"/>
                <a:gd name="T3" fmla="*/ 0 h 21600"/>
                <a:gd name="T4" fmla="*/ 0 w 22856"/>
                <a:gd name="T5" fmla="*/ 0 h 21600"/>
                <a:gd name="T6" fmla="*/ 0 60000 65536"/>
                <a:gd name="T7" fmla="*/ 0 60000 65536"/>
                <a:gd name="T8" fmla="*/ 0 60000 65536"/>
                <a:gd name="T9" fmla="*/ 0 w 22856"/>
                <a:gd name="T10" fmla="*/ 0 h 21600"/>
                <a:gd name="T11" fmla="*/ 22856 w 2285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856" h="21600" fill="none" extrusionOk="0">
                  <a:moveTo>
                    <a:pt x="-1" y="36"/>
                  </a:moveTo>
                  <a:cubicBezTo>
                    <a:pt x="418" y="12"/>
                    <a:pt x="837" y="-1"/>
                    <a:pt x="1256" y="0"/>
                  </a:cubicBezTo>
                  <a:cubicBezTo>
                    <a:pt x="13185" y="0"/>
                    <a:pt x="22856" y="9670"/>
                    <a:pt x="22856" y="21600"/>
                  </a:cubicBezTo>
                </a:path>
                <a:path w="22856" h="21600" stroke="0" extrusionOk="0">
                  <a:moveTo>
                    <a:pt x="-1" y="36"/>
                  </a:moveTo>
                  <a:cubicBezTo>
                    <a:pt x="418" y="12"/>
                    <a:pt x="837" y="-1"/>
                    <a:pt x="1256" y="0"/>
                  </a:cubicBezTo>
                  <a:cubicBezTo>
                    <a:pt x="13185" y="0"/>
                    <a:pt x="22856" y="9670"/>
                    <a:pt x="22856" y="21600"/>
                  </a:cubicBezTo>
                  <a:lnTo>
                    <a:pt x="1256" y="21600"/>
                  </a:lnTo>
                  <a:close/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4326" name="Rectangle 162"/>
            <p:cNvSpPr>
              <a:spLocks noChangeArrowheads="1"/>
            </p:cNvSpPr>
            <p:nvPr/>
          </p:nvSpPr>
          <p:spPr bwMode="auto">
            <a:xfrm flipH="1">
              <a:off x="3873" y="2085"/>
              <a:ext cx="261" cy="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lang="cs-CZ"/>
            </a:p>
          </p:txBody>
        </p:sp>
        <p:sp>
          <p:nvSpPr>
            <p:cNvPr id="54327" name="Arc 163"/>
            <p:cNvSpPr>
              <a:spLocks/>
            </p:cNvSpPr>
            <p:nvPr/>
          </p:nvSpPr>
          <p:spPr bwMode="auto">
            <a:xfrm>
              <a:off x="3668" y="2079"/>
              <a:ext cx="241" cy="130"/>
            </a:xfrm>
            <a:custGeom>
              <a:avLst/>
              <a:gdLst>
                <a:gd name="T0" fmla="*/ 0 w 21990"/>
                <a:gd name="T1" fmla="*/ 0 h 22295"/>
                <a:gd name="T2" fmla="*/ 0 w 21990"/>
                <a:gd name="T3" fmla="*/ 0 h 22295"/>
                <a:gd name="T4" fmla="*/ 0 w 21990"/>
                <a:gd name="T5" fmla="*/ 0 h 22295"/>
                <a:gd name="T6" fmla="*/ 0 60000 65536"/>
                <a:gd name="T7" fmla="*/ 0 60000 65536"/>
                <a:gd name="T8" fmla="*/ 0 60000 65536"/>
                <a:gd name="T9" fmla="*/ 0 w 21990"/>
                <a:gd name="T10" fmla="*/ 0 h 22295"/>
                <a:gd name="T11" fmla="*/ 21990 w 21990"/>
                <a:gd name="T12" fmla="*/ 22295 h 2229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990" h="22295" fill="none" extrusionOk="0">
                  <a:moveTo>
                    <a:pt x="-1" y="3"/>
                  </a:moveTo>
                  <a:cubicBezTo>
                    <a:pt x="129" y="1"/>
                    <a:pt x="259" y="-1"/>
                    <a:pt x="390" y="0"/>
                  </a:cubicBezTo>
                  <a:cubicBezTo>
                    <a:pt x="12319" y="0"/>
                    <a:pt x="21990" y="9670"/>
                    <a:pt x="21990" y="21600"/>
                  </a:cubicBezTo>
                  <a:cubicBezTo>
                    <a:pt x="21990" y="21831"/>
                    <a:pt x="21986" y="22063"/>
                    <a:pt x="21978" y="22294"/>
                  </a:cubicBezTo>
                </a:path>
                <a:path w="21990" h="22295" stroke="0" extrusionOk="0">
                  <a:moveTo>
                    <a:pt x="-1" y="3"/>
                  </a:moveTo>
                  <a:cubicBezTo>
                    <a:pt x="129" y="1"/>
                    <a:pt x="259" y="-1"/>
                    <a:pt x="390" y="0"/>
                  </a:cubicBezTo>
                  <a:cubicBezTo>
                    <a:pt x="12319" y="0"/>
                    <a:pt x="21990" y="9670"/>
                    <a:pt x="21990" y="21600"/>
                  </a:cubicBezTo>
                  <a:cubicBezTo>
                    <a:pt x="21990" y="21831"/>
                    <a:pt x="21986" y="22063"/>
                    <a:pt x="21978" y="22294"/>
                  </a:cubicBezTo>
                  <a:lnTo>
                    <a:pt x="390" y="21600"/>
                  </a:lnTo>
                  <a:close/>
                </a:path>
              </a:pathLst>
            </a:custGeom>
            <a:noFill/>
            <a:ln w="1270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4328" name="Arc 164"/>
            <p:cNvSpPr>
              <a:spLocks/>
            </p:cNvSpPr>
            <p:nvPr/>
          </p:nvSpPr>
          <p:spPr bwMode="auto">
            <a:xfrm>
              <a:off x="3689" y="2126"/>
              <a:ext cx="169" cy="79"/>
            </a:xfrm>
            <a:custGeom>
              <a:avLst/>
              <a:gdLst>
                <a:gd name="T0" fmla="*/ 0 w 22856"/>
                <a:gd name="T1" fmla="*/ 0 h 21600"/>
                <a:gd name="T2" fmla="*/ 0 w 22856"/>
                <a:gd name="T3" fmla="*/ 0 h 21600"/>
                <a:gd name="T4" fmla="*/ 0 w 22856"/>
                <a:gd name="T5" fmla="*/ 0 h 21600"/>
                <a:gd name="T6" fmla="*/ 0 60000 65536"/>
                <a:gd name="T7" fmla="*/ 0 60000 65536"/>
                <a:gd name="T8" fmla="*/ 0 60000 65536"/>
                <a:gd name="T9" fmla="*/ 0 w 22856"/>
                <a:gd name="T10" fmla="*/ 0 h 21600"/>
                <a:gd name="T11" fmla="*/ 22856 w 2285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856" h="21600" fill="none" extrusionOk="0">
                  <a:moveTo>
                    <a:pt x="-1" y="36"/>
                  </a:moveTo>
                  <a:cubicBezTo>
                    <a:pt x="418" y="12"/>
                    <a:pt x="837" y="-1"/>
                    <a:pt x="1256" y="0"/>
                  </a:cubicBezTo>
                  <a:cubicBezTo>
                    <a:pt x="13185" y="0"/>
                    <a:pt x="22856" y="9670"/>
                    <a:pt x="22856" y="21600"/>
                  </a:cubicBezTo>
                </a:path>
                <a:path w="22856" h="21600" stroke="0" extrusionOk="0">
                  <a:moveTo>
                    <a:pt x="-1" y="36"/>
                  </a:moveTo>
                  <a:cubicBezTo>
                    <a:pt x="418" y="12"/>
                    <a:pt x="837" y="-1"/>
                    <a:pt x="1256" y="0"/>
                  </a:cubicBezTo>
                  <a:cubicBezTo>
                    <a:pt x="13185" y="0"/>
                    <a:pt x="22856" y="9670"/>
                    <a:pt x="22856" y="21600"/>
                  </a:cubicBezTo>
                  <a:lnTo>
                    <a:pt x="1256" y="21600"/>
                  </a:lnTo>
                  <a:close/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4329" name="Line 123"/>
            <p:cNvSpPr>
              <a:spLocks noChangeShapeType="1"/>
            </p:cNvSpPr>
            <p:nvPr/>
          </p:nvSpPr>
          <p:spPr bwMode="auto">
            <a:xfrm flipH="1">
              <a:off x="703" y="2125"/>
              <a:ext cx="3039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6" name="Group 10"/>
          <p:cNvGrpSpPr>
            <a:grpSpLocks/>
          </p:cNvGrpSpPr>
          <p:nvPr/>
        </p:nvGrpSpPr>
        <p:grpSpPr bwMode="auto">
          <a:xfrm>
            <a:off x="611188" y="4581525"/>
            <a:ext cx="5832475" cy="792163"/>
            <a:chOff x="1020" y="2568"/>
            <a:chExt cx="3312" cy="227"/>
          </a:xfrm>
        </p:grpSpPr>
        <p:sp>
          <p:nvSpPr>
            <p:cNvPr id="54320" name="Rectangle 11"/>
            <p:cNvSpPr>
              <a:spLocks noChangeArrowheads="1"/>
            </p:cNvSpPr>
            <p:nvPr/>
          </p:nvSpPr>
          <p:spPr bwMode="auto">
            <a:xfrm>
              <a:off x="1202" y="2568"/>
              <a:ext cx="2948" cy="227"/>
            </a:xfrm>
            <a:prstGeom prst="rect">
              <a:avLst/>
            </a:prstGeom>
            <a:solidFill>
              <a:srgbClr val="C0C0C0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cs-CZ"/>
            </a:p>
          </p:txBody>
        </p:sp>
        <p:sp>
          <p:nvSpPr>
            <p:cNvPr id="54321" name="Arc 12"/>
            <p:cNvSpPr>
              <a:spLocks/>
            </p:cNvSpPr>
            <p:nvPr/>
          </p:nvSpPr>
          <p:spPr bwMode="auto">
            <a:xfrm>
              <a:off x="4138" y="2568"/>
              <a:ext cx="194" cy="227"/>
            </a:xfrm>
            <a:custGeom>
              <a:avLst/>
              <a:gdLst>
                <a:gd name="T0" fmla="*/ 0 w 21600"/>
                <a:gd name="T1" fmla="*/ 0 h 43200"/>
                <a:gd name="T2" fmla="*/ 0 w 21600"/>
                <a:gd name="T3" fmla="*/ 0 h 43200"/>
                <a:gd name="T4" fmla="*/ 0 w 21600"/>
                <a:gd name="T5" fmla="*/ 0 h 432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43200"/>
                <a:gd name="T11" fmla="*/ 21600 w 216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32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519"/>
                    <a:pt x="11944" y="43186"/>
                    <a:pt x="24" y="43199"/>
                  </a:cubicBezTo>
                </a:path>
                <a:path w="21600" h="432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519"/>
                    <a:pt x="11944" y="43186"/>
                    <a:pt x="24" y="43199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C0C0C0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4322" name="Arc 13"/>
            <p:cNvSpPr>
              <a:spLocks/>
            </p:cNvSpPr>
            <p:nvPr/>
          </p:nvSpPr>
          <p:spPr bwMode="auto">
            <a:xfrm flipH="1">
              <a:off x="1020" y="2568"/>
              <a:ext cx="194" cy="227"/>
            </a:xfrm>
            <a:custGeom>
              <a:avLst/>
              <a:gdLst>
                <a:gd name="T0" fmla="*/ 0 w 21600"/>
                <a:gd name="T1" fmla="*/ 0 h 43200"/>
                <a:gd name="T2" fmla="*/ 0 w 21600"/>
                <a:gd name="T3" fmla="*/ 0 h 43200"/>
                <a:gd name="T4" fmla="*/ 0 w 21600"/>
                <a:gd name="T5" fmla="*/ 0 h 432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43200"/>
                <a:gd name="T11" fmla="*/ 21600 w 216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32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519"/>
                    <a:pt x="11944" y="43186"/>
                    <a:pt x="24" y="43199"/>
                  </a:cubicBezTo>
                </a:path>
                <a:path w="21600" h="432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519"/>
                    <a:pt x="11944" y="43186"/>
                    <a:pt x="24" y="43199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C0C0C0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82" name="Line 14"/>
          <p:cNvSpPr>
            <a:spLocks noChangeShapeType="1"/>
          </p:cNvSpPr>
          <p:nvPr/>
        </p:nvSpPr>
        <p:spPr bwMode="auto">
          <a:xfrm>
            <a:off x="900113" y="4581525"/>
            <a:ext cx="5219700" cy="0"/>
          </a:xfrm>
          <a:prstGeom prst="line">
            <a:avLst/>
          </a:prstGeom>
          <a:noFill/>
          <a:ln w="38100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3" name="Text Box 96"/>
          <p:cNvSpPr txBox="1">
            <a:spLocks noChangeArrowheads="1"/>
          </p:cNvSpPr>
          <p:nvPr/>
        </p:nvSpPr>
        <p:spPr bwMode="auto">
          <a:xfrm>
            <a:off x="900113" y="4581525"/>
            <a:ext cx="15176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9pPr>
          </a:lstStyle>
          <a:p>
            <a:r>
              <a:rPr lang="en-US" sz="1200"/>
              <a:t>front side (polished)</a:t>
            </a:r>
          </a:p>
        </p:txBody>
      </p:sp>
      <p:sp>
        <p:nvSpPr>
          <p:cNvPr id="84" name="Text Box 97"/>
          <p:cNvSpPr txBox="1">
            <a:spLocks noChangeArrowheads="1"/>
          </p:cNvSpPr>
          <p:nvPr/>
        </p:nvSpPr>
        <p:spPr bwMode="auto">
          <a:xfrm>
            <a:off x="900113" y="5084763"/>
            <a:ext cx="825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9pPr>
          </a:lstStyle>
          <a:p>
            <a:r>
              <a:rPr lang="en-US" sz="1200"/>
              <a:t>back side</a:t>
            </a:r>
          </a:p>
        </p:txBody>
      </p:sp>
      <p:sp>
        <p:nvSpPr>
          <p:cNvPr id="85" name="Text Box 40"/>
          <p:cNvSpPr txBox="1">
            <a:spLocks noChangeArrowheads="1"/>
          </p:cNvSpPr>
          <p:nvPr/>
        </p:nvSpPr>
        <p:spPr bwMode="auto">
          <a:xfrm>
            <a:off x="6732588" y="1052513"/>
            <a:ext cx="24114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9pPr>
          </a:lstStyle>
          <a:p>
            <a:r>
              <a:rPr lang="cs-CZ" sz="1400">
                <a:solidFill>
                  <a:srgbClr val="FF0000"/>
                </a:solidFill>
              </a:rPr>
              <a:t>etch stop (B/Ge doped EPI)</a:t>
            </a:r>
            <a:endParaRPr lang="en-US" sz="1400">
              <a:solidFill>
                <a:srgbClr val="FF0000"/>
              </a:solidFill>
            </a:endParaRPr>
          </a:p>
        </p:txBody>
      </p:sp>
      <p:grpSp>
        <p:nvGrpSpPr>
          <p:cNvPr id="17" name="Group 35"/>
          <p:cNvGrpSpPr>
            <a:grpSpLocks/>
          </p:cNvGrpSpPr>
          <p:nvPr/>
        </p:nvGrpSpPr>
        <p:grpSpPr bwMode="auto">
          <a:xfrm>
            <a:off x="250825" y="981075"/>
            <a:ext cx="6624638" cy="649288"/>
            <a:chOff x="204" y="436"/>
            <a:chExt cx="4173" cy="409"/>
          </a:xfrm>
        </p:grpSpPr>
        <p:sp>
          <p:nvSpPr>
            <p:cNvPr id="54318" name="AutoShape 36"/>
            <p:cNvSpPr>
              <a:spLocks noChangeArrowheads="1"/>
            </p:cNvSpPr>
            <p:nvPr/>
          </p:nvSpPr>
          <p:spPr bwMode="auto">
            <a:xfrm>
              <a:off x="204" y="436"/>
              <a:ext cx="4173" cy="409"/>
            </a:xfrm>
            <a:prstGeom prst="can">
              <a:avLst>
                <a:gd name="adj" fmla="val 25000"/>
              </a:avLst>
            </a:prstGeom>
            <a:solidFill>
              <a:srgbClr val="CCFF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cs-CZ"/>
            </a:p>
          </p:txBody>
        </p:sp>
        <p:sp>
          <p:nvSpPr>
            <p:cNvPr id="54319" name="Text Box 37"/>
            <p:cNvSpPr txBox="1">
              <a:spLocks noChangeArrowheads="1"/>
            </p:cNvSpPr>
            <p:nvPr/>
          </p:nvSpPr>
          <p:spPr bwMode="auto">
            <a:xfrm>
              <a:off x="1837" y="572"/>
              <a:ext cx="86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Adobe 명조 Std Acro M"/>
                  <a:cs typeface="Adobe 명조 Std Acro M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Adobe 명조 Std Acro M"/>
                  <a:cs typeface="Adobe 명조 Std Acro M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Adobe 명조 Std Acro M"/>
                  <a:cs typeface="Adobe 명조 Std Acro M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Adobe 명조 Std Acro M"/>
                  <a:cs typeface="Adobe 명조 Std Acro M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Adobe 명조 Std Acro M"/>
                  <a:cs typeface="Adobe 명조 Std Acro M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Adobe 명조 Std Acro M"/>
                  <a:cs typeface="Adobe 명조 Std Acro M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Adobe 명조 Std Acro M"/>
                  <a:cs typeface="Adobe 명조 Std Acro M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Adobe 명조 Std Acro M"/>
                  <a:cs typeface="Adobe 명조 Std Acro M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Adobe 명조 Std Acro M"/>
                  <a:cs typeface="Adobe 명조 Std Acro M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cs-CZ" sz="1800" b="1"/>
                <a:t>CMP</a:t>
              </a:r>
              <a:endParaRPr lang="en-US" sz="1800" b="1"/>
            </a:p>
          </p:txBody>
        </p:sp>
      </p:grpSp>
      <p:sp>
        <p:nvSpPr>
          <p:cNvPr id="89" name="Text Box 167"/>
          <p:cNvSpPr txBox="1">
            <a:spLocks noChangeArrowheads="1"/>
          </p:cNvSpPr>
          <p:nvPr/>
        </p:nvSpPr>
        <p:spPr bwMode="auto">
          <a:xfrm>
            <a:off x="2771775" y="2266950"/>
            <a:ext cx="156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9pPr>
          </a:lstStyle>
          <a:p>
            <a:r>
              <a:rPr lang="cs-CZ" sz="1800" b="1"/>
              <a:t>HNA etching</a:t>
            </a:r>
            <a:endParaRPr lang="en-US" sz="1800" b="1"/>
          </a:p>
        </p:txBody>
      </p:sp>
      <p:grpSp>
        <p:nvGrpSpPr>
          <p:cNvPr id="18" name="Group 185"/>
          <p:cNvGrpSpPr>
            <a:grpSpLocks/>
          </p:cNvGrpSpPr>
          <p:nvPr/>
        </p:nvGrpSpPr>
        <p:grpSpPr bwMode="auto">
          <a:xfrm>
            <a:off x="250825" y="2781300"/>
            <a:ext cx="6624638" cy="649288"/>
            <a:chOff x="204" y="436"/>
            <a:chExt cx="4173" cy="409"/>
          </a:xfrm>
        </p:grpSpPr>
        <p:sp>
          <p:nvSpPr>
            <p:cNvPr id="54316" name="AutoShape 186"/>
            <p:cNvSpPr>
              <a:spLocks noChangeArrowheads="1"/>
            </p:cNvSpPr>
            <p:nvPr/>
          </p:nvSpPr>
          <p:spPr bwMode="auto">
            <a:xfrm>
              <a:off x="204" y="436"/>
              <a:ext cx="4173" cy="409"/>
            </a:xfrm>
            <a:prstGeom prst="can">
              <a:avLst>
                <a:gd name="adj" fmla="val 25000"/>
              </a:avLst>
            </a:prstGeom>
            <a:solidFill>
              <a:srgbClr val="CCFF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cs-CZ"/>
            </a:p>
          </p:txBody>
        </p:sp>
        <p:sp>
          <p:nvSpPr>
            <p:cNvPr id="54317" name="Text Box 187"/>
            <p:cNvSpPr txBox="1">
              <a:spLocks noChangeArrowheads="1"/>
            </p:cNvSpPr>
            <p:nvPr/>
          </p:nvSpPr>
          <p:spPr bwMode="auto">
            <a:xfrm>
              <a:off x="1837" y="572"/>
              <a:ext cx="86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Adobe 명조 Std Acro M"/>
                  <a:cs typeface="Adobe 명조 Std Acro M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Adobe 명조 Std Acro M"/>
                  <a:cs typeface="Adobe 명조 Std Acro M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Adobe 명조 Std Acro M"/>
                  <a:cs typeface="Adobe 명조 Std Acro M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Adobe 명조 Std Acro M"/>
                  <a:cs typeface="Adobe 명조 Std Acro M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Adobe 명조 Std Acro M"/>
                  <a:cs typeface="Adobe 명조 Std Acro M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Adobe 명조 Std Acro M"/>
                  <a:cs typeface="Adobe 명조 Std Acro M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Adobe 명조 Std Acro M"/>
                  <a:cs typeface="Adobe 명조 Std Acro M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Adobe 명조 Std Acro M"/>
                  <a:cs typeface="Adobe 명조 Std Acro M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Adobe 명조 Std Acro M"/>
                  <a:cs typeface="Adobe 명조 Std Acro M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cs-CZ" sz="1800" b="1"/>
                <a:t>CMP</a:t>
              </a:r>
              <a:endParaRPr lang="en-US" sz="1800" b="1"/>
            </a:p>
          </p:txBody>
        </p:sp>
      </p:grpSp>
      <p:sp>
        <p:nvSpPr>
          <p:cNvPr id="93" name="Text Box 231"/>
          <p:cNvSpPr txBox="1">
            <a:spLocks noChangeArrowheads="1"/>
          </p:cNvSpPr>
          <p:nvPr/>
        </p:nvSpPr>
        <p:spPr bwMode="auto">
          <a:xfrm>
            <a:off x="8018463" y="5618163"/>
            <a:ext cx="827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/>
              <a:t>20</a:t>
            </a:r>
          </a:p>
        </p:txBody>
      </p:sp>
      <p:sp>
        <p:nvSpPr>
          <p:cNvPr id="94" name="Text Box 232"/>
          <p:cNvSpPr txBox="1">
            <a:spLocks noChangeArrowheads="1"/>
          </p:cNvSpPr>
          <p:nvPr/>
        </p:nvSpPr>
        <p:spPr bwMode="auto">
          <a:xfrm>
            <a:off x="8018463" y="5618163"/>
            <a:ext cx="827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/>
              <a:t>40</a:t>
            </a:r>
          </a:p>
        </p:txBody>
      </p:sp>
      <p:sp>
        <p:nvSpPr>
          <p:cNvPr id="95" name="Text Box 233"/>
          <p:cNvSpPr txBox="1">
            <a:spLocks noChangeArrowheads="1"/>
          </p:cNvSpPr>
          <p:nvPr/>
        </p:nvSpPr>
        <p:spPr bwMode="auto">
          <a:xfrm>
            <a:off x="8018463" y="5618163"/>
            <a:ext cx="827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/>
              <a:t>42</a:t>
            </a:r>
          </a:p>
        </p:txBody>
      </p:sp>
      <p:sp>
        <p:nvSpPr>
          <p:cNvPr id="96" name="Text Box 234"/>
          <p:cNvSpPr txBox="1">
            <a:spLocks noChangeArrowheads="1"/>
          </p:cNvSpPr>
          <p:nvPr/>
        </p:nvSpPr>
        <p:spPr bwMode="auto">
          <a:xfrm>
            <a:off x="8018463" y="5618163"/>
            <a:ext cx="827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/>
              <a:t>57</a:t>
            </a:r>
          </a:p>
        </p:txBody>
      </p:sp>
      <p:sp>
        <p:nvSpPr>
          <p:cNvPr id="97" name="Text Box 235"/>
          <p:cNvSpPr txBox="1">
            <a:spLocks noChangeArrowheads="1"/>
          </p:cNvSpPr>
          <p:nvPr/>
        </p:nvSpPr>
        <p:spPr bwMode="auto">
          <a:xfrm>
            <a:off x="8018463" y="5618163"/>
            <a:ext cx="827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/>
              <a:t>72</a:t>
            </a:r>
          </a:p>
        </p:txBody>
      </p:sp>
      <p:sp>
        <p:nvSpPr>
          <p:cNvPr id="98" name="Text Box 236"/>
          <p:cNvSpPr txBox="1">
            <a:spLocks noChangeArrowheads="1"/>
          </p:cNvSpPr>
          <p:nvPr/>
        </p:nvSpPr>
        <p:spPr bwMode="auto">
          <a:xfrm>
            <a:off x="8018463" y="5618163"/>
            <a:ext cx="827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/>
              <a:t>82</a:t>
            </a:r>
          </a:p>
        </p:txBody>
      </p:sp>
      <p:sp>
        <p:nvSpPr>
          <p:cNvPr id="54308" name="Rectangle 237"/>
          <p:cNvSpPr>
            <a:spLocks noChangeArrowheads="1"/>
          </p:cNvSpPr>
          <p:nvPr/>
        </p:nvSpPr>
        <p:spPr bwMode="auto">
          <a:xfrm>
            <a:off x="7885113" y="5516563"/>
            <a:ext cx="1079500" cy="649287"/>
          </a:xfrm>
          <a:prstGeom prst="rect">
            <a:avLst/>
          </a:prstGeom>
          <a:noFill/>
          <a:ln w="38100" algn="ctr">
            <a:solidFill>
              <a:srgbClr val="3399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cs-CZ"/>
          </a:p>
        </p:txBody>
      </p:sp>
      <p:sp>
        <p:nvSpPr>
          <p:cNvPr id="100" name="Text Box 239"/>
          <p:cNvSpPr txBox="1">
            <a:spLocks noChangeArrowheads="1"/>
          </p:cNvSpPr>
          <p:nvPr/>
        </p:nvSpPr>
        <p:spPr bwMode="auto">
          <a:xfrm>
            <a:off x="8018463" y="5618163"/>
            <a:ext cx="827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/>
              <a:t>84</a:t>
            </a:r>
          </a:p>
        </p:txBody>
      </p:sp>
      <p:sp>
        <p:nvSpPr>
          <p:cNvPr id="54310" name="Text Box 243"/>
          <p:cNvSpPr txBox="1">
            <a:spLocks noChangeArrowheads="1"/>
          </p:cNvSpPr>
          <p:nvPr/>
        </p:nvSpPr>
        <p:spPr bwMode="auto">
          <a:xfrm>
            <a:off x="7885113" y="5589588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9pPr>
          </a:lstStyle>
          <a:p>
            <a:r>
              <a:rPr lang="en-US"/>
              <a:t>$</a:t>
            </a:r>
          </a:p>
        </p:txBody>
      </p:sp>
      <p:sp>
        <p:nvSpPr>
          <p:cNvPr id="102" name="Text Box 235"/>
          <p:cNvSpPr txBox="1">
            <a:spLocks noChangeArrowheads="1"/>
          </p:cNvSpPr>
          <p:nvPr/>
        </p:nvSpPr>
        <p:spPr bwMode="auto">
          <a:xfrm>
            <a:off x="8018463" y="5618163"/>
            <a:ext cx="827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/>
              <a:t>85</a:t>
            </a:r>
          </a:p>
        </p:txBody>
      </p:sp>
      <p:sp>
        <p:nvSpPr>
          <p:cNvPr id="103" name="Text Box 236"/>
          <p:cNvSpPr txBox="1">
            <a:spLocks noChangeArrowheads="1"/>
          </p:cNvSpPr>
          <p:nvPr/>
        </p:nvSpPr>
        <p:spPr bwMode="auto">
          <a:xfrm>
            <a:off x="8018463" y="5618163"/>
            <a:ext cx="827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/>
              <a:t>89</a:t>
            </a:r>
          </a:p>
        </p:txBody>
      </p:sp>
      <p:sp>
        <p:nvSpPr>
          <p:cNvPr id="104" name="Text Box 236"/>
          <p:cNvSpPr txBox="1">
            <a:spLocks noChangeArrowheads="1"/>
          </p:cNvSpPr>
          <p:nvPr/>
        </p:nvSpPr>
        <p:spPr bwMode="auto">
          <a:xfrm>
            <a:off x="8016875" y="5619750"/>
            <a:ext cx="827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/>
              <a:t>91</a:t>
            </a:r>
          </a:p>
        </p:txBody>
      </p:sp>
      <p:sp>
        <p:nvSpPr>
          <p:cNvPr id="105" name="Text Box 236"/>
          <p:cNvSpPr txBox="1">
            <a:spLocks noChangeArrowheads="1"/>
          </p:cNvSpPr>
          <p:nvPr/>
        </p:nvSpPr>
        <p:spPr bwMode="auto">
          <a:xfrm>
            <a:off x="8016875" y="5619750"/>
            <a:ext cx="827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Adobe 명조 Std Acro M"/>
                <a:cs typeface="Adobe 명조 Std Acro M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/>
              <a:t>92</a:t>
            </a:r>
          </a:p>
        </p:txBody>
      </p:sp>
      <p:sp>
        <p:nvSpPr>
          <p:cNvPr id="110" name="Title 2"/>
          <p:cNvSpPr>
            <a:spLocks noGrp="1"/>
          </p:cNvSpPr>
          <p:nvPr>
            <p:ph type="title"/>
          </p:nvPr>
        </p:nvSpPr>
        <p:spPr>
          <a:xfrm>
            <a:off x="107504" y="29208"/>
            <a:ext cx="8208912" cy="734616"/>
          </a:xfrm>
        </p:spPr>
        <p:txBody>
          <a:bodyPr>
            <a:normAutofit/>
          </a:bodyPr>
          <a:lstStyle/>
          <a:p>
            <a:r>
              <a:rPr lang="cs-CZ" dirty="0" smtClean="0"/>
              <a:t>BESOI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60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3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5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7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7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7.40741E-6 L 3.05556E-6 0.22038 " pathEditMode="relative" ptsTypes="AA">
                                      <p:cBhvr>
                                        <p:cTn id="8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575 " pathEditMode="relative" ptsTypes="AA">
                                      <p:cBhvr>
                                        <p:cTn id="8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0.00191 -0.13773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-6900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575 " pathEditMode="relative" ptsTypes="AA">
                                      <p:cBhvr>
                                        <p:cTn id="8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575 " pathEditMode="relative" ptsTypes="AA">
                                      <p:cBhvr>
                                        <p:cTn id="9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96296E-6 L 0.00261 0.35579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17800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0.00173 0.2963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14800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8 -0.00116 L -0.00138 0.2086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0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11111E-6 -7.77778E-6 L -1.00017 -7.77778E-6 " pathEditMode="relative" ptsTypes="AA">
                                      <p:cBhvr>
                                        <p:cTn id="1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2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3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2" presetClass="exit" presetSubtype="4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4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0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5E-6 -7.40741E-7 L -5E-6 0.06319 " pathEditMode="relative" ptsTypes="AA">
                                      <p:cBhvr>
                                        <p:cTn id="152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6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 nodeType="clickPar">
                      <p:stCondLst>
                        <p:cond delay="indefinite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7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7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38889E-6 -2.22222E-6 L 6.38889E-6 0.2625 " pathEditMode="relative" ptsTypes="AA">
                                      <p:cBhvr>
                                        <p:cTn id="19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9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0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26458 L -8.33333E-7 -1.11111E-6 " pathEditMode="relative" rAng="0" ptsTypes="AA">
                                      <p:cBhvr>
                                        <p:cTn id="203" dur="20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0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1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1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31" grpId="0"/>
      <p:bldP spid="32" grpId="0"/>
      <p:bldP spid="32" grpId="1"/>
      <p:bldP spid="32" grpId="2"/>
      <p:bldP spid="33" grpId="0"/>
      <p:bldP spid="33" grpId="1"/>
      <p:bldP spid="33" grpId="2"/>
      <p:bldP spid="34" grpId="0"/>
      <p:bldP spid="35" grpId="0"/>
      <p:bldP spid="35" grpId="1"/>
      <p:bldP spid="36" grpId="0"/>
      <p:bldP spid="36" grpId="1"/>
      <p:bldP spid="37" grpId="0"/>
      <p:bldP spid="37" grpId="1"/>
      <p:bldP spid="42" grpId="0" animBg="1"/>
      <p:bldP spid="42" grpId="1" animBg="1"/>
      <p:bldP spid="55" grpId="0"/>
      <p:bldP spid="55" grpId="1"/>
      <p:bldP spid="56" grpId="0"/>
      <p:bldP spid="69" grpId="0" animBg="1"/>
      <p:bldP spid="69" grpId="1" animBg="1"/>
      <p:bldP spid="82" grpId="0" animBg="1"/>
      <p:bldP spid="82" grpId="1" animBg="1"/>
      <p:bldP spid="83" grpId="0"/>
      <p:bldP spid="83" grpId="1"/>
      <p:bldP spid="84" grpId="0"/>
      <p:bldP spid="84" grpId="1"/>
      <p:bldP spid="85" grpId="0"/>
      <p:bldP spid="85" grpId="1"/>
      <p:bldP spid="89" grpId="0"/>
      <p:bldP spid="93" grpId="0"/>
      <p:bldP spid="93" grpId="1"/>
      <p:bldP spid="94" grpId="0"/>
      <p:bldP spid="94" grpId="1"/>
      <p:bldP spid="95" grpId="0"/>
      <p:bldP spid="95" grpId="1"/>
      <p:bldP spid="96" grpId="0"/>
      <p:bldP spid="96" grpId="1"/>
      <p:bldP spid="97" grpId="0"/>
      <p:bldP spid="97" grpId="1"/>
      <p:bldP spid="98" grpId="0"/>
      <p:bldP spid="98" grpId="1"/>
      <p:bldP spid="100" grpId="0"/>
      <p:bldP spid="100" grpId="1"/>
      <p:bldP spid="102" grpId="0"/>
      <p:bldP spid="102" grpId="1"/>
      <p:bldP spid="103" grpId="0"/>
      <p:bldP spid="103" grpId="1"/>
      <p:bldP spid="104" grpId="0"/>
      <p:bldP spid="104" grpId="1"/>
      <p:bldP spid="10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/>
          <p:cNvSpPr>
            <a:spLocks noGrp="1"/>
          </p:cNvSpPr>
          <p:nvPr>
            <p:ph type="title"/>
          </p:nvPr>
        </p:nvSpPr>
        <p:spPr>
          <a:xfrm>
            <a:off x="107504" y="29208"/>
            <a:ext cx="8208912" cy="734616"/>
          </a:xfrm>
        </p:spPr>
        <p:txBody>
          <a:bodyPr>
            <a:normAutofit/>
          </a:bodyPr>
          <a:lstStyle/>
          <a:p>
            <a:r>
              <a:rPr lang="cs-CZ" dirty="0" smtClean="0"/>
              <a:t>Perspektivní polovodičové materiály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08720"/>
            <a:ext cx="6640513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525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/>
          <p:cNvSpPr>
            <a:spLocks noGrp="1"/>
          </p:cNvSpPr>
          <p:nvPr>
            <p:ph type="title"/>
          </p:nvPr>
        </p:nvSpPr>
        <p:spPr>
          <a:xfrm>
            <a:off x="107504" y="29208"/>
            <a:ext cx="8208912" cy="734616"/>
          </a:xfrm>
        </p:spPr>
        <p:txBody>
          <a:bodyPr>
            <a:normAutofit/>
          </a:bodyPr>
          <a:lstStyle/>
          <a:p>
            <a:r>
              <a:rPr lang="cs-CZ" dirty="0" smtClean="0"/>
              <a:t>Výkonová polovodičová řešení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955675"/>
            <a:ext cx="8574087" cy="494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096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/>
          <p:cNvSpPr>
            <a:spLocks noGrp="1"/>
          </p:cNvSpPr>
          <p:nvPr>
            <p:ph type="title"/>
          </p:nvPr>
        </p:nvSpPr>
        <p:spPr>
          <a:xfrm>
            <a:off x="107504" y="29208"/>
            <a:ext cx="8208912" cy="734616"/>
          </a:xfrm>
        </p:spPr>
        <p:txBody>
          <a:bodyPr>
            <a:normAutofit/>
          </a:bodyPr>
          <a:lstStyle/>
          <a:p>
            <a:r>
              <a:rPr lang="cs-CZ" dirty="0" smtClean="0"/>
              <a:t>MOCVD proces pro růst </a:t>
            </a:r>
            <a:r>
              <a:rPr lang="cs-CZ" dirty="0" err="1" smtClean="0"/>
              <a:t>Ga</a:t>
            </a:r>
            <a:r>
              <a:rPr lang="cs-CZ" dirty="0" smtClean="0"/>
              <a:t>(Al)N/Si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9150"/>
            <a:ext cx="9144000" cy="5155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0883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/>
          <p:cNvSpPr>
            <a:spLocks noGrp="1"/>
          </p:cNvSpPr>
          <p:nvPr>
            <p:ph type="title"/>
          </p:nvPr>
        </p:nvSpPr>
        <p:spPr>
          <a:xfrm>
            <a:off x="107504" y="29208"/>
            <a:ext cx="8208912" cy="734616"/>
          </a:xfrm>
        </p:spPr>
        <p:txBody>
          <a:bodyPr>
            <a:normAutofit/>
          </a:bodyPr>
          <a:lstStyle/>
          <a:p>
            <a:r>
              <a:rPr lang="cs-CZ" dirty="0" smtClean="0"/>
              <a:t>Substráty pro heteroepitaxní růst </a:t>
            </a:r>
            <a:r>
              <a:rPr lang="cs-CZ" dirty="0" err="1" smtClean="0"/>
              <a:t>GaN</a:t>
            </a:r>
            <a:endParaRPr lang="en-US" dirty="0"/>
          </a:p>
        </p:txBody>
      </p:sp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5061480"/>
              </p:ext>
            </p:extLst>
          </p:nvPr>
        </p:nvGraphicFramePr>
        <p:xfrm>
          <a:off x="735863" y="836712"/>
          <a:ext cx="7672275" cy="19507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47740"/>
                <a:gridCol w="1152128"/>
                <a:gridCol w="1944216"/>
                <a:gridCol w="1008112"/>
                <a:gridCol w="720079"/>
              </a:tblGrid>
              <a:tr h="26745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Property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GaN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Si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Sapphire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SiC</a:t>
                      </a:r>
                      <a:endParaRPr lang="cs-CZ" sz="1400" dirty="0"/>
                    </a:p>
                  </a:txBody>
                  <a:tcPr/>
                </a:tc>
              </a:tr>
              <a:tr h="26745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Orientation</a:t>
                      </a:r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(0001)</a:t>
                      </a:r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(111)</a:t>
                      </a:r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(0001)</a:t>
                      </a:r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(0001)</a:t>
                      </a:r>
                      <a:endParaRPr lang="cs-CZ" sz="1200" dirty="0"/>
                    </a:p>
                  </a:txBody>
                  <a:tcPr/>
                </a:tc>
              </a:tr>
              <a:tr h="26745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Lattice mismatch</a:t>
                      </a:r>
                      <a:r>
                        <a:rPr lang="en-US" sz="1200" baseline="0" dirty="0" smtClean="0"/>
                        <a:t> GaN/substrate (%)</a:t>
                      </a:r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-</a:t>
                      </a:r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-15</a:t>
                      </a:r>
                      <a:endParaRPr lang="cs-CZ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+16</a:t>
                      </a:r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+3.5</a:t>
                      </a:r>
                      <a:endParaRPr lang="cs-CZ" sz="1200" dirty="0"/>
                    </a:p>
                  </a:txBody>
                  <a:tcPr/>
                </a:tc>
              </a:tr>
              <a:tr h="26745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Thermal mismatch GaN/substrate (%)</a:t>
                      </a:r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-</a:t>
                      </a:r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+55</a:t>
                      </a:r>
                      <a:endParaRPr lang="cs-CZ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-26</a:t>
                      </a:r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+33</a:t>
                      </a:r>
                      <a:endParaRPr lang="cs-CZ" sz="1200" dirty="0"/>
                    </a:p>
                  </a:txBody>
                  <a:tcPr/>
                </a:tc>
              </a:tr>
              <a:tr h="26745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Thermal</a:t>
                      </a:r>
                      <a:r>
                        <a:rPr lang="en-US" sz="1200" baseline="0" dirty="0" smtClean="0"/>
                        <a:t> conductivity </a:t>
                      </a:r>
                      <a:r>
                        <a:rPr lang="en-US" sz="1200" i="0" baseline="0" dirty="0" smtClean="0"/>
                        <a:t>(</a:t>
                      </a:r>
                      <a:r>
                        <a:rPr lang="en-US" sz="1200" i="1" baseline="0" dirty="0" smtClean="0"/>
                        <a:t>W/</a:t>
                      </a:r>
                      <a:r>
                        <a:rPr lang="en-US" sz="1200" i="1" baseline="0" dirty="0" err="1" smtClean="0"/>
                        <a:t>cm.K</a:t>
                      </a:r>
                      <a:r>
                        <a:rPr lang="en-US" sz="1200" i="0" baseline="0" dirty="0" smtClean="0"/>
                        <a:t>)</a:t>
                      </a:r>
                      <a:endParaRPr lang="cs-CZ" sz="12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2.3</a:t>
                      </a:r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1.5</a:t>
                      </a:r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0.5</a:t>
                      </a:r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4.9</a:t>
                      </a:r>
                      <a:endParaRPr lang="cs-CZ" sz="1200" dirty="0"/>
                    </a:p>
                  </a:txBody>
                  <a:tcPr/>
                </a:tc>
              </a:tr>
              <a:tr h="26745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Max. wafer size</a:t>
                      </a:r>
                      <a:r>
                        <a:rPr lang="en-US" sz="1200" baseline="0" dirty="0" smtClean="0"/>
                        <a:t> availability (</a:t>
                      </a:r>
                      <a:r>
                        <a:rPr lang="en-US" sz="1200" i="1" baseline="0" dirty="0" smtClean="0"/>
                        <a:t>mm</a:t>
                      </a:r>
                      <a:r>
                        <a:rPr lang="en-US" sz="1200" baseline="0" dirty="0" smtClean="0"/>
                        <a:t>)</a:t>
                      </a:r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50</a:t>
                      </a:r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300</a:t>
                      </a:r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200</a:t>
                      </a:r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150</a:t>
                      </a:r>
                      <a:endParaRPr lang="cs-CZ" sz="1200" dirty="0"/>
                    </a:p>
                  </a:txBody>
                  <a:tcPr/>
                </a:tc>
              </a:tr>
              <a:tr h="26745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Cost</a:t>
                      </a:r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Prohibitive</a:t>
                      </a:r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Low</a:t>
                      </a:r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Medium</a:t>
                      </a:r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High</a:t>
                      </a:r>
                      <a:endParaRPr lang="cs-CZ" sz="12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10983" r="9770" b="6266"/>
          <a:stretch/>
        </p:blipFill>
        <p:spPr bwMode="auto">
          <a:xfrm>
            <a:off x="4339179" y="3003720"/>
            <a:ext cx="3964160" cy="3044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80" y="3140968"/>
            <a:ext cx="3800748" cy="2650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512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/>
          <p:cNvSpPr>
            <a:spLocks noGrp="1"/>
          </p:cNvSpPr>
          <p:nvPr>
            <p:ph type="title"/>
          </p:nvPr>
        </p:nvSpPr>
        <p:spPr>
          <a:xfrm>
            <a:off x="107504" y="29208"/>
            <a:ext cx="8208912" cy="734616"/>
          </a:xfrm>
        </p:spPr>
        <p:txBody>
          <a:bodyPr>
            <a:normAutofit/>
          </a:bodyPr>
          <a:lstStyle/>
          <a:p>
            <a:r>
              <a:rPr lang="cs-CZ" dirty="0" err="1" smtClean="0"/>
              <a:t>Supermřížky</a:t>
            </a:r>
            <a:r>
              <a:rPr lang="cs-CZ" dirty="0" smtClean="0"/>
              <a:t> pro heteroepitaxní růst</a:t>
            </a:r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98450" y="898746"/>
            <a:ext cx="2466378" cy="3449594"/>
            <a:chOff x="6120361" y="1569982"/>
            <a:chExt cx="1833028" cy="2602974"/>
          </a:xfrm>
        </p:grpSpPr>
        <p:sp>
          <p:nvSpPr>
            <p:cNvPr id="4" name="Rectangle 4"/>
            <p:cNvSpPr/>
            <p:nvPr/>
          </p:nvSpPr>
          <p:spPr bwMode="auto">
            <a:xfrm>
              <a:off x="6123576" y="3920045"/>
              <a:ext cx="1829807" cy="252911"/>
            </a:xfrm>
            <a:prstGeom prst="rect">
              <a:avLst/>
            </a:prstGeom>
            <a:solidFill>
              <a:sysClr val="windowText" lastClr="0000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-128"/>
                </a:rPr>
                <a:t>Si (111)</a:t>
              </a:r>
            </a:p>
          </p:txBody>
        </p:sp>
        <p:sp>
          <p:nvSpPr>
            <p:cNvPr id="5" name="Rectangle 5"/>
            <p:cNvSpPr/>
            <p:nvPr/>
          </p:nvSpPr>
          <p:spPr bwMode="auto">
            <a:xfrm>
              <a:off x="6123577" y="3637508"/>
              <a:ext cx="1829807" cy="282713"/>
            </a:xfrm>
            <a:prstGeom prst="rect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-128"/>
                </a:rPr>
                <a:t>AlN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-128"/>
                </a:rPr>
                <a:t> </a:t>
              </a: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-128"/>
                </a:rPr>
                <a:t>200 nm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-128"/>
              </a:endParaRPr>
            </a:p>
          </p:txBody>
        </p:sp>
        <p:sp>
          <p:nvSpPr>
            <p:cNvPr id="6" name="Rectangle 6"/>
            <p:cNvSpPr/>
            <p:nvPr/>
          </p:nvSpPr>
          <p:spPr bwMode="auto">
            <a:xfrm>
              <a:off x="6123582" y="2782922"/>
              <a:ext cx="1829807" cy="574860"/>
            </a:xfrm>
            <a:prstGeom prst="rect">
              <a:avLst/>
            </a:prstGeom>
            <a:solidFill>
              <a:srgbClr val="143F90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-128"/>
              </a:endParaRPr>
            </a:p>
          </p:txBody>
        </p:sp>
        <p:cxnSp>
          <p:nvCxnSpPr>
            <p:cNvPr id="7" name="Straight Connector 7"/>
            <p:cNvCxnSpPr/>
            <p:nvPr/>
          </p:nvCxnSpPr>
          <p:spPr>
            <a:xfrm>
              <a:off x="6123582" y="2876526"/>
              <a:ext cx="1829807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8" name="Straight Connector 8"/>
            <p:cNvCxnSpPr/>
            <p:nvPr/>
          </p:nvCxnSpPr>
          <p:spPr>
            <a:xfrm>
              <a:off x="6123582" y="2996139"/>
              <a:ext cx="1829807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9" name="Straight Connector 9"/>
            <p:cNvCxnSpPr/>
            <p:nvPr/>
          </p:nvCxnSpPr>
          <p:spPr>
            <a:xfrm>
              <a:off x="6123582" y="3123825"/>
              <a:ext cx="1829807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10" name="Straight Connector 10"/>
            <p:cNvCxnSpPr/>
            <p:nvPr/>
          </p:nvCxnSpPr>
          <p:spPr>
            <a:xfrm>
              <a:off x="6123581" y="3252070"/>
              <a:ext cx="1829807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  <p:sp>
          <p:nvSpPr>
            <p:cNvPr id="11" name="Rectangle 11"/>
            <p:cNvSpPr/>
            <p:nvPr/>
          </p:nvSpPr>
          <p:spPr bwMode="auto">
            <a:xfrm>
              <a:off x="6123580" y="2332890"/>
              <a:ext cx="1829807" cy="450640"/>
            </a:xfrm>
            <a:prstGeom prst="rect">
              <a:avLst/>
            </a:prstGeom>
            <a:solidFill>
              <a:srgbClr val="0089CE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-128"/>
                </a:rPr>
                <a:t>C:GaN 1.5 um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-128"/>
              </a:endParaRPr>
            </a:p>
          </p:txBody>
        </p:sp>
        <p:sp>
          <p:nvSpPr>
            <p:cNvPr id="12" name="Rectangle 12"/>
            <p:cNvSpPr/>
            <p:nvPr/>
          </p:nvSpPr>
          <p:spPr>
            <a:xfrm>
              <a:off x="6431674" y="2853565"/>
              <a:ext cx="1248577" cy="409957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7F1C7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AlN</a:t>
              </a: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 /Al</a:t>
              </a:r>
              <a:r>
                <a:rPr kumimoji="0" lang="en-US" sz="1100" b="0" i="0" u="none" strike="noStrike" kern="0" cap="none" spc="0" normalizeH="0" baseline="-25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0.08</a:t>
              </a: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GaN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100 periods</a:t>
              </a:r>
            </a:p>
          </p:txBody>
        </p:sp>
        <p:sp>
          <p:nvSpPr>
            <p:cNvPr id="13" name="Rectangle 13"/>
            <p:cNvSpPr/>
            <p:nvPr/>
          </p:nvSpPr>
          <p:spPr bwMode="auto">
            <a:xfrm>
              <a:off x="6123579" y="3357602"/>
              <a:ext cx="1829807" cy="283533"/>
            </a:xfrm>
            <a:prstGeom prst="rect">
              <a:avLst/>
            </a:prstGeom>
            <a:solidFill>
              <a:srgbClr val="7F1C7D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-128"/>
                </a:rPr>
                <a:t>Transition Al</a:t>
              </a:r>
              <a:r>
                <a:rPr kumimoji="0" lang="en-US" sz="1100" b="1" i="0" u="none" strike="noStrike" kern="0" cap="none" spc="0" normalizeH="0" baseline="-2500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-128"/>
                </a:rPr>
                <a:t>0.3</a:t>
              </a: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-128"/>
                </a:rPr>
                <a:t>GaN 40nm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-128"/>
              </a:endParaRPr>
            </a:p>
          </p:txBody>
        </p:sp>
        <p:sp>
          <p:nvSpPr>
            <p:cNvPr id="14" name="Rectangle 14"/>
            <p:cNvSpPr/>
            <p:nvPr/>
          </p:nvSpPr>
          <p:spPr bwMode="auto">
            <a:xfrm>
              <a:off x="6123576" y="2039959"/>
              <a:ext cx="1829807" cy="301608"/>
            </a:xfrm>
            <a:prstGeom prst="rect">
              <a:avLst/>
            </a:prstGeom>
            <a:solidFill>
              <a:srgbClr val="7F1C7D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sz="1100" b="1" kern="0" dirty="0" smtClean="0">
                  <a:solidFill>
                    <a:prstClr val="white"/>
                  </a:solidFill>
                  <a:latin typeface="Calibri"/>
                  <a:ea typeface="ＭＳ Ｐゴシック" charset="-128"/>
                </a:rPr>
                <a:t>u-GaN</a:t>
              </a: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-128"/>
                </a:rPr>
                <a:t> 0.5um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-128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120435" y="1747887"/>
              <a:ext cx="1829807" cy="301608"/>
            </a:xfrm>
            <a:prstGeom prst="rect">
              <a:avLst/>
            </a:prstGeom>
            <a:solidFill>
              <a:srgbClr val="0089CE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-128"/>
                </a:rPr>
                <a:t>AlGaN</a:t>
              </a: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-128"/>
                </a:rPr>
                <a:t> barrier</a:t>
              </a:r>
              <a:r>
                <a:rPr kumimoji="0" lang="cs-CZ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-128"/>
                </a:rPr>
                <a:t> </a:t>
              </a:r>
              <a:r>
                <a:rPr kumimoji="0" lang="cs-CZ" sz="11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-128"/>
                </a:rPr>
                <a:t>with</a:t>
              </a:r>
              <a:r>
                <a:rPr kumimoji="0" lang="cs-CZ" sz="11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-128"/>
                </a:rPr>
                <a:t> </a:t>
              </a:r>
              <a:r>
                <a:rPr kumimoji="0" lang="cs-CZ" sz="11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-128"/>
                </a:rPr>
                <a:t>spacer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-128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6120361" y="1569982"/>
              <a:ext cx="1829807" cy="178078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-128"/>
                </a:rPr>
                <a:t>GaN</a:t>
              </a: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charset="-128"/>
                </a:rPr>
                <a:t> cap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-128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6121070" y="2043945"/>
              <a:ext cx="1820860" cy="0"/>
            </a:xfrm>
            <a:prstGeom prst="line">
              <a:avLst/>
            </a:prstGeom>
            <a:noFill/>
            <a:ln w="38100" cap="flat" cmpd="sng" algn="ctr">
              <a:solidFill>
                <a:srgbClr val="F06423">
                  <a:lumMod val="60000"/>
                  <a:lumOff val="40000"/>
                </a:srgbClr>
              </a:solidFill>
              <a:prstDash val="solid"/>
            </a:ln>
            <a:effectLst/>
          </p:spPr>
        </p:cxnSp>
      </p:grpSp>
      <p:pic>
        <p:nvPicPr>
          <p:cNvPr id="19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9791" y="895882"/>
            <a:ext cx="2757291" cy="346151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908720"/>
            <a:ext cx="2547293" cy="254729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560631"/>
            <a:ext cx="2543971" cy="2543971"/>
          </a:xfrm>
          <a:prstGeom prst="rect">
            <a:avLst/>
          </a:prstGeom>
        </p:spPr>
      </p:pic>
      <p:sp>
        <p:nvSpPr>
          <p:cNvPr id="22" name="Rectangle 22"/>
          <p:cNvSpPr/>
          <p:nvPr/>
        </p:nvSpPr>
        <p:spPr>
          <a:xfrm>
            <a:off x="4860032" y="2208396"/>
            <a:ext cx="288032" cy="2880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3" name="Straight Connector 24"/>
          <p:cNvCxnSpPr/>
          <p:nvPr/>
        </p:nvCxnSpPr>
        <p:spPr>
          <a:xfrm flipV="1">
            <a:off x="5148064" y="895882"/>
            <a:ext cx="1224136" cy="1286484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6"/>
          <p:cNvCxnSpPr/>
          <p:nvPr/>
        </p:nvCxnSpPr>
        <p:spPr>
          <a:xfrm>
            <a:off x="5148064" y="2496428"/>
            <a:ext cx="1224136" cy="959585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7"/>
          <p:cNvSpPr txBox="1"/>
          <p:nvPr/>
        </p:nvSpPr>
        <p:spPr>
          <a:xfrm>
            <a:off x="8201027" y="990861"/>
            <a:ext cx="718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4"/>
                </a:solidFill>
              </a:rPr>
              <a:t>AlGaN</a:t>
            </a:r>
            <a:endParaRPr lang="cs-CZ" sz="1600" dirty="0">
              <a:solidFill>
                <a:schemeClr val="accent4"/>
              </a:solidFill>
            </a:endParaRPr>
          </a:p>
        </p:txBody>
      </p:sp>
      <p:sp>
        <p:nvSpPr>
          <p:cNvPr id="26" name="TextBox 28"/>
          <p:cNvSpPr txBox="1"/>
          <p:nvPr/>
        </p:nvSpPr>
        <p:spPr>
          <a:xfrm>
            <a:off x="7578230" y="1182464"/>
            <a:ext cx="4764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AlN</a:t>
            </a:r>
            <a:endParaRPr lang="cs-CZ" sz="1600" dirty="0"/>
          </a:p>
        </p:txBody>
      </p:sp>
      <p:sp>
        <p:nvSpPr>
          <p:cNvPr id="27" name="Rectangle 29"/>
          <p:cNvSpPr/>
          <p:nvPr/>
        </p:nvSpPr>
        <p:spPr>
          <a:xfrm>
            <a:off x="6318298" y="4509120"/>
            <a:ext cx="266429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TextBox 30"/>
          <p:cNvSpPr txBox="1"/>
          <p:nvPr/>
        </p:nvSpPr>
        <p:spPr>
          <a:xfrm>
            <a:off x="4283968" y="5397412"/>
            <a:ext cx="1888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Dislocation blocking</a:t>
            </a:r>
          </a:p>
          <a:p>
            <a:r>
              <a:rPr lang="en-US" sz="1400" dirty="0" smtClean="0"/>
              <a:t>At SLS / GaN interface</a:t>
            </a:r>
            <a:endParaRPr lang="cs-CZ" sz="1400" dirty="0"/>
          </a:p>
        </p:txBody>
      </p:sp>
      <p:cxnSp>
        <p:nvCxnSpPr>
          <p:cNvPr id="29" name="Straight Arrow Connector 32"/>
          <p:cNvCxnSpPr>
            <a:stCxn id="28" idx="0"/>
            <a:endCxn id="27" idx="1"/>
          </p:cNvCxnSpPr>
          <p:nvPr/>
        </p:nvCxnSpPr>
        <p:spPr>
          <a:xfrm flipV="1">
            <a:off x="5228298" y="4617132"/>
            <a:ext cx="1090000" cy="780280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33"/>
          <p:cNvSpPr/>
          <p:nvPr/>
        </p:nvSpPr>
        <p:spPr>
          <a:xfrm>
            <a:off x="4499992" y="3643543"/>
            <a:ext cx="432048" cy="3696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TextBox 34"/>
          <p:cNvSpPr txBox="1"/>
          <p:nvPr/>
        </p:nvSpPr>
        <p:spPr>
          <a:xfrm>
            <a:off x="2289255" y="4874192"/>
            <a:ext cx="1994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Defects originating from</a:t>
            </a:r>
          </a:p>
          <a:p>
            <a:r>
              <a:rPr lang="en-US" sz="1400" dirty="0" smtClean="0"/>
              <a:t>localized low AlN quality</a:t>
            </a:r>
          </a:p>
        </p:txBody>
      </p:sp>
      <p:cxnSp>
        <p:nvCxnSpPr>
          <p:cNvPr id="32" name="Straight Arrow Connector 36"/>
          <p:cNvCxnSpPr>
            <a:stCxn id="31" idx="0"/>
          </p:cNvCxnSpPr>
          <p:nvPr/>
        </p:nvCxnSpPr>
        <p:spPr>
          <a:xfrm flipV="1">
            <a:off x="3286612" y="4013169"/>
            <a:ext cx="1213380" cy="861023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7"/>
          <p:cNvSpPr txBox="1"/>
          <p:nvPr/>
        </p:nvSpPr>
        <p:spPr>
          <a:xfrm>
            <a:off x="2726951" y="1484784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GaN</a:t>
            </a:r>
            <a:endParaRPr lang="cs-CZ" sz="1600" dirty="0">
              <a:solidFill>
                <a:schemeClr val="bg1"/>
              </a:solidFill>
            </a:endParaRPr>
          </a:p>
        </p:txBody>
      </p:sp>
      <p:cxnSp>
        <p:nvCxnSpPr>
          <p:cNvPr id="34" name="Straight Connector 39"/>
          <p:cNvCxnSpPr/>
          <p:nvPr/>
        </p:nvCxnSpPr>
        <p:spPr>
          <a:xfrm>
            <a:off x="2699791" y="2137101"/>
            <a:ext cx="2757291" cy="0"/>
          </a:xfrm>
          <a:prstGeom prst="line">
            <a:avLst/>
          </a:prstGeom>
          <a:ln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40"/>
          <p:cNvCxnSpPr/>
          <p:nvPr/>
        </p:nvCxnSpPr>
        <p:spPr>
          <a:xfrm>
            <a:off x="2699791" y="3735138"/>
            <a:ext cx="2757291" cy="0"/>
          </a:xfrm>
          <a:prstGeom prst="line">
            <a:avLst/>
          </a:prstGeom>
          <a:ln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41"/>
          <p:cNvCxnSpPr/>
          <p:nvPr/>
        </p:nvCxnSpPr>
        <p:spPr>
          <a:xfrm>
            <a:off x="2699791" y="3846462"/>
            <a:ext cx="2757291" cy="0"/>
          </a:xfrm>
          <a:prstGeom prst="line">
            <a:avLst/>
          </a:prstGeom>
          <a:ln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42"/>
          <p:cNvSpPr txBox="1"/>
          <p:nvPr/>
        </p:nvSpPr>
        <p:spPr>
          <a:xfrm>
            <a:off x="2726951" y="2786467"/>
            <a:ext cx="519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SLS</a:t>
            </a:r>
            <a:endParaRPr lang="cs-CZ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26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7834862" cy="4027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25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/>
          <p:cNvSpPr>
            <a:spLocks noGrp="1"/>
          </p:cNvSpPr>
          <p:nvPr>
            <p:ph type="title"/>
          </p:nvPr>
        </p:nvSpPr>
        <p:spPr>
          <a:xfrm>
            <a:off x="107504" y="29208"/>
            <a:ext cx="8208912" cy="734616"/>
          </a:xfrm>
        </p:spPr>
        <p:txBody>
          <a:bodyPr>
            <a:normAutofit/>
          </a:bodyPr>
          <a:lstStyle/>
          <a:p>
            <a:r>
              <a:rPr lang="cs-CZ" dirty="0" smtClean="0"/>
              <a:t>Vliv kontaminace kyslíkem 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1" t="7775" r="5290" b="5638"/>
          <a:stretch/>
        </p:blipFill>
        <p:spPr bwMode="auto">
          <a:xfrm>
            <a:off x="467544" y="777000"/>
            <a:ext cx="5473273" cy="366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D:\_Prace\!!! GaN\2015\CZ2\Analýzy\Laboratoře Rožnov\SEM 4.5 UM HEMT V10 - 17.3.2015\R150316-003 GaN-AlGaN-AlN-Si structure  Kostelnik\2_pads\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00" y="846617"/>
            <a:ext cx="2255664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_Prace\!!! GaN\2015\CZ2\Analýzy\Laboratoře Rožnov\SEM 4.5 UM HEMT V9 - 28.4.2015, laser 92 452 032\R150429-001_GaN-AlGaN_AlN_Si_Kostelnik\xs_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15" y="3573296"/>
            <a:ext cx="2255649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4"/>
          <p:cNvSpPr txBox="1"/>
          <p:nvPr/>
        </p:nvSpPr>
        <p:spPr>
          <a:xfrm>
            <a:off x="6578392" y="847745"/>
            <a:ext cx="207358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Before H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 purifier installation</a:t>
            </a:r>
            <a:endParaRPr lang="cs-CZ" sz="1200" dirty="0"/>
          </a:p>
        </p:txBody>
      </p:sp>
      <p:sp>
        <p:nvSpPr>
          <p:cNvPr id="7" name="TextBox 8"/>
          <p:cNvSpPr txBox="1"/>
          <p:nvPr/>
        </p:nvSpPr>
        <p:spPr>
          <a:xfrm>
            <a:off x="6637384" y="3573296"/>
            <a:ext cx="195534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After H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 purifier installation</a:t>
            </a:r>
            <a:endParaRPr lang="cs-CZ" sz="1200" dirty="0"/>
          </a:p>
        </p:txBody>
      </p:sp>
      <p:cxnSp>
        <p:nvCxnSpPr>
          <p:cNvPr id="8" name="Straight Connector 6"/>
          <p:cNvCxnSpPr/>
          <p:nvPr/>
        </p:nvCxnSpPr>
        <p:spPr>
          <a:xfrm>
            <a:off x="6492800" y="1916832"/>
            <a:ext cx="2255664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7"/>
          <p:cNvSpPr txBox="1"/>
          <p:nvPr/>
        </p:nvSpPr>
        <p:spPr>
          <a:xfrm>
            <a:off x="6411248" y="1677960"/>
            <a:ext cx="1273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Roughening limit</a:t>
            </a:r>
            <a:endParaRPr lang="cs-CZ" sz="1200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10"/>
          <p:cNvCxnSpPr/>
          <p:nvPr/>
        </p:nvCxnSpPr>
        <p:spPr>
          <a:xfrm flipH="1">
            <a:off x="4139952" y="1268760"/>
            <a:ext cx="2352848" cy="83785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5"/>
          <p:cNvCxnSpPr/>
          <p:nvPr/>
        </p:nvCxnSpPr>
        <p:spPr>
          <a:xfrm flipH="1" flipV="1">
            <a:off x="4932041" y="3366618"/>
            <a:ext cx="1560759" cy="10704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7"/>
          <p:cNvSpPr txBox="1">
            <a:spLocks/>
          </p:cNvSpPr>
          <p:nvPr/>
        </p:nvSpPr>
        <p:spPr>
          <a:xfrm>
            <a:off x="0" y="0"/>
            <a:ext cx="9144000" cy="734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i="0" kern="1200" baseline="0">
                <a:solidFill>
                  <a:schemeClr val="accent6"/>
                </a:solidFill>
                <a:latin typeface="Franklin Gothic Demi" panose="020B0703020102020204" pitchFamily="34" charset="0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79512" y="4653136"/>
            <a:ext cx="6231736" cy="1399278"/>
          </a:xfrm>
        </p:spPr>
        <p:txBody>
          <a:bodyPr>
            <a:normAutofit/>
          </a:bodyPr>
          <a:lstStyle/>
          <a:p>
            <a:pPr marL="285750" indent="-285750"/>
            <a:r>
              <a:rPr lang="en-US" sz="1600" dirty="0" smtClean="0"/>
              <a:t>Defect formation due to the oxygen contamination:</a:t>
            </a:r>
          </a:p>
          <a:p>
            <a:pPr marL="685800" lvl="1"/>
            <a:r>
              <a:rPr lang="en-US" sz="1200" dirty="0" smtClean="0"/>
              <a:t>Formation of inversion domains on the oxidized Si surface.</a:t>
            </a:r>
          </a:p>
          <a:p>
            <a:pPr marL="685800" lvl="1"/>
            <a:r>
              <a:rPr lang="en-US" sz="1200" dirty="0" smtClean="0"/>
              <a:t>Low </a:t>
            </a:r>
            <a:r>
              <a:rPr lang="en-US" sz="1200" dirty="0"/>
              <a:t>AlN quality and coalescence due to oxidation of the material during </a:t>
            </a:r>
            <a:r>
              <a:rPr lang="en-US" sz="1200" dirty="0" smtClean="0"/>
              <a:t>growth.</a:t>
            </a:r>
            <a:endParaRPr lang="en-US" sz="1200" dirty="0"/>
          </a:p>
          <a:p>
            <a:pPr marL="685800" lvl="1"/>
            <a:r>
              <a:rPr lang="en-US" sz="1200" dirty="0"/>
              <a:t>Localized Ga-Si melt-back etching due to Ga diffusion through the defects in the AlN </a:t>
            </a:r>
            <a:r>
              <a:rPr lang="en-US" sz="1200" dirty="0" smtClean="0"/>
              <a:t>layer.</a:t>
            </a:r>
            <a:endParaRPr lang="en-US" sz="1200" dirty="0"/>
          </a:p>
          <a:p>
            <a:pPr marL="685800" lvl="1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5139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/>
          <p:cNvSpPr>
            <a:spLocks noGrp="1"/>
          </p:cNvSpPr>
          <p:nvPr>
            <p:ph type="title"/>
          </p:nvPr>
        </p:nvSpPr>
        <p:spPr>
          <a:xfrm>
            <a:off x="107504" y="29208"/>
            <a:ext cx="8208912" cy="734616"/>
          </a:xfrm>
        </p:spPr>
        <p:txBody>
          <a:bodyPr>
            <a:normAutofit/>
          </a:bodyPr>
          <a:lstStyle/>
          <a:p>
            <a:r>
              <a:rPr lang="cs-CZ" dirty="0" err="1" smtClean="0"/>
              <a:t>SiC</a:t>
            </a:r>
            <a:endParaRPr lang="en-US" dirty="0"/>
          </a:p>
        </p:txBody>
      </p:sp>
      <p:graphicFrame>
        <p:nvGraphicFramePr>
          <p:cNvPr id="3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4408274"/>
              </p:ext>
            </p:extLst>
          </p:nvPr>
        </p:nvGraphicFramePr>
        <p:xfrm>
          <a:off x="251520" y="1052736"/>
          <a:ext cx="8568951" cy="4419600"/>
        </p:xfrm>
        <a:graphic>
          <a:graphicData uri="http://schemas.openxmlformats.org/drawingml/2006/table">
            <a:tbl>
              <a:tblPr/>
              <a:tblGrid>
                <a:gridCol w="1142527"/>
                <a:gridCol w="1161729"/>
                <a:gridCol w="1872208"/>
                <a:gridCol w="2361329"/>
                <a:gridCol w="1015579"/>
                <a:gridCol w="1015579"/>
              </a:tblGrid>
              <a:tr h="144016">
                <a:tc>
                  <a:txBody>
                    <a:bodyPr/>
                    <a:lstStyle/>
                    <a:p>
                      <a:pPr algn="l"/>
                      <a:r>
                        <a:rPr lang="cs-CZ" sz="1600" b="1" noProof="0" dirty="0" err="1" smtClean="0">
                          <a:effectLst/>
                        </a:rPr>
                        <a:t>Polytyp</a:t>
                      </a:r>
                      <a:r>
                        <a:rPr lang="cs-CZ" sz="1600" b="1" noProof="0" dirty="0" smtClean="0">
                          <a:effectLst/>
                        </a:rPr>
                        <a:t>:</a:t>
                      </a:r>
                      <a:endParaRPr lang="en-US" sz="1600" b="1" noProof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 smtClean="0">
                          <a:effectLst/>
                        </a:rPr>
                        <a:t>(β)</a:t>
                      </a:r>
                      <a:r>
                        <a:rPr lang="en-US" sz="1600" b="1" noProof="0" dirty="0" err="1" smtClean="0">
                          <a:effectLst/>
                        </a:rPr>
                        <a:t>3C-SiC</a:t>
                      </a:r>
                      <a:endParaRPr lang="en-US" sz="1600" b="1" noProof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 err="1">
                          <a:solidFill>
                            <a:srgbClr val="00B050"/>
                          </a:solidFill>
                          <a:effectLst/>
                        </a:rPr>
                        <a:t>4H-SiC</a:t>
                      </a:r>
                      <a:endParaRPr lang="en-US" sz="1600" b="1" noProof="0" dirty="0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noProof="0" dirty="0" smtClean="0">
                          <a:effectLst/>
                        </a:rPr>
                        <a:t>(α)</a:t>
                      </a:r>
                      <a:r>
                        <a:rPr lang="en-US" sz="1600" b="1" noProof="0" dirty="0" err="1" smtClean="0">
                          <a:effectLst/>
                        </a:rPr>
                        <a:t>6H-SiC</a:t>
                      </a:r>
                      <a:endParaRPr lang="en-US" sz="1600" b="1" noProof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cs-CZ" sz="16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Křemík</a:t>
                      </a:r>
                      <a:endParaRPr lang="en-US" sz="16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cs-CZ" sz="1600" b="1" kern="1200" noProof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GaN</a:t>
                      </a:r>
                      <a:endParaRPr lang="en-US" sz="16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56028">
                <a:tc>
                  <a:txBody>
                    <a:bodyPr/>
                    <a:lstStyle/>
                    <a:p>
                      <a:pPr algn="l"/>
                      <a:r>
                        <a:rPr lang="cs-CZ" sz="1400" noProof="0" dirty="0" smtClean="0">
                          <a:effectLst/>
                        </a:rPr>
                        <a:t>Krystalová </a:t>
                      </a:r>
                      <a:r>
                        <a:rPr lang="cs-CZ" sz="1400" noProof="0" dirty="0" err="1" smtClean="0">
                          <a:effectLst/>
                        </a:rPr>
                        <a:t>truktura</a:t>
                      </a:r>
                      <a:endParaRPr lang="en-US" sz="1400" noProof="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 smtClean="0"/>
                    </a:p>
                    <a:p>
                      <a:pPr algn="ctr"/>
                      <a:endParaRPr lang="en-US" sz="1400" noProof="0" dirty="0" smtClean="0"/>
                    </a:p>
                    <a:p>
                      <a:pPr algn="ctr"/>
                      <a:endParaRPr lang="en-US" sz="1400" noProof="0" dirty="0" smtClean="0"/>
                    </a:p>
                    <a:p>
                      <a:pPr algn="ctr"/>
                      <a:endParaRPr lang="en-US" sz="1400" noProof="0" dirty="0" smtClean="0"/>
                    </a:p>
                    <a:p>
                      <a:pPr algn="ctr"/>
                      <a:endParaRPr lang="en-US" sz="1400" noProof="0" dirty="0" smtClean="0"/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6028">
                <a:tc>
                  <a:txBody>
                    <a:bodyPr/>
                    <a:lstStyle/>
                    <a:p>
                      <a:pPr algn="l"/>
                      <a:r>
                        <a:rPr lang="cs-CZ" sz="1400" noProof="0" dirty="0" smtClean="0"/>
                        <a:t>Šířka pásu </a:t>
                      </a:r>
                      <a:r>
                        <a:rPr lang="cs-CZ" sz="1400" noProof="0" dirty="0" err="1" smtClean="0"/>
                        <a:t>zak</a:t>
                      </a:r>
                      <a:r>
                        <a:rPr lang="cs-CZ" sz="1400" noProof="0" dirty="0" smtClean="0"/>
                        <a:t>. en.</a:t>
                      </a:r>
                    </a:p>
                    <a:p>
                      <a:pPr algn="l"/>
                      <a:r>
                        <a:rPr lang="en-US" sz="1400" noProof="0" dirty="0" smtClean="0"/>
                        <a:t>[eV]</a:t>
                      </a:r>
                      <a:endParaRPr lang="en-US" sz="1400" noProof="0" dirty="0"/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/>
                        <a:t>2.2</a:t>
                      </a:r>
                      <a:endParaRPr lang="en-US" sz="1400" noProof="0" dirty="0"/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/>
                        <a:t>3.26</a:t>
                      </a:r>
                      <a:endParaRPr lang="en-US" sz="1400" noProof="0" dirty="0"/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/>
                        <a:t>3</a:t>
                      </a:r>
                      <a:endParaRPr lang="en-US" sz="1400" noProof="0" dirty="0"/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1.1</a:t>
                      </a:r>
                      <a:endParaRPr lang="en-US" sz="140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3.39</a:t>
                      </a:r>
                      <a:endParaRPr lang="en-US" sz="1400" dirty="0"/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560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noProof="0" dirty="0" err="1" smtClean="0"/>
                        <a:t>Elektr</a:t>
                      </a:r>
                      <a:r>
                        <a:rPr lang="cs-CZ" sz="1400" noProof="0" dirty="0" smtClean="0"/>
                        <a:t>. pohyblivost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smtClean="0"/>
                        <a:t>[</a:t>
                      </a:r>
                      <a:r>
                        <a:rPr lang="en-US" sz="1400" noProof="0" dirty="0" err="1" smtClean="0"/>
                        <a:t>cm</a:t>
                      </a:r>
                      <a:r>
                        <a:rPr lang="en-US" sz="1400" baseline="30000" noProof="0" dirty="0" err="1" smtClean="0"/>
                        <a:t>2</a:t>
                      </a:r>
                      <a:r>
                        <a:rPr lang="en-US" sz="1400" noProof="0" dirty="0" err="1" smtClean="0"/>
                        <a:t>.V</a:t>
                      </a:r>
                      <a:r>
                        <a:rPr lang="en-US" sz="1400" baseline="30000" noProof="0" dirty="0" smtClean="0"/>
                        <a:t>-</a:t>
                      </a:r>
                      <a:r>
                        <a:rPr lang="en-US" sz="1400" baseline="30000" noProof="0" dirty="0" err="1" smtClean="0"/>
                        <a:t>1</a:t>
                      </a:r>
                      <a:r>
                        <a:rPr lang="en-US" sz="1400" noProof="0" dirty="0" err="1" smtClean="0"/>
                        <a:t>.s</a:t>
                      </a:r>
                      <a:r>
                        <a:rPr lang="en-US" sz="1400" baseline="30000" noProof="0" dirty="0" smtClean="0"/>
                        <a:t>-1</a:t>
                      </a:r>
                      <a:r>
                        <a:rPr lang="en-US" sz="1400" baseline="0" noProof="0" dirty="0" smtClean="0"/>
                        <a:t>]</a:t>
                      </a:r>
                      <a:endParaRPr lang="en-US" sz="1400" baseline="30000" noProof="0" dirty="0" smtClean="0"/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/>
                        <a:t>900</a:t>
                      </a:r>
                      <a:endParaRPr lang="en-US" sz="1400" noProof="0" dirty="0"/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 smtClean="0">
                          <a:solidFill>
                            <a:srgbClr val="00B050"/>
                          </a:solidFill>
                        </a:rPr>
                        <a:t>1140 (//c)</a:t>
                      </a:r>
                      <a:endParaRPr lang="en-US" sz="1400" b="1" noProof="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smtClean="0"/>
                        <a:t>370 (//c)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1350</a:t>
                      </a:r>
                      <a:endParaRPr lang="en-US" sz="140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900</a:t>
                      </a:r>
                      <a:endParaRPr lang="en-US" sz="1400" dirty="0"/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56028">
                <a:tc>
                  <a:txBody>
                    <a:bodyPr/>
                    <a:lstStyle/>
                    <a:p>
                      <a:r>
                        <a:rPr lang="cs-CZ" sz="1400" noProof="0" dirty="0" smtClean="0"/>
                        <a:t>Kritické el. pole</a:t>
                      </a:r>
                    </a:p>
                    <a:p>
                      <a:r>
                        <a:rPr lang="en-US" sz="1400" noProof="0" dirty="0" smtClean="0"/>
                        <a:t>[MV/cm]</a:t>
                      </a:r>
                      <a:endParaRPr lang="en-US" sz="1400" noProof="0" dirty="0"/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/>
                        <a:t>1.2</a:t>
                      </a:r>
                      <a:endParaRPr lang="en-US" sz="1400" noProof="0" dirty="0"/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 smtClean="0">
                          <a:solidFill>
                            <a:srgbClr val="00B050"/>
                          </a:solidFill>
                        </a:rPr>
                        <a:t>3</a:t>
                      </a:r>
                      <a:endParaRPr lang="en-US" sz="1400" b="1" noProof="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/>
                        <a:t>2.4</a:t>
                      </a:r>
                      <a:endParaRPr lang="en-US" sz="1400" noProof="0" dirty="0"/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0.3</a:t>
                      </a:r>
                      <a:endParaRPr lang="en-US" sz="140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3.3</a:t>
                      </a:r>
                      <a:endParaRPr lang="en-US" sz="1400" dirty="0"/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560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noProof="0" dirty="0" err="1" smtClean="0"/>
                        <a:t>Tepená</a:t>
                      </a:r>
                      <a:r>
                        <a:rPr lang="cs-CZ" sz="1400" noProof="0" dirty="0" smtClean="0"/>
                        <a:t> vodivost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smtClean="0"/>
                        <a:t>[</a:t>
                      </a:r>
                      <a:r>
                        <a:rPr lang="en-US" sz="1400" noProof="0" dirty="0" err="1" smtClean="0"/>
                        <a:t>W.cm</a:t>
                      </a:r>
                      <a:r>
                        <a:rPr lang="en-US" sz="1400" baseline="30000" noProof="0" dirty="0" smtClean="0"/>
                        <a:t>-</a:t>
                      </a:r>
                      <a:r>
                        <a:rPr lang="en-US" sz="1400" baseline="30000" noProof="0" dirty="0" err="1" smtClean="0"/>
                        <a:t>1</a:t>
                      </a:r>
                      <a:r>
                        <a:rPr lang="en-US" sz="1400" noProof="0" dirty="0" err="1" smtClean="0"/>
                        <a:t>.K</a:t>
                      </a:r>
                      <a:r>
                        <a:rPr lang="en-US" sz="1400" baseline="30000" noProof="0" dirty="0" smtClean="0"/>
                        <a:t>-1</a:t>
                      </a:r>
                      <a:r>
                        <a:rPr lang="en-US" sz="1400" noProof="0" dirty="0" smtClean="0"/>
                        <a:t>]</a:t>
                      </a:r>
                      <a:endParaRPr lang="en-US" sz="1400" noProof="0" dirty="0"/>
                    </a:p>
                  </a:txBody>
                  <a:tcPr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/>
                        <a:t>4.9</a:t>
                      </a:r>
                      <a:endParaRPr lang="en-US" sz="1400" noProof="0" dirty="0"/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/>
                        <a:t>4.9</a:t>
                      </a:r>
                      <a:endParaRPr lang="en-US" sz="1400" noProof="0" dirty="0"/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/>
                        <a:t>4.9</a:t>
                      </a:r>
                      <a:endParaRPr lang="en-US" sz="1400" noProof="0" dirty="0"/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1.5</a:t>
                      </a:r>
                      <a:endParaRPr lang="en-US" sz="140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1.3</a:t>
                      </a:r>
                      <a:endParaRPr lang="en-US" sz="1400" dirty="0"/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pic>
        <p:nvPicPr>
          <p:cNvPr id="4" name="Picture 6" descr="SiC3Cstruc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84784"/>
            <a:ext cx="1016000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SiC4Hstruct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535584"/>
            <a:ext cx="1682750" cy="76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SiC6Hstructu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232" y="1571991"/>
            <a:ext cx="2159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1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/>
          <p:cNvSpPr>
            <a:spLocks noGrp="1"/>
          </p:cNvSpPr>
          <p:nvPr>
            <p:ph type="title"/>
          </p:nvPr>
        </p:nvSpPr>
        <p:spPr>
          <a:xfrm>
            <a:off x="107504" y="29208"/>
            <a:ext cx="8208912" cy="734616"/>
          </a:xfrm>
        </p:spPr>
        <p:txBody>
          <a:bodyPr>
            <a:normAutofit/>
          </a:bodyPr>
          <a:lstStyle/>
          <a:p>
            <a:r>
              <a:rPr lang="cs-CZ" dirty="0" err="1" smtClean="0"/>
              <a:t>SiC</a:t>
            </a:r>
            <a:r>
              <a:rPr lang="cs-CZ" dirty="0" smtClean="0"/>
              <a:t> - růst objemových krystalů</a:t>
            </a:r>
            <a:endParaRPr lang="en-US" dirty="0"/>
          </a:p>
        </p:txBody>
      </p:sp>
      <p:sp>
        <p:nvSpPr>
          <p:cNvPr id="7" name="TextBox 4"/>
          <p:cNvSpPr txBox="1"/>
          <p:nvPr/>
        </p:nvSpPr>
        <p:spPr>
          <a:xfrm>
            <a:off x="76200" y="762000"/>
            <a:ext cx="48059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 smtClean="0"/>
              <a:t>Sublimace prášku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Depozice </a:t>
            </a:r>
            <a:r>
              <a:rPr lang="cs-CZ" dirty="0"/>
              <a:t>z plynné fáze na zárodečnou desku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Procesní teplota </a:t>
            </a:r>
            <a:r>
              <a:rPr lang="en-US" dirty="0" smtClean="0"/>
              <a:t>2200</a:t>
            </a:r>
            <a:r>
              <a:rPr lang="cs-CZ" dirty="0" smtClean="0"/>
              <a:t> </a:t>
            </a:r>
            <a:r>
              <a:rPr lang="en-US" dirty="0" smtClean="0"/>
              <a:t>–</a:t>
            </a:r>
            <a:r>
              <a:rPr lang="cs-CZ" dirty="0" smtClean="0"/>
              <a:t> </a:t>
            </a:r>
            <a:r>
              <a:rPr lang="en-US" dirty="0" smtClean="0"/>
              <a:t>2400</a:t>
            </a:r>
            <a:r>
              <a:rPr lang="cs-CZ" dirty="0" smtClean="0"/>
              <a:t> °</a:t>
            </a:r>
            <a:r>
              <a:rPr lang="en-US" dirty="0" smtClean="0"/>
              <a:t>C </a:t>
            </a:r>
            <a:endParaRPr lang="cs-CZ" dirty="0" smtClean="0"/>
          </a:p>
          <a:p>
            <a:pPr marL="285750" indent="-285750">
              <a:buFontTx/>
              <a:buChar char="-"/>
            </a:pPr>
            <a:r>
              <a:rPr lang="cs-CZ" dirty="0" smtClean="0"/>
              <a:t>Rychlost růstu 0.3 – 0.8 mm/hod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3</a:t>
            </a:r>
            <a:r>
              <a:rPr lang="cs-CZ" dirty="0" smtClean="0"/>
              <a:t> </a:t>
            </a:r>
            <a:r>
              <a:rPr lang="en-US" dirty="0" smtClean="0"/>
              <a:t>-</a:t>
            </a:r>
            <a:r>
              <a:rPr lang="cs-CZ" dirty="0" smtClean="0"/>
              <a:t> </a:t>
            </a:r>
            <a:r>
              <a:rPr lang="en-US" dirty="0" smtClean="0"/>
              <a:t>4 </a:t>
            </a:r>
            <a:r>
              <a:rPr lang="cs-CZ" dirty="0" smtClean="0"/>
              <a:t>dny/běh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délka krystalu 2 - 3 cm</a:t>
            </a:r>
          </a:p>
          <a:p>
            <a:pPr marL="285750" indent="-285750">
              <a:buFontTx/>
              <a:buChar char="-"/>
            </a:pPr>
            <a:endParaRPr lang="cs-CZ" dirty="0"/>
          </a:p>
        </p:txBody>
      </p:sp>
      <p:pic>
        <p:nvPicPr>
          <p:cNvPr id="8" name="Picture 2" descr="SiC Bou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2" t="25696" r="7977"/>
          <a:stretch/>
        </p:blipFill>
        <p:spPr bwMode="auto">
          <a:xfrm>
            <a:off x="63164" y="3581401"/>
            <a:ext cx="3369999" cy="215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7"/>
          <p:cNvGrpSpPr/>
          <p:nvPr/>
        </p:nvGrpSpPr>
        <p:grpSpPr>
          <a:xfrm>
            <a:off x="3376613" y="1714985"/>
            <a:ext cx="5767387" cy="4090279"/>
            <a:chOff x="3362499" y="2002943"/>
            <a:chExt cx="5767387" cy="4090279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2499" y="2276872"/>
              <a:ext cx="5767387" cy="381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296" y="2002943"/>
              <a:ext cx="1698356" cy="5478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260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/>
          <p:cNvSpPr>
            <a:spLocks noGrp="1"/>
          </p:cNvSpPr>
          <p:nvPr>
            <p:ph type="title"/>
          </p:nvPr>
        </p:nvSpPr>
        <p:spPr>
          <a:xfrm>
            <a:off x="107504" y="29208"/>
            <a:ext cx="8208912" cy="734616"/>
          </a:xfrm>
        </p:spPr>
        <p:txBody>
          <a:bodyPr>
            <a:normAutofit/>
          </a:bodyPr>
          <a:lstStyle/>
          <a:p>
            <a:r>
              <a:rPr lang="cs-CZ" dirty="0" err="1" smtClean="0"/>
              <a:t>SiC</a:t>
            </a:r>
            <a:r>
              <a:rPr lang="cs-CZ" dirty="0" smtClean="0"/>
              <a:t> - výroba desek</a:t>
            </a:r>
            <a:endParaRPr lang="en-US" dirty="0"/>
          </a:p>
        </p:txBody>
      </p:sp>
      <p:sp>
        <p:nvSpPr>
          <p:cNvPr id="12" name="TextBox 8222"/>
          <p:cNvSpPr txBox="1"/>
          <p:nvPr/>
        </p:nvSpPr>
        <p:spPr>
          <a:xfrm>
            <a:off x="143592" y="836712"/>
            <a:ext cx="33616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Tx/>
              <a:buChar char="-"/>
            </a:pPr>
            <a:r>
              <a:rPr lang="cs-CZ" dirty="0" smtClean="0"/>
              <a:t>Principiálně podobná křemíku</a:t>
            </a:r>
          </a:p>
          <a:p>
            <a:pPr marL="179388" indent="-179388">
              <a:buFontTx/>
              <a:buChar char="-"/>
            </a:pPr>
            <a:r>
              <a:rPr lang="cs-CZ" dirty="0" smtClean="0"/>
              <a:t>Velice tvrdý materiál </a:t>
            </a:r>
          </a:p>
          <a:p>
            <a:pPr marL="285750" indent="-285750">
              <a:buFont typeface="Symbol"/>
              <a:buChar char="Þ"/>
            </a:pPr>
            <a:r>
              <a:rPr lang="cs-CZ" dirty="0" smtClean="0"/>
              <a:t>     pomalé </a:t>
            </a:r>
            <a:r>
              <a:rPr lang="cs-CZ" dirty="0"/>
              <a:t>procesy</a:t>
            </a:r>
          </a:p>
          <a:p>
            <a:pPr marL="285750" indent="-285750">
              <a:buFont typeface="Symbol"/>
              <a:buChar char="Þ"/>
            </a:pPr>
            <a:r>
              <a:rPr lang="cs-CZ" dirty="0" smtClean="0"/>
              <a:t>     dedikovaná zařízení</a:t>
            </a:r>
          </a:p>
          <a:p>
            <a:endParaRPr lang="cs-CZ" dirty="0" smtClean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1" t="23466" r="16801" b="10497"/>
          <a:stretch/>
        </p:blipFill>
        <p:spPr bwMode="auto">
          <a:xfrm>
            <a:off x="1447800" y="2314040"/>
            <a:ext cx="5980043" cy="380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313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"/>
          <p:cNvSpPr>
            <a:spLocks noGrp="1"/>
          </p:cNvSpPr>
          <p:nvPr>
            <p:ph type="title"/>
          </p:nvPr>
        </p:nvSpPr>
        <p:spPr>
          <a:xfrm>
            <a:off x="323528" y="2636912"/>
            <a:ext cx="8208912" cy="734616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Vývoj nových analytických metod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77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730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i="0" kern="1200" baseline="0">
                <a:solidFill>
                  <a:schemeClr val="bg1"/>
                </a:solidFill>
                <a:latin typeface="Franklin Gothic Demi" panose="020B0703020102020204" pitchFamily="34" charset="0"/>
                <a:ea typeface="+mj-ea"/>
                <a:cs typeface="+mj-cs"/>
              </a:defRPr>
            </a:lvl1pPr>
          </a:lstStyle>
          <a:p>
            <a:r>
              <a:rPr lang="cs-CZ" sz="2400" dirty="0" err="1">
                <a:solidFill>
                  <a:schemeClr val="accent6"/>
                </a:solidFill>
              </a:rPr>
              <a:t>Installed</a:t>
            </a:r>
            <a:r>
              <a:rPr lang="cs-CZ" sz="2400" dirty="0">
                <a:solidFill>
                  <a:schemeClr val="accent6"/>
                </a:solidFill>
              </a:rPr>
              <a:t> prototype </a:t>
            </a:r>
            <a:r>
              <a:rPr lang="cs-CZ" sz="2400" dirty="0" err="1">
                <a:solidFill>
                  <a:schemeClr val="accent6"/>
                </a:solidFill>
              </a:rPr>
              <a:t>of</a:t>
            </a:r>
            <a:r>
              <a:rPr lang="cs-CZ" sz="2400" dirty="0">
                <a:solidFill>
                  <a:schemeClr val="accent6"/>
                </a:solidFill>
              </a:rPr>
              <a:t> Plasma </a:t>
            </a:r>
            <a:r>
              <a:rPr lang="cs-CZ" sz="2400" dirty="0" err="1">
                <a:solidFill>
                  <a:schemeClr val="accent6"/>
                </a:solidFill>
              </a:rPr>
              <a:t>Xe</a:t>
            </a:r>
            <a:r>
              <a:rPr lang="cs-CZ" sz="2400" dirty="0">
                <a:solidFill>
                  <a:schemeClr val="accent6"/>
                </a:solidFill>
              </a:rPr>
              <a:t> FIB SEM</a:t>
            </a:r>
            <a:endParaRPr lang="en-US" sz="2400" dirty="0">
              <a:solidFill>
                <a:schemeClr val="accent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9512" y="5449377"/>
            <a:ext cx="8712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FERA3 GM </a:t>
            </a:r>
            <a:r>
              <a:rPr lang="en-US" sz="1400" dirty="0" err="1" smtClean="0"/>
              <a:t>Xe</a:t>
            </a:r>
            <a:r>
              <a:rPr lang="en-US" sz="1400" dirty="0" smtClean="0"/>
              <a:t> Plasma FIB SEM (STEM, EDX, mono GIS: XeF2, W, SiO2), installed and operated since 12/2014 in ON SEMICONDUCTOR. 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454" y="980728"/>
            <a:ext cx="6378939" cy="425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86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4" descr="Untitl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076" y="1406042"/>
            <a:ext cx="3168351" cy="220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400" dirty="0" smtClean="0"/>
              <a:t>M</a:t>
            </a:r>
            <a:r>
              <a:rPr lang="en-US" sz="2400" dirty="0" err="1" smtClean="0"/>
              <a:t>ethods</a:t>
            </a:r>
            <a:r>
              <a:rPr lang="en-US" sz="2400" dirty="0" smtClean="0"/>
              <a:t> </a:t>
            </a:r>
            <a:r>
              <a:rPr lang="en-US" sz="2400" dirty="0"/>
              <a:t>for analysis of </a:t>
            </a:r>
            <a:r>
              <a:rPr lang="en-US" sz="2400" dirty="0" err="1"/>
              <a:t>semicondu</a:t>
            </a:r>
            <a:r>
              <a:rPr lang="cs-CZ" sz="2400" dirty="0"/>
              <a:t>c</a:t>
            </a:r>
            <a:r>
              <a:rPr lang="en-US" sz="2400" dirty="0"/>
              <a:t>tor</a:t>
            </a:r>
            <a:r>
              <a:rPr lang="cs-CZ" sz="2400" dirty="0"/>
              <a:t>s </a:t>
            </a:r>
            <a:r>
              <a:rPr lang="en-US" sz="2400" dirty="0"/>
              <a:t>with Plasma </a:t>
            </a:r>
            <a:r>
              <a:rPr lang="en-US" sz="2400" dirty="0" err="1"/>
              <a:t>Xe</a:t>
            </a:r>
            <a:r>
              <a:rPr lang="en-US" sz="2400" dirty="0"/>
              <a:t> </a:t>
            </a:r>
            <a:r>
              <a:rPr lang="en-US" sz="2400" dirty="0" smtClean="0"/>
              <a:t>FIB-SEM</a:t>
            </a:r>
            <a:endParaRPr lang="cs-CZ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139" y="1516772"/>
            <a:ext cx="1876546" cy="18733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5420" y="5470540"/>
            <a:ext cx="88569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- </a:t>
            </a:r>
            <a:r>
              <a:rPr lang="en-US" sz="1400" dirty="0" smtClean="0"/>
              <a:t>The method for internal stress evaluation with FIB is a topic and result of different </a:t>
            </a:r>
            <a:r>
              <a:rPr lang="en-US" sz="1400" dirty="0" err="1" smtClean="0"/>
              <a:t>iSTRESS</a:t>
            </a:r>
            <a:r>
              <a:rPr lang="en-US" sz="1400" dirty="0" smtClean="0"/>
              <a:t> project. Our work is involved in the application on semiconductor structures and for utilization of </a:t>
            </a:r>
            <a:r>
              <a:rPr lang="en-US" sz="1400" dirty="0" err="1" smtClean="0"/>
              <a:t>Xe</a:t>
            </a:r>
            <a:r>
              <a:rPr lang="en-US" sz="1400" dirty="0" smtClean="0"/>
              <a:t> </a:t>
            </a:r>
            <a:r>
              <a:rPr lang="en-US" sz="1400" dirty="0" err="1" smtClean="0"/>
              <a:t>iFIB</a:t>
            </a:r>
            <a:r>
              <a:rPr lang="en-US" sz="1400" dirty="0" smtClean="0"/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006" y="1268759"/>
            <a:ext cx="1990776" cy="2227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P:\ANALYZY\AMISPEC\Y2016\Staz_Brno_Unor_Brezen_2016\Data\GaN\renamed01\GaN01-0097.PN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2" r="283"/>
          <a:stretch/>
        </p:blipFill>
        <p:spPr bwMode="auto">
          <a:xfrm>
            <a:off x="685138" y="3893037"/>
            <a:ext cx="1876546" cy="14401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P:\ANALYZY\AMISPEC\Y2016\Staz_Brno_Unor_Brezen_2016\Data\GaN\report\results.PN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2" r="5094" b="22481"/>
          <a:stretch/>
        </p:blipFill>
        <p:spPr bwMode="auto">
          <a:xfrm>
            <a:off x="2792987" y="3893037"/>
            <a:ext cx="3153073" cy="16079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5496" y="692696"/>
            <a:ext cx="89289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 smtClean="0"/>
              <a:t>Demonstration of stress analysis in </a:t>
            </a:r>
            <a:r>
              <a:rPr lang="en-US" sz="1400" u="sng" dirty="0" err="1" smtClean="0"/>
              <a:t>GaN</a:t>
            </a:r>
            <a:r>
              <a:rPr lang="en-US" sz="1400" u="sng" dirty="0" smtClean="0"/>
              <a:t>(Al)N/Si structure </a:t>
            </a:r>
            <a:r>
              <a:rPr lang="en-US" sz="1400" dirty="0" smtClean="0"/>
              <a:t>with Ga FIB and STEM for R&amp;D of Ga(Al)N layered structure incl. </a:t>
            </a:r>
            <a:r>
              <a:rPr lang="en-US" sz="1400" dirty="0" err="1" smtClean="0"/>
              <a:t>AlGaN</a:t>
            </a:r>
            <a:r>
              <a:rPr lang="en-US" sz="1400" dirty="0" smtClean="0"/>
              <a:t>/</a:t>
            </a:r>
            <a:r>
              <a:rPr lang="en-US" sz="1400" dirty="0" err="1" smtClean="0"/>
              <a:t>AlN</a:t>
            </a:r>
            <a:r>
              <a:rPr lang="en-US" sz="1400" dirty="0" smtClean="0"/>
              <a:t> </a:t>
            </a:r>
            <a:r>
              <a:rPr lang="en-US" sz="1400" dirty="0" err="1" smtClean="0"/>
              <a:t>superlattice</a:t>
            </a:r>
            <a:r>
              <a:rPr lang="en-US" sz="1400" dirty="0" smtClean="0"/>
              <a:t> (with requested </a:t>
            </a:r>
            <a:r>
              <a:rPr lang="en-US" sz="1400" dirty="0" err="1" smtClean="0"/>
              <a:t>nano</a:t>
            </a:r>
            <a:r>
              <a:rPr lang="en-US" sz="1400" dirty="0" smtClean="0"/>
              <a:t>-scale resolution).</a:t>
            </a:r>
          </a:p>
          <a:p>
            <a:pPr marL="285750" indent="-285750">
              <a:buFontTx/>
              <a:buChar char="-"/>
            </a:pPr>
            <a:endParaRPr lang="en-US" sz="1400" dirty="0" smtClean="0"/>
          </a:p>
        </p:txBody>
      </p:sp>
      <p:pic>
        <p:nvPicPr>
          <p:cNvPr id="16" name="Picture 15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110" y="3893037"/>
            <a:ext cx="2190671" cy="14394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684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20976" y="74712"/>
            <a:ext cx="8229600" cy="762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i="0" kern="1200" baseline="0">
                <a:solidFill>
                  <a:schemeClr val="accent6"/>
                </a:solidFill>
                <a:latin typeface="Franklin Gothic Demi" panose="020B0703020102020204" pitchFamily="34" charset="0"/>
                <a:ea typeface="+mj-ea"/>
                <a:cs typeface="+mj-cs"/>
              </a:defRPr>
            </a:lvl1pPr>
          </a:lstStyle>
          <a:p>
            <a:r>
              <a:rPr lang="en-US" sz="2400" dirty="0"/>
              <a:t>SEM imaging - BE</a:t>
            </a:r>
            <a:endParaRPr lang="cs-CZ" sz="2400" dirty="0"/>
          </a:p>
        </p:txBody>
      </p:sp>
      <p:sp>
        <p:nvSpPr>
          <p:cNvPr id="3" name="Rectangle 2"/>
          <p:cNvSpPr/>
          <p:nvPr/>
        </p:nvSpPr>
        <p:spPr>
          <a:xfrm>
            <a:off x="179512" y="980728"/>
            <a:ext cx="87849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SEM(BE) of </a:t>
            </a:r>
            <a:r>
              <a:rPr lang="en-US" sz="1400" dirty="0" err="1"/>
              <a:t>heteroepitaxial</a:t>
            </a:r>
            <a:r>
              <a:rPr lang="en-US" sz="1400" dirty="0"/>
              <a:t> </a:t>
            </a:r>
            <a:r>
              <a:rPr lang="en-US" sz="1400" dirty="0" err="1"/>
              <a:t>superlattice</a:t>
            </a:r>
            <a:r>
              <a:rPr lang="en-US" sz="1400" dirty="0"/>
              <a:t> (SL) of </a:t>
            </a:r>
            <a:r>
              <a:rPr lang="en-US" sz="1400" dirty="0" err="1"/>
              <a:t>AlGaN</a:t>
            </a:r>
            <a:r>
              <a:rPr lang="en-US" sz="1400" dirty="0"/>
              <a:t> and </a:t>
            </a:r>
            <a:r>
              <a:rPr lang="en-US" sz="1400" dirty="0" err="1"/>
              <a:t>AlN</a:t>
            </a:r>
            <a:r>
              <a:rPr lang="en-US" sz="1400" dirty="0"/>
              <a:t>, which is used for growth of HEMT structures on Si substrate. SL is strained-layer structure that could stop dislocation propagation from the substrate-layer interface. 30 regular analysis of Ga(Al)N/Si structures were completed in 2016.</a:t>
            </a: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16832"/>
            <a:ext cx="3456384" cy="3816424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16832"/>
            <a:ext cx="3456384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6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400" dirty="0" smtClean="0"/>
              <a:t>C</a:t>
            </a:r>
            <a:r>
              <a:rPr lang="en-US" sz="2400" dirty="0" err="1" smtClean="0"/>
              <a:t>haracterization</a:t>
            </a:r>
            <a:r>
              <a:rPr lang="en-US" sz="2400" dirty="0" smtClean="0"/>
              <a:t> of wafers flatness and topography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107895" y="764624"/>
            <a:ext cx="22322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Optical </a:t>
            </a:r>
            <a:r>
              <a:rPr lang="en-US" sz="1400" dirty="0" err="1" smtClean="0"/>
              <a:t>Tribomometer</a:t>
            </a:r>
            <a:r>
              <a:rPr lang="en-US" sz="1400" dirty="0" smtClean="0"/>
              <a:t> Contour GT X8 Bruker.</a:t>
            </a:r>
            <a:endParaRPr lang="en-US" sz="1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17" y="1287844"/>
            <a:ext cx="1973263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87" y="4068486"/>
            <a:ext cx="2089015" cy="1637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93860" y="3713518"/>
            <a:ext cx="22322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Analysis of Si wafer.</a:t>
            </a:r>
            <a:endParaRPr lang="en-US" sz="1400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202" y="3573015"/>
            <a:ext cx="2949179" cy="2445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27" y="872346"/>
            <a:ext cx="3023553" cy="2512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486809"/>
            <a:ext cx="3273976" cy="2662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872346"/>
            <a:ext cx="3250537" cy="2653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377202" y="718457"/>
            <a:ext cx="26988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Analysis of ground wafer edge .</a:t>
            </a:r>
            <a:endParaRPr lang="en-US" sz="1400" dirty="0"/>
          </a:p>
        </p:txBody>
      </p:sp>
      <p:sp>
        <p:nvSpPr>
          <p:cNvPr id="14" name="Rectangle 13"/>
          <p:cNvSpPr/>
          <p:nvPr/>
        </p:nvSpPr>
        <p:spPr>
          <a:xfrm>
            <a:off x="2593226" y="3419127"/>
            <a:ext cx="26988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Analysis of polished wafer edge 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0717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107504" y="29208"/>
            <a:ext cx="8208912" cy="734616"/>
          </a:xfrm>
        </p:spPr>
        <p:txBody>
          <a:bodyPr>
            <a:normAutofit/>
          </a:bodyPr>
          <a:lstStyle/>
          <a:p>
            <a:r>
              <a:rPr lang="cs-CZ" dirty="0" smtClean="0"/>
              <a:t>Závěr</a:t>
            </a:r>
            <a:endParaRPr lang="en-US" dirty="0"/>
          </a:p>
        </p:txBody>
      </p:sp>
      <p:sp>
        <p:nvSpPr>
          <p:cNvPr id="8" name="TextBox 8222"/>
          <p:cNvSpPr txBox="1"/>
          <p:nvPr/>
        </p:nvSpPr>
        <p:spPr>
          <a:xfrm>
            <a:off x="143592" y="836712"/>
            <a:ext cx="8676880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 smtClean="0"/>
              <a:t>- Představený úvod je pouze malou částí využití fyziky v polovodičových procesech</a:t>
            </a:r>
          </a:p>
          <a:p>
            <a:pPr>
              <a:spcAft>
                <a:spcPts val="600"/>
              </a:spcAft>
            </a:pPr>
            <a:endParaRPr lang="cs-CZ" dirty="0" smtClean="0"/>
          </a:p>
          <a:p>
            <a:pPr>
              <a:spcAft>
                <a:spcPts val="600"/>
              </a:spcAft>
            </a:pPr>
            <a:r>
              <a:rPr lang="cs-CZ" dirty="0" smtClean="0"/>
              <a:t>- Fyzika pevných látek</a:t>
            </a:r>
          </a:p>
          <a:p>
            <a:pPr>
              <a:spcAft>
                <a:spcPts val="600"/>
              </a:spcAft>
            </a:pPr>
            <a:r>
              <a:rPr lang="cs-CZ" dirty="0" smtClean="0"/>
              <a:t>- Fyzikální chemie</a:t>
            </a:r>
          </a:p>
          <a:p>
            <a:pPr>
              <a:spcAft>
                <a:spcPts val="600"/>
              </a:spcAft>
            </a:pPr>
            <a:r>
              <a:rPr lang="cs-CZ" dirty="0" smtClean="0"/>
              <a:t>- Fyzika polovodičových součástek</a:t>
            </a:r>
          </a:p>
          <a:p>
            <a:pPr>
              <a:spcAft>
                <a:spcPts val="600"/>
              </a:spcAft>
            </a:pPr>
            <a:r>
              <a:rPr lang="cs-CZ" dirty="0" smtClean="0"/>
              <a:t>- Fyzikální aplikace polovodičových součástek</a:t>
            </a:r>
          </a:p>
          <a:p>
            <a:pPr>
              <a:spcAft>
                <a:spcPts val="600"/>
              </a:spcAft>
            </a:pPr>
            <a:endParaRPr lang="cs-CZ" dirty="0"/>
          </a:p>
          <a:p>
            <a:pPr>
              <a:spcAft>
                <a:spcPts val="600"/>
              </a:spcAft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96133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39622"/>
            <a:ext cx="8773065" cy="492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353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3481"/>
            <a:ext cx="8552732" cy="482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325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8544348" cy="4735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127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ubliic">
  <a:themeElements>
    <a:clrScheme name="ONSemi">
      <a:dk1>
        <a:sysClr val="windowText" lastClr="000000"/>
      </a:dk1>
      <a:lt1>
        <a:sysClr val="window" lastClr="FFFFFF"/>
      </a:lt1>
      <a:dk2>
        <a:srgbClr val="3C5583"/>
      </a:dk2>
      <a:lt2>
        <a:srgbClr val="A7A9AC"/>
      </a:lt2>
      <a:accent1>
        <a:srgbClr val="54B948"/>
      </a:accent1>
      <a:accent2>
        <a:srgbClr val="5B8FCB"/>
      </a:accent2>
      <a:accent3>
        <a:srgbClr val="A7A9AC"/>
      </a:accent3>
      <a:accent4>
        <a:srgbClr val="F79646"/>
      </a:accent4>
      <a:accent5>
        <a:srgbClr val="C0504D"/>
      </a:accent5>
      <a:accent6>
        <a:srgbClr val="3C5583"/>
      </a:accent6>
      <a:hlink>
        <a:srgbClr val="54B948"/>
      </a:hlink>
      <a:folHlink>
        <a:srgbClr val="54B948"/>
      </a:folHlink>
    </a:clrScheme>
    <a:fontScheme name="Custom 1">
      <a:majorFont>
        <a:latin typeface="Franklin Gothic Medium"/>
        <a:ea typeface=""/>
        <a:cs typeface=""/>
      </a:majorFont>
      <a:minorFont>
        <a:latin typeface="Franklin Gothic Book"/>
        <a:ea typeface=""/>
        <a:cs typeface="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publiic</Template>
  <TotalTime>6805</TotalTime>
  <Words>1930</Words>
  <Application>Microsoft Office PowerPoint</Application>
  <PresentationFormat>Předvádění na obrazovce (4:3)</PresentationFormat>
  <Paragraphs>468</Paragraphs>
  <Slides>69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69</vt:i4>
      </vt:variant>
    </vt:vector>
  </HeadingPairs>
  <TitlesOfParts>
    <vt:vector size="70" baseType="lpstr">
      <vt:lpstr>publiic</vt:lpstr>
      <vt:lpstr>ON Semiconductor</vt:lpstr>
      <vt:lpstr>Obsah</vt:lpstr>
      <vt:lpstr>Prezentace aplikace PowerPoint</vt:lpstr>
      <vt:lpstr>Prezentace aplikace PowerPoint</vt:lpstr>
      <vt:lpstr>Moorův zákon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ON Semiconductor - úvod</vt:lpstr>
      <vt:lpstr>TESLA Rožnov - historie</vt:lpstr>
      <vt:lpstr>ON SEMICONDUCTOR CZECH REPUBLIC</vt:lpstr>
      <vt:lpstr>Výroba Si desek v Rožnově</vt:lpstr>
      <vt:lpstr> Uplatnění fyziky (konkrétní pracovní pozice)  </vt:lpstr>
      <vt:lpstr> www.onsemi.cz</vt:lpstr>
      <vt:lpstr>Výzkumně - vývojové projekty</vt:lpstr>
      <vt:lpstr>Výzkumně - vývojové projekty</vt:lpstr>
      <vt:lpstr>Výzkumně - vývojové projekty</vt:lpstr>
      <vt:lpstr>Stručná historie křemíku</vt:lpstr>
      <vt:lpstr>První technologie výroby křemíku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Důvod zvětšování průměru desek</vt:lpstr>
      <vt:lpstr>Silicon-On-Insulator</vt:lpstr>
      <vt:lpstr>SOI - příklad „shrink“ součástky</vt:lpstr>
      <vt:lpstr>BGSOI</vt:lpstr>
      <vt:lpstr>Bonding leštěných povrchů Si</vt:lpstr>
      <vt:lpstr>TEM bondovaného rozhrani</vt:lpstr>
      <vt:lpstr>AFM leštěných povrchů</vt:lpstr>
      <vt:lpstr>Analýza síly vazby mezi povrchy desek</vt:lpstr>
      <vt:lpstr>Úprava okraje SOI desek</vt:lpstr>
      <vt:lpstr>Základní metody pro analýzy kvality bondingu  (komerční řešení EVG)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BESOI</vt:lpstr>
      <vt:lpstr>Perspektivní polovodičové materiály</vt:lpstr>
      <vt:lpstr>Výkonová polovodičová řešení</vt:lpstr>
      <vt:lpstr>MOCVD proces pro růst Ga(Al)N/Si</vt:lpstr>
      <vt:lpstr>Substráty pro heteroepitaxní růst GaN</vt:lpstr>
      <vt:lpstr>Supermřížky pro heteroepitaxní růst</vt:lpstr>
      <vt:lpstr>Vliv kontaminace kyslíkem </vt:lpstr>
      <vt:lpstr>SiC</vt:lpstr>
      <vt:lpstr>SiC - růst objemových krystalů</vt:lpstr>
      <vt:lpstr>SiC - výroba desek</vt:lpstr>
      <vt:lpstr>Vývoj nových analytických metod</vt:lpstr>
      <vt:lpstr>Prezentace aplikace PowerPoint</vt:lpstr>
      <vt:lpstr>Methods for analysis of semiconductors with Plasma Xe FIB-SEM</vt:lpstr>
      <vt:lpstr>Prezentace aplikace PowerPoint</vt:lpstr>
      <vt:lpstr>Characterization of wafers flatness and topography</vt:lpstr>
      <vt:lpstr>Závěr</vt:lpstr>
    </vt:vector>
  </TitlesOfParts>
  <Company>ON Semiconductor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 Semiconductor</dc:title>
  <dc:creator>Michal Lorenc</dc:creator>
  <cp:lastModifiedBy>SEMITEC</cp:lastModifiedBy>
  <cp:revision>42</cp:revision>
  <dcterms:created xsi:type="dcterms:W3CDTF">2017-02-01T13:21:31Z</dcterms:created>
  <dcterms:modified xsi:type="dcterms:W3CDTF">2017-04-04T05:07:09Z</dcterms:modified>
</cp:coreProperties>
</file>