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029-4D26-4A06-BB82-5D8554C2041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E669-E2D0-4B78-A1FC-E556DCDF1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178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029-4D26-4A06-BB82-5D8554C2041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E669-E2D0-4B78-A1FC-E556DCDF1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677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029-4D26-4A06-BB82-5D8554C2041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E669-E2D0-4B78-A1FC-E556DCDF1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2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029-4D26-4A06-BB82-5D8554C2041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E669-E2D0-4B78-A1FC-E556DCDF1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76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029-4D26-4A06-BB82-5D8554C2041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E669-E2D0-4B78-A1FC-E556DCDF1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71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029-4D26-4A06-BB82-5D8554C2041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E669-E2D0-4B78-A1FC-E556DCDF1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617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029-4D26-4A06-BB82-5D8554C2041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E669-E2D0-4B78-A1FC-E556DCDF1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580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029-4D26-4A06-BB82-5D8554C2041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E669-E2D0-4B78-A1FC-E556DCDF1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802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029-4D26-4A06-BB82-5D8554C2041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E669-E2D0-4B78-A1FC-E556DCDF1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04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029-4D26-4A06-BB82-5D8554C2041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E669-E2D0-4B78-A1FC-E556DCDF1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24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029-4D26-4A06-BB82-5D8554C2041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E669-E2D0-4B78-A1FC-E556DCDF1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96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25029-4D26-4A06-BB82-5D8554C2041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6E669-E2D0-4B78-A1FC-E556DCDF1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57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74917" y="265547"/>
            <a:ext cx="8067747" cy="997671"/>
          </a:xfrm>
        </p:spPr>
        <p:txBody>
          <a:bodyPr/>
          <a:lstStyle/>
          <a:p>
            <a:pPr>
              <a:defRPr/>
            </a:pPr>
            <a:r>
              <a:rPr lang="cs-CZ" sz="3200">
                <a:solidFill>
                  <a:schemeClr val="accent2">
                    <a:lumMod val="50000"/>
                  </a:schemeClr>
                </a:solidFill>
              </a:rPr>
              <a:t>Interpersonální teorie – </a:t>
            </a:r>
            <a:r>
              <a:rPr lang="cs-CZ" sz="3200" err="1">
                <a:solidFill>
                  <a:schemeClr val="accent2">
                    <a:lumMod val="50000"/>
                  </a:schemeClr>
                </a:solidFill>
              </a:rPr>
              <a:t>Karen</a:t>
            </a:r>
            <a:r>
              <a:rPr lang="cs-CZ" sz="320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200" err="1">
                <a:solidFill>
                  <a:schemeClr val="accent2">
                    <a:lumMod val="50000"/>
                  </a:schemeClr>
                </a:solidFill>
              </a:rPr>
              <a:t>Horneyová</a:t>
            </a:r>
            <a:endParaRPr lang="en-GB" sz="320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3187" name="Zástupný symbol pro obsah 1"/>
          <p:cNvSpPr>
            <a:spLocks noGrp="1"/>
          </p:cNvSpPr>
          <p:nvPr>
            <p:ph idx="1"/>
          </p:nvPr>
        </p:nvSpPr>
        <p:spPr>
          <a:xfrm>
            <a:off x="6172200" y="1447801"/>
            <a:ext cx="4038600" cy="46783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200">
                <a:solidFill>
                  <a:srgbClr val="546422"/>
                </a:solidFill>
              </a:rPr>
              <a:t>Sociokulturní teorie osobnosti</a:t>
            </a:r>
          </a:p>
          <a:p>
            <a:pPr>
              <a:lnSpc>
                <a:spcPct val="90000"/>
              </a:lnSpc>
            </a:pPr>
            <a:r>
              <a:rPr lang="cs-CZ" altLang="cs-CZ" sz="2200">
                <a:solidFill>
                  <a:srgbClr val="546422"/>
                </a:solidFill>
              </a:rPr>
              <a:t>Vliv Freuda a</a:t>
            </a:r>
            <a:r>
              <a:rPr lang="cs-CZ" altLang="cs-CZ" sz="2200">
                <a:solidFill>
                  <a:srgbClr val="54642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>
                <a:solidFill>
                  <a:srgbClr val="546422"/>
                </a:solidFill>
              </a:rPr>
              <a:t>Adlera, zaměření na sociální vztahy</a:t>
            </a:r>
            <a:r>
              <a:rPr lang="cs-CZ" altLang="cs-CZ" sz="2200">
                <a:solidFill>
                  <a:srgbClr val="546422"/>
                </a:solidFill>
                <a:latin typeface="Arial" panose="020B0604020202020204" pitchFamily="34" charset="0"/>
              </a:rPr>
              <a:t>,</a:t>
            </a:r>
          </a:p>
          <a:p>
            <a:pPr>
              <a:lnSpc>
                <a:spcPct val="90000"/>
              </a:lnSpc>
            </a:pPr>
            <a:r>
              <a:rPr lang="cs-CZ" altLang="cs-CZ" sz="2200">
                <a:solidFill>
                  <a:srgbClr val="546422"/>
                </a:solidFill>
              </a:rPr>
              <a:t>Kritika Freuda, vysvětlování ženské závisti . Obhajoba žen - Psychologie žen</a:t>
            </a:r>
          </a:p>
          <a:p>
            <a:pPr>
              <a:lnSpc>
                <a:spcPct val="90000"/>
              </a:lnSpc>
            </a:pPr>
            <a:r>
              <a:rPr lang="cs-CZ" altLang="cs-CZ" sz="2200">
                <a:solidFill>
                  <a:srgbClr val="546422"/>
                </a:solidFill>
              </a:rPr>
              <a:t>Němka, lékařská fakulta, psychoanalýza</a:t>
            </a:r>
            <a:r>
              <a:rPr lang="cs-CZ" altLang="cs-CZ" sz="2200">
                <a:solidFill>
                  <a:srgbClr val="546422"/>
                </a:solidFill>
                <a:latin typeface="Arial" panose="020B0604020202020204" pitchFamily="34" charset="0"/>
              </a:rPr>
              <a:t>, psychiatrie</a:t>
            </a:r>
          </a:p>
          <a:p>
            <a:pPr>
              <a:lnSpc>
                <a:spcPct val="90000"/>
              </a:lnSpc>
            </a:pPr>
            <a:r>
              <a:rPr lang="cs-CZ" altLang="cs-CZ" sz="2200">
                <a:solidFill>
                  <a:srgbClr val="546422"/>
                </a:solidFill>
              </a:rPr>
              <a:t>Rozdíly v neurózách mezi americkými a německými pacienty – usuzování na vliv společnosti, kultury země</a:t>
            </a:r>
          </a:p>
          <a:p>
            <a:pPr>
              <a:lnSpc>
                <a:spcPct val="90000"/>
              </a:lnSpc>
            </a:pPr>
            <a:endParaRPr lang="en-GB" altLang="cs-CZ" sz="2200">
              <a:solidFill>
                <a:srgbClr val="546422"/>
              </a:solidFill>
            </a:endParaRPr>
          </a:p>
        </p:txBody>
      </p:sp>
      <p:pic>
        <p:nvPicPr>
          <p:cNvPr id="93188" name="Picture 7" descr="horneyova"/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95551" y="1700214"/>
            <a:ext cx="1712913" cy="2160587"/>
          </a:xfrm>
        </p:spPr>
      </p:pic>
      <p:sp>
        <p:nvSpPr>
          <p:cNvPr id="93189" name="Text Box 8"/>
          <p:cNvSpPr txBox="1">
            <a:spLocks noChangeArrowheads="1"/>
          </p:cNvSpPr>
          <p:nvPr/>
        </p:nvSpPr>
        <p:spPr bwMode="auto">
          <a:xfrm>
            <a:off x="2424114" y="4221163"/>
            <a:ext cx="34559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A90000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2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8C0000"/>
              </a:buClr>
              <a:buSzPct val="85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A90000"/>
              </a:buClr>
              <a:buSzPct val="85000"/>
              <a:buFont typeface="Wingdings 2" panose="05020102010507070707" pitchFamily="18" charset="2"/>
              <a:buChar char=""/>
              <a:defRPr sz="19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A90000"/>
              </a:buClr>
              <a:buSzPct val="85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A90000"/>
              </a:buClr>
              <a:buSzPct val="85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A90000"/>
              </a:buClr>
              <a:buSzPct val="85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A90000"/>
              </a:buClr>
              <a:buSzPct val="85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A90000"/>
              </a:buClr>
              <a:buSzPct val="85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panose="020B0604020202020204" pitchFamily="34" charset="0"/>
              </a:rPr>
              <a:t>1885-1952</a:t>
            </a:r>
          </a:p>
        </p:txBody>
      </p:sp>
    </p:spTree>
    <p:extLst>
      <p:ext uri="{BB962C8B-B14F-4D97-AF65-F5344CB8AC3E}">
        <p14:creationId xmlns:p14="http://schemas.microsoft.com/office/powerpoint/2010/main" val="388266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>
                <a:solidFill>
                  <a:srgbClr val="600000"/>
                </a:solidFill>
              </a:rPr>
              <a:t>uznávala úlohu nevědomí, metody a techniky PA,  ale odmítla významnost bio faktorů, předurčující roli dětství</a:t>
            </a:r>
            <a:r>
              <a:rPr lang="cs-CZ" altLang="cs-CZ" sz="1800"/>
              <a:t> </a:t>
            </a:r>
            <a:endParaRPr lang="cs-CZ" altLang="cs-CZ" sz="1800">
              <a:solidFill>
                <a:srgbClr val="600000"/>
              </a:solidFill>
              <a:latin typeface="Arial" panose="020B0604020202020204" pitchFamily="34" charset="0"/>
            </a:endParaRPr>
          </a:p>
          <a:p>
            <a:r>
              <a:rPr lang="cs-CZ" altLang="cs-CZ" sz="1800">
                <a:solidFill>
                  <a:srgbClr val="600000"/>
                </a:solidFill>
              </a:rPr>
              <a:t>Rozhodující úlohu mají zážitky z dětství, </a:t>
            </a:r>
            <a:r>
              <a:rPr lang="cs-CZ" altLang="cs-CZ" sz="1800">
                <a:solidFill>
                  <a:srgbClr val="600000"/>
                </a:solidFill>
                <a:latin typeface="Arial" panose="020B0604020202020204" pitchFamily="34" charset="0"/>
              </a:rPr>
              <a:t> ale </a:t>
            </a:r>
            <a:r>
              <a:rPr lang="cs-CZ" altLang="cs-CZ" sz="1800">
                <a:solidFill>
                  <a:srgbClr val="600000"/>
                </a:solidFill>
              </a:rPr>
              <a:t>zážitky ukotvené </a:t>
            </a:r>
            <a:r>
              <a:rPr lang="cs-CZ" altLang="cs-CZ" sz="1800" b="1">
                <a:solidFill>
                  <a:srgbClr val="600000"/>
                </a:solidFill>
              </a:rPr>
              <a:t>v </a:t>
            </a:r>
            <a:r>
              <a:rPr lang="cs-CZ" altLang="cs-CZ" sz="1800" b="1">
                <a:solidFill>
                  <a:srgbClr val="FF3300"/>
                </a:solidFill>
              </a:rPr>
              <a:t>sociálních faktorech</a:t>
            </a:r>
            <a:r>
              <a:rPr lang="cs-CZ" altLang="cs-CZ" sz="1800">
                <a:solidFill>
                  <a:srgbClr val="600000"/>
                </a:solidFill>
              </a:rPr>
              <a:t> (na rozdíl od Freuda a Adlera)</a:t>
            </a:r>
          </a:p>
          <a:p>
            <a:r>
              <a:rPr lang="cs-CZ" altLang="cs-CZ" sz="1800">
                <a:solidFill>
                  <a:srgbClr val="600000"/>
                </a:solidFill>
              </a:rPr>
              <a:t>Děti se rodí do problémového světa – vzbuzuje úzkost</a:t>
            </a:r>
          </a:p>
          <a:p>
            <a:r>
              <a:rPr lang="cs-CZ" altLang="cs-CZ" sz="1800">
                <a:solidFill>
                  <a:srgbClr val="600000"/>
                </a:solidFill>
              </a:rPr>
              <a:t>Úzkost je podporována dospělými (dospělí jsou neurotičtí) – to se promítá do výchovy</a:t>
            </a:r>
          </a:p>
          <a:p>
            <a:r>
              <a:rPr lang="cs-CZ" altLang="cs-CZ" sz="1800">
                <a:solidFill>
                  <a:srgbClr val="600000"/>
                </a:solidFill>
              </a:rPr>
              <a:t>Čím silnější vlivy, tím větší úzkost a nejistota a zranitelnost dítěte</a:t>
            </a:r>
          </a:p>
          <a:p>
            <a:r>
              <a:rPr lang="cs-CZ" altLang="cs-CZ" sz="1800">
                <a:solidFill>
                  <a:srgbClr val="600000"/>
                </a:solidFill>
              </a:rPr>
              <a:t>Vzniká pocit bezmoci, osamocenosti vůči nepřátelskému světu</a:t>
            </a:r>
            <a:endParaRPr lang="en-GB" altLang="cs-CZ" sz="1800">
              <a:solidFill>
                <a:srgbClr val="6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accent6">
                    <a:lumMod val="50000"/>
                  </a:schemeClr>
                </a:solidFill>
              </a:rPr>
              <a:t>K. </a:t>
            </a:r>
            <a:r>
              <a:rPr lang="cs-CZ" err="1" smtClean="0">
                <a:solidFill>
                  <a:schemeClr val="accent6">
                    <a:lumMod val="50000"/>
                  </a:schemeClr>
                </a:solidFill>
              </a:rPr>
              <a:t>Horneyová</a:t>
            </a:r>
            <a:r>
              <a:rPr lang="cs-CZ" smtClean="0">
                <a:solidFill>
                  <a:schemeClr val="accent6">
                    <a:lumMod val="50000"/>
                  </a:schemeClr>
                </a:solidFill>
              </a:rPr>
              <a:t> - teorie</a:t>
            </a:r>
            <a:endParaRPr lang="en-GB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26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C00000"/>
                </a:solidFill>
              </a:rPr>
              <a:t>Co děláte, když cítíte úzkost?</a:t>
            </a:r>
          </a:p>
          <a:p>
            <a:pPr>
              <a:defRPr/>
            </a:pP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  <a:defRPr/>
            </a:pPr>
            <a:r>
              <a:rPr lang="cs-CZ" dirty="0" smtClean="0">
                <a:solidFill>
                  <a:srgbClr val="C00000"/>
                </a:solidFill>
              </a:rPr>
              <a:t>(situace zkoušky, neúspěch, rozchod s partnerem, nezaměstnanost, nemoc, nedostatek peněz…)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420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  <a:defRPr/>
            </a:pPr>
            <a:r>
              <a:rPr lang="cs-CZ" sz="2400" dirty="0">
                <a:solidFill>
                  <a:schemeClr val="accent2">
                    <a:lumMod val="50000"/>
                  </a:schemeClr>
                </a:solidFill>
              </a:rPr>
              <a:t>Tři typy vztahů pro překonání úzkosti:</a:t>
            </a:r>
          </a:p>
          <a:p>
            <a:pPr>
              <a:defRPr/>
            </a:pPr>
            <a:r>
              <a:rPr lang="cs-CZ" sz="2400" dirty="0">
                <a:solidFill>
                  <a:schemeClr val="accent2">
                    <a:lumMod val="50000"/>
                  </a:schemeClr>
                </a:solidFill>
              </a:rPr>
              <a:t>Směrem k lidem (k rodině… cíl je zajistit si bezpečí, vyhýbat se neshodám)</a:t>
            </a:r>
          </a:p>
          <a:p>
            <a:pPr>
              <a:defRPr/>
            </a:pPr>
            <a:r>
              <a:rPr lang="cs-CZ" sz="2400" dirty="0">
                <a:solidFill>
                  <a:schemeClr val="accent2">
                    <a:lumMod val="50000"/>
                  </a:schemeClr>
                </a:solidFill>
              </a:rPr>
              <a:t>Proti lidem (agrese, porazit ostatní)</a:t>
            </a:r>
          </a:p>
          <a:p>
            <a:pPr>
              <a:defRPr/>
            </a:pPr>
            <a:r>
              <a:rPr lang="cs-CZ" sz="2400" dirty="0">
                <a:solidFill>
                  <a:schemeClr val="accent2">
                    <a:lumMod val="50000"/>
                  </a:schemeClr>
                </a:solidFill>
              </a:rPr>
              <a:t>Od lidí (izolace)</a:t>
            </a:r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cs-CZ" sz="2400" dirty="0">
                <a:solidFill>
                  <a:schemeClr val="accent2">
                    <a:lumMod val="50000"/>
                  </a:schemeClr>
                </a:solidFill>
              </a:rPr>
              <a:t>Tyto tendence vykazují všichni lidé. Propojení těchto tendencí – duševní zdraví</a:t>
            </a:r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cs-CZ" sz="2400" dirty="0">
                <a:solidFill>
                  <a:schemeClr val="accent2">
                    <a:lumMod val="50000"/>
                  </a:schemeClr>
                </a:solidFill>
              </a:rPr>
              <a:t>Ohrožené dítě se drží jen jednoho z těchto způsobů, podle toho, co se vyplácí.</a:t>
            </a:r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cs-CZ" sz="2400" dirty="0">
                <a:solidFill>
                  <a:schemeClr val="accent2">
                    <a:lumMod val="50000"/>
                  </a:schemeClr>
                </a:solidFill>
              </a:rPr>
              <a:t>V dospělosti: neurotické potřeby plynou z ustrnulých postojů z dětství, jsou nevědomé a obsedantní.</a:t>
            </a: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accent6">
                    <a:lumMod val="50000"/>
                  </a:schemeClr>
                </a:solidFill>
              </a:rPr>
              <a:t>K. </a:t>
            </a:r>
            <a:r>
              <a:rPr lang="cs-CZ" err="1" smtClean="0">
                <a:solidFill>
                  <a:schemeClr val="accent6">
                    <a:lumMod val="50000"/>
                  </a:schemeClr>
                </a:solidFill>
              </a:rPr>
              <a:t>Horneyová</a:t>
            </a:r>
            <a:r>
              <a:rPr lang="cs-CZ" smtClean="0">
                <a:solidFill>
                  <a:schemeClr val="accent6">
                    <a:lumMod val="50000"/>
                  </a:schemeClr>
                </a:solidFill>
              </a:rPr>
              <a:t> - teorie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37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1200" y="1071564"/>
            <a:ext cx="8229600" cy="5024437"/>
          </a:xfrm>
        </p:spPr>
        <p:txBody>
          <a:bodyPr/>
          <a:lstStyle/>
          <a:p>
            <a:pPr>
              <a:defRPr/>
            </a:pPr>
            <a:r>
              <a:rPr lang="cs-CZ" sz="2000" dirty="0">
                <a:solidFill>
                  <a:schemeClr val="accent2">
                    <a:lumMod val="50000"/>
                  </a:schemeClr>
                </a:solidFill>
              </a:rPr>
              <a:t>Neurotická potřeba náklonnosti a schválení</a:t>
            </a:r>
          </a:p>
          <a:p>
            <a:pPr>
              <a:defRPr/>
            </a:pPr>
            <a:r>
              <a:rPr lang="cs-CZ" sz="2000" dirty="0">
                <a:solidFill>
                  <a:schemeClr val="accent2">
                    <a:lumMod val="50000"/>
                  </a:schemeClr>
                </a:solidFill>
              </a:rPr>
              <a:t>… partnera</a:t>
            </a:r>
          </a:p>
          <a:p>
            <a:pPr>
              <a:defRPr/>
            </a:pPr>
            <a:r>
              <a:rPr lang="cs-CZ" sz="2000" dirty="0">
                <a:solidFill>
                  <a:schemeClr val="accent2">
                    <a:lumMod val="50000"/>
                  </a:schemeClr>
                </a:solidFill>
              </a:rPr>
              <a:t>… vymezit svůj život úzce vytyčenými hranicemi</a:t>
            </a:r>
          </a:p>
          <a:p>
            <a:pPr>
              <a:defRPr/>
            </a:pPr>
            <a:r>
              <a:rPr lang="cs-CZ" sz="2000" dirty="0">
                <a:solidFill>
                  <a:schemeClr val="accent2">
                    <a:lumMod val="50000"/>
                  </a:schemeClr>
                </a:solidFill>
              </a:rPr>
              <a:t>…moci</a:t>
            </a:r>
          </a:p>
          <a:p>
            <a:pPr>
              <a:defRPr/>
            </a:pPr>
            <a:r>
              <a:rPr lang="cs-CZ" sz="2000" dirty="0">
                <a:solidFill>
                  <a:schemeClr val="accent2">
                    <a:lumMod val="50000"/>
                  </a:schemeClr>
                </a:solidFill>
              </a:rPr>
              <a:t>…využívat druhých</a:t>
            </a:r>
          </a:p>
          <a:p>
            <a:pPr>
              <a:defRPr/>
            </a:pPr>
            <a:r>
              <a:rPr lang="cs-CZ" sz="2000" dirty="0">
                <a:solidFill>
                  <a:schemeClr val="accent2">
                    <a:lumMod val="50000"/>
                  </a:schemeClr>
                </a:solidFill>
              </a:rPr>
              <a:t>…prestiže</a:t>
            </a:r>
          </a:p>
          <a:p>
            <a:pPr>
              <a:defRPr/>
            </a:pPr>
            <a:r>
              <a:rPr lang="cs-CZ" sz="2000" dirty="0">
                <a:solidFill>
                  <a:schemeClr val="accent2">
                    <a:lumMod val="50000"/>
                  </a:schemeClr>
                </a:solidFill>
              </a:rPr>
              <a:t>…obdivu</a:t>
            </a:r>
          </a:p>
          <a:p>
            <a:pPr>
              <a:defRPr/>
            </a:pPr>
            <a:r>
              <a:rPr lang="cs-CZ" sz="2000" dirty="0">
                <a:solidFill>
                  <a:schemeClr val="accent2">
                    <a:lumMod val="50000"/>
                  </a:schemeClr>
                </a:solidFill>
              </a:rPr>
              <a:t>…výkonu</a:t>
            </a:r>
          </a:p>
          <a:p>
            <a:pPr>
              <a:defRPr/>
            </a:pPr>
            <a:r>
              <a:rPr lang="cs-CZ" sz="2000" dirty="0">
                <a:solidFill>
                  <a:schemeClr val="accent2">
                    <a:lumMod val="50000"/>
                  </a:schemeClr>
                </a:solidFill>
              </a:rPr>
              <a:t>…soběstačnosti a nezávislosti</a:t>
            </a:r>
          </a:p>
          <a:p>
            <a:pPr>
              <a:defRPr/>
            </a:pPr>
            <a:r>
              <a:rPr lang="cs-CZ" sz="2000" dirty="0">
                <a:solidFill>
                  <a:schemeClr val="accent2">
                    <a:lumMod val="50000"/>
                  </a:schemeClr>
                </a:solidFill>
              </a:rPr>
              <a:t>…dokonalosti a nenapadnutelnosti…</a:t>
            </a:r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cs-CZ" sz="2000" dirty="0">
                <a:solidFill>
                  <a:schemeClr val="accent2">
                    <a:lumMod val="50000"/>
                  </a:schemeClr>
                </a:solidFill>
              </a:rPr>
              <a:t>Může jít o kombinace, výčet je nekonečný…</a:t>
            </a:r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cs-CZ" sz="2000" dirty="0">
                <a:solidFill>
                  <a:schemeClr val="accent2">
                    <a:lumMod val="50000"/>
                  </a:schemeClr>
                </a:solidFill>
              </a:rPr>
              <a:t>V psychoterapii věří H. svépomoci pacienta, příkladům, náhodným změnám, …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90584"/>
          </a:xfrm>
        </p:spPr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K . </a:t>
            </a:r>
            <a:r>
              <a:rPr lang="cs-CZ" err="1" smtClean="0">
                <a:solidFill>
                  <a:schemeClr val="accent2">
                    <a:lumMod val="50000"/>
                  </a:schemeClr>
                </a:solidFill>
              </a:rPr>
              <a:t>Horneyová</a:t>
            </a: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 - Neurotické potřeby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16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</Words>
  <Application>Microsoft Office PowerPoint</Application>
  <PresentationFormat>Širokoúhlá obrazovka</PresentationFormat>
  <Paragraphs>38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 2</vt:lpstr>
      <vt:lpstr>Motiv Office</vt:lpstr>
      <vt:lpstr>Interpersonální teorie – Karen Horneyová</vt:lpstr>
      <vt:lpstr>K. Horneyová - teorie</vt:lpstr>
      <vt:lpstr>Prezentace aplikace PowerPoint</vt:lpstr>
      <vt:lpstr>K. Horneyová - teorie</vt:lpstr>
      <vt:lpstr>K . Horneyová - Neurotické potřeby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Interpersonální teorie – Karen Horneyová</dc:title>
  <dc:creator>Bohumíra Lazarová</dc:creator>
  <cp:lastModifiedBy>Bohumíra Lazarová</cp:lastModifiedBy>
  <cp:revision>1</cp:revision>
  <dcterms:created xsi:type="dcterms:W3CDTF">2017-02-28T09:39:34Z</dcterms:created>
  <dcterms:modified xsi:type="dcterms:W3CDTF">2017-02-28T09:39:51Z</dcterms:modified>
</cp:coreProperties>
</file>