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0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NEO inventáře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74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3 verze NEO inventářů  cca ve 30 jazycích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Osobnost je stabilní po 30</a:t>
            </a:r>
            <a:r>
              <a:rPr lang="cs-CZ" altLang="cs-CZ" smtClean="0">
                <a:solidFill>
                  <a:srgbClr val="08684E"/>
                </a:solidFill>
                <a:latin typeface="Arial" panose="020B0604020202020204" pitchFamily="34" charset="0"/>
              </a:rPr>
              <a:t>.</a:t>
            </a:r>
            <a:r>
              <a:rPr lang="cs-CZ" altLang="cs-CZ" smtClean="0">
                <a:solidFill>
                  <a:srgbClr val="08684E"/>
                </a:solidFill>
              </a:rPr>
              <a:t> roce věku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Vysoká míra sebeposouzení a posouzení partnerem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Menší rozdíly mezi muži a ženami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Vliv stárnutí (nižší extraverze, nižší neuroticismus – pak se zase zvyšuje…)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Rozdíly mezi národnostmi</a:t>
            </a:r>
            <a:endParaRPr lang="en-GB" altLang="cs-CZ" smtClean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5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Vlastnosti osobnosti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 co je konkrétního na charakteristice osobnosti, jde o zvláštnosti osobnosti, např. </a:t>
            </a:r>
            <a:r>
              <a:rPr lang="cs-CZ" u="sng" dirty="0" smtClean="0">
                <a:solidFill>
                  <a:schemeClr val="accent4">
                    <a:lumMod val="50000"/>
                  </a:schemeClr>
                </a:solidFill>
              </a:rPr>
              <a:t>družnost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vlastnosti mají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hloubku (jak moc je 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výrazovost (jak to vypadá…)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stálost (jak dlouho…)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spojitost s jinými charakteristikami (s čím se kombinuje…)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postavení v systému ostatních dispozic (je výraznější než jiná vlastnost…)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rozsah situací v nichž se uplatňuje (kdy ano, kdy ne…) a častost uplatnění (a vždycky? ….</a:t>
            </a:r>
            <a:endParaRPr lang="en-GB" sz="1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Vše jsou jen slova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Popisuje se pomocí: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Sloves (hádá se, útočí, pomáhá…)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Příslovcí (mluví rychle, jedná neuváženě…)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Přídavných jmen (rychlý, váhavý, bezohledný…)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Podstatných jmen (uvážlivost, otevřenost … dětina…)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Struktura - tradiční model „složek O“ </a:t>
            </a:r>
            <a:endParaRPr lang="en-GB" sz="1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357314"/>
            <a:ext cx="8229600" cy="4738687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Stavba těla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Temperament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Schopnosti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Motivace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Charakter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Jáství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Životní dráha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Nepojímá osobnost jako celek, výčet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Osobnost jako celek – faktory a typologie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Abychom mohli předvídat, chceme poznat stabilitu v čase (konzistence, koheze,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integrovanost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….)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Faktory, rysy, typy – vlastnosti osobnosti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Vyjadřují rozdíly mezi lidmi, ale i podobnosti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Snaží se o vytvoření systému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Důležité pro diagnostiku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0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Hans </a:t>
            </a:r>
            <a:r>
              <a:rPr lang="cs-CZ" sz="2800" i="1" err="1">
                <a:solidFill>
                  <a:schemeClr val="accent2">
                    <a:lumMod val="50000"/>
                  </a:schemeClr>
                </a:solidFill>
              </a:rPr>
              <a:t>Jürgen</a:t>
            </a: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b="1" i="1" err="1">
                <a:solidFill>
                  <a:schemeClr val="accent2">
                    <a:lumMod val="50000"/>
                  </a:schemeClr>
                </a:solidFill>
              </a:rPr>
              <a:t>Eysenck</a:t>
            </a: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    *4.3.1916 – †4.9.1997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81450" y="2137720"/>
            <a:ext cx="5873578" cy="3727621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… 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britský psycholog německého původu; profesor univerzity v Londýně.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 obsáhlé koncepce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osobnosti a 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metod zjišťování její struktury.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 definuje jako relativně trvalou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organizaci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charakteru, temperamentu, intelektu a fyzických vlastností, určující formy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přizpůsobení jedince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prostředí.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Eysenck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objasňuje některé základní dimenze osobnosti pomocí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faktorů</a:t>
            </a:r>
            <a:r>
              <a:rPr lang="cs-CZ" b="1" dirty="0" err="1" smtClean="0">
                <a:solidFill>
                  <a:schemeClr val="bg1"/>
                </a:solidFill>
              </a:rPr>
              <a:t>f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(faktor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neuroticismu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psychoticismu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faktor extra-introverze, faktor inteligence).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Je autorem diagnostických metod, …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Hlavní díla: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Dimensions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Personality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Dimenze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Struktura lidské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0" name="Zástupný symbol pro obsah 4" descr="Eysenck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54002" y="2137720"/>
            <a:ext cx="2144713" cy="3109913"/>
          </a:xfrm>
        </p:spPr>
      </p:pic>
    </p:spTree>
    <p:extLst>
      <p:ext uri="{BB962C8B-B14F-4D97-AF65-F5344CB8AC3E}">
        <p14:creationId xmlns:p14="http://schemas.microsoft.com/office/powerpoint/2010/main" val="30089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47708"/>
          </a:xfrm>
        </p:spPr>
        <p:txBody>
          <a:bodyPr/>
          <a:lstStyle/>
          <a:p>
            <a:pPr>
              <a:defRPr/>
            </a:pPr>
            <a:r>
              <a:rPr sz="2800" b="1">
                <a:solidFill>
                  <a:schemeClr val="accent2">
                    <a:lumMod val="50000"/>
                  </a:schemeClr>
                </a:solidFill>
              </a:rPr>
              <a:t>Raymond Bernard </a:t>
            </a:r>
            <a:r>
              <a:rPr sz="2800" b="1" err="1">
                <a:solidFill>
                  <a:schemeClr val="accent2">
                    <a:lumMod val="50000"/>
                  </a:schemeClr>
                </a:solidFill>
              </a:rPr>
              <a:t>Cattell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 (20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.3. 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1905 – 2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.2.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1998)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483" name="Zástupný symbol pro obsah 7" descr="Raymond_Cattell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5080" y="2212697"/>
            <a:ext cx="2522537" cy="3448050"/>
          </a:xfrm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5724654" y="2345854"/>
            <a:ext cx="5207000" cy="3181736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Americký psycholog (USA, Anglie)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Osobnostní rysy a faktory,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Diagnostika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Inteligence, motivace, zájmy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16 PF osobnostní dotazník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Teorie inteligence (fluidní a krystalická), inteligenční testy nezatížené kulturou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3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50000"/>
                  </a:schemeClr>
                </a:solidFill>
              </a:rPr>
              <a:t>Faktorová analýza – konstrukce dotazníků</a:t>
            </a:r>
            <a:endParaRPr lang="en-GB" sz="32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faktoru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/>
              <a:t>                                          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Introverze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rysu </a:t>
            </a:r>
            <a:r>
              <a:rPr lang="cs-CZ" sz="1800" dirty="0"/>
              <a:t>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vytrvalost – rigidita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–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subjektivita –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 uzavřenost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….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Pozorovatelné   konstelace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(povrchové rysy)</a:t>
            </a:r>
            <a:endParaRPr lang="en-GB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        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setrvává u řešení problémů –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vytrvává u monotónní  činnosti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nenechá se vyrušit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5400000">
            <a:off x="2828597" y="2742756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184990" y="2394798"/>
            <a:ext cx="1212850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3183402" y="2377927"/>
            <a:ext cx="24288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183402" y="2386362"/>
            <a:ext cx="3643312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3434168" y="3391541"/>
            <a:ext cx="123071" cy="1370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3478666" y="3474620"/>
            <a:ext cx="2010909" cy="1727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3495703" y="3440642"/>
            <a:ext cx="3251540" cy="2096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9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Diagnostika na základě faktorů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 err="1">
                <a:solidFill>
                  <a:srgbClr val="600000"/>
                </a:solidFill>
              </a:rPr>
              <a:t>Cattell</a:t>
            </a:r>
            <a:r>
              <a:rPr lang="cs-CZ" altLang="cs-CZ" dirty="0">
                <a:solidFill>
                  <a:srgbClr val="600000"/>
                </a:solidFill>
              </a:rPr>
              <a:t> 16PF </a:t>
            </a:r>
            <a:r>
              <a:rPr lang="cs-CZ" altLang="cs-CZ" dirty="0">
                <a:solidFill>
                  <a:srgbClr val="08684E"/>
                </a:solidFill>
              </a:rPr>
              <a:t>(uzavřenost, </a:t>
            </a:r>
            <a:r>
              <a:rPr lang="cs-CZ" altLang="cs-CZ" dirty="0" err="1">
                <a:solidFill>
                  <a:srgbClr val="08684E"/>
                </a:solidFill>
              </a:rPr>
              <a:t>kryst</a:t>
            </a:r>
            <a:r>
              <a:rPr lang="cs-CZ" altLang="cs-CZ" dirty="0">
                <a:solidFill>
                  <a:srgbClr val="08684E"/>
                </a:solidFill>
              </a:rPr>
              <a:t>. </a:t>
            </a:r>
            <a:r>
              <a:rPr lang="cs-CZ" altLang="cs-CZ" dirty="0">
                <a:solidFill>
                  <a:srgbClr val="08684E"/>
                </a:solidFill>
                <a:latin typeface="Arial" panose="020B0604020202020204" pitchFamily="34" charset="0"/>
              </a:rPr>
              <a:t>i</a:t>
            </a:r>
            <a:r>
              <a:rPr lang="cs-CZ" altLang="cs-CZ" dirty="0">
                <a:solidFill>
                  <a:srgbClr val="08684E"/>
                </a:solidFill>
              </a:rPr>
              <a:t>nteligence, stabilita, flegmatik, submise, sklíčenost, nezodpovědnost, plachost, tvrdost, aktivnost, důvěřiv</a:t>
            </a:r>
            <a:r>
              <a:rPr lang="cs-CZ" altLang="cs-CZ" dirty="0">
                <a:solidFill>
                  <a:srgbClr val="08684E"/>
                </a:solidFill>
                <a:latin typeface="Arial" panose="020B0604020202020204" pitchFamily="34" charset="0"/>
              </a:rPr>
              <a:t>o</a:t>
            </a:r>
            <a:r>
              <a:rPr lang="cs-CZ" altLang="cs-CZ" dirty="0">
                <a:solidFill>
                  <a:srgbClr val="08684E"/>
                </a:solidFill>
              </a:rPr>
              <a:t>st, praktický, naivita, sebejistota, konzervatismus, závislost, …..)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600000"/>
                </a:solidFill>
              </a:rPr>
              <a:t>BIG 5 </a:t>
            </a:r>
            <a:r>
              <a:rPr lang="cs-CZ" altLang="cs-CZ" dirty="0">
                <a:solidFill>
                  <a:srgbClr val="600000"/>
                </a:solidFill>
              </a:rPr>
              <a:t>-  </a:t>
            </a:r>
            <a:r>
              <a:rPr lang="en-US" b="1" dirty="0"/>
              <a:t>NEO Five-</a:t>
            </a:r>
            <a:r>
              <a:rPr lang="en-US" b="1" dirty="0" err="1"/>
              <a:t>Faktor</a:t>
            </a:r>
            <a:r>
              <a:rPr lang="en-US" b="1" dirty="0"/>
              <a:t> inventory P. T. </a:t>
            </a:r>
            <a:r>
              <a:rPr lang="en-US" b="1" dirty="0" smtClean="0"/>
              <a:t>Cost</a:t>
            </a:r>
            <a:r>
              <a:rPr lang="cs-CZ" b="1" dirty="0" smtClean="0"/>
              <a:t>a</a:t>
            </a:r>
            <a:r>
              <a:rPr lang="en-US" b="1" dirty="0" smtClean="0"/>
              <a:t> </a:t>
            </a:r>
            <a:r>
              <a:rPr lang="en-US" b="1" dirty="0"/>
              <a:t>a R. R. </a:t>
            </a:r>
            <a:r>
              <a:rPr lang="en-US" b="1" dirty="0" smtClean="0"/>
              <a:t>McCrae)</a:t>
            </a:r>
            <a:endParaRPr lang="cs-CZ" altLang="cs-CZ" dirty="0">
              <a:solidFill>
                <a:srgbClr val="6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extroverze (samotářský – společenský, tichý – mnohomluvný…)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otevřenost (konvenční – originální, bojácný – odvážný…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svědomitost (bezstarostný – opatrný, nedbalý – svědomitý…)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přívětivost ( popudlivý – srdečný, necitelný – soucitný…)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 err="1">
                <a:solidFill>
                  <a:srgbClr val="08684E"/>
                </a:solidFill>
              </a:rPr>
              <a:t>neuroticismus</a:t>
            </a:r>
            <a:r>
              <a:rPr lang="cs-CZ" altLang="cs-CZ" sz="1900" dirty="0">
                <a:solidFill>
                  <a:srgbClr val="08684E"/>
                </a:solidFill>
              </a:rPr>
              <a:t> (neklidný – klidný, zranitelný – odolný…)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 dirty="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b="1" dirty="0">
                <a:solidFill>
                  <a:srgbClr val="600000"/>
                </a:solidFill>
              </a:rPr>
              <a:t>KUD </a:t>
            </a:r>
            <a:r>
              <a:rPr lang="cs-CZ" altLang="cs-CZ" sz="1900" dirty="0">
                <a:solidFill>
                  <a:srgbClr val="08684E"/>
                </a:solidFill>
              </a:rPr>
              <a:t>(aktivita, dominance, </a:t>
            </a:r>
            <a:r>
              <a:rPr lang="cs-CZ" altLang="cs-CZ" sz="1900" dirty="0" err="1">
                <a:solidFill>
                  <a:srgbClr val="08684E"/>
                </a:solidFill>
              </a:rPr>
              <a:t>neuroticismus</a:t>
            </a:r>
            <a:r>
              <a:rPr lang="cs-CZ" altLang="cs-CZ" sz="1900" dirty="0">
                <a:solidFill>
                  <a:srgbClr val="08684E"/>
                </a:solidFill>
              </a:rPr>
              <a:t>, extroverze, racionalita)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 dirty="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u="sng" dirty="0">
                <a:solidFill>
                  <a:srgbClr val="E57300"/>
                </a:solidFill>
              </a:rPr>
              <a:t>Kritika: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E57300"/>
                </a:solidFill>
              </a:rPr>
              <a:t>I strukturu je třeba chápat dynamicky. Jste odvážní?</a:t>
            </a:r>
            <a:endParaRPr lang="en-GB" altLang="cs-CZ" dirty="0">
              <a:solidFill>
                <a:srgbClr val="E57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393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 2</vt:lpstr>
      <vt:lpstr>Retrospektiva</vt:lpstr>
      <vt:lpstr>Popis osobnosti</vt:lpstr>
      <vt:lpstr>Vlastnosti osobnosti</vt:lpstr>
      <vt:lpstr>Vše jsou jen slova</vt:lpstr>
      <vt:lpstr>Struktura - tradiční model „složek O“ </vt:lpstr>
      <vt:lpstr>Osobnost jako celek – faktory a typologie</vt:lpstr>
      <vt:lpstr>Hans Jürgen Eysenck      *4.3.1916 – †4.9.1997</vt:lpstr>
      <vt:lpstr>Raymond Bernard Cattell (20.3. 1905 – 2.2.1998)</vt:lpstr>
      <vt:lpstr>Faktorová analýza – konstrukce dotazníků</vt:lpstr>
      <vt:lpstr>Diagnostika na základě faktorů</vt:lpstr>
      <vt:lpstr>NEO inventáře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osobnosti</dc:title>
  <dc:creator>Bohumíra Lazarová</dc:creator>
  <cp:lastModifiedBy>Bohumíra Lazarová</cp:lastModifiedBy>
  <cp:revision>9</cp:revision>
  <dcterms:created xsi:type="dcterms:W3CDTF">2017-02-21T08:51:54Z</dcterms:created>
  <dcterms:modified xsi:type="dcterms:W3CDTF">2017-03-01T08:28:07Z</dcterms:modified>
</cp:coreProperties>
</file>