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3" r:id="rId7"/>
    <p:sldId id="258" r:id="rId8"/>
    <p:sldId id="259" r:id="rId9"/>
    <p:sldId id="260" r:id="rId10"/>
    <p:sldId id="266" r:id="rId11"/>
    <p:sldId id="268" r:id="rId12"/>
    <p:sldId id="265" r:id="rId13"/>
    <p:sldId id="267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7292A2E-F333-43FB-9621-5CBBE7FDCDCB}" styleName="Světlý styl 2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6916-A4F4-4929-B6E1-84A4F031EBAE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5BA2-3641-4E4C-857D-3DD96B4E5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6916-A4F4-4929-B6E1-84A4F031EBAE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5BA2-3641-4E4C-857D-3DD96B4E5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6916-A4F4-4929-B6E1-84A4F031EBAE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5BA2-3641-4E4C-857D-3DD96B4E5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6916-A4F4-4929-B6E1-84A4F031EBAE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5BA2-3641-4E4C-857D-3DD96B4E5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6916-A4F4-4929-B6E1-84A4F031EBAE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5BA2-3641-4E4C-857D-3DD96B4E5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6916-A4F4-4929-B6E1-84A4F031EBAE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5BA2-3641-4E4C-857D-3DD96B4E5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6916-A4F4-4929-B6E1-84A4F031EBAE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5BA2-3641-4E4C-857D-3DD96B4E5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6916-A4F4-4929-B6E1-84A4F031EBAE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5BA2-3641-4E4C-857D-3DD96B4E5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6916-A4F4-4929-B6E1-84A4F031EBAE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5BA2-3641-4E4C-857D-3DD96B4E5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6916-A4F4-4929-B6E1-84A4F031EBAE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5BA2-3641-4E4C-857D-3DD96B4E5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6916-A4F4-4929-B6E1-84A4F031EBAE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35BA2-3641-4E4C-857D-3DD96B4E5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B6916-A4F4-4929-B6E1-84A4F031EBAE}" type="datetimeFigureOut">
              <a:rPr lang="cs-CZ" smtClean="0"/>
              <a:pPr/>
              <a:t>24.04.2017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35BA2-3641-4E4C-857D-3DD96B4E530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11560" y="2132856"/>
            <a:ext cx="7772400" cy="1470025"/>
          </a:xfrm>
        </p:spPr>
        <p:txBody>
          <a:bodyPr>
            <a:normAutofit/>
          </a:bodyPr>
          <a:lstStyle/>
          <a:p>
            <a:r>
              <a:rPr lang="cs-CZ" sz="5400" b="1" dirty="0"/>
              <a:t>Styly výchovy v rodině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273696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/>
              <a:t>Zuzana </a:t>
            </a:r>
            <a:r>
              <a:rPr lang="cs-CZ" sz="2800" dirty="0" err="1"/>
              <a:t>Vařejková</a:t>
            </a:r>
            <a:endParaRPr lang="cs-CZ" sz="2800" dirty="0"/>
          </a:p>
          <a:p>
            <a:r>
              <a:rPr lang="cs-CZ" sz="2800" dirty="0"/>
              <a:t>Tereza </a:t>
            </a:r>
            <a:r>
              <a:rPr lang="cs-CZ" sz="2800" dirty="0" err="1"/>
              <a:t>Vychopňová</a:t>
            </a:r>
            <a:endParaRPr lang="cs-CZ" sz="2800" dirty="0"/>
          </a:p>
          <a:p>
            <a:r>
              <a:rPr lang="cs-CZ" sz="2800" dirty="0"/>
              <a:t>Ústav pedagogických věd, FF MU</a:t>
            </a:r>
          </a:p>
        </p:txBody>
      </p:sp>
      <p:sp>
        <p:nvSpPr>
          <p:cNvPr id="16386" name="AutoShape 2" descr="Výsledek obrázku pro výchova v rodin&amp;ecaron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Typologie stylů 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Model devíti polí (Čáp)</a:t>
            </a:r>
          </a:p>
          <a:p>
            <a:pPr lvl="1"/>
            <a:r>
              <a:rPr lang="cs-CZ" dirty="0"/>
              <a:t>Dimenze emočního vztahu: kladný, střední, </a:t>
            </a:r>
            <a:r>
              <a:rPr lang="cs-CZ" dirty="0" err="1"/>
              <a:t>záporněkladný</a:t>
            </a:r>
            <a:r>
              <a:rPr lang="cs-CZ"/>
              <a:t>, záporný</a:t>
            </a:r>
            <a:endParaRPr lang="cs-CZ" dirty="0"/>
          </a:p>
          <a:p>
            <a:pPr lvl="1"/>
            <a:r>
              <a:rPr lang="cs-CZ" dirty="0"/>
              <a:t>Dimenze řízení: silné, střední, slabé, rozporné</a:t>
            </a:r>
          </a:p>
          <a:p>
            <a:pPr lvl="1"/>
            <a:r>
              <a:rPr lang="cs-CZ" dirty="0"/>
              <a:t>Toto schéma znázorňuje jednu z možností, jak vyjádřit způsob výchovy kombinováním kladné a záporné komponenty v dimenzi emočního vztahu a komponenty požadavků a volnosti v dimenzi výchovného řízení </a:t>
            </a:r>
          </a:p>
          <a:p>
            <a:pPr lvl="1"/>
            <a:r>
              <a:rPr lang="cs-CZ" dirty="0"/>
              <a:t>S jednotlivými komponenty je možné pracovat jak odděleně, tak v kombinaci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Model devíti polí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989040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195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7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64840">
                <a:tc rowSpan="2">
                  <a:txBody>
                    <a:bodyPr/>
                    <a:lstStyle/>
                    <a:p>
                      <a:r>
                        <a:rPr lang="cs-CZ" dirty="0"/>
                        <a:t>Emoční</a:t>
                      </a:r>
                      <a:r>
                        <a:rPr lang="cs-CZ" baseline="0" dirty="0"/>
                        <a:t> vztah</a:t>
                      </a:r>
                      <a:endParaRPr lang="cs-CZ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cs-CZ" dirty="0"/>
                        <a:t>Výchovné řízení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484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Silné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Střední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Slabé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Rozporné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4840">
                <a:tc>
                  <a:txBody>
                    <a:bodyPr/>
                    <a:lstStyle/>
                    <a:p>
                      <a:r>
                        <a:rPr lang="cs-CZ" dirty="0"/>
                        <a:t>Záporný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4840">
                <a:tc>
                  <a:txBody>
                    <a:bodyPr/>
                    <a:lstStyle/>
                    <a:p>
                      <a:r>
                        <a:rPr lang="cs-CZ" dirty="0" err="1"/>
                        <a:t>Záporněkladný</a:t>
                      </a:r>
                      <a:endParaRPr lang="cs-CZ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cs-CZ" dirty="0"/>
                        <a:t>9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4840">
                <a:tc>
                  <a:txBody>
                    <a:bodyPr/>
                    <a:lstStyle/>
                    <a:p>
                      <a:r>
                        <a:rPr lang="cs-CZ" dirty="0"/>
                        <a:t>Kladný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4840">
                <a:tc>
                  <a:txBody>
                    <a:bodyPr/>
                    <a:lstStyle/>
                    <a:p>
                      <a:r>
                        <a:rPr lang="cs-CZ" dirty="0"/>
                        <a:t>Extrémně kladný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Problematické typy 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Nejednotná výchova – „jeden rodič zakáže, druhý povolí“</a:t>
            </a:r>
          </a:p>
          <a:p>
            <a:r>
              <a:rPr lang="cs-CZ" dirty="0"/>
              <a:t>Perfekcionistická výchova – vysoké až přehnané nároky na dítě</a:t>
            </a:r>
          </a:p>
          <a:p>
            <a:r>
              <a:rPr lang="cs-CZ" dirty="0"/>
              <a:t>Nedostatečná výchova – zanedbávání dítěte (v extrémním případě se může jednat o týrání či zneužívání)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Diagnostika stylů 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Dotazník ADOR </a:t>
            </a:r>
          </a:p>
          <a:p>
            <a:r>
              <a:rPr lang="cs-CZ" dirty="0"/>
              <a:t>Dotazník stylů výchovy pro děti od 8 do 12 let</a:t>
            </a:r>
          </a:p>
          <a:p>
            <a:r>
              <a:rPr lang="cs-CZ" dirty="0"/>
              <a:t>Dotazník rodičovských postojů (PARI)</a:t>
            </a:r>
          </a:p>
          <a:p>
            <a:pPr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Co je výchova?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429000"/>
            <a:ext cx="5773055" cy="2232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404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Výchova</a:t>
            </a:r>
            <a:r>
              <a:rPr lang="cs-CZ" dirty="0"/>
              <a:t>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Záměrné působení na osobnost jedince</a:t>
            </a:r>
          </a:p>
          <a:p>
            <a:r>
              <a:rPr lang="cs-CZ" dirty="0"/>
              <a:t>Cílevědomá, plánovitá a všestranná činnost směřující k přípravě člověka pro jeho společenské úkoly a osobní život</a:t>
            </a:r>
          </a:p>
          <a:p>
            <a:r>
              <a:rPr lang="cs-CZ" dirty="0"/>
              <a:t>Má celoživotní vliv na procesy lidského učení </a:t>
            </a:r>
          </a:p>
          <a:p>
            <a:r>
              <a:rPr lang="cs-CZ" dirty="0"/>
              <a:t>Hlavní složka socializace  (přeměna člověka po všech stránkách, tedy tělesné i duševní)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Zásady výchovy</a:t>
            </a:r>
          </a:p>
          <a:p>
            <a:pPr lvl="1"/>
            <a:r>
              <a:rPr lang="cs-CZ" dirty="0"/>
              <a:t>přiměřenost, systematičnost, důslednost, soustavnost, všestrannost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1682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Co ovlivňuje výchovu v rodině?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763093"/>
            <a:ext cx="3545632" cy="3545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819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Determinanty 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/>
              <a:t>Osobní zkušenosti </a:t>
            </a:r>
          </a:p>
          <a:p>
            <a:r>
              <a:rPr lang="cs-CZ" sz="2800" dirty="0"/>
              <a:t>Vlastnosti </a:t>
            </a:r>
          </a:p>
          <a:p>
            <a:r>
              <a:rPr lang="cs-CZ" sz="2800" dirty="0"/>
              <a:t>Vzájemné vztahy a interakce mezi vychovávajícím a vychovávaným</a:t>
            </a:r>
          </a:p>
          <a:p>
            <a:r>
              <a:rPr lang="cs-CZ" sz="2800" dirty="0"/>
              <a:t>Ekonomické podmínky</a:t>
            </a:r>
          </a:p>
          <a:p>
            <a:r>
              <a:rPr lang="cs-CZ" sz="2800" dirty="0"/>
              <a:t>Vzdělání rodičů</a:t>
            </a:r>
          </a:p>
          <a:p>
            <a:r>
              <a:rPr lang="cs-CZ" sz="2800" dirty="0"/>
              <a:t>Informovanost rodičů</a:t>
            </a:r>
          </a:p>
          <a:p>
            <a:r>
              <a:rPr lang="cs-CZ" sz="2800" dirty="0"/>
              <a:t>Události v okolí dítěte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991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Styl výchovy?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364" y="3749899"/>
            <a:ext cx="3326770" cy="2376264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3486" y="2276872"/>
            <a:ext cx="3600400" cy="2400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02960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Styl 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= způsob výchovy</a:t>
            </a:r>
          </a:p>
          <a:p>
            <a:r>
              <a:rPr lang="cs-CZ" sz="2800" dirty="0"/>
              <a:t>Klíčové momenty vzájemné interakce a komunikace dospělých s dětmi</a:t>
            </a:r>
          </a:p>
          <a:p>
            <a:r>
              <a:rPr lang="cs-CZ" sz="2800" dirty="0"/>
              <a:t>Obsahuje dva vzájemné aspekty – emoční vztah a výchovné řízení </a:t>
            </a:r>
          </a:p>
          <a:p>
            <a:pPr marL="457200" lvl="1" indent="0">
              <a:buNone/>
            </a:pPr>
            <a:r>
              <a:rPr lang="cs-CZ" sz="2400" dirty="0">
                <a:sym typeface="Wingdings" pitchFamily="2" charset="2"/>
              </a:rPr>
              <a:t> podílejí se na volbě výchovných prostředků (odměny/tresty)</a:t>
            </a:r>
          </a:p>
          <a:p>
            <a:pPr marL="457200" lvl="1" indent="0">
              <a:buNone/>
            </a:pPr>
            <a:r>
              <a:rPr lang="cs-CZ" sz="2400" dirty="0">
                <a:sym typeface="Wingdings" pitchFamily="2" charset="2"/>
              </a:rPr>
              <a:t> působí na prožívání a chování dítěte</a:t>
            </a:r>
            <a:endParaRPr 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Typologie stylů výchovy</a:t>
            </a:r>
            <a:br>
              <a:rPr lang="cs-CZ" b="1" dirty="0"/>
            </a:br>
            <a:r>
              <a:rPr lang="cs-CZ" sz="4000" b="1" dirty="0"/>
              <a:t>Tradiční dělení – Kurt </a:t>
            </a:r>
            <a:r>
              <a:rPr lang="cs-CZ" sz="4000" b="1" dirty="0" err="1"/>
              <a:t>Lewin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Autokratická (autoritativní)	</a:t>
            </a:r>
          </a:p>
          <a:p>
            <a:pPr lvl="2"/>
            <a:r>
              <a:rPr lang="cs-CZ" dirty="0"/>
              <a:t>Silné řízení, tresty, zákazy, dodržování pravidel,odmítání názorů dítěte</a:t>
            </a:r>
          </a:p>
          <a:p>
            <a:pPr lvl="1"/>
            <a:r>
              <a:rPr lang="cs-CZ" dirty="0"/>
              <a:t>Liberální </a:t>
            </a:r>
          </a:p>
          <a:p>
            <a:pPr lvl="2"/>
            <a:r>
              <a:rPr lang="cs-CZ" dirty="0"/>
              <a:t>Minimální řízení, absence vedení, volnost, pravidla nejsou stanovena</a:t>
            </a:r>
          </a:p>
          <a:p>
            <a:pPr lvl="1"/>
            <a:r>
              <a:rPr lang="cs-CZ" dirty="0"/>
              <a:t>Sociálně integrační (demokratická)</a:t>
            </a:r>
          </a:p>
          <a:p>
            <a:pPr lvl="2"/>
            <a:r>
              <a:rPr lang="cs-CZ" dirty="0"/>
              <a:t>Podpora iniciativy dítěte, příklady namísto trestů, pochopení pro individualitu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Typologie stylů výchovy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Model čtyř stylů výchovy (</a:t>
            </a:r>
            <a:r>
              <a:rPr lang="cs-CZ" dirty="0" err="1"/>
              <a:t>Baumrind</a:t>
            </a:r>
            <a:r>
              <a:rPr lang="cs-CZ" dirty="0"/>
              <a:t>, </a:t>
            </a:r>
            <a:r>
              <a:rPr lang="cs-CZ" dirty="0" err="1"/>
              <a:t>Maccoby</a:t>
            </a:r>
            <a:r>
              <a:rPr lang="cs-CZ" dirty="0"/>
              <a:t>, Martin, 1983)</a:t>
            </a:r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971601" y="2852936"/>
          <a:ext cx="7032102" cy="345638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44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403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40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52128">
                <a:tc>
                  <a:txBody>
                    <a:bodyPr/>
                    <a:lstStyle/>
                    <a:p>
                      <a:r>
                        <a:rPr lang="cs-CZ" dirty="0"/>
                        <a:t>RODIČE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ODMÍTAJÍCÍ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AKCEPTUJÍCÍ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r>
                        <a:rPr lang="cs-CZ" dirty="0"/>
                        <a:t>NÁROČNÍ A KONTROLUJÍCÍ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AUTORITÁŘSKÝ STYL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AUTORITAIVNĚ</a:t>
                      </a:r>
                      <a:r>
                        <a:rPr lang="cs-CZ" baseline="0" dirty="0"/>
                        <a:t> VZÁJEMNÝ STYL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r>
                        <a:rPr lang="cs-CZ" dirty="0"/>
                        <a:t>NENÁROČNÍ</a:t>
                      </a:r>
                      <a:r>
                        <a:rPr lang="cs-CZ" baseline="0" dirty="0"/>
                        <a:t> A KONTROLUJÍCÍ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ZANEDBÁVAJÍCÍ STYL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SHOVÍVAVÝ STYL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304</Words>
  <Application>Microsoft Office PowerPoint</Application>
  <PresentationFormat>Předvádění na obrazovce (4:3)</PresentationFormat>
  <Paragraphs>88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Motiv sady Office</vt:lpstr>
      <vt:lpstr>Styly výchovy v rodině</vt:lpstr>
      <vt:lpstr>Prezentace aplikace PowerPoint</vt:lpstr>
      <vt:lpstr>Výchova </vt:lpstr>
      <vt:lpstr>Prezentace aplikace PowerPoint</vt:lpstr>
      <vt:lpstr>Determinanty výchovy</vt:lpstr>
      <vt:lpstr>Prezentace aplikace PowerPoint</vt:lpstr>
      <vt:lpstr>Styl výchovy</vt:lpstr>
      <vt:lpstr>Typologie stylů výchovy Tradiční dělení – Kurt Lewin</vt:lpstr>
      <vt:lpstr>Typologie stylů výchovy</vt:lpstr>
      <vt:lpstr>Typologie stylů výchovy</vt:lpstr>
      <vt:lpstr>Model devíti polí</vt:lpstr>
      <vt:lpstr>Problematické typy výchovy</vt:lpstr>
      <vt:lpstr>Diagnostika stylů výchovy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Styly výchovy v rodině</dc:title>
  <dc:creator>USER1</dc:creator>
  <cp:lastModifiedBy>Bohumíra Lazarová</cp:lastModifiedBy>
  <cp:revision>26</cp:revision>
  <dcterms:created xsi:type="dcterms:W3CDTF">2016-11-10T11:31:55Z</dcterms:created>
  <dcterms:modified xsi:type="dcterms:W3CDTF">2017-04-24T10:34:58Z</dcterms:modified>
</cp:coreProperties>
</file>