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5" r:id="rId18"/>
    <p:sldId id="276" r:id="rId19"/>
    <p:sldId id="278" r:id="rId20"/>
    <p:sldId id="279" r:id="rId21"/>
    <p:sldId id="280" r:id="rId22"/>
    <p:sldId id="281" r:id="rId23"/>
    <p:sldId id="282" r:id="rId24"/>
    <p:sldId id="283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69" r:id="rId3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7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B3A538-9BA2-4572-8ECB-A404B4A9D9D0}" type="datetimeFigureOut">
              <a:rPr lang="cs-CZ" smtClean="0"/>
              <a:t>24.04.2017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8E128B-5B33-4357-89DD-1136FDF46F1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E16980-B497-42B1-A056-10FB34890E2C}" type="slidenum">
              <a:rPr lang="cs-CZ" altLang="cs-CZ" smtClean="0"/>
              <a:pPr/>
              <a:t>14</a:t>
            </a:fld>
            <a:endParaRPr lang="cs-CZ" altLang="cs-CZ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3647FA-E463-4C72-8C38-8F1F6610FADE}" type="slidenum">
              <a:rPr lang="cs-CZ" altLang="cs-CZ" smtClean="0"/>
              <a:pPr/>
              <a:t>23</a:t>
            </a:fld>
            <a:endParaRPr lang="cs-CZ" altLang="cs-CZ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519A18-54FD-4B90-870C-6353D1C0A881}" type="slidenum">
              <a:rPr lang="cs-CZ" altLang="cs-CZ" smtClean="0"/>
              <a:pPr/>
              <a:t>24</a:t>
            </a:fld>
            <a:endParaRPr lang="cs-CZ" altLang="cs-CZ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92F9CF-24B7-48D8-84CC-B53F6FC44A4A}" type="slidenum">
              <a:rPr lang="cs-CZ" altLang="cs-CZ" smtClean="0"/>
              <a:pPr/>
              <a:t>25</a:t>
            </a:fld>
            <a:endParaRPr lang="cs-CZ" altLang="cs-CZ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FD7ED5-E462-44C9-AF52-079A48F73667}" type="slidenum">
              <a:rPr lang="cs-CZ" altLang="cs-CZ" smtClean="0"/>
              <a:pPr/>
              <a:t>26</a:t>
            </a:fld>
            <a:endParaRPr lang="cs-CZ" altLang="cs-CZ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4C4376-BEE7-4669-94E2-0D27E5EC5AC3}" type="slidenum">
              <a:rPr lang="cs-CZ" altLang="cs-CZ" smtClean="0"/>
              <a:pPr/>
              <a:t>27</a:t>
            </a:fld>
            <a:endParaRPr lang="cs-CZ" altLang="cs-CZ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30BF8D-1E84-4D1E-B0E5-E149AFC7872A}" type="slidenum">
              <a:rPr lang="cs-CZ" altLang="cs-CZ" smtClean="0"/>
              <a:pPr/>
              <a:t>28</a:t>
            </a:fld>
            <a:endParaRPr lang="cs-CZ" altLang="cs-CZ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CEE521-4FA0-4C4E-AC3C-037EC372BADD}" type="slidenum">
              <a:rPr lang="cs-CZ" altLang="cs-CZ" smtClean="0"/>
              <a:pPr/>
              <a:t>29</a:t>
            </a:fld>
            <a:endParaRPr lang="cs-CZ" altLang="cs-CZ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459BD6-CACD-41F3-89C7-9B87F55D905C}" type="slidenum">
              <a:rPr lang="cs-CZ" altLang="cs-CZ" smtClean="0"/>
              <a:pPr/>
              <a:t>30</a:t>
            </a:fld>
            <a:endParaRPr lang="cs-CZ" altLang="cs-CZ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4053BF-6C8F-497E-8901-27BA64EC6AED}" type="slidenum">
              <a:rPr lang="cs-CZ" altLang="cs-CZ" smtClean="0"/>
              <a:pPr/>
              <a:t>31</a:t>
            </a:fld>
            <a:endParaRPr lang="cs-CZ" altLang="cs-CZ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429593-6D40-4F2F-8210-32DF5A5CBE14}" type="slidenum">
              <a:rPr lang="cs-CZ" altLang="cs-CZ" smtClean="0"/>
              <a:pPr/>
              <a:t>32</a:t>
            </a:fld>
            <a:endParaRPr lang="cs-CZ" altLang="cs-CZ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5F98FE-7A68-491F-8DCF-35852CB7A11E}" type="slidenum">
              <a:rPr lang="cs-CZ" altLang="cs-CZ" smtClean="0"/>
              <a:pPr/>
              <a:t>15</a:t>
            </a:fld>
            <a:endParaRPr lang="cs-CZ" altLang="cs-CZ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9B4B78-DEE6-4CF6-A39B-D936625BDA96}" type="slidenum">
              <a:rPr lang="cs-CZ" altLang="cs-CZ" smtClean="0"/>
              <a:pPr/>
              <a:t>33</a:t>
            </a:fld>
            <a:endParaRPr lang="cs-CZ" altLang="cs-CZ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D134D-90A1-4A0A-95D9-095B030AEF6A}" type="slidenum">
              <a:rPr lang="cs-CZ" altLang="cs-CZ" smtClean="0"/>
              <a:pPr/>
              <a:t>16</a:t>
            </a:fld>
            <a:endParaRPr lang="cs-CZ" altLang="cs-CZ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B13088-16EB-4E40-9AF6-4B9461F00CB9}" type="slidenum">
              <a:rPr lang="cs-CZ" altLang="cs-CZ" smtClean="0"/>
              <a:pPr/>
              <a:t>17</a:t>
            </a:fld>
            <a:endParaRPr lang="cs-CZ" altLang="cs-CZ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3A8A10-7076-4F1A-B32E-B4B6DDBC4BB4}" type="slidenum">
              <a:rPr lang="cs-CZ" altLang="cs-CZ" smtClean="0"/>
              <a:pPr/>
              <a:t>18</a:t>
            </a:fld>
            <a:endParaRPr lang="cs-CZ" altLang="cs-CZ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DD943-B430-4989-8E58-8B337DB3D09F}" type="slidenum">
              <a:rPr lang="cs-CZ" altLang="cs-CZ" smtClean="0"/>
              <a:pPr/>
              <a:t>19</a:t>
            </a:fld>
            <a:endParaRPr lang="cs-CZ" altLang="cs-CZ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B03BB7-E770-4B5C-8A5A-83350ED15827}" type="slidenum">
              <a:rPr lang="cs-CZ" altLang="cs-CZ" smtClean="0"/>
              <a:pPr/>
              <a:t>20</a:t>
            </a:fld>
            <a:endParaRPr lang="cs-CZ" altLang="cs-CZ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02524-7844-4351-9900-64BE061D62B1}" type="slidenum">
              <a:rPr lang="cs-CZ" altLang="cs-CZ" smtClean="0"/>
              <a:pPr/>
              <a:t>21</a:t>
            </a:fld>
            <a:endParaRPr lang="cs-CZ" altLang="cs-CZ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0492F6-5190-49F8-8D12-D2D50483ACD1}" type="slidenum">
              <a:rPr lang="cs-CZ" altLang="cs-CZ" smtClean="0"/>
              <a:pPr/>
              <a:t>22</a:t>
            </a:fld>
            <a:endParaRPr lang="cs-CZ" altLang="cs-CZ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7258151-7A30-44D1-8C8F-AD1EB9022B6F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E0F884-ABC5-4079-8A5D-10B4337AE2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8151-7A30-44D1-8C8F-AD1EB9022B6F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0F884-ABC5-4079-8A5D-10B4337AE2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7258151-7A30-44D1-8C8F-AD1EB9022B6F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6E0F884-ABC5-4079-8A5D-10B4337AE2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8151-7A30-44D1-8C8F-AD1EB9022B6F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E0F884-ABC5-4079-8A5D-10B4337AE21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8151-7A30-44D1-8C8F-AD1EB9022B6F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6E0F884-ABC5-4079-8A5D-10B4337AE21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7258151-7A30-44D1-8C8F-AD1EB9022B6F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6E0F884-ABC5-4079-8A5D-10B4337AE21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7258151-7A30-44D1-8C8F-AD1EB9022B6F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6E0F884-ABC5-4079-8A5D-10B4337AE21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8151-7A30-44D1-8C8F-AD1EB9022B6F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E0F884-ABC5-4079-8A5D-10B4337AE2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8151-7A30-44D1-8C8F-AD1EB9022B6F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E0F884-ABC5-4079-8A5D-10B4337AE2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8151-7A30-44D1-8C8F-AD1EB9022B6F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E0F884-ABC5-4079-8A5D-10B4337AE21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7258151-7A30-44D1-8C8F-AD1EB9022B6F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6E0F884-ABC5-4079-8A5D-10B4337AE21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7258151-7A30-44D1-8C8F-AD1EB9022B6F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6E0F884-ABC5-4079-8A5D-10B4337AE21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ans4mind.com/personality/EPQ.html" TargetMode="External"/><Relationship Id="rId2" Type="http://schemas.openxmlformats.org/officeDocument/2006/relationships/hyperlink" Target="http://www.learning-styles-online.com/inventory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ite.ebrary.com/lib/masaryk/Top?channelName=masaryk&amp;cpage=1&amp;f00=text&amp;frm=smp.x&amp;hitsPerPage=10&amp;id=5003745&amp;layout=document&amp;p00=learning+styles&amp;sortBy=score&amp;sortOrder=desc" TargetMode="External"/><Relationship Id="rId4" Type="http://schemas.openxmlformats.org/officeDocument/2006/relationships/hyperlink" Target="http://site.ebrary.com/lib/masaryk/Top?channelName=masaryk&amp;cpage=1&amp;f00=text&amp;frm=smp.x&amp;hitsPerPage=10&amp;id=10132662&amp;layout=document&amp;p00=learning+styles&amp;sortBy=score&amp;sortOrder=desc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Osobnostní faktory ovlivňující procesy učení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Psychologie výchovy a vzdělávání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6270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příběh (</a:t>
            </a:r>
            <a:r>
              <a:rPr lang="cs-CZ" dirty="0" err="1" smtClean="0"/>
              <a:t>McAdams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Integrace, jednota, </a:t>
            </a:r>
            <a:r>
              <a:rPr lang="cs-CZ" dirty="0"/>
              <a:t>soudržnost dílčích složek, </a:t>
            </a:r>
            <a:r>
              <a:rPr lang="cs-CZ" dirty="0" smtClean="0"/>
              <a:t>celková </a:t>
            </a:r>
            <a:r>
              <a:rPr lang="cs-CZ" dirty="0"/>
              <a:t>zaměřenost osobnosti, její životní směřování, smysl života. </a:t>
            </a:r>
            <a:endParaRPr lang="cs-CZ" dirty="0" smtClean="0"/>
          </a:p>
          <a:p>
            <a:r>
              <a:rPr lang="cs-CZ" dirty="0" smtClean="0"/>
              <a:t>Tato </a:t>
            </a:r>
            <a:r>
              <a:rPr lang="cs-CZ" dirty="0"/>
              <a:t>úroveň se týká proměn jedincova „já</a:t>
            </a:r>
            <a:r>
              <a:rPr lang="cs-CZ" dirty="0" smtClean="0"/>
              <a:t>“(</a:t>
            </a:r>
            <a:r>
              <a:rPr lang="cs-CZ" dirty="0" err="1" smtClean="0"/>
              <a:t>self</a:t>
            </a:r>
            <a:r>
              <a:rPr lang="cs-CZ" dirty="0" smtClean="0"/>
              <a:t>), </a:t>
            </a:r>
            <a:r>
              <a:rPr lang="cs-CZ" dirty="0"/>
              <a:t>včetně jeho identity. </a:t>
            </a:r>
            <a:endParaRPr lang="cs-CZ" dirty="0" smtClean="0"/>
          </a:p>
          <a:p>
            <a:r>
              <a:rPr lang="cs-CZ" i="1" dirty="0" smtClean="0"/>
              <a:t>Identita </a:t>
            </a:r>
            <a:r>
              <a:rPr lang="cs-CZ" i="1" dirty="0"/>
              <a:t>je zde chápana jako vnitřní, rozvíjející se příběh, který v sobě integruje rekonstruovanou minulost, vnímanou přítomnost a anticipovanou budoucnost do koherentního, životadárného mýtu; tento životní mýtus posiluje daného člověka</a:t>
            </a:r>
            <a:r>
              <a:rPr lang="cs-CZ" dirty="0"/>
              <a:t> (</a:t>
            </a:r>
            <a:r>
              <a:rPr lang="cs-CZ" dirty="0" err="1"/>
              <a:t>McAdams</a:t>
            </a:r>
            <a:r>
              <a:rPr lang="cs-CZ" dirty="0"/>
              <a:t>, 1994, s. 306)</a:t>
            </a:r>
          </a:p>
        </p:txBody>
      </p:sp>
    </p:spTree>
    <p:extLst>
      <p:ext uri="{BB962C8B-B14F-4D97-AF65-F5344CB8AC3E}">
        <p14:creationId xmlns:p14="http://schemas.microsoft.com/office/powerpoint/2010/main" val="4214091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Stabilita a změny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různých složkách osobnosti různé, i z hlediska rychlosti a obsahu (</a:t>
            </a:r>
            <a:r>
              <a:rPr lang="cs-CZ" dirty="0" err="1" smtClean="0"/>
              <a:t>srv</a:t>
            </a:r>
            <a:r>
              <a:rPr lang="cs-CZ" dirty="0" smtClean="0"/>
              <a:t>. novorozenec, kojenec; dospívání…)</a:t>
            </a:r>
          </a:p>
          <a:p>
            <a:r>
              <a:rPr lang="cs-CZ" dirty="0" smtClean="0"/>
              <a:t>Osobnost nemůže být rigidně stabilní; musí reagovat na změny v sociálním (aj.) okolí</a:t>
            </a:r>
          </a:p>
          <a:p>
            <a:pPr lvl="1"/>
            <a:r>
              <a:rPr lang="cs-CZ" dirty="0" smtClean="0"/>
              <a:t>Vývojová, sociální psychologie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9612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nezbytné </a:t>
            </a:r>
            <a:r>
              <a:rPr lang="cs-CZ" dirty="0"/>
              <a:t>v případech, kdy se člověk ocitne před novým, závažným adaptačním problémem (</a:t>
            </a:r>
            <a:r>
              <a:rPr lang="cs-CZ" dirty="0" err="1"/>
              <a:t>Weinberger</a:t>
            </a:r>
            <a:r>
              <a:rPr lang="cs-CZ" dirty="0"/>
              <a:t>, 1994, s. 339</a:t>
            </a:r>
            <a:r>
              <a:rPr lang="cs-CZ" dirty="0" smtClean="0"/>
              <a:t>). V zásadě tři možnosti</a:t>
            </a:r>
          </a:p>
          <a:p>
            <a:pPr lvl="1"/>
            <a:r>
              <a:rPr lang="cs-CZ" dirty="0" smtClean="0"/>
              <a:t>systematickým </a:t>
            </a:r>
            <a:r>
              <a:rPr lang="cs-CZ" dirty="0"/>
              <a:t>dlouhodobým úsilím lidí kolem jedince (rodičů, učitelů, psychologů, trenérů)</a:t>
            </a:r>
          </a:p>
          <a:p>
            <a:pPr lvl="1"/>
            <a:r>
              <a:rPr lang="cs-CZ" dirty="0" smtClean="0"/>
              <a:t>jednorázově </a:t>
            </a:r>
            <a:r>
              <a:rPr lang="cs-CZ" dirty="0"/>
              <a:t>- vlivem těžké životní události, zažitého traumatu (nemoc, úraz, vážná nemoc či úmrtí v rodině, dopravní neštěstí, přírodní katastrofa atp.)</a:t>
            </a:r>
          </a:p>
          <a:p>
            <a:pPr lvl="1"/>
            <a:r>
              <a:rPr lang="cs-CZ" dirty="0" smtClean="0"/>
              <a:t>z </a:t>
            </a:r>
            <a:r>
              <a:rPr lang="cs-CZ" dirty="0"/>
              <a:t>iniciativy jedince samotného, který se snaží sám na sobě pracovat</a:t>
            </a:r>
            <a:r>
              <a:rPr lang="cs-CZ" dirty="0" smtClean="0"/>
              <a:t>. </a:t>
            </a:r>
          </a:p>
          <a:p>
            <a:pPr lvl="2"/>
            <a:r>
              <a:rPr lang="cs-CZ" dirty="0" smtClean="0"/>
              <a:t>Když </a:t>
            </a:r>
            <a:r>
              <a:rPr lang="en-US" dirty="0" err="1" smtClean="0"/>
              <a:t>vykrystaliz</a:t>
            </a:r>
            <a:r>
              <a:rPr lang="cs-CZ" dirty="0" err="1" smtClean="0"/>
              <a:t>uje</a:t>
            </a:r>
            <a:r>
              <a:rPr lang="cs-CZ" dirty="0" smtClean="0"/>
              <a:t> jeho</a:t>
            </a:r>
            <a:r>
              <a:rPr lang="en-US" dirty="0" smtClean="0"/>
              <a:t> </a:t>
            </a:r>
            <a:r>
              <a:rPr lang="en-US" dirty="0" err="1"/>
              <a:t>nespokojenost</a:t>
            </a:r>
            <a:r>
              <a:rPr lang="en-US" dirty="0"/>
              <a:t> s </a:t>
            </a:r>
            <a:r>
              <a:rPr lang="en-US" dirty="0" err="1"/>
              <a:t>dosavadním</a:t>
            </a:r>
            <a:r>
              <a:rPr lang="en-US" dirty="0"/>
              <a:t> </a:t>
            </a:r>
            <a:r>
              <a:rPr lang="en-US" dirty="0" err="1"/>
              <a:t>stavem</a:t>
            </a:r>
            <a:r>
              <a:rPr lang="en-US" dirty="0"/>
              <a:t> – crystallization of discontent (</a:t>
            </a:r>
            <a:r>
              <a:rPr lang="en-US" dirty="0" err="1"/>
              <a:t>Baumeister</a:t>
            </a:r>
            <a:r>
              <a:rPr lang="en-US" dirty="0"/>
              <a:t>, 1994)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7447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Facilitace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Když jedinec </a:t>
            </a:r>
            <a:r>
              <a:rPr lang="cs-CZ" dirty="0"/>
              <a:t>očekává, že v daném aspektu osobnosti vůbec může dojít ke </a:t>
            </a:r>
            <a:r>
              <a:rPr lang="cs-CZ" dirty="0" smtClean="0"/>
              <a:t>změně</a:t>
            </a:r>
          </a:p>
          <a:p>
            <a:endParaRPr lang="cs-CZ" dirty="0"/>
          </a:p>
          <a:p>
            <a:r>
              <a:rPr lang="cs-CZ" dirty="0" smtClean="0"/>
              <a:t>Otázka subjektivního vnímání změny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36350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Styly učení žáků a studentů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Co říkáme na otázku „Jak se učíš?“ „Jak to děláš?“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04800"/>
            <a:ext cx="8569325" cy="1216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Co říkáme na otázku: Jak se učit?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66738" y="1752600"/>
            <a:ext cx="8001000" cy="4845050"/>
          </a:xfrm>
          <a:solidFill>
            <a:schemeClr val="bg1"/>
          </a:solidFill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dirty="0" smtClean="0"/>
              <a:t>1. Žák </a:t>
            </a:r>
            <a:r>
              <a:rPr lang="cs-CZ" altLang="cs-CZ" sz="2000" i="1" dirty="0" smtClean="0"/>
              <a:t>je </a:t>
            </a:r>
            <a:r>
              <a:rPr lang="cs-CZ" altLang="cs-CZ" sz="2000" u="sng" dirty="0" smtClean="0"/>
              <a:t>vyzýván k učení</a:t>
            </a:r>
            <a:r>
              <a:rPr lang="cs-CZ" altLang="cs-CZ" sz="2000" dirty="0" smtClean="0"/>
              <a:t>, je mu předepisován obsah a rozsah učiva, ale </a:t>
            </a:r>
            <a:r>
              <a:rPr lang="cs-CZ" altLang="cs-CZ" sz="2000" b="1" i="1" dirty="0" smtClean="0"/>
              <a:t>postup</a:t>
            </a:r>
            <a:r>
              <a:rPr lang="cs-CZ" altLang="cs-CZ" sz="2000" dirty="0" smtClean="0"/>
              <a:t> je necháván na něm (učení metodou pokusu a omylu)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dirty="0" smtClean="0"/>
              <a:t>2. Žák je </a:t>
            </a:r>
            <a:r>
              <a:rPr lang="cs-CZ" altLang="cs-CZ" sz="2000" u="sng" dirty="0" smtClean="0"/>
              <a:t>vyzýván, aby změnil svůj způsob učení</a:t>
            </a:r>
            <a:r>
              <a:rPr lang="cs-CZ" altLang="cs-CZ" sz="2000" dirty="0" smtClean="0"/>
              <a:t> na středoškolský, vysokoškolský atd.</a:t>
            </a:r>
          </a:p>
          <a:p>
            <a:pPr marL="1524000" lvl="2" indent="-609600" eaLnBrk="1" hangingPunct="1">
              <a:lnSpc>
                <a:spcPct val="80000"/>
              </a:lnSpc>
            </a:pPr>
            <a:r>
              <a:rPr lang="cs-CZ" altLang="cs-CZ" sz="1600" dirty="0" smtClean="0"/>
              <a:t>(učení nápodobou neexistujícího typického žáka na určitém stupni školy podle pokynů učitele)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dirty="0" smtClean="0"/>
              <a:t>3. Žák je </a:t>
            </a:r>
            <a:r>
              <a:rPr lang="cs-CZ" altLang="cs-CZ" sz="2000" u="sng" dirty="0" smtClean="0"/>
              <a:t>vyzýván, aby respektoval velmi obecná doporučení</a:t>
            </a:r>
            <a:r>
              <a:rPr lang="cs-CZ" altLang="cs-CZ" sz="2000" dirty="0" smtClean="0"/>
              <a:t>, zásady „univerzálního“ učení, které mohou být mimo jeho kognitivní potřeby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dirty="0" smtClean="0"/>
              <a:t>Obtíže současné školy – perspektiva žáka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  <a:spcAft>
                <a:spcPct val="40000"/>
              </a:spcAft>
            </a:pPr>
            <a:r>
              <a:rPr lang="cs-CZ" altLang="cs-CZ" sz="2400" dirty="0" smtClean="0"/>
              <a:t>žákovský odpor k učení </a:t>
            </a:r>
          </a:p>
          <a:p>
            <a:pPr lvl="1" eaLnBrk="1" hangingPunct="1">
              <a:lnSpc>
                <a:spcPct val="90000"/>
              </a:lnSpc>
              <a:spcAft>
                <a:spcPct val="40000"/>
              </a:spcAft>
            </a:pPr>
            <a:r>
              <a:rPr lang="cs-CZ" altLang="cs-CZ" sz="2000" dirty="0" smtClean="0"/>
              <a:t>(negativní zkušenosti se školou – převaha deklarativních poznatků, subjektivní neužitečnost učiva)</a:t>
            </a:r>
          </a:p>
          <a:p>
            <a:pPr eaLnBrk="1" hangingPunct="1">
              <a:lnSpc>
                <a:spcPct val="90000"/>
              </a:lnSpc>
              <a:spcAft>
                <a:spcPct val="40000"/>
              </a:spcAft>
            </a:pPr>
            <a:r>
              <a:rPr lang="cs-CZ" altLang="cs-CZ" sz="2400" dirty="0" smtClean="0"/>
              <a:t>žák se většinou nemůže učit „po svém“, ani nemůže spolupracovat se spolužáky</a:t>
            </a:r>
          </a:p>
          <a:p>
            <a:pPr lvl="1">
              <a:lnSpc>
                <a:spcPct val="90000"/>
              </a:lnSpc>
              <a:spcAft>
                <a:spcPct val="40000"/>
              </a:spcAft>
            </a:pPr>
            <a:r>
              <a:rPr lang="cs-CZ" altLang="cs-CZ" sz="2100" dirty="0" err="1" smtClean="0"/>
              <a:t>Hormadná</a:t>
            </a:r>
            <a:r>
              <a:rPr lang="cs-CZ" altLang="cs-CZ" sz="2100" dirty="0" smtClean="0"/>
              <a:t> výuka </a:t>
            </a:r>
            <a:r>
              <a:rPr lang="cs-CZ" altLang="cs-CZ" sz="2100" dirty="0" err="1" smtClean="0"/>
              <a:t>transmisivního</a:t>
            </a:r>
            <a:r>
              <a:rPr lang="cs-CZ" altLang="cs-CZ" sz="2100" dirty="0" smtClean="0"/>
              <a:t> charakteru</a:t>
            </a:r>
          </a:p>
          <a:p>
            <a:pPr lvl="1" eaLnBrk="1" hangingPunct="1">
              <a:lnSpc>
                <a:spcPct val="90000"/>
              </a:lnSpc>
              <a:spcAft>
                <a:spcPct val="40000"/>
              </a:spcAft>
            </a:pPr>
            <a:r>
              <a:rPr lang="cs-CZ" altLang="cs-CZ" sz="2000" dirty="0" smtClean="0"/>
              <a:t>V hromadném vyučování je debata k tématu se spolužákem příkladem tzv. nelegální komunikace</a:t>
            </a:r>
          </a:p>
          <a:p>
            <a:pPr eaLnBrk="1" hangingPunct="1">
              <a:lnSpc>
                <a:spcPct val="90000"/>
              </a:lnSpc>
              <a:spcAft>
                <a:spcPct val="40000"/>
              </a:spcAft>
            </a:pPr>
            <a:r>
              <a:rPr lang="cs-CZ" altLang="cs-CZ" sz="2400" dirty="0" smtClean="0"/>
              <a:t>důsledkem - omezenost žákovských představ o procesu vlastního učení</a:t>
            </a:r>
          </a:p>
          <a:p>
            <a:pPr lvl="1" eaLnBrk="1" hangingPunct="1">
              <a:lnSpc>
                <a:spcPct val="90000"/>
              </a:lnSpc>
              <a:spcAft>
                <a:spcPct val="40000"/>
              </a:spcAft>
            </a:pPr>
            <a:r>
              <a:rPr lang="cs-CZ" altLang="cs-CZ" sz="2000" dirty="0" smtClean="0"/>
              <a:t>učení chápáno hlavně jako učení se nazpaměť </a:t>
            </a:r>
          </a:p>
          <a:p>
            <a:pPr lvl="1" eaLnBrk="1" hangingPunct="1">
              <a:lnSpc>
                <a:spcPct val="90000"/>
              </a:lnSpc>
              <a:spcAft>
                <a:spcPct val="40000"/>
              </a:spcAft>
            </a:pPr>
            <a:r>
              <a:rPr lang="cs-CZ" altLang="cs-CZ" sz="2000" dirty="0" smtClean="0"/>
              <a:t>ve skutečnosti by mělo jít o konstruování a rekonstruování poznatků, hledání objektivního významu a subjektivního smyslu vědění)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dirty="0" smtClean="0"/>
              <a:t>Obtíže současné školy – perspektiva systému / učitele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spcAft>
                <a:spcPct val="30000"/>
              </a:spcAft>
            </a:pPr>
            <a:r>
              <a:rPr lang="cs-CZ" altLang="cs-CZ" sz="2400" smtClean="0"/>
              <a:t>těsná vázanost žákovského učení na školu a školní vyučování; </a:t>
            </a:r>
            <a:r>
              <a:rPr lang="cs-CZ" altLang="cs-CZ" sz="2400" i="1" smtClean="0">
                <a:solidFill>
                  <a:schemeClr val="accent2"/>
                </a:solidFill>
              </a:rPr>
              <a:t>versus</a:t>
            </a:r>
            <a:r>
              <a:rPr lang="cs-CZ" altLang="cs-CZ" sz="2400" i="1" smtClean="0"/>
              <a:t> </a:t>
            </a:r>
            <a:r>
              <a:rPr lang="cs-CZ" altLang="cs-CZ" sz="2400" smtClean="0">
                <a:solidFill>
                  <a:schemeClr val="accent2"/>
                </a:solidFill>
              </a:rPr>
              <a:t>učení mimo školu, celoživotní učení</a:t>
            </a:r>
          </a:p>
          <a:p>
            <a:pPr eaLnBrk="1" hangingPunct="1">
              <a:spcAft>
                <a:spcPct val="30000"/>
              </a:spcAft>
            </a:pPr>
            <a:r>
              <a:rPr lang="cs-CZ" altLang="cs-CZ" sz="2400" smtClean="0"/>
              <a:t>přeceňování úlohy vyučovacích metod a  vnějšího řízení; </a:t>
            </a:r>
            <a:r>
              <a:rPr lang="cs-CZ" altLang="cs-CZ" sz="2400" i="1" smtClean="0">
                <a:solidFill>
                  <a:schemeClr val="accent2"/>
                </a:solidFill>
              </a:rPr>
              <a:t>versus</a:t>
            </a:r>
            <a:r>
              <a:rPr lang="cs-CZ" altLang="cs-CZ" sz="2400" i="1" smtClean="0"/>
              <a:t> </a:t>
            </a:r>
            <a:r>
              <a:rPr lang="cs-CZ" altLang="cs-CZ" sz="2400" smtClean="0">
                <a:solidFill>
                  <a:schemeClr val="accent2"/>
                </a:solidFill>
              </a:rPr>
              <a:t>autoregulace učení</a:t>
            </a:r>
            <a:r>
              <a:rPr lang="cs-CZ" altLang="cs-CZ" sz="2400" smtClean="0"/>
              <a:t> </a:t>
            </a:r>
          </a:p>
          <a:p>
            <a:pPr eaLnBrk="1" hangingPunct="1">
              <a:spcAft>
                <a:spcPct val="30000"/>
              </a:spcAft>
            </a:pPr>
            <a:r>
              <a:rPr lang="cs-CZ" altLang="cs-CZ" sz="2400" smtClean="0"/>
              <a:t>přeceňování úlohy vzdělávacích technologií, počítačů, internetu; </a:t>
            </a:r>
            <a:r>
              <a:rPr lang="cs-CZ" altLang="cs-CZ" sz="2400" i="1" smtClean="0">
                <a:solidFill>
                  <a:schemeClr val="accent2"/>
                </a:solidFill>
              </a:rPr>
              <a:t>versus</a:t>
            </a:r>
            <a:r>
              <a:rPr lang="cs-CZ" altLang="cs-CZ" sz="2400" i="1" smtClean="0"/>
              <a:t> </a:t>
            </a:r>
            <a:r>
              <a:rPr lang="cs-CZ" altLang="cs-CZ" sz="2400" smtClean="0">
                <a:solidFill>
                  <a:schemeClr val="accent2"/>
                </a:solidFill>
              </a:rPr>
              <a:t>podceňování psychologie řízeného učení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304800"/>
            <a:ext cx="7994650" cy="1071563"/>
          </a:xfrm>
        </p:spPr>
        <p:txBody>
          <a:bodyPr/>
          <a:lstStyle/>
          <a:p>
            <a:pPr eaLnBrk="1" hangingPunct="1"/>
            <a:r>
              <a:rPr lang="cs-CZ" altLang="cs-CZ" smtClean="0"/>
              <a:t>Styly učení 1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188" y="1700213"/>
            <a:ext cx="7772400" cy="4114800"/>
          </a:xfrm>
        </p:spPr>
        <p:txBody>
          <a:bodyPr/>
          <a:lstStyle/>
          <a:p>
            <a:pPr eaLnBrk="1" hangingPunct="1">
              <a:spcAft>
                <a:spcPct val="30000"/>
              </a:spcAft>
            </a:pPr>
            <a:r>
              <a:rPr lang="cs-CZ" altLang="cs-CZ" b="1" dirty="0" smtClean="0"/>
              <a:t>jemné projevy individuality člověka v</a:t>
            </a:r>
            <a:r>
              <a:rPr lang="cs-CZ" altLang="cs-CZ" dirty="0" smtClean="0"/>
              <a:t> mnoha </a:t>
            </a:r>
            <a:r>
              <a:rPr lang="cs-CZ" altLang="cs-CZ" b="1" dirty="0" smtClean="0"/>
              <a:t>situacích učení</a:t>
            </a:r>
            <a:endParaRPr lang="cs-CZ" altLang="cs-CZ" dirty="0" smtClean="0"/>
          </a:p>
          <a:p>
            <a:pPr eaLnBrk="1" hangingPunct="1">
              <a:spcAft>
                <a:spcPct val="30000"/>
              </a:spcAft>
            </a:pPr>
            <a:r>
              <a:rPr lang="cs-CZ" altLang="cs-CZ" dirty="0" smtClean="0"/>
              <a:t>přestavují </a:t>
            </a:r>
            <a:r>
              <a:rPr lang="cs-CZ" altLang="cs-CZ" b="1" i="1" dirty="0" err="1" smtClean="0"/>
              <a:t>metakognitivní</a:t>
            </a:r>
            <a:r>
              <a:rPr lang="cs-CZ" altLang="cs-CZ" b="1" dirty="0" smtClean="0"/>
              <a:t> potenciál</a:t>
            </a:r>
            <a:r>
              <a:rPr lang="cs-CZ" altLang="cs-CZ" dirty="0" smtClean="0"/>
              <a:t> člověka</a:t>
            </a:r>
          </a:p>
          <a:p>
            <a:pPr eaLnBrk="1" hangingPunct="1">
              <a:spcAft>
                <a:spcPct val="30000"/>
              </a:spcAft>
            </a:pPr>
            <a:r>
              <a:rPr lang="cs-CZ" altLang="cs-CZ" b="1" dirty="0" smtClean="0"/>
              <a:t>svébytné postupy při učení</a:t>
            </a:r>
            <a:r>
              <a:rPr lang="cs-CZ" altLang="cs-CZ" dirty="0" smtClean="0"/>
              <a:t>, které jedinec v daném období preferuje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 pedagogické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vysvětlovat, </a:t>
            </a:r>
            <a:endParaRPr lang="cs-CZ" dirty="0" smtClean="0"/>
          </a:p>
          <a:p>
            <a:r>
              <a:rPr lang="cs-CZ" dirty="0" smtClean="0"/>
              <a:t>ovlivňovat, </a:t>
            </a:r>
          </a:p>
          <a:p>
            <a:r>
              <a:rPr lang="cs-CZ" dirty="0" smtClean="0"/>
              <a:t>projektovat.</a:t>
            </a:r>
          </a:p>
          <a:p>
            <a:endParaRPr lang="cs-CZ" dirty="0"/>
          </a:p>
          <a:p>
            <a:r>
              <a:rPr lang="cs-CZ" i="1" dirty="0" smtClean="0"/>
              <a:t>Hlavním </a:t>
            </a:r>
            <a:r>
              <a:rPr lang="cs-CZ" i="1" dirty="0"/>
              <a:t>poslání oboru </a:t>
            </a:r>
            <a:r>
              <a:rPr lang="cs-CZ" i="1" dirty="0" smtClean="0"/>
              <a:t>tedy není </a:t>
            </a:r>
            <a:r>
              <a:rPr lang="cs-CZ" i="1" dirty="0"/>
              <a:t>objevovat věci jaké jsou, nýbrž jaké by mohly být</a:t>
            </a:r>
            <a:r>
              <a:rPr lang="cs-CZ" i="1" dirty="0" smtClean="0"/>
              <a:t>. </a:t>
            </a:r>
            <a:r>
              <a:rPr lang="cs-CZ" dirty="0" smtClean="0"/>
              <a:t>(</a:t>
            </a:r>
            <a:r>
              <a:rPr lang="cs-CZ" dirty="0" err="1" smtClean="0"/>
              <a:t>Salomon</a:t>
            </a:r>
            <a:r>
              <a:rPr lang="cs-CZ" dirty="0" smtClean="0"/>
              <a:t>, 2000</a:t>
            </a:r>
            <a:r>
              <a:rPr lang="cs-CZ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6505423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88913"/>
            <a:ext cx="7848600" cy="1371600"/>
          </a:xfrm>
        </p:spPr>
        <p:txBody>
          <a:bodyPr/>
          <a:lstStyle/>
          <a:p>
            <a:pPr eaLnBrk="1" hangingPunct="1"/>
            <a:r>
              <a:rPr lang="cs-CZ" altLang="cs-CZ" smtClean="0"/>
              <a:t>Styly učení 2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188" y="1700213"/>
            <a:ext cx="7799387" cy="44608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400" smtClean="0"/>
              <a:t>jsou svébytné svou:</a:t>
            </a:r>
          </a:p>
          <a:p>
            <a:pPr lvl="1"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000" smtClean="0"/>
              <a:t> motivovaností </a:t>
            </a:r>
            <a:r>
              <a:rPr lang="cs-CZ" altLang="cs-CZ" sz="2000" i="1" smtClean="0"/>
              <a:t>(vnější, vnitřní)</a:t>
            </a:r>
          </a:p>
          <a:p>
            <a:pPr lvl="1"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000" smtClean="0"/>
              <a:t> strukturou </a:t>
            </a:r>
            <a:r>
              <a:rPr lang="cs-CZ" altLang="cs-CZ" sz="2000" i="1" smtClean="0"/>
              <a:t>(strategie, taktiky)</a:t>
            </a:r>
          </a:p>
          <a:p>
            <a:pPr lvl="1"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000" smtClean="0"/>
              <a:t> posloupností </a:t>
            </a:r>
            <a:r>
              <a:rPr lang="cs-CZ" altLang="cs-CZ" sz="2000" i="1" smtClean="0"/>
              <a:t>(pořadí činností)</a:t>
            </a:r>
          </a:p>
          <a:p>
            <a:pPr lvl="1"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000" smtClean="0"/>
              <a:t> hloubkou (povrchový </a:t>
            </a:r>
            <a:r>
              <a:rPr lang="cs-CZ" altLang="cs-CZ" sz="2000" i="1" smtClean="0"/>
              <a:t>versus</a:t>
            </a:r>
            <a:r>
              <a:rPr lang="cs-CZ" altLang="cs-CZ" sz="2000" smtClean="0"/>
              <a:t> hloubkový styl)</a:t>
            </a:r>
          </a:p>
          <a:p>
            <a:pPr lvl="1"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000" smtClean="0"/>
              <a:t> propracovaností</a:t>
            </a:r>
          </a:p>
          <a:p>
            <a:pPr lvl="1"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000" smtClean="0"/>
              <a:t> pružností aplikace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Styly učení 3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spcAft>
                <a:spcPct val="35000"/>
              </a:spcAft>
            </a:pPr>
            <a:r>
              <a:rPr lang="cs-CZ" altLang="cs-CZ" dirty="0" smtClean="0"/>
              <a:t>vyvíjejí se </a:t>
            </a:r>
            <a:r>
              <a:rPr lang="cs-CZ" altLang="cs-CZ" b="1" dirty="0" smtClean="0"/>
              <a:t>z vrozeného základu</a:t>
            </a:r>
            <a:r>
              <a:rPr lang="cs-CZ" altLang="cs-CZ" dirty="0" smtClean="0"/>
              <a:t> (tj. z kognitivních stylů), ale proměňují se během života jak záměrně, tak bezděčně</a:t>
            </a:r>
          </a:p>
          <a:p>
            <a:pPr eaLnBrk="1" hangingPunct="1">
              <a:spcAft>
                <a:spcPct val="35000"/>
              </a:spcAft>
            </a:pPr>
            <a:r>
              <a:rPr lang="cs-CZ" altLang="cs-CZ" dirty="0" smtClean="0"/>
              <a:t>jedinec je užívá ve většině </a:t>
            </a:r>
            <a:r>
              <a:rPr lang="cs-CZ" altLang="cs-CZ" b="1" dirty="0" smtClean="0"/>
              <a:t>situací pedagogického typu</a:t>
            </a:r>
          </a:p>
          <a:p>
            <a:pPr eaLnBrk="1" hangingPunct="1">
              <a:spcAft>
                <a:spcPct val="35000"/>
              </a:spcAft>
            </a:pPr>
            <a:r>
              <a:rPr lang="cs-CZ" altLang="cs-CZ" dirty="0" smtClean="0"/>
              <a:t>jsou </a:t>
            </a:r>
            <a:r>
              <a:rPr lang="cs-CZ" altLang="cs-CZ" b="1" dirty="0" smtClean="0"/>
              <a:t>relativně nezávislé na obsahu učiva</a:t>
            </a: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304800"/>
            <a:ext cx="7994650" cy="1071563"/>
          </a:xfrm>
        </p:spPr>
        <p:txBody>
          <a:bodyPr/>
          <a:lstStyle/>
          <a:p>
            <a:pPr eaLnBrk="1" hangingPunct="1"/>
            <a:r>
              <a:rPr lang="cs-CZ" altLang="cs-CZ" smtClean="0"/>
              <a:t>Styly učení 4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188" y="1700213"/>
            <a:ext cx="7875587" cy="46894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000" dirty="0" smtClean="0"/>
              <a:t>mají charakter </a:t>
            </a:r>
            <a:r>
              <a:rPr lang="cs-CZ" altLang="cs-CZ" sz="2000" i="1" dirty="0" err="1" smtClean="0"/>
              <a:t>metastrategie</a:t>
            </a:r>
            <a:r>
              <a:rPr lang="cs-CZ" altLang="cs-CZ" sz="2000" i="1" dirty="0" smtClean="0"/>
              <a:t> </a:t>
            </a:r>
            <a:r>
              <a:rPr lang="cs-CZ" altLang="cs-CZ" sz="2000" dirty="0" smtClean="0"/>
              <a:t>učení </a:t>
            </a:r>
            <a:r>
              <a:rPr lang="cs-CZ" altLang="cs-CZ" sz="2000" i="1" dirty="0" smtClean="0"/>
              <a:t>(sdružují učební strategie – učební taktiky – učební operace)</a:t>
            </a:r>
          </a:p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000" dirty="0" smtClean="0"/>
              <a:t>vedou k výsledkům určitého typu, ale komplikují nebo zabraňují dosažení výsledků jiných typů</a:t>
            </a:r>
          </a:p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000" dirty="0" smtClean="0"/>
              <a:t>jedinec si je zpravidla neuvědomuje </a:t>
            </a:r>
          </a:p>
          <a:p>
            <a:pPr lvl="1">
              <a:lnSpc>
                <a:spcPct val="90000"/>
              </a:lnSpc>
              <a:spcAft>
                <a:spcPct val="30000"/>
              </a:spcAft>
            </a:pPr>
            <a:r>
              <a:rPr lang="cs-CZ" altLang="cs-CZ" sz="1700" dirty="0" smtClean="0"/>
              <a:t>jsou mu „samozřejmé“</a:t>
            </a:r>
          </a:p>
          <a:p>
            <a:pPr lvl="1">
              <a:lnSpc>
                <a:spcPct val="90000"/>
              </a:lnSpc>
              <a:spcAft>
                <a:spcPct val="30000"/>
              </a:spcAft>
            </a:pPr>
            <a:r>
              <a:rPr lang="cs-CZ" altLang="cs-CZ" sz="1700" dirty="0" smtClean="0"/>
              <a:t>jemu vyhovující, </a:t>
            </a:r>
          </a:p>
          <a:p>
            <a:pPr lvl="1">
              <a:lnSpc>
                <a:spcPct val="90000"/>
              </a:lnSpc>
              <a:spcAft>
                <a:spcPct val="30000"/>
              </a:spcAft>
            </a:pPr>
            <a:r>
              <a:rPr lang="cs-CZ" altLang="cs-CZ" sz="1700" dirty="0" smtClean="0"/>
              <a:t>„optimální“</a:t>
            </a:r>
          </a:p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000" dirty="0" smtClean="0"/>
              <a:t>dají se </a:t>
            </a:r>
            <a:r>
              <a:rPr lang="cs-CZ" altLang="cs-CZ" sz="2000" b="1" dirty="0" smtClean="0">
                <a:solidFill>
                  <a:schemeClr val="accent2"/>
                </a:solidFill>
              </a:rPr>
              <a:t>diagnostikovat</a:t>
            </a:r>
            <a:r>
              <a:rPr lang="cs-CZ" altLang="cs-CZ" sz="2000" dirty="0" smtClean="0"/>
              <a:t> a do jisté míry</a:t>
            </a:r>
            <a:r>
              <a:rPr lang="cs-CZ" altLang="cs-CZ" sz="2000" dirty="0" smtClean="0">
                <a:solidFill>
                  <a:srgbClr val="FFFF00"/>
                </a:solidFill>
              </a:rPr>
              <a:t> </a:t>
            </a:r>
            <a:r>
              <a:rPr lang="cs-CZ" altLang="cs-CZ" sz="2000" b="1" dirty="0" smtClean="0">
                <a:solidFill>
                  <a:schemeClr val="accent2"/>
                </a:solidFill>
              </a:rPr>
              <a:t>měnit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Struktura stylu učení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b="1" dirty="0" smtClean="0"/>
              <a:t>Model „cibule“:</a:t>
            </a:r>
            <a:r>
              <a:rPr lang="cs-CZ" altLang="cs-CZ" dirty="0" smtClean="0"/>
              <a:t> </a:t>
            </a:r>
          </a:p>
          <a:p>
            <a:pPr marL="571500" indent="-571500" eaLnBrk="1" hangingPunct="1">
              <a:lnSpc>
                <a:spcPct val="90000"/>
              </a:lnSpc>
            </a:pPr>
            <a:r>
              <a:rPr lang="cs-CZ" altLang="cs-CZ" dirty="0" smtClean="0"/>
              <a:t>bazální charakteristiky osobnosti</a:t>
            </a:r>
          </a:p>
          <a:p>
            <a:pPr marL="1347788" lvl="2" indent="-433388" eaLnBrk="1" hangingPunct="1">
              <a:lnSpc>
                <a:spcPct val="90000"/>
              </a:lnSpc>
            </a:pPr>
            <a:r>
              <a:rPr lang="cs-CZ" altLang="cs-CZ" dirty="0" smtClean="0"/>
              <a:t>Např. </a:t>
            </a:r>
            <a:r>
              <a:rPr lang="cs-CZ" altLang="cs-CZ" dirty="0" err="1" smtClean="0"/>
              <a:t>Eysenck</a:t>
            </a:r>
            <a:r>
              <a:rPr lang="cs-CZ" altLang="cs-CZ" dirty="0" smtClean="0"/>
              <a:t> – EOD</a:t>
            </a:r>
          </a:p>
          <a:p>
            <a:pPr marL="571500" indent="-571500" eaLnBrk="1" hangingPunct="1">
              <a:lnSpc>
                <a:spcPct val="90000"/>
              </a:lnSpc>
            </a:pPr>
            <a:r>
              <a:rPr lang="cs-CZ" altLang="cs-CZ" dirty="0" smtClean="0"/>
              <a:t>tendence ve způsobu zpracování informací</a:t>
            </a:r>
          </a:p>
          <a:p>
            <a:pPr marL="571500" indent="-571500" eaLnBrk="1" hangingPunct="1">
              <a:lnSpc>
                <a:spcPct val="90000"/>
              </a:lnSpc>
            </a:pPr>
            <a:r>
              <a:rPr lang="cs-CZ" altLang="cs-CZ" dirty="0" smtClean="0"/>
              <a:t>sociální interakce žáka</a:t>
            </a:r>
          </a:p>
          <a:p>
            <a:pPr marL="571500" indent="-571500" eaLnBrk="1" hangingPunct="1">
              <a:lnSpc>
                <a:spcPct val="90000"/>
              </a:lnSpc>
            </a:pPr>
            <a:r>
              <a:rPr lang="cs-CZ" altLang="cs-CZ" dirty="0" smtClean="0"/>
              <a:t>učební preference, výuková motivace</a:t>
            </a:r>
          </a:p>
          <a:p>
            <a:pPr marL="1347788" lvl="2" indent="-433388" algn="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dirty="0" smtClean="0"/>
              <a:t>(</a:t>
            </a:r>
            <a:r>
              <a:rPr lang="cs-CZ" altLang="cs-CZ" dirty="0" err="1" smtClean="0"/>
              <a:t>Curryová</a:t>
            </a:r>
            <a:r>
              <a:rPr lang="cs-CZ" altLang="cs-CZ" dirty="0" smtClean="0"/>
              <a:t>, 1983;</a:t>
            </a:r>
            <a:r>
              <a:rPr lang="cs-CZ" altLang="cs-CZ" dirty="0" err="1" smtClean="0"/>
              <a:t>Claxton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Murrellová</a:t>
            </a:r>
            <a:r>
              <a:rPr lang="cs-CZ" altLang="cs-CZ" dirty="0" smtClean="0"/>
              <a:t>, 1987)</a:t>
            </a: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388" y="620713"/>
            <a:ext cx="1271587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z="4000" smtClean="0"/>
              <a:t>Žákovská pojetí učení (Säljö, 1979)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4" y="1600200"/>
            <a:ext cx="8351713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b="1" dirty="0" err="1" smtClean="0"/>
              <a:t>Kvlitativní</a:t>
            </a:r>
            <a:r>
              <a:rPr lang="cs-CZ" altLang="cs-CZ" b="1" dirty="0" smtClean="0"/>
              <a:t> výzkum - „Co to znamená učit se?“ </a:t>
            </a:r>
            <a:r>
              <a:rPr lang="cs-CZ" altLang="cs-CZ" sz="2000" dirty="0" smtClean="0"/>
              <a:t>(řazeno dle četnosti):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získávat stále více znalostí (kvantitativně)</a:t>
            </a:r>
          </a:p>
          <a:p>
            <a:pPr eaLnBrk="1" hangingPunct="1"/>
            <a:r>
              <a:rPr lang="cs-CZ" altLang="cs-CZ" dirty="0" smtClean="0"/>
              <a:t>učit se nazpaměť</a:t>
            </a:r>
          </a:p>
          <a:p>
            <a:pPr eaLnBrk="1" hangingPunct="1"/>
            <a:r>
              <a:rPr lang="cs-CZ" altLang="cs-CZ" dirty="0" smtClean="0"/>
              <a:t>získávat fakta, metody, které člověk může použít, až je bude potřebovat</a:t>
            </a:r>
          </a:p>
          <a:p>
            <a:pPr eaLnBrk="1" hangingPunct="1"/>
            <a:r>
              <a:rPr lang="cs-CZ" altLang="cs-CZ" dirty="0" smtClean="0"/>
              <a:t>objevovat (abstraktní) smysl</a:t>
            </a:r>
          </a:p>
          <a:p>
            <a:pPr eaLnBrk="1" hangingPunct="1"/>
            <a:r>
              <a:rPr lang="cs-CZ" altLang="cs-CZ" dirty="0" smtClean="0"/>
              <a:t>interpretovat naučené, aby člověk porozuměl světu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04800"/>
            <a:ext cx="8304212" cy="1252538"/>
          </a:xfrm>
        </p:spPr>
        <p:txBody>
          <a:bodyPr/>
          <a:lstStyle/>
          <a:p>
            <a:pPr eaLnBrk="1" hangingPunct="1"/>
            <a:r>
              <a:rPr lang="cs-CZ" altLang="cs-CZ" smtClean="0"/>
              <a:t>Vnější determinanty stylů učení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188" y="1700213"/>
            <a:ext cx="7772400" cy="44656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ct val="30000"/>
              </a:spcAft>
            </a:pPr>
            <a:r>
              <a:rPr lang="cs-CZ" altLang="cs-CZ" sz="2400" b="1" dirty="0" smtClean="0"/>
              <a:t>učitel</a:t>
            </a:r>
            <a:r>
              <a:rPr lang="cs-CZ" altLang="cs-CZ" sz="2400" dirty="0" smtClean="0"/>
              <a:t> sám </a:t>
            </a:r>
            <a:r>
              <a:rPr lang="cs-CZ" altLang="cs-CZ" sz="2400" i="1" dirty="0" smtClean="0"/>
              <a:t>(jeho osobnostní zvláštnosti, vyučovací styl, </a:t>
            </a:r>
            <a:r>
              <a:rPr lang="cs-CZ" altLang="cs-CZ" sz="2400" i="1" dirty="0" err="1" smtClean="0"/>
              <a:t>styl</a:t>
            </a:r>
            <a:r>
              <a:rPr lang="cs-CZ" altLang="cs-CZ" sz="2400" i="1" dirty="0" smtClean="0"/>
              <a:t> učení, pojetí výuky)</a:t>
            </a:r>
          </a:p>
          <a:p>
            <a:pPr eaLnBrk="1" hangingPunct="1">
              <a:lnSpc>
                <a:spcPct val="80000"/>
              </a:lnSpc>
              <a:spcAft>
                <a:spcPct val="30000"/>
              </a:spcAft>
            </a:pPr>
            <a:r>
              <a:rPr lang="cs-CZ" altLang="cs-CZ" sz="2400" b="1" dirty="0" smtClean="0"/>
              <a:t>podmínky </a:t>
            </a:r>
            <a:r>
              <a:rPr lang="cs-CZ" altLang="cs-CZ" sz="2400" dirty="0" smtClean="0"/>
              <a:t>pro žákovo učení </a:t>
            </a:r>
            <a:r>
              <a:rPr lang="cs-CZ" altLang="cs-CZ" sz="2400" i="1" dirty="0" smtClean="0"/>
              <a:t>(místo, čas, pomůcky)</a:t>
            </a:r>
          </a:p>
          <a:p>
            <a:pPr eaLnBrk="1" hangingPunct="1">
              <a:lnSpc>
                <a:spcPct val="80000"/>
              </a:lnSpc>
              <a:spcAft>
                <a:spcPct val="30000"/>
              </a:spcAft>
            </a:pPr>
            <a:r>
              <a:rPr lang="cs-CZ" altLang="cs-CZ" sz="2400" b="1" dirty="0" smtClean="0"/>
              <a:t>sociální situace </a:t>
            </a:r>
            <a:r>
              <a:rPr lang="cs-CZ" altLang="cs-CZ" sz="2400" i="1" dirty="0" smtClean="0"/>
              <a:t>(sám-společně, spolupráce-soupeření)</a:t>
            </a:r>
          </a:p>
          <a:p>
            <a:pPr eaLnBrk="1" hangingPunct="1">
              <a:lnSpc>
                <a:spcPct val="80000"/>
              </a:lnSpc>
              <a:spcAft>
                <a:spcPct val="30000"/>
              </a:spcAft>
            </a:pPr>
            <a:r>
              <a:rPr lang="cs-CZ" altLang="cs-CZ" sz="2400" b="1" dirty="0" smtClean="0"/>
              <a:t>koncepce výuky </a:t>
            </a:r>
            <a:r>
              <a:rPr lang="cs-CZ" altLang="cs-CZ" sz="2400" i="1" dirty="0" smtClean="0"/>
              <a:t>(tradiční, alternativní)</a:t>
            </a:r>
          </a:p>
          <a:p>
            <a:pPr eaLnBrk="1" hangingPunct="1">
              <a:lnSpc>
                <a:spcPct val="80000"/>
              </a:lnSpc>
              <a:spcAft>
                <a:spcPct val="30000"/>
              </a:spcAft>
            </a:pPr>
            <a:r>
              <a:rPr lang="cs-CZ" altLang="cs-CZ" sz="2400" b="1" dirty="0" smtClean="0"/>
              <a:t>učivo</a:t>
            </a:r>
            <a:r>
              <a:rPr lang="cs-CZ" altLang="cs-CZ" sz="2400" dirty="0" smtClean="0"/>
              <a:t> </a:t>
            </a:r>
            <a:r>
              <a:rPr lang="cs-CZ" altLang="cs-CZ" sz="2400" i="1" dirty="0" smtClean="0"/>
              <a:t>(volitelnost, relevantnost, operační struktura úloh)</a:t>
            </a:r>
          </a:p>
          <a:p>
            <a:pPr eaLnBrk="1" hangingPunct="1">
              <a:lnSpc>
                <a:spcPct val="80000"/>
              </a:lnSpc>
              <a:spcAft>
                <a:spcPct val="30000"/>
              </a:spcAft>
            </a:pPr>
            <a:r>
              <a:rPr lang="cs-CZ" altLang="cs-CZ" sz="2400" b="1" dirty="0" smtClean="0"/>
              <a:t>způsob</a:t>
            </a:r>
            <a:r>
              <a:rPr lang="cs-CZ" altLang="cs-CZ" sz="2400" dirty="0" smtClean="0"/>
              <a:t> </a:t>
            </a:r>
            <a:r>
              <a:rPr lang="cs-CZ" altLang="cs-CZ" sz="2400" b="1" dirty="0" smtClean="0">
                <a:solidFill>
                  <a:schemeClr val="accent2"/>
                </a:solidFill>
              </a:rPr>
              <a:t>zkoušení a hodnocení</a:t>
            </a:r>
          </a:p>
          <a:p>
            <a:pPr eaLnBrk="1" hangingPunct="1">
              <a:lnSpc>
                <a:spcPct val="80000"/>
              </a:lnSpc>
              <a:spcAft>
                <a:spcPct val="30000"/>
              </a:spcAft>
            </a:pPr>
            <a:r>
              <a:rPr lang="cs-CZ" altLang="cs-CZ" sz="2400" i="1" dirty="0" smtClean="0"/>
              <a:t>Viz </a:t>
            </a:r>
            <a:r>
              <a:rPr lang="cs-CZ" altLang="cs-CZ" sz="2400" i="1" dirty="0" err="1" smtClean="0"/>
              <a:t>nampř</a:t>
            </a:r>
            <a:r>
              <a:rPr lang="cs-CZ" altLang="cs-CZ" sz="2400" i="1" dirty="0" smtClean="0"/>
              <a:t>. </a:t>
            </a:r>
            <a:r>
              <a:rPr lang="cs-CZ" altLang="cs-CZ" sz="2400" i="1" dirty="0" err="1" smtClean="0"/>
              <a:t>muny.cz</a:t>
            </a:r>
            <a:r>
              <a:rPr lang="cs-CZ" altLang="cs-CZ" sz="2400" i="1" dirty="0" smtClean="0"/>
              <a:t> aj.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Diagnostika stylů učení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spcAft>
                <a:spcPct val="45000"/>
              </a:spcAft>
              <a:buFont typeface="Wingdings" pitchFamily="2" charset="2"/>
              <a:buNone/>
            </a:pPr>
            <a:r>
              <a:rPr lang="cs-CZ" altLang="cs-CZ" sz="1400" b="1" smtClean="0"/>
              <a:t>Metody přímé</a:t>
            </a:r>
          </a:p>
          <a:p>
            <a:pPr lvl="1" eaLnBrk="1" hangingPunct="1">
              <a:lnSpc>
                <a:spcPct val="80000"/>
              </a:lnSpc>
              <a:spcAft>
                <a:spcPct val="30000"/>
              </a:spcAft>
              <a:buSzPct val="100000"/>
              <a:buFont typeface="Wingdings" pitchFamily="2" charset="2"/>
              <a:buChar char="§"/>
            </a:pPr>
            <a:r>
              <a:rPr lang="cs-CZ" altLang="cs-CZ" sz="1200" b="1" smtClean="0"/>
              <a:t>učení pomocí počítače</a:t>
            </a:r>
            <a:r>
              <a:rPr lang="cs-CZ" altLang="cs-CZ" sz="1200" smtClean="0"/>
              <a:t> (procesuální diagnostika – Pask, 1976; Kulič,1992)</a:t>
            </a:r>
          </a:p>
          <a:p>
            <a:pPr lvl="1" eaLnBrk="1" hangingPunct="1">
              <a:lnSpc>
                <a:spcPct val="80000"/>
              </a:lnSpc>
              <a:spcAft>
                <a:spcPct val="30000"/>
              </a:spcAft>
              <a:buSzPct val="100000"/>
              <a:buFont typeface="Wingdings" pitchFamily="2" charset="2"/>
              <a:buChar char="§"/>
            </a:pPr>
            <a:r>
              <a:rPr lang="cs-CZ" altLang="cs-CZ" sz="1200" b="1" smtClean="0"/>
              <a:t>pozorování průběhu žákova učení</a:t>
            </a:r>
          </a:p>
          <a:p>
            <a:pPr lvl="1" eaLnBrk="1" hangingPunct="1">
              <a:lnSpc>
                <a:spcPct val="80000"/>
              </a:lnSpc>
              <a:spcAft>
                <a:spcPct val="30000"/>
              </a:spcAft>
              <a:buSzPct val="100000"/>
              <a:buFont typeface="Wingdings" pitchFamily="2" charset="2"/>
              <a:buChar char="§"/>
            </a:pPr>
            <a:r>
              <a:rPr lang="cs-CZ" altLang="cs-CZ" sz="1200" b="1" smtClean="0"/>
              <a:t>etnografické pozorování</a:t>
            </a:r>
            <a:r>
              <a:rPr lang="cs-CZ" altLang="cs-CZ" sz="1200" smtClean="0"/>
              <a:t>, analýza </a:t>
            </a:r>
            <a:r>
              <a:rPr lang="cs-CZ" altLang="cs-CZ" sz="1200" i="1" smtClean="0"/>
              <a:t>in situ</a:t>
            </a:r>
            <a:r>
              <a:rPr lang="cs-CZ" altLang="cs-CZ" sz="1200" smtClean="0"/>
              <a:t>, tj. v přirozené situaci (Fleming, 1987; PSŠE)</a:t>
            </a:r>
          </a:p>
          <a:p>
            <a:pPr eaLnBrk="1" hangingPunct="1">
              <a:lnSpc>
                <a:spcPct val="80000"/>
              </a:lnSpc>
              <a:spcAft>
                <a:spcPct val="35000"/>
              </a:spcAft>
              <a:buFont typeface="Wingdings" pitchFamily="2" charset="2"/>
              <a:buNone/>
            </a:pPr>
            <a:r>
              <a:rPr lang="cs-CZ" altLang="cs-CZ" sz="1400" b="1" smtClean="0"/>
              <a:t>Metody nepřímé – kvalitativní</a:t>
            </a:r>
          </a:p>
          <a:p>
            <a:pPr lvl="1" eaLnBrk="1" hangingPunct="1">
              <a:lnSpc>
                <a:spcPct val="80000"/>
              </a:lnSpc>
              <a:spcAft>
                <a:spcPct val="40000"/>
              </a:spcAft>
              <a:buSzPct val="100000"/>
              <a:buFont typeface="Wingdings" pitchFamily="2" charset="2"/>
              <a:buChar char="§"/>
            </a:pPr>
            <a:r>
              <a:rPr lang="cs-CZ" altLang="cs-CZ" sz="1200" b="1" smtClean="0"/>
              <a:t>analýza dílčích žákovských produktů</a:t>
            </a:r>
            <a:r>
              <a:rPr lang="cs-CZ" altLang="cs-CZ" sz="1200" smtClean="0"/>
              <a:t> (koncept, osnova, náčrtek, poznámky)</a:t>
            </a:r>
          </a:p>
          <a:p>
            <a:pPr lvl="1" eaLnBrk="1" hangingPunct="1">
              <a:lnSpc>
                <a:spcPct val="80000"/>
              </a:lnSpc>
              <a:spcAft>
                <a:spcPct val="40000"/>
              </a:spcAft>
              <a:buSzPct val="100000"/>
              <a:buFont typeface="Wingdings" pitchFamily="2" charset="2"/>
              <a:buChar char="§"/>
            </a:pPr>
            <a:r>
              <a:rPr lang="cs-CZ" altLang="cs-CZ" sz="1200" b="1" smtClean="0"/>
              <a:t>analýza žákovského portfolia</a:t>
            </a:r>
            <a:r>
              <a:rPr lang="cs-CZ" altLang="cs-CZ" sz="1200" smtClean="0"/>
              <a:t> </a:t>
            </a:r>
          </a:p>
          <a:p>
            <a:pPr lvl="1" eaLnBrk="1" hangingPunct="1">
              <a:lnSpc>
                <a:spcPct val="80000"/>
              </a:lnSpc>
              <a:spcAft>
                <a:spcPct val="40000"/>
              </a:spcAft>
              <a:buSzPct val="100000"/>
              <a:buFont typeface="Wingdings" pitchFamily="2" charset="2"/>
              <a:buChar char="§"/>
            </a:pPr>
            <a:r>
              <a:rPr lang="cs-CZ" altLang="cs-CZ" sz="1200" b="1" smtClean="0"/>
              <a:t>polostandardizovaný rozhovor</a:t>
            </a:r>
            <a:r>
              <a:rPr lang="cs-CZ" altLang="cs-CZ" sz="1200" smtClean="0"/>
              <a:t> se žákem a/nebo jeho učitelem</a:t>
            </a:r>
          </a:p>
          <a:p>
            <a:pPr lvl="1" eaLnBrk="1" hangingPunct="1">
              <a:lnSpc>
                <a:spcPct val="80000"/>
              </a:lnSpc>
              <a:buSzPct val="100000"/>
              <a:buFont typeface="Wingdings" pitchFamily="2" charset="2"/>
              <a:buChar char="§"/>
            </a:pPr>
            <a:r>
              <a:rPr lang="cs-CZ" altLang="cs-CZ" sz="1200" b="1" smtClean="0"/>
              <a:t>fenomenografický rozhovor</a:t>
            </a:r>
            <a:r>
              <a:rPr lang="cs-CZ" altLang="cs-CZ" sz="1200" smtClean="0"/>
              <a:t> (Marton, Säljö)</a:t>
            </a:r>
          </a:p>
          <a:p>
            <a:pPr lvl="1" eaLnBrk="1" hangingPunct="1">
              <a:lnSpc>
                <a:spcPct val="80000"/>
              </a:lnSpc>
              <a:buSzPct val="100000"/>
              <a:buFont typeface="Wingdings" pitchFamily="2" charset="2"/>
              <a:buChar char="§"/>
            </a:pPr>
            <a:r>
              <a:rPr lang="cs-CZ" altLang="cs-CZ" sz="1200" b="1" smtClean="0"/>
              <a:t>volné písemné odpovědi</a:t>
            </a:r>
          </a:p>
          <a:p>
            <a:pPr lvl="1" eaLnBrk="1" hangingPunct="1">
              <a:lnSpc>
                <a:spcPct val="80000"/>
              </a:lnSpc>
              <a:buSzPct val="100000"/>
              <a:buFont typeface="Wingdings" pitchFamily="2" charset="2"/>
              <a:buChar char="§"/>
            </a:pPr>
            <a:r>
              <a:rPr lang="cs-CZ" altLang="cs-CZ" sz="1200" b="1" smtClean="0"/>
              <a:t>projektivní grafické techniky</a:t>
            </a:r>
            <a:r>
              <a:rPr lang="cs-CZ" altLang="cs-CZ" sz="1200" smtClean="0"/>
              <a:t>, např. dynamická, akční kresba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400" b="1" smtClean="0"/>
              <a:t>Metody nepřímé – kvantitativní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cs-CZ" altLang="cs-CZ" sz="1200" smtClean="0"/>
              <a:t>dotazníky a posuzovací škály</a:t>
            </a:r>
          </a:p>
          <a:p>
            <a:pPr lvl="1" eaLnBrk="1" hangingPunct="1">
              <a:lnSpc>
                <a:spcPct val="80000"/>
              </a:lnSpc>
              <a:buSzPct val="90000"/>
              <a:buFont typeface="Wingdings" pitchFamily="2" charset="2"/>
              <a:buNone/>
            </a:pPr>
            <a:endParaRPr lang="cs-CZ" altLang="cs-CZ" sz="1200" b="1" i="1" smtClean="0"/>
          </a:p>
          <a:p>
            <a:pPr lvl="1" eaLnBrk="1" hangingPunct="1">
              <a:lnSpc>
                <a:spcPct val="80000"/>
              </a:lnSpc>
              <a:buSzPct val="90000"/>
              <a:buFont typeface="Wingdings" pitchFamily="2" charset="2"/>
              <a:buNone/>
            </a:pPr>
            <a:endParaRPr lang="cs-CZ" altLang="cs-CZ" sz="1200" b="1" i="1" smtClean="0"/>
          </a:p>
          <a:p>
            <a:pPr eaLnBrk="1" hangingPunct="1">
              <a:lnSpc>
                <a:spcPct val="80000"/>
              </a:lnSpc>
              <a:buSzPct val="90000"/>
              <a:buFont typeface="Wingdings" pitchFamily="2" charset="2"/>
              <a:buNone/>
            </a:pPr>
            <a:r>
              <a:rPr lang="cs-CZ" altLang="cs-CZ" sz="2000" b="1" i="1" smtClean="0"/>
              <a:t>funkce:</a:t>
            </a:r>
            <a:r>
              <a:rPr lang="cs-CZ" altLang="cs-CZ" sz="2000" smtClean="0"/>
              <a:t> diagnostika a/nebo autodiagnostika</a:t>
            </a:r>
          </a:p>
          <a:p>
            <a:pPr eaLnBrk="1" hangingPunct="1">
              <a:lnSpc>
                <a:spcPct val="80000"/>
              </a:lnSpc>
              <a:buSzPct val="90000"/>
              <a:buFont typeface="Wingdings" pitchFamily="2" charset="2"/>
              <a:buNone/>
            </a:pPr>
            <a:r>
              <a:rPr lang="cs-CZ" altLang="cs-CZ" sz="2000" b="1" i="1" smtClean="0"/>
              <a:t>způsob provedení:</a:t>
            </a:r>
            <a:r>
              <a:rPr lang="cs-CZ" altLang="cs-CZ" sz="2000" smtClean="0"/>
              <a:t> tužka-papír; počítačová diagnostika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245475" cy="1216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České verze zahraničních metod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altLang="cs-CZ" sz="2400" dirty="0" smtClean="0"/>
              <a:t>IASLP (</a:t>
            </a:r>
            <a:r>
              <a:rPr lang="cs-CZ" altLang="cs-CZ" sz="2400" dirty="0" err="1" smtClean="0"/>
              <a:t>Entwistle</a:t>
            </a:r>
            <a:r>
              <a:rPr lang="cs-CZ" altLang="cs-CZ" sz="2400" dirty="0" smtClean="0"/>
              <a:t>, </a:t>
            </a:r>
            <a:r>
              <a:rPr lang="cs-CZ" altLang="cs-CZ" sz="2400" dirty="0" err="1" smtClean="0"/>
              <a:t>Ramsden</a:t>
            </a:r>
            <a:r>
              <a:rPr lang="cs-CZ" altLang="cs-CZ" sz="2400" dirty="0" smtClean="0"/>
              <a:t>, 1984) – 45 položek, čeští vysokoškoláci: 2 072 osob</a:t>
            </a:r>
          </a:p>
          <a:p>
            <a:pPr eaLnBrk="1" hangingPunct="1"/>
            <a:r>
              <a:rPr lang="cs-CZ" altLang="cs-CZ" sz="2400" dirty="0" smtClean="0"/>
              <a:t>ILP (</a:t>
            </a:r>
            <a:r>
              <a:rPr lang="cs-CZ" altLang="cs-CZ" sz="2400" dirty="0" err="1" smtClean="0"/>
              <a:t>Schmeck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et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al</a:t>
            </a:r>
            <a:r>
              <a:rPr lang="cs-CZ" altLang="cs-CZ" sz="2400" dirty="0" smtClean="0"/>
              <a:t>.,  1983) – 58 položek, čeští vysokoškoláci: 2 016 osob</a:t>
            </a:r>
          </a:p>
          <a:p>
            <a:pPr eaLnBrk="1" hangingPunct="1"/>
            <a:r>
              <a:rPr lang="cs-CZ" altLang="cs-CZ" sz="2400" dirty="0" smtClean="0"/>
              <a:t>ILS (</a:t>
            </a:r>
            <a:r>
              <a:rPr lang="cs-CZ" altLang="cs-CZ" sz="2400" dirty="0" err="1" smtClean="0"/>
              <a:t>Vermunt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at</a:t>
            </a:r>
            <a:r>
              <a:rPr lang="cs-CZ" altLang="cs-CZ" sz="2400" dirty="0" smtClean="0"/>
              <a:t> el., 1987) – 120 položek, čeští vysokoškoláci: 126 osob</a:t>
            </a:r>
          </a:p>
          <a:p>
            <a:pPr eaLnBrk="1" hangingPunct="1"/>
            <a:r>
              <a:rPr lang="cs-CZ" altLang="cs-CZ" sz="2400" dirty="0" smtClean="0"/>
              <a:t>LSI </a:t>
            </a:r>
            <a:r>
              <a:rPr lang="cs-CZ" altLang="cs-CZ" sz="2400" dirty="0" err="1" smtClean="0"/>
              <a:t>IIa</a:t>
            </a:r>
            <a:r>
              <a:rPr lang="cs-CZ" altLang="cs-CZ" sz="2400" dirty="0" smtClean="0"/>
              <a:t> (</a:t>
            </a:r>
            <a:r>
              <a:rPr lang="cs-CZ" altLang="cs-CZ" sz="2400" dirty="0" err="1" smtClean="0"/>
              <a:t>Kolb</a:t>
            </a:r>
            <a:r>
              <a:rPr lang="cs-CZ" altLang="cs-CZ" sz="2400" dirty="0" smtClean="0"/>
              <a:t>, 1984)</a:t>
            </a:r>
          </a:p>
          <a:p>
            <a:pPr eaLnBrk="1" hangingPunct="1"/>
            <a:endParaRPr lang="cs-CZ" altLang="cs-CZ" sz="2400" dirty="0" smtClean="0"/>
          </a:p>
          <a:p>
            <a:pPr eaLnBrk="1" hangingPunct="1"/>
            <a:r>
              <a:rPr lang="cs-CZ" altLang="cs-CZ" sz="2400" i="1" dirty="0" smtClean="0"/>
              <a:t>Většinou nereflektují posuny v posledních letech (elektronické zdroje, sociální sítě atd.)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304800"/>
            <a:ext cx="7994650" cy="10715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4500" smtClean="0"/>
              <a:t>Dotazník</a:t>
            </a:r>
            <a:r>
              <a:rPr lang="cs-CZ" altLang="cs-CZ" sz="3700" smtClean="0"/>
              <a:t> </a:t>
            </a:r>
            <a:r>
              <a:rPr lang="cs-CZ" altLang="cs-CZ" sz="4500" smtClean="0"/>
              <a:t>stylů učení - LSI</a:t>
            </a:r>
            <a:r>
              <a:rPr lang="cs-CZ" altLang="cs-CZ" sz="3700" smtClean="0"/>
              <a:t> </a:t>
            </a:r>
            <a:br>
              <a:rPr lang="cs-CZ" altLang="cs-CZ" sz="3700" smtClean="0"/>
            </a:br>
            <a:r>
              <a:rPr lang="cs-CZ" altLang="cs-CZ" sz="2700" i="1" smtClean="0"/>
              <a:t>(Dunnová, Dunn, Price, 1989)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mtClean="0"/>
              <a:t>určen pro žáky 3.-12. ročníku</a:t>
            </a:r>
          </a:p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mtClean="0"/>
              <a:t>jazykové verze: francouzská, španělská, arabská, hindská, hebrejská, česká</a:t>
            </a:r>
          </a:p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mtClean="0"/>
              <a:t>původně 104 položek</a:t>
            </a:r>
          </a:p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mtClean="0"/>
              <a:t>česká verze ověřena u 891 žáka ZŠ a 402 žáků středních škol (gymnázií, středních odborných škol a SOU)</a:t>
            </a:r>
          </a:p>
          <a:p>
            <a:pPr eaLnBrk="1" hangingPunct="1">
              <a:lnSpc>
                <a:spcPct val="90000"/>
              </a:lnSpc>
            </a:pPr>
            <a:endParaRPr lang="cs-CZ" altLang="cs-CZ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Struktura dotazníku LSI –1.část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altLang="cs-CZ" smtClean="0"/>
              <a:t>Preferované prostředí při učení</a:t>
            </a:r>
          </a:p>
          <a:p>
            <a:pPr lvl="1" eaLnBrk="1" hangingPunct="1">
              <a:buSzPct val="130000"/>
              <a:buFont typeface="Wingdings" pitchFamily="2" charset="2"/>
              <a:buChar char="§"/>
            </a:pPr>
            <a:r>
              <a:rPr lang="cs-CZ" altLang="cs-CZ" smtClean="0"/>
              <a:t>zvuky </a:t>
            </a:r>
            <a:r>
              <a:rPr lang="cs-CZ" altLang="cs-CZ" i="1" smtClean="0"/>
              <a:t>(ticho, hluk)</a:t>
            </a:r>
          </a:p>
          <a:p>
            <a:pPr lvl="1" eaLnBrk="1" hangingPunct="1">
              <a:buSzPct val="130000"/>
              <a:buFont typeface="Wingdings" pitchFamily="2" charset="2"/>
              <a:buChar char="§"/>
            </a:pPr>
            <a:r>
              <a:rPr lang="cs-CZ" altLang="cs-CZ" smtClean="0"/>
              <a:t>teplota </a:t>
            </a:r>
            <a:r>
              <a:rPr lang="cs-CZ" altLang="cs-CZ" i="1" smtClean="0"/>
              <a:t>(chladno, teplo)</a:t>
            </a:r>
          </a:p>
          <a:p>
            <a:pPr lvl="1" eaLnBrk="1" hangingPunct="1">
              <a:buSzPct val="130000"/>
              <a:buFont typeface="Wingdings" pitchFamily="2" charset="2"/>
              <a:buChar char="§"/>
            </a:pPr>
            <a:r>
              <a:rPr lang="cs-CZ" altLang="cs-CZ" smtClean="0"/>
              <a:t>osvětlení </a:t>
            </a:r>
            <a:r>
              <a:rPr lang="cs-CZ" altLang="cs-CZ" i="1" smtClean="0"/>
              <a:t>(málo, hodně)</a:t>
            </a:r>
          </a:p>
          <a:p>
            <a:pPr lvl="1" eaLnBrk="1" hangingPunct="1">
              <a:buSzPct val="130000"/>
              <a:buFont typeface="Wingdings" pitchFamily="2" charset="2"/>
              <a:buChar char="§"/>
            </a:pPr>
            <a:r>
              <a:rPr lang="cs-CZ" altLang="cs-CZ" smtClean="0"/>
              <a:t>pracovní nábytek </a:t>
            </a:r>
            <a:r>
              <a:rPr lang="cs-CZ" altLang="cs-CZ" i="1" smtClean="0"/>
              <a:t>(stůl + židle, křeslo, gauč, postel)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jsou možnosti ovlivnění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Empirické údaje a jejich uplatnění si snadněji představíme u změn</a:t>
            </a:r>
          </a:p>
          <a:p>
            <a:pPr lvl="1"/>
            <a:r>
              <a:rPr lang="cs-CZ" dirty="0" smtClean="0"/>
              <a:t>školního </a:t>
            </a:r>
            <a:r>
              <a:rPr lang="cs-CZ" dirty="0"/>
              <a:t>kurikula, učebních úloh, vyučovacích metod, učebnic, </a:t>
            </a:r>
            <a:r>
              <a:rPr lang="cs-CZ" dirty="0" smtClean="0"/>
              <a:t>e-</a:t>
            </a:r>
            <a:r>
              <a:rPr lang="cs-CZ" dirty="0" err="1" smtClean="0"/>
              <a:t>learningu</a:t>
            </a:r>
            <a:r>
              <a:rPr lang="cs-CZ" dirty="0" smtClean="0"/>
              <a:t> a ICT…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Jak je to s osobností?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70994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318500" cy="1216025"/>
          </a:xfrm>
        </p:spPr>
        <p:txBody>
          <a:bodyPr/>
          <a:lstStyle/>
          <a:p>
            <a:pPr eaLnBrk="1" hangingPunct="1"/>
            <a:r>
              <a:rPr lang="cs-CZ" altLang="cs-CZ" smtClean="0"/>
              <a:t>Struktura dotazníku LSI – 2.část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3238" y="1622425"/>
            <a:ext cx="7994650" cy="4368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35000"/>
              </a:spcAft>
            </a:pPr>
            <a:r>
              <a:rPr lang="cs-CZ" altLang="cs-CZ" smtClean="0"/>
              <a:t>Preferované emocionální potřeby</a:t>
            </a:r>
          </a:p>
          <a:p>
            <a:pPr lvl="1" eaLnBrk="1" hangingPunct="1">
              <a:lnSpc>
                <a:spcPct val="90000"/>
              </a:lnSpc>
              <a:buSzPct val="130000"/>
              <a:buFont typeface="Wingdings" pitchFamily="2" charset="2"/>
              <a:buChar char="§"/>
            </a:pPr>
            <a:r>
              <a:rPr lang="cs-CZ" altLang="cs-CZ" smtClean="0"/>
              <a:t>vnitřně motivován/nemotivován</a:t>
            </a:r>
          </a:p>
          <a:p>
            <a:pPr lvl="1" eaLnBrk="1" hangingPunct="1">
              <a:lnSpc>
                <a:spcPct val="90000"/>
              </a:lnSpc>
              <a:buSzPct val="130000"/>
              <a:buFont typeface="Wingdings" pitchFamily="2" charset="2"/>
              <a:buChar char="§"/>
            </a:pPr>
            <a:r>
              <a:rPr lang="cs-CZ" altLang="cs-CZ" smtClean="0"/>
              <a:t>vnější motivace – rodiče</a:t>
            </a:r>
          </a:p>
          <a:p>
            <a:pPr lvl="1" eaLnBrk="1" hangingPunct="1">
              <a:lnSpc>
                <a:spcPct val="90000"/>
              </a:lnSpc>
              <a:buSzPct val="130000"/>
              <a:buFont typeface="Wingdings" pitchFamily="2" charset="2"/>
              <a:buChar char="§"/>
            </a:pPr>
            <a:r>
              <a:rPr lang="cs-CZ" altLang="cs-CZ" smtClean="0"/>
              <a:t>vnější motivace - učitel	</a:t>
            </a:r>
          </a:p>
          <a:p>
            <a:pPr lvl="1" eaLnBrk="1" hangingPunct="1">
              <a:lnSpc>
                <a:spcPct val="90000"/>
              </a:lnSpc>
              <a:buSzPct val="130000"/>
              <a:buFont typeface="Wingdings" pitchFamily="2" charset="2"/>
              <a:buChar char="§"/>
            </a:pPr>
            <a:r>
              <a:rPr lang="cs-CZ" altLang="cs-CZ" smtClean="0"/>
              <a:t>vytrvalost v učení</a:t>
            </a:r>
          </a:p>
          <a:p>
            <a:pPr lvl="1" eaLnBrk="1" hangingPunct="1">
              <a:lnSpc>
                <a:spcPct val="90000"/>
              </a:lnSpc>
              <a:buSzPct val="130000"/>
              <a:buFont typeface="Wingdings" pitchFamily="2" charset="2"/>
              <a:buChar char="§"/>
            </a:pPr>
            <a:r>
              <a:rPr lang="cs-CZ" altLang="cs-CZ" smtClean="0"/>
              <a:t>odpovědnost za výsledky učení</a:t>
            </a:r>
          </a:p>
          <a:p>
            <a:pPr lvl="1" eaLnBrk="1" hangingPunct="1">
              <a:lnSpc>
                <a:spcPct val="90000"/>
              </a:lnSpc>
              <a:buSzPct val="130000"/>
              <a:buFont typeface="Wingdings" pitchFamily="2" charset="2"/>
              <a:buChar char="§"/>
            </a:pPr>
            <a:r>
              <a:rPr lang="cs-CZ" altLang="cs-CZ" smtClean="0"/>
              <a:t>struktura/flexibilita postupu při učení	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318500" cy="1216025"/>
          </a:xfrm>
        </p:spPr>
        <p:txBody>
          <a:bodyPr/>
          <a:lstStyle/>
          <a:p>
            <a:pPr eaLnBrk="1" hangingPunct="1"/>
            <a:r>
              <a:rPr lang="cs-CZ" altLang="cs-CZ" smtClean="0"/>
              <a:t>Struktura dotazníku LSI – 3.část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altLang="cs-CZ" smtClean="0"/>
              <a:t>Sociální potřeby při učení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mtClean="0"/>
          </a:p>
          <a:p>
            <a:pPr lvl="1" eaLnBrk="1" hangingPunct="1">
              <a:buSzPct val="130000"/>
              <a:buFont typeface="Wingdings" pitchFamily="2" charset="2"/>
              <a:buChar char="§"/>
            </a:pPr>
            <a:r>
              <a:rPr lang="cs-CZ" altLang="cs-CZ" smtClean="0"/>
              <a:t>učit se sám – učit se s kamarády</a:t>
            </a:r>
          </a:p>
          <a:p>
            <a:pPr lvl="1" eaLnBrk="1" hangingPunct="1">
              <a:buSzPct val="130000"/>
              <a:buFont typeface="Wingdings" pitchFamily="2" charset="2"/>
              <a:buChar char="§"/>
            </a:pPr>
            <a:r>
              <a:rPr lang="cs-CZ" altLang="cs-CZ" smtClean="0"/>
              <a:t>variovat sociální podmínky podle situace</a:t>
            </a:r>
          </a:p>
          <a:p>
            <a:pPr lvl="1" eaLnBrk="1" hangingPunct="1">
              <a:buSzPct val="130000"/>
              <a:buFont typeface="Wingdings" pitchFamily="2" charset="2"/>
              <a:buChar char="§"/>
            </a:pPr>
            <a:r>
              <a:rPr lang="cs-CZ" altLang="cs-CZ" smtClean="0"/>
              <a:t>dosažitelnost autority při učení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318500" cy="1216025"/>
          </a:xfrm>
        </p:spPr>
        <p:txBody>
          <a:bodyPr/>
          <a:lstStyle/>
          <a:p>
            <a:pPr eaLnBrk="1" hangingPunct="1"/>
            <a:r>
              <a:rPr lang="cs-CZ" altLang="cs-CZ" smtClean="0"/>
              <a:t>Struktura dotazníku LSI – 4.část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spcAft>
                <a:spcPct val="50000"/>
              </a:spcAft>
            </a:pPr>
            <a:r>
              <a:rPr lang="cs-CZ" altLang="cs-CZ" smtClean="0"/>
              <a:t>Preferované kognitivní potřeby při učení</a:t>
            </a:r>
          </a:p>
          <a:p>
            <a:pPr lvl="1" eaLnBrk="1" hangingPunct="1">
              <a:buSzPct val="130000"/>
              <a:buFont typeface="Wingdings" pitchFamily="2" charset="2"/>
              <a:buChar char="§"/>
            </a:pPr>
            <a:r>
              <a:rPr lang="cs-CZ" altLang="cs-CZ" smtClean="0"/>
              <a:t>auditivní učení</a:t>
            </a:r>
          </a:p>
          <a:p>
            <a:pPr lvl="1" eaLnBrk="1" hangingPunct="1">
              <a:buSzPct val="130000"/>
              <a:buFont typeface="Wingdings" pitchFamily="2" charset="2"/>
              <a:buChar char="§"/>
            </a:pPr>
            <a:r>
              <a:rPr lang="cs-CZ" altLang="cs-CZ" smtClean="0"/>
              <a:t>vizuální učení</a:t>
            </a:r>
          </a:p>
          <a:p>
            <a:pPr lvl="1" eaLnBrk="1" hangingPunct="1">
              <a:buSzPct val="130000"/>
              <a:buFont typeface="Wingdings" pitchFamily="2" charset="2"/>
              <a:buChar char="§"/>
            </a:pPr>
            <a:r>
              <a:rPr lang="cs-CZ" altLang="cs-CZ" smtClean="0"/>
              <a:t>taktilní, kinestetické učení</a:t>
            </a:r>
          </a:p>
          <a:p>
            <a:pPr lvl="1" eaLnBrk="1" hangingPunct="1">
              <a:buSzPct val="130000"/>
              <a:buFont typeface="Wingdings" pitchFamily="2" charset="2"/>
              <a:buChar char="§"/>
            </a:pPr>
            <a:r>
              <a:rPr lang="cs-CZ" altLang="cs-CZ" smtClean="0"/>
              <a:t>zážitkové učení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Struktura dotazníku LSI – 5.část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spcAft>
                <a:spcPct val="50000"/>
              </a:spcAft>
            </a:pPr>
            <a:r>
              <a:rPr lang="cs-CZ" altLang="cs-CZ" smtClean="0"/>
              <a:t>Preferované tělesné potřeby při učení</a:t>
            </a:r>
          </a:p>
          <a:p>
            <a:pPr lvl="1" eaLnBrk="1" hangingPunct="1">
              <a:buSzPct val="130000"/>
              <a:buFont typeface="Wingdings" pitchFamily="2" charset="2"/>
              <a:buChar char="§"/>
            </a:pPr>
            <a:r>
              <a:rPr lang="cs-CZ" altLang="cs-CZ" smtClean="0"/>
              <a:t>konzumování něčeho při učení</a:t>
            </a:r>
          </a:p>
          <a:p>
            <a:pPr lvl="1" eaLnBrk="1" hangingPunct="1">
              <a:buSzPct val="130000"/>
              <a:buFont typeface="Wingdings" pitchFamily="2" charset="2"/>
              <a:buChar char="§"/>
            </a:pPr>
            <a:r>
              <a:rPr lang="cs-CZ" altLang="cs-CZ" smtClean="0"/>
              <a:t>potřeba pohybu při učení</a:t>
            </a:r>
          </a:p>
          <a:p>
            <a:pPr lvl="1" eaLnBrk="1" hangingPunct="1">
              <a:buSzPct val="130000"/>
              <a:buFont typeface="Wingdings" pitchFamily="2" charset="2"/>
              <a:buChar char="§"/>
            </a:pPr>
            <a:r>
              <a:rPr lang="cs-CZ" altLang="cs-CZ" smtClean="0"/>
              <a:t>preferování ranního/večerního učení </a:t>
            </a:r>
          </a:p>
          <a:p>
            <a:pPr lvl="2" eaLnBrk="1" hangingPunct="1">
              <a:buSzPct val="130000"/>
              <a:buFont typeface="Wingdings" pitchFamily="2" charset="2"/>
              <a:buChar char="§"/>
            </a:pPr>
            <a:r>
              <a:rPr lang="cs-CZ" altLang="cs-CZ" smtClean="0"/>
              <a:t>(„sova“ / „skřivánek“)</a:t>
            </a:r>
          </a:p>
          <a:p>
            <a:pPr lvl="1" eaLnBrk="1" hangingPunct="1">
              <a:buSzPct val="130000"/>
              <a:buFont typeface="Wingdings" pitchFamily="2" charset="2"/>
              <a:buChar char="§"/>
            </a:pPr>
            <a:r>
              <a:rPr lang="cs-CZ" altLang="cs-CZ" smtClean="0"/>
              <a:t>preferování dopoledního/odpoledního učení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 err="1" smtClean="0"/>
              <a:t>Drapela</a:t>
            </a:r>
            <a:r>
              <a:rPr lang="cs-CZ" dirty="0" smtClean="0"/>
              <a:t>, V.J. </a:t>
            </a:r>
            <a:r>
              <a:rPr lang="cs-CZ" i="1" dirty="0"/>
              <a:t>Přehled teorií osobnosti</a:t>
            </a:r>
            <a:r>
              <a:rPr lang="cs-CZ" dirty="0"/>
              <a:t>. </a:t>
            </a:r>
            <a:r>
              <a:rPr lang="cs-CZ" dirty="0" smtClean="0"/>
              <a:t>Praha: Portál, 1997.</a:t>
            </a:r>
          </a:p>
          <a:p>
            <a:r>
              <a:rPr lang="cs-CZ" dirty="0"/>
              <a:t>Smékal, </a:t>
            </a:r>
            <a:r>
              <a:rPr lang="cs-CZ" dirty="0" smtClean="0"/>
              <a:t>V. </a:t>
            </a:r>
            <a:r>
              <a:rPr lang="cs-CZ" i="1" dirty="0"/>
              <a:t>Pozvání do psychologie osobnosti. Člověk v zrcadle vědomí a jednání.</a:t>
            </a:r>
            <a:r>
              <a:rPr lang="cs-CZ" dirty="0"/>
              <a:t> 2., opravené vydání. Brno : </a:t>
            </a:r>
            <a:r>
              <a:rPr lang="cs-CZ" dirty="0" err="1"/>
              <a:t>Barrister</a:t>
            </a:r>
            <a:r>
              <a:rPr lang="cs-CZ" dirty="0"/>
              <a:t> &amp; </a:t>
            </a:r>
            <a:r>
              <a:rPr lang="cs-CZ" dirty="0" err="1"/>
              <a:t>Principal</a:t>
            </a:r>
            <a:r>
              <a:rPr lang="cs-CZ" dirty="0"/>
              <a:t>, 2004</a:t>
            </a:r>
            <a:r>
              <a:rPr lang="cs-CZ" dirty="0" smtClean="0"/>
              <a:t>.</a:t>
            </a:r>
          </a:p>
          <a:p>
            <a:r>
              <a:rPr lang="cs-CZ" dirty="0" smtClean="0"/>
              <a:t>MAREŠ, J. Styly učení žáků a studentů. Praha: Portál, 1998. ISBN 80-7178-246-7 </a:t>
            </a:r>
          </a:p>
          <a:p>
            <a:endParaRPr lang="cs-CZ" dirty="0" smtClean="0"/>
          </a:p>
          <a:p>
            <a:r>
              <a:rPr lang="cs-CZ" dirty="0" smtClean="0"/>
              <a:t>Ukázka</a:t>
            </a:r>
          </a:p>
          <a:p>
            <a:pPr lvl="1"/>
            <a:r>
              <a:rPr lang="cs-CZ" dirty="0" smtClean="0"/>
              <a:t>Free </a:t>
            </a:r>
            <a:r>
              <a:rPr lang="cs-CZ" dirty="0" err="1" smtClean="0"/>
              <a:t>learning</a:t>
            </a:r>
            <a:r>
              <a:rPr lang="cs-CZ" dirty="0" smtClean="0"/>
              <a:t> </a:t>
            </a:r>
            <a:r>
              <a:rPr lang="cs-CZ" dirty="0" err="1" smtClean="0"/>
              <a:t>styles</a:t>
            </a:r>
            <a:r>
              <a:rPr lang="cs-CZ" dirty="0" smtClean="0"/>
              <a:t> </a:t>
            </a:r>
            <a:r>
              <a:rPr lang="cs-CZ" dirty="0" err="1" smtClean="0"/>
              <a:t>inventory</a:t>
            </a:r>
            <a:r>
              <a:rPr lang="cs-CZ" dirty="0" smtClean="0"/>
              <a:t>, </a:t>
            </a:r>
            <a:r>
              <a:rPr lang="cs-CZ" dirty="0" err="1" smtClean="0"/>
              <a:t>including</a:t>
            </a:r>
            <a:r>
              <a:rPr lang="cs-CZ" dirty="0" smtClean="0"/>
              <a:t> </a:t>
            </a:r>
            <a:r>
              <a:rPr lang="cs-CZ" dirty="0" err="1" smtClean="0"/>
              <a:t>graphical</a:t>
            </a:r>
            <a:r>
              <a:rPr lang="cs-CZ" dirty="0" smtClean="0"/>
              <a:t> </a:t>
            </a:r>
            <a:r>
              <a:rPr lang="cs-CZ" dirty="0" err="1" smtClean="0"/>
              <a:t>results</a:t>
            </a:r>
            <a:endParaRPr lang="cs-CZ" dirty="0" smtClean="0"/>
          </a:p>
          <a:p>
            <a:pPr lvl="2"/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learning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styles</a:t>
            </a:r>
            <a:r>
              <a:rPr lang="cs-CZ" dirty="0" smtClean="0">
                <a:hlinkClick r:id="rId2"/>
              </a:rPr>
              <a:t>-online.</a:t>
            </a:r>
            <a:r>
              <a:rPr lang="cs-CZ" dirty="0" err="1" smtClean="0">
                <a:hlinkClick r:id="rId2"/>
              </a:rPr>
              <a:t>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inventory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EPQ</a:t>
            </a:r>
          </a:p>
          <a:p>
            <a:pPr lvl="2"/>
            <a:r>
              <a:rPr lang="cs-CZ" dirty="0" smtClean="0">
                <a:hlinkClick r:id="rId3"/>
              </a:rPr>
              <a:t>http://www.trans4mind.com/personality/</a:t>
            </a:r>
            <a:r>
              <a:rPr lang="cs-CZ" dirty="0" err="1" smtClean="0">
                <a:hlinkClick r:id="rId3"/>
              </a:rPr>
              <a:t>EPQ.html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eBrary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> – výběr:</a:t>
            </a:r>
          </a:p>
          <a:p>
            <a:pPr lvl="1"/>
            <a:r>
              <a:rPr lang="cs-CZ" dirty="0" err="1" smtClean="0"/>
              <a:t>Sadler</a:t>
            </a:r>
            <a:r>
              <a:rPr lang="cs-CZ" dirty="0" smtClean="0"/>
              <a:t>-</a:t>
            </a:r>
            <a:r>
              <a:rPr lang="cs-CZ" dirty="0" err="1" smtClean="0"/>
              <a:t>Smith</a:t>
            </a:r>
            <a:r>
              <a:rPr lang="cs-CZ" dirty="0" smtClean="0"/>
              <a:t>, E. </a:t>
            </a:r>
            <a:r>
              <a:rPr lang="cs-CZ" dirty="0" err="1" smtClean="0"/>
              <a:t>Learning</a:t>
            </a:r>
            <a:r>
              <a:rPr lang="cs-CZ" dirty="0" smtClean="0"/>
              <a:t> </a:t>
            </a:r>
            <a:r>
              <a:rPr lang="cs-CZ" dirty="0" err="1" smtClean="0"/>
              <a:t>Styles</a:t>
            </a:r>
            <a:r>
              <a:rPr lang="cs-CZ" dirty="0" smtClean="0"/>
              <a:t> in </a:t>
            </a:r>
            <a:r>
              <a:rPr lang="cs-CZ" dirty="0" err="1" smtClean="0"/>
              <a:t>Education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Training</a:t>
            </a:r>
            <a:r>
              <a:rPr lang="cs-CZ" dirty="0" smtClean="0"/>
              <a:t>. (2006)</a:t>
            </a:r>
          </a:p>
          <a:p>
            <a:pPr lvl="2"/>
            <a:r>
              <a:rPr lang="cs-CZ" dirty="0" smtClean="0">
                <a:hlinkClick r:id="rId4"/>
              </a:rPr>
              <a:t>http://site.ebrary.com/lib/masaryk/Top?channelName=masaryk&amp;cpage=1&amp;f00=text&amp;frm=smp.x&amp;hitsPerPage=10&amp;id=10132662&amp;layout=document&amp;p00=learning+styles&amp;sortBy=score&amp;sortOrder=desc</a:t>
            </a:r>
            <a:r>
              <a:rPr lang="cs-CZ" dirty="0" smtClean="0"/>
              <a:t>     </a:t>
            </a:r>
          </a:p>
          <a:p>
            <a:pPr lvl="1"/>
            <a:r>
              <a:rPr lang="cs-CZ" dirty="0" err="1" smtClean="0"/>
              <a:t>Crozier</a:t>
            </a:r>
            <a:r>
              <a:rPr lang="cs-CZ" dirty="0" smtClean="0"/>
              <a:t>, R.W. </a:t>
            </a:r>
            <a:r>
              <a:rPr lang="cs-CZ" dirty="0" err="1" smtClean="0"/>
              <a:t>Individual</a:t>
            </a:r>
            <a:r>
              <a:rPr lang="cs-CZ" dirty="0" smtClean="0"/>
              <a:t> </a:t>
            </a:r>
            <a:r>
              <a:rPr lang="cs-CZ" dirty="0" err="1" smtClean="0"/>
              <a:t>Learners</a:t>
            </a:r>
            <a:r>
              <a:rPr lang="cs-CZ" dirty="0" smtClean="0"/>
              <a:t> : Personality </a:t>
            </a:r>
            <a:r>
              <a:rPr lang="cs-CZ" dirty="0" err="1" smtClean="0"/>
              <a:t>Differences</a:t>
            </a:r>
            <a:r>
              <a:rPr lang="cs-CZ" dirty="0" smtClean="0"/>
              <a:t> in </a:t>
            </a:r>
            <a:r>
              <a:rPr lang="cs-CZ" dirty="0" err="1" smtClean="0"/>
              <a:t>Education</a:t>
            </a:r>
            <a:r>
              <a:rPr lang="cs-CZ" dirty="0" smtClean="0"/>
              <a:t>. (1996)</a:t>
            </a:r>
          </a:p>
          <a:p>
            <a:pPr lvl="2"/>
            <a:r>
              <a:rPr lang="cs-CZ" dirty="0" smtClean="0">
                <a:hlinkClick r:id="rId5"/>
              </a:rPr>
              <a:t>http://site.ebrary.com/lib/masaryk/Top?channelName=masaryk&amp;cpage=1&amp;f00=text&amp;frm=smp.x&amp;hitsPerPage=10&amp;id=5003745&amp;layout=document&amp;p00=learning+styles&amp;sortBy=score&amp;sortOrder=desc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9105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Může se osobnost člověka vůbec měnit?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 principu tři možné odpovědi: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/>
              <a:t>Osobnost se nemění, je stabilní; proto </a:t>
            </a:r>
            <a:r>
              <a:rPr lang="cs-CZ" dirty="0" smtClean="0"/>
              <a:t>v psychologii používáme pojem osobnost.</a:t>
            </a:r>
            <a:endParaRPr lang="cs-CZ" dirty="0"/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Osobnost </a:t>
            </a:r>
            <a:r>
              <a:rPr lang="cs-CZ" dirty="0"/>
              <a:t>se mění po celý život, vyvíjí se. </a:t>
            </a:r>
            <a:r>
              <a:rPr lang="cs-CZ" dirty="0" smtClean="0"/>
              <a:t>V některých obdobích rychleji a výrazně, v jiných pomalu a téměř nepozorovaně. </a:t>
            </a:r>
            <a:endParaRPr lang="cs-CZ" dirty="0"/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Osobnost </a:t>
            </a:r>
            <a:r>
              <a:rPr lang="cs-CZ" dirty="0"/>
              <a:t>má </a:t>
            </a:r>
            <a:r>
              <a:rPr lang="cs-CZ" dirty="0" smtClean="0"/>
              <a:t>z hlediska struktury různé </a:t>
            </a:r>
            <a:r>
              <a:rPr lang="cs-CZ" dirty="0"/>
              <a:t>úrovně: některé se příliš nemění, jiné se mění výrazněji</a:t>
            </a:r>
            <a:r>
              <a:rPr lang="cs-CZ" dirty="0" smtClean="0"/>
              <a:t>.</a:t>
            </a:r>
          </a:p>
          <a:p>
            <a:pPr marL="560070" indent="-514350"/>
            <a:r>
              <a:rPr lang="cs-CZ" dirty="0" smtClean="0"/>
              <a:t>Do značné míry i otázka vymezení klíčových pojmů (osobnost, změna, stabilita…)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1875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Psychologická pojetí osobnosti – řada různých pojetí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Rozdělení podle řady různých kritérií </a:t>
            </a:r>
          </a:p>
          <a:p>
            <a:r>
              <a:rPr lang="cs-CZ" dirty="0" smtClean="0"/>
              <a:t>Podle Smékal (2005) – šest složek osobnosti: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Stavba </a:t>
            </a:r>
            <a:r>
              <a:rPr lang="cs-CZ" dirty="0"/>
              <a:t>těla: </a:t>
            </a:r>
            <a:r>
              <a:rPr lang="cs-CZ" i="1" dirty="0"/>
              <a:t>Jak vypadá?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Temperament</a:t>
            </a:r>
            <a:r>
              <a:rPr lang="cs-CZ" dirty="0"/>
              <a:t>: </a:t>
            </a:r>
            <a:r>
              <a:rPr lang="cs-CZ" i="1" dirty="0"/>
              <a:t>Jak rychle a intenzivně prožívá, reaguje a jedná?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Zaměřenost</a:t>
            </a:r>
            <a:r>
              <a:rPr lang="cs-CZ" dirty="0"/>
              <a:t>: </a:t>
            </a:r>
            <a:r>
              <a:rPr lang="cs-CZ" i="1" dirty="0"/>
              <a:t>Co chce a co nechce, za čím jde a co odmítá?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Schopnosti </a:t>
            </a:r>
            <a:r>
              <a:rPr lang="cs-CZ" dirty="0"/>
              <a:t>a dovednosti: </a:t>
            </a:r>
            <a:r>
              <a:rPr lang="cs-CZ" i="1" dirty="0"/>
              <a:t>Co umí a dovede, co neumí a nedovede?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Charakter</a:t>
            </a:r>
            <a:r>
              <a:rPr lang="cs-CZ" dirty="0"/>
              <a:t>: </a:t>
            </a:r>
            <a:r>
              <a:rPr lang="cs-CZ" i="1" dirty="0"/>
              <a:t>Jaký ten člověk je, co je zač?</a:t>
            </a:r>
            <a:r>
              <a:rPr lang="cs-CZ" dirty="0"/>
              <a:t> (jeho mravní zásady, jeho pocit </a:t>
            </a:r>
            <a:r>
              <a:rPr lang="cs-CZ" dirty="0" smtClean="0"/>
              <a:t>odpovědnosti…)</a:t>
            </a:r>
            <a:endParaRPr lang="cs-CZ" dirty="0"/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Životní </a:t>
            </a:r>
            <a:r>
              <a:rPr lang="cs-CZ" dirty="0"/>
              <a:t>dráha: </a:t>
            </a:r>
            <a:r>
              <a:rPr lang="cs-CZ" i="1" dirty="0"/>
              <a:t>Odkud a kam jde?</a:t>
            </a:r>
          </a:p>
          <a:p>
            <a:pPr marL="880110" lvl="1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5557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tedy osobnost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běžné mluvě pojem osobnost spíše synonymem úspěchu </a:t>
            </a:r>
          </a:p>
          <a:p>
            <a:endParaRPr lang="cs-CZ" dirty="0"/>
          </a:p>
          <a:p>
            <a:r>
              <a:rPr lang="cs-CZ" dirty="0" err="1" smtClean="0"/>
              <a:t>Drapela</a:t>
            </a:r>
            <a:r>
              <a:rPr lang="cs-CZ" dirty="0" smtClean="0"/>
              <a:t> (1997) subjektivně vnímána jako jednotný a pevný celek; ve skutečnosti spíše proces; dynamický zdroj chování, identity a jedinečnosti</a:t>
            </a:r>
          </a:p>
          <a:p>
            <a:r>
              <a:rPr lang="cs-CZ" dirty="0" err="1" smtClean="0"/>
              <a:t>Helus</a:t>
            </a:r>
            <a:r>
              <a:rPr lang="cs-CZ" dirty="0"/>
              <a:t> (1982) osobností se člověk nerodí, nýbrž </a:t>
            </a:r>
            <a:r>
              <a:rPr lang="cs-CZ" dirty="0" smtClean="0"/>
              <a:t>stává (tzv. potenciální osobnost)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8769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Může se tedy osobnost měnit?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Tři úrovně osobnosti (</a:t>
            </a:r>
            <a:r>
              <a:rPr lang="cs-CZ" dirty="0" err="1" smtClean="0"/>
              <a:t>McAdams</a:t>
            </a:r>
            <a:r>
              <a:rPr lang="cs-CZ" dirty="0" smtClean="0"/>
              <a:t>, 1994)</a:t>
            </a:r>
          </a:p>
          <a:p>
            <a:pPr lvl="1"/>
            <a:r>
              <a:rPr lang="cs-CZ" dirty="0"/>
              <a:t>dispoziční rysy (</a:t>
            </a:r>
            <a:r>
              <a:rPr lang="cs-CZ" dirty="0" err="1"/>
              <a:t>dispositional</a:t>
            </a:r>
            <a:r>
              <a:rPr lang="cs-CZ" dirty="0"/>
              <a:t> </a:t>
            </a:r>
            <a:r>
              <a:rPr lang="cs-CZ" dirty="0" err="1"/>
              <a:t>traits</a:t>
            </a:r>
            <a:r>
              <a:rPr lang="cs-CZ" dirty="0"/>
              <a:t>)</a:t>
            </a:r>
          </a:p>
          <a:p>
            <a:pPr lvl="1"/>
            <a:r>
              <a:rPr lang="cs-CZ" dirty="0" smtClean="0"/>
              <a:t>osobní </a:t>
            </a:r>
            <a:r>
              <a:rPr lang="cs-CZ" dirty="0"/>
              <a:t>zaměřenost (</a:t>
            </a:r>
            <a:r>
              <a:rPr lang="cs-CZ" dirty="0" err="1"/>
              <a:t>personal</a:t>
            </a:r>
            <a:r>
              <a:rPr lang="cs-CZ" dirty="0"/>
              <a:t> </a:t>
            </a:r>
            <a:r>
              <a:rPr lang="cs-CZ" dirty="0" err="1"/>
              <a:t>concerns</a:t>
            </a:r>
            <a:r>
              <a:rPr lang="cs-CZ" dirty="0"/>
              <a:t>)</a:t>
            </a:r>
          </a:p>
          <a:p>
            <a:pPr lvl="1"/>
            <a:r>
              <a:rPr lang="cs-CZ" dirty="0" smtClean="0"/>
              <a:t>životní </a:t>
            </a:r>
            <a:r>
              <a:rPr lang="cs-CZ" dirty="0"/>
              <a:t>příběh (</a:t>
            </a:r>
            <a:r>
              <a:rPr lang="cs-CZ" dirty="0" err="1"/>
              <a:t>life</a:t>
            </a:r>
            <a:r>
              <a:rPr lang="cs-CZ" dirty="0"/>
              <a:t> </a:t>
            </a:r>
            <a:r>
              <a:rPr lang="cs-CZ" dirty="0" err="1"/>
              <a:t>narrative</a:t>
            </a:r>
            <a:r>
              <a:rPr lang="cs-CZ" dirty="0"/>
              <a:t>). </a:t>
            </a:r>
            <a:endParaRPr lang="cs-CZ" dirty="0" smtClean="0"/>
          </a:p>
          <a:p>
            <a:pPr lvl="1"/>
            <a:endParaRPr lang="cs-CZ" dirty="0"/>
          </a:p>
          <a:p>
            <a:r>
              <a:rPr lang="cs-CZ" dirty="0" smtClean="0"/>
              <a:t>Takže – ano i ne.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5018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Dispoziční rysy (</a:t>
            </a:r>
            <a:r>
              <a:rPr lang="cs-CZ" dirty="0" err="1" smtClean="0"/>
              <a:t>McAdams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Relativně nezávislé na vnějších vlivech a kontextu</a:t>
            </a:r>
          </a:p>
          <a:p>
            <a:r>
              <a:rPr lang="cs-CZ" dirty="0" smtClean="0"/>
              <a:t>Zdrojem srovnání lidí mezi sebou</a:t>
            </a:r>
          </a:p>
          <a:p>
            <a:r>
              <a:rPr lang="cs-CZ" dirty="0" smtClean="0"/>
              <a:t>Do jisté míry vrozené, během života relativně stabilní</a:t>
            </a:r>
          </a:p>
          <a:p>
            <a:r>
              <a:rPr lang="cs-CZ" dirty="0" smtClean="0"/>
              <a:t>V psychologii označovány jako </a:t>
            </a:r>
            <a:r>
              <a:rPr lang="cs-CZ" b="1" dirty="0" smtClean="0"/>
              <a:t>rysy osobnosti</a:t>
            </a:r>
          </a:p>
          <a:p>
            <a:pPr lvl="1"/>
            <a:r>
              <a:rPr lang="cs-CZ" dirty="0" smtClean="0"/>
              <a:t>např. Big </a:t>
            </a:r>
            <a:r>
              <a:rPr lang="cs-CZ" dirty="0" err="1" smtClean="0"/>
              <a:t>Five</a:t>
            </a:r>
            <a:r>
              <a:rPr lang="cs-CZ" dirty="0" smtClean="0"/>
              <a:t> (pětifaktorový </a:t>
            </a:r>
            <a:r>
              <a:rPr lang="cs-CZ" dirty="0"/>
              <a:t>model </a:t>
            </a:r>
            <a:r>
              <a:rPr lang="cs-CZ" dirty="0" smtClean="0"/>
              <a:t>osobnosti - dimenze </a:t>
            </a:r>
            <a:r>
              <a:rPr lang="cs-CZ" i="1" dirty="0" err="1"/>
              <a:t>neuroticismus</a:t>
            </a:r>
            <a:r>
              <a:rPr lang="cs-CZ" i="1" dirty="0"/>
              <a:t>, extraverze, otevřenost vůči zkušenosti, přívětivost, </a:t>
            </a:r>
            <a:r>
              <a:rPr lang="cs-CZ" i="1" dirty="0" smtClean="0"/>
              <a:t>svědomitost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9163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Osobní zaměřenost (</a:t>
            </a:r>
            <a:r>
              <a:rPr lang="cs-CZ" dirty="0" err="1" smtClean="0"/>
              <a:t>McAdams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Co </a:t>
            </a:r>
            <a:r>
              <a:rPr lang="cs-CZ" dirty="0"/>
              <a:t>čeho chce </a:t>
            </a:r>
            <a:r>
              <a:rPr lang="cs-CZ" dirty="0" smtClean="0"/>
              <a:t>člověk v </a:t>
            </a:r>
            <a:r>
              <a:rPr lang="cs-CZ" dirty="0"/>
              <a:t>určitém období svého života dosáhnout, </a:t>
            </a:r>
            <a:endParaRPr lang="cs-CZ" dirty="0" smtClean="0"/>
          </a:p>
          <a:p>
            <a:r>
              <a:rPr lang="cs-CZ" dirty="0" smtClean="0"/>
              <a:t>Ale </a:t>
            </a:r>
            <a:r>
              <a:rPr lang="cs-CZ" dirty="0"/>
              <a:t>také, co nechce dělat, čemu se chce vyhnout. </a:t>
            </a:r>
            <a:endParaRPr lang="cs-CZ" dirty="0" smtClean="0"/>
          </a:p>
          <a:p>
            <a:r>
              <a:rPr lang="cs-CZ" dirty="0" smtClean="0"/>
              <a:t>Konkretizace v podobě plánů, osobních cílů, i strategií. </a:t>
            </a:r>
          </a:p>
          <a:p>
            <a:endParaRPr lang="cs-CZ" dirty="0"/>
          </a:p>
          <a:p>
            <a:r>
              <a:rPr lang="cs-CZ" dirty="0" smtClean="0"/>
              <a:t>Kontextově ovlivněné i závislé</a:t>
            </a:r>
          </a:p>
          <a:p>
            <a:endParaRPr lang="cs-CZ" dirty="0" smtClean="0"/>
          </a:p>
          <a:p>
            <a:r>
              <a:rPr lang="cs-CZ" dirty="0" smtClean="0"/>
              <a:t>Řada teorií např.: osobní </a:t>
            </a:r>
            <a:r>
              <a:rPr lang="cs-CZ" dirty="0"/>
              <a:t>usilování o něco (</a:t>
            </a:r>
            <a:r>
              <a:rPr lang="cs-CZ" dirty="0" err="1"/>
              <a:t>Emmons</a:t>
            </a:r>
            <a:r>
              <a:rPr lang="cs-CZ" dirty="0"/>
              <a:t>, 1986), perspektivní motivace člověka (Pavelková, 1990, 2002), osobní projekty (</a:t>
            </a:r>
            <a:r>
              <a:rPr lang="cs-CZ" dirty="0" err="1"/>
              <a:t>Palys</a:t>
            </a:r>
            <a:r>
              <a:rPr lang="cs-CZ" dirty="0"/>
              <a:t>, </a:t>
            </a:r>
            <a:r>
              <a:rPr lang="cs-CZ" dirty="0" err="1"/>
              <a:t>Little</a:t>
            </a:r>
            <a:r>
              <a:rPr lang="cs-CZ" dirty="0"/>
              <a:t>, 1983), aktuální životní úkoly (</a:t>
            </a:r>
            <a:r>
              <a:rPr lang="cs-CZ" dirty="0" err="1"/>
              <a:t>Cantor</a:t>
            </a:r>
            <a:r>
              <a:rPr lang="cs-CZ" dirty="0"/>
              <a:t>, 1990)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Ovlivnitelné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4704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1820</Words>
  <Application>Microsoft Office PowerPoint</Application>
  <PresentationFormat>Předvádění na obrazovce (4:3)</PresentationFormat>
  <Paragraphs>241</Paragraphs>
  <Slides>34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9" baseType="lpstr">
      <vt:lpstr>Calibri</vt:lpstr>
      <vt:lpstr>Tw Cen MT</vt:lpstr>
      <vt:lpstr>Wingdings</vt:lpstr>
      <vt:lpstr>Wingdings 2</vt:lpstr>
      <vt:lpstr>Medián</vt:lpstr>
      <vt:lpstr>Osobnostní faktory ovlivňující procesy učení</vt:lpstr>
      <vt:lpstr>Úkoly pedagogické psychologie</vt:lpstr>
      <vt:lpstr>Jaké jsou možnosti ovlivnění</vt:lpstr>
      <vt:lpstr>Může se osobnost člověka vůbec měnit?</vt:lpstr>
      <vt:lpstr>Psychologická pojetí osobnosti – řada různých pojetí</vt:lpstr>
      <vt:lpstr>Co je tedy osobnost</vt:lpstr>
      <vt:lpstr>Může se tedy osobnost měnit?</vt:lpstr>
      <vt:lpstr>Dispoziční rysy (McAdams)</vt:lpstr>
      <vt:lpstr>Osobní zaměřenost (McAdams)</vt:lpstr>
      <vt:lpstr>Životní příběh (McAdams)</vt:lpstr>
      <vt:lpstr>Stabilita a změny </vt:lpstr>
      <vt:lpstr>Změny osobnosti</vt:lpstr>
      <vt:lpstr>Facilitace změny</vt:lpstr>
      <vt:lpstr>Styly učení žáků a studentů</vt:lpstr>
      <vt:lpstr>Co říkáme na otázku „Jak se učíš?“ „Jak to děláš?“</vt:lpstr>
      <vt:lpstr>Co říkáme na otázku: Jak se učit?</vt:lpstr>
      <vt:lpstr>Obtíže současné školy – perspektiva žáka</vt:lpstr>
      <vt:lpstr>Obtíže současné školy – perspektiva systému / učitele</vt:lpstr>
      <vt:lpstr>Styly učení 1</vt:lpstr>
      <vt:lpstr>Styly učení 2</vt:lpstr>
      <vt:lpstr>Styly učení 3</vt:lpstr>
      <vt:lpstr>Styly učení 4</vt:lpstr>
      <vt:lpstr>Struktura stylu učení</vt:lpstr>
      <vt:lpstr>Žákovská pojetí učení (Säljö, 1979)</vt:lpstr>
      <vt:lpstr>Vnější determinanty stylů učení</vt:lpstr>
      <vt:lpstr>Diagnostika stylů učení</vt:lpstr>
      <vt:lpstr>České verze zahraničních metod</vt:lpstr>
      <vt:lpstr>Dotazník stylů učení - LSI  (Dunnová, Dunn, Price, 1989)</vt:lpstr>
      <vt:lpstr>Struktura dotazníku LSI –1.část</vt:lpstr>
      <vt:lpstr>Struktura dotazníku LSI – 2.část</vt:lpstr>
      <vt:lpstr>Struktura dotazníku LSI – 3.část</vt:lpstr>
      <vt:lpstr>Struktura dotazníku LSI – 4.část</vt:lpstr>
      <vt:lpstr>Struktura dotazníku LSI – 5.část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Osobnostní faktory ovlivňující procesy učení</dc:title>
  <dc:creator>Mares</dc:creator>
  <cp:lastModifiedBy>Bohumíra Lazarová</cp:lastModifiedBy>
  <cp:revision>13</cp:revision>
  <dcterms:created xsi:type="dcterms:W3CDTF">2012-10-16T10:38:35Z</dcterms:created>
  <dcterms:modified xsi:type="dcterms:W3CDTF">2017-04-24T10:43:07Z</dcterms:modified>
</cp:coreProperties>
</file>