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50"/>
  </p:notesMasterIdLst>
  <p:sldIdLst>
    <p:sldId id="499" r:id="rId2"/>
    <p:sldId id="491" r:id="rId3"/>
    <p:sldId id="459" r:id="rId4"/>
    <p:sldId id="500" r:id="rId5"/>
    <p:sldId id="501" r:id="rId6"/>
    <p:sldId id="460" r:id="rId7"/>
    <p:sldId id="503" r:id="rId8"/>
    <p:sldId id="496" r:id="rId9"/>
    <p:sldId id="497" r:id="rId10"/>
    <p:sldId id="504" r:id="rId11"/>
    <p:sldId id="1049" r:id="rId12"/>
    <p:sldId id="505" r:id="rId13"/>
    <p:sldId id="507" r:id="rId14"/>
    <p:sldId id="487" r:id="rId15"/>
    <p:sldId id="508" r:id="rId16"/>
    <p:sldId id="509" r:id="rId17"/>
    <p:sldId id="510" r:id="rId18"/>
    <p:sldId id="511" r:id="rId19"/>
    <p:sldId id="1022" r:id="rId20"/>
    <p:sldId id="512" r:id="rId21"/>
    <p:sldId id="490" r:id="rId22"/>
    <p:sldId id="513" r:id="rId23"/>
    <p:sldId id="514" r:id="rId24"/>
    <p:sldId id="515" r:id="rId25"/>
    <p:sldId id="516" r:id="rId26"/>
    <p:sldId id="469" r:id="rId27"/>
    <p:sldId id="517" r:id="rId28"/>
    <p:sldId id="518" r:id="rId29"/>
    <p:sldId id="470" r:id="rId30"/>
    <p:sldId id="520" r:id="rId31"/>
    <p:sldId id="521" r:id="rId32"/>
    <p:sldId id="471" r:id="rId33"/>
    <p:sldId id="522" r:id="rId34"/>
    <p:sldId id="1023" r:id="rId35"/>
    <p:sldId id="1024" r:id="rId36"/>
    <p:sldId id="1025" r:id="rId37"/>
    <p:sldId id="1026" r:id="rId38"/>
    <p:sldId id="523" r:id="rId39"/>
    <p:sldId id="472" r:id="rId40"/>
    <p:sldId id="473" r:id="rId41"/>
    <p:sldId id="525" r:id="rId42"/>
    <p:sldId id="492" r:id="rId43"/>
    <p:sldId id="528" r:id="rId44"/>
    <p:sldId id="493" r:id="rId45"/>
    <p:sldId id="529" r:id="rId46"/>
    <p:sldId id="530" r:id="rId47"/>
    <p:sldId id="494" r:id="rId48"/>
    <p:sldId id="495" r:id="rId49"/>
    <p:sldId id="966" r:id="rId50"/>
    <p:sldId id="963" r:id="rId51"/>
    <p:sldId id="964" r:id="rId52"/>
    <p:sldId id="965" r:id="rId53"/>
    <p:sldId id="531" r:id="rId54"/>
    <p:sldId id="532" r:id="rId55"/>
    <p:sldId id="533" r:id="rId56"/>
    <p:sldId id="548" r:id="rId57"/>
    <p:sldId id="572" r:id="rId58"/>
    <p:sldId id="573" r:id="rId59"/>
    <p:sldId id="574" r:id="rId60"/>
    <p:sldId id="549" r:id="rId61"/>
    <p:sldId id="575" r:id="rId62"/>
    <p:sldId id="576" r:id="rId63"/>
    <p:sldId id="577" r:id="rId64"/>
    <p:sldId id="550" r:id="rId65"/>
    <p:sldId id="578" r:id="rId66"/>
    <p:sldId id="579" r:id="rId67"/>
    <p:sldId id="580" r:id="rId68"/>
    <p:sldId id="581" r:id="rId69"/>
    <p:sldId id="582" r:id="rId70"/>
    <p:sldId id="587" r:id="rId71"/>
    <p:sldId id="1050" r:id="rId72"/>
    <p:sldId id="1051" r:id="rId73"/>
    <p:sldId id="1052" r:id="rId74"/>
    <p:sldId id="1053" r:id="rId75"/>
    <p:sldId id="1054" r:id="rId76"/>
    <p:sldId id="1055" r:id="rId77"/>
    <p:sldId id="552" r:id="rId78"/>
    <p:sldId id="553" r:id="rId79"/>
    <p:sldId id="555" r:id="rId80"/>
    <p:sldId id="556" r:id="rId81"/>
    <p:sldId id="967" r:id="rId82"/>
    <p:sldId id="968" r:id="rId83"/>
    <p:sldId id="557" r:id="rId84"/>
    <p:sldId id="558" r:id="rId85"/>
    <p:sldId id="559" r:id="rId86"/>
    <p:sldId id="560" r:id="rId87"/>
    <p:sldId id="561" r:id="rId88"/>
    <p:sldId id="562" r:id="rId89"/>
    <p:sldId id="563" r:id="rId90"/>
    <p:sldId id="564" r:id="rId91"/>
    <p:sldId id="565" r:id="rId92"/>
    <p:sldId id="566" r:id="rId93"/>
    <p:sldId id="655" r:id="rId94"/>
    <p:sldId id="567" r:id="rId95"/>
    <p:sldId id="568" r:id="rId96"/>
    <p:sldId id="569" r:id="rId97"/>
    <p:sldId id="969" r:id="rId98"/>
    <p:sldId id="970" r:id="rId99"/>
    <p:sldId id="570" r:id="rId100"/>
    <p:sldId id="588" r:id="rId101"/>
    <p:sldId id="589" r:id="rId102"/>
    <p:sldId id="600" r:id="rId103"/>
    <p:sldId id="599" r:id="rId104"/>
    <p:sldId id="571" r:id="rId105"/>
    <p:sldId id="614" r:id="rId106"/>
    <p:sldId id="635" r:id="rId107"/>
    <p:sldId id="636" r:id="rId108"/>
    <p:sldId id="637" r:id="rId109"/>
    <p:sldId id="638" r:id="rId110"/>
    <p:sldId id="601" r:id="rId111"/>
    <p:sldId id="602" r:id="rId112"/>
    <p:sldId id="603" r:id="rId113"/>
    <p:sldId id="604" r:id="rId114"/>
    <p:sldId id="605" r:id="rId115"/>
    <p:sldId id="606" r:id="rId116"/>
    <p:sldId id="607" r:id="rId117"/>
    <p:sldId id="608" r:id="rId118"/>
    <p:sldId id="609" r:id="rId119"/>
    <p:sldId id="610" r:id="rId120"/>
    <p:sldId id="611" r:id="rId121"/>
    <p:sldId id="612" r:id="rId122"/>
    <p:sldId id="615" r:id="rId123"/>
    <p:sldId id="639" r:id="rId124"/>
    <p:sldId id="640" r:id="rId125"/>
    <p:sldId id="641" r:id="rId126"/>
    <p:sldId id="656" r:id="rId127"/>
    <p:sldId id="616" r:id="rId128"/>
    <p:sldId id="642" r:id="rId129"/>
    <p:sldId id="643" r:id="rId130"/>
    <p:sldId id="617" r:id="rId131"/>
    <p:sldId id="618" r:id="rId132"/>
    <p:sldId id="644" r:id="rId133"/>
    <p:sldId id="645" r:id="rId134"/>
    <p:sldId id="646" r:id="rId135"/>
    <p:sldId id="619" r:id="rId136"/>
    <p:sldId id="657" r:id="rId137"/>
    <p:sldId id="620" r:id="rId138"/>
    <p:sldId id="647" r:id="rId139"/>
    <p:sldId id="648" r:id="rId140"/>
    <p:sldId id="649" r:id="rId141"/>
    <p:sldId id="650" r:id="rId142"/>
    <p:sldId id="651" r:id="rId143"/>
    <p:sldId id="652" r:id="rId144"/>
    <p:sldId id="621" r:id="rId145"/>
    <p:sldId id="653" r:id="rId146"/>
    <p:sldId id="654" r:id="rId147"/>
    <p:sldId id="1060" r:id="rId148"/>
    <p:sldId id="1061" r:id="rId149"/>
    <p:sldId id="1063" r:id="rId150"/>
    <p:sldId id="1064" r:id="rId151"/>
    <p:sldId id="1065" r:id="rId152"/>
    <p:sldId id="1066" r:id="rId153"/>
    <p:sldId id="1067" r:id="rId154"/>
    <p:sldId id="1062" r:id="rId155"/>
    <p:sldId id="1068" r:id="rId156"/>
    <p:sldId id="1070" r:id="rId157"/>
    <p:sldId id="1071" r:id="rId158"/>
    <p:sldId id="1072" r:id="rId159"/>
    <p:sldId id="1073" r:id="rId160"/>
    <p:sldId id="626" r:id="rId161"/>
    <p:sldId id="1074" r:id="rId162"/>
    <p:sldId id="629" r:id="rId163"/>
    <p:sldId id="630" r:id="rId164"/>
    <p:sldId id="978" r:id="rId165"/>
    <p:sldId id="977" r:id="rId166"/>
    <p:sldId id="631" r:id="rId167"/>
    <p:sldId id="632" r:id="rId168"/>
    <p:sldId id="660" r:id="rId169"/>
    <p:sldId id="661" r:id="rId170"/>
    <p:sldId id="979" r:id="rId171"/>
    <p:sldId id="980" r:id="rId172"/>
    <p:sldId id="658" r:id="rId173"/>
    <p:sldId id="633" r:id="rId174"/>
    <p:sldId id="1041" r:id="rId175"/>
    <p:sldId id="1042" r:id="rId176"/>
    <p:sldId id="1043" r:id="rId177"/>
    <p:sldId id="1044" r:id="rId178"/>
    <p:sldId id="1045" r:id="rId179"/>
    <p:sldId id="1046" r:id="rId180"/>
    <p:sldId id="1047" r:id="rId181"/>
    <p:sldId id="1048" r:id="rId182"/>
    <p:sldId id="729" r:id="rId183"/>
    <p:sldId id="730" r:id="rId184"/>
    <p:sldId id="731" r:id="rId185"/>
    <p:sldId id="732" r:id="rId186"/>
    <p:sldId id="733" r:id="rId187"/>
    <p:sldId id="734" r:id="rId188"/>
    <p:sldId id="634" r:id="rId189"/>
    <p:sldId id="1030" r:id="rId190"/>
    <p:sldId id="665" r:id="rId191"/>
    <p:sldId id="666" r:id="rId192"/>
    <p:sldId id="667" r:id="rId193"/>
    <p:sldId id="1027" r:id="rId194"/>
    <p:sldId id="671" r:id="rId195"/>
    <p:sldId id="708" r:id="rId196"/>
    <p:sldId id="1032" r:id="rId197"/>
    <p:sldId id="672" r:id="rId198"/>
    <p:sldId id="673" r:id="rId199"/>
    <p:sldId id="674" r:id="rId200"/>
    <p:sldId id="676" r:id="rId201"/>
    <p:sldId id="709" r:id="rId202"/>
    <p:sldId id="677" r:id="rId203"/>
    <p:sldId id="680" r:id="rId204"/>
    <p:sldId id="688" r:id="rId205"/>
    <p:sldId id="710" r:id="rId206"/>
    <p:sldId id="711" r:id="rId207"/>
    <p:sldId id="712" r:id="rId208"/>
    <p:sldId id="713" r:id="rId209"/>
    <p:sldId id="714" r:id="rId210"/>
    <p:sldId id="689" r:id="rId211"/>
    <p:sldId id="696" r:id="rId212"/>
    <p:sldId id="717" r:id="rId213"/>
    <p:sldId id="718" r:id="rId214"/>
    <p:sldId id="719" r:id="rId215"/>
    <p:sldId id="720" r:id="rId216"/>
    <p:sldId id="721" r:id="rId217"/>
    <p:sldId id="722" r:id="rId218"/>
    <p:sldId id="723" r:id="rId219"/>
    <p:sldId id="702" r:id="rId220"/>
    <p:sldId id="724" r:id="rId221"/>
    <p:sldId id="725" r:id="rId222"/>
    <p:sldId id="726" r:id="rId223"/>
    <p:sldId id="727" r:id="rId224"/>
    <p:sldId id="728" r:id="rId225"/>
    <p:sldId id="703" r:id="rId226"/>
    <p:sldId id="704" r:id="rId227"/>
    <p:sldId id="1029" r:id="rId228"/>
    <p:sldId id="1028" r:id="rId229"/>
    <p:sldId id="1033" r:id="rId230"/>
    <p:sldId id="1034" r:id="rId231"/>
    <p:sldId id="1035" r:id="rId232"/>
    <p:sldId id="1036" r:id="rId233"/>
    <p:sldId id="1037" r:id="rId234"/>
    <p:sldId id="1031" r:id="rId235"/>
    <p:sldId id="736" r:id="rId236"/>
    <p:sldId id="737" r:id="rId237"/>
    <p:sldId id="741" r:id="rId238"/>
    <p:sldId id="738" r:id="rId239"/>
    <p:sldId id="770" r:id="rId240"/>
    <p:sldId id="771" r:id="rId241"/>
    <p:sldId id="772" r:id="rId242"/>
    <p:sldId id="984" r:id="rId243"/>
    <p:sldId id="985" r:id="rId244"/>
    <p:sldId id="986" r:id="rId245"/>
    <p:sldId id="987" r:id="rId246"/>
    <p:sldId id="988" r:id="rId247"/>
    <p:sldId id="989" r:id="rId248"/>
    <p:sldId id="990" r:id="rId249"/>
    <p:sldId id="991" r:id="rId250"/>
    <p:sldId id="992" r:id="rId251"/>
    <p:sldId id="1038" r:id="rId252"/>
    <p:sldId id="993" r:id="rId253"/>
    <p:sldId id="994" r:id="rId254"/>
    <p:sldId id="995" r:id="rId255"/>
    <p:sldId id="996" r:id="rId256"/>
    <p:sldId id="997" r:id="rId257"/>
    <p:sldId id="998" r:id="rId258"/>
    <p:sldId id="1020" r:id="rId259"/>
    <p:sldId id="999" r:id="rId260"/>
    <p:sldId id="1000" r:id="rId261"/>
    <p:sldId id="1001" r:id="rId262"/>
    <p:sldId id="1002" r:id="rId263"/>
    <p:sldId id="1003" r:id="rId264"/>
    <p:sldId id="1004" r:id="rId265"/>
    <p:sldId id="1005" r:id="rId266"/>
    <p:sldId id="1006" r:id="rId267"/>
    <p:sldId id="1007" r:id="rId268"/>
    <p:sldId id="1008" r:id="rId269"/>
    <p:sldId id="1009" r:id="rId270"/>
    <p:sldId id="1010" r:id="rId271"/>
    <p:sldId id="1019" r:id="rId272"/>
    <p:sldId id="981" r:id="rId273"/>
    <p:sldId id="982" r:id="rId274"/>
    <p:sldId id="983" r:id="rId275"/>
    <p:sldId id="773" r:id="rId276"/>
    <p:sldId id="774" r:id="rId277"/>
    <p:sldId id="775" r:id="rId278"/>
    <p:sldId id="776" r:id="rId279"/>
    <p:sldId id="777" r:id="rId280"/>
    <p:sldId id="778" r:id="rId281"/>
    <p:sldId id="779" r:id="rId282"/>
    <p:sldId id="780" r:id="rId283"/>
    <p:sldId id="781" r:id="rId284"/>
    <p:sldId id="782" r:id="rId285"/>
    <p:sldId id="783" r:id="rId286"/>
    <p:sldId id="784" r:id="rId287"/>
    <p:sldId id="785" r:id="rId288"/>
    <p:sldId id="786" r:id="rId289"/>
    <p:sldId id="787" r:id="rId290"/>
    <p:sldId id="788" r:id="rId291"/>
    <p:sldId id="789" r:id="rId292"/>
    <p:sldId id="790" r:id="rId293"/>
    <p:sldId id="791" r:id="rId294"/>
    <p:sldId id="792" r:id="rId295"/>
    <p:sldId id="793" r:id="rId296"/>
    <p:sldId id="794" r:id="rId297"/>
    <p:sldId id="795" r:id="rId298"/>
    <p:sldId id="796" r:id="rId299"/>
    <p:sldId id="797" r:id="rId300"/>
    <p:sldId id="798" r:id="rId301"/>
    <p:sldId id="799" r:id="rId302"/>
    <p:sldId id="800" r:id="rId303"/>
    <p:sldId id="802" r:id="rId304"/>
    <p:sldId id="803" r:id="rId305"/>
    <p:sldId id="804" r:id="rId306"/>
    <p:sldId id="805" r:id="rId307"/>
    <p:sldId id="821" r:id="rId308"/>
    <p:sldId id="822" r:id="rId309"/>
    <p:sldId id="825" r:id="rId310"/>
    <p:sldId id="828" r:id="rId311"/>
    <p:sldId id="827" r:id="rId312"/>
    <p:sldId id="826" r:id="rId313"/>
    <p:sldId id="823" r:id="rId314"/>
    <p:sldId id="806" r:id="rId315"/>
    <p:sldId id="829" r:id="rId316"/>
    <p:sldId id="830" r:id="rId317"/>
    <p:sldId id="835" r:id="rId318"/>
    <p:sldId id="834" r:id="rId319"/>
    <p:sldId id="831" r:id="rId320"/>
    <p:sldId id="833" r:id="rId321"/>
    <p:sldId id="807" r:id="rId322"/>
    <p:sldId id="836" r:id="rId323"/>
    <p:sldId id="837" r:id="rId324"/>
    <p:sldId id="838" r:id="rId325"/>
    <p:sldId id="839" r:id="rId326"/>
    <p:sldId id="840" r:id="rId327"/>
    <p:sldId id="845" r:id="rId328"/>
    <p:sldId id="808" r:id="rId329"/>
    <p:sldId id="809" r:id="rId330"/>
    <p:sldId id="810" r:id="rId331"/>
    <p:sldId id="846" r:id="rId332"/>
    <p:sldId id="847" r:id="rId333"/>
    <p:sldId id="811" r:id="rId334"/>
    <p:sldId id="893" r:id="rId335"/>
    <p:sldId id="894" r:id="rId336"/>
    <p:sldId id="895" r:id="rId337"/>
    <p:sldId id="896" r:id="rId338"/>
    <p:sldId id="897" r:id="rId339"/>
    <p:sldId id="812" r:id="rId340"/>
    <p:sldId id="848" r:id="rId341"/>
    <p:sldId id="813" r:id="rId342"/>
    <p:sldId id="814" r:id="rId343"/>
    <p:sldId id="898" r:id="rId344"/>
    <p:sldId id="899" r:id="rId345"/>
    <p:sldId id="900" r:id="rId346"/>
    <p:sldId id="901" r:id="rId347"/>
    <p:sldId id="815" r:id="rId348"/>
    <p:sldId id="849" r:id="rId349"/>
    <p:sldId id="816" r:id="rId350"/>
    <p:sldId id="850" r:id="rId351"/>
    <p:sldId id="817" r:id="rId352"/>
    <p:sldId id="851" r:id="rId353"/>
    <p:sldId id="818" r:id="rId354"/>
    <p:sldId id="819" r:id="rId355"/>
    <p:sldId id="820" r:id="rId356"/>
    <p:sldId id="906" r:id="rId357"/>
    <p:sldId id="854" r:id="rId358"/>
    <p:sldId id="855" r:id="rId359"/>
    <p:sldId id="856" r:id="rId360"/>
    <p:sldId id="1040" r:id="rId361"/>
    <p:sldId id="853" r:id="rId362"/>
    <p:sldId id="858" r:id="rId363"/>
    <p:sldId id="859" r:id="rId364"/>
    <p:sldId id="860" r:id="rId365"/>
    <p:sldId id="861" r:id="rId366"/>
    <p:sldId id="862" r:id="rId367"/>
    <p:sldId id="870" r:id="rId368"/>
    <p:sldId id="871" r:id="rId369"/>
    <p:sldId id="873" r:id="rId370"/>
    <p:sldId id="863" r:id="rId371"/>
    <p:sldId id="874" r:id="rId372"/>
    <p:sldId id="875" r:id="rId373"/>
    <p:sldId id="876" r:id="rId374"/>
    <p:sldId id="877" r:id="rId375"/>
    <p:sldId id="864" r:id="rId376"/>
    <p:sldId id="878" r:id="rId377"/>
    <p:sldId id="879" r:id="rId378"/>
    <p:sldId id="865" r:id="rId379"/>
    <p:sldId id="880" r:id="rId380"/>
    <p:sldId id="881" r:id="rId381"/>
    <p:sldId id="882" r:id="rId382"/>
    <p:sldId id="866" r:id="rId383"/>
    <p:sldId id="867" r:id="rId384"/>
    <p:sldId id="883" r:id="rId385"/>
    <p:sldId id="884" r:id="rId386"/>
    <p:sldId id="885" r:id="rId387"/>
    <p:sldId id="868" r:id="rId388"/>
    <p:sldId id="886" r:id="rId389"/>
    <p:sldId id="887" r:id="rId390"/>
    <p:sldId id="888" r:id="rId391"/>
    <p:sldId id="869" r:id="rId392"/>
    <p:sldId id="889" r:id="rId393"/>
    <p:sldId id="890" r:id="rId394"/>
    <p:sldId id="891" r:id="rId395"/>
    <p:sldId id="892" r:id="rId396"/>
    <p:sldId id="902" r:id="rId397"/>
    <p:sldId id="920" r:id="rId398"/>
    <p:sldId id="921" r:id="rId399"/>
    <p:sldId id="922" r:id="rId400"/>
    <p:sldId id="923" r:id="rId401"/>
    <p:sldId id="903" r:id="rId402"/>
    <p:sldId id="924" r:id="rId403"/>
    <p:sldId id="925" r:id="rId404"/>
    <p:sldId id="926" r:id="rId405"/>
    <p:sldId id="927" r:id="rId406"/>
    <p:sldId id="928" r:id="rId407"/>
    <p:sldId id="929" r:id="rId408"/>
    <p:sldId id="930" r:id="rId409"/>
    <p:sldId id="1021" r:id="rId410"/>
    <p:sldId id="904" r:id="rId411"/>
    <p:sldId id="931" r:id="rId412"/>
    <p:sldId id="932" r:id="rId413"/>
    <p:sldId id="933" r:id="rId414"/>
    <p:sldId id="934" r:id="rId415"/>
    <p:sldId id="905" r:id="rId416"/>
    <p:sldId id="935" r:id="rId417"/>
    <p:sldId id="939" r:id="rId418"/>
    <p:sldId id="936" r:id="rId419"/>
    <p:sldId id="907" r:id="rId420"/>
    <p:sldId id="908" r:id="rId421"/>
    <p:sldId id="909" r:id="rId422"/>
    <p:sldId id="910" r:id="rId423"/>
    <p:sldId id="940" r:id="rId424"/>
    <p:sldId id="941" r:id="rId425"/>
    <p:sldId id="942" r:id="rId426"/>
    <p:sldId id="943" r:id="rId427"/>
    <p:sldId id="944" r:id="rId428"/>
    <p:sldId id="945" r:id="rId429"/>
    <p:sldId id="946" r:id="rId430"/>
    <p:sldId id="947" r:id="rId431"/>
    <p:sldId id="911" r:id="rId432"/>
    <p:sldId id="954" r:id="rId433"/>
    <p:sldId id="955" r:id="rId434"/>
    <p:sldId id="913" r:id="rId435"/>
    <p:sldId id="956" r:id="rId436"/>
    <p:sldId id="914" r:id="rId437"/>
    <p:sldId id="957" r:id="rId438"/>
    <p:sldId id="958" r:id="rId439"/>
    <p:sldId id="959" r:id="rId440"/>
    <p:sldId id="960" r:id="rId441"/>
    <p:sldId id="961" r:id="rId442"/>
    <p:sldId id="919" r:id="rId443"/>
    <p:sldId id="948" r:id="rId444"/>
    <p:sldId id="949" r:id="rId445"/>
    <p:sldId id="950" r:id="rId446"/>
    <p:sldId id="951" r:id="rId447"/>
    <p:sldId id="952" r:id="rId448"/>
    <p:sldId id="918" r:id="rId449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FF66"/>
    <a:srgbClr val="FFFF00"/>
    <a:srgbClr val="993300"/>
    <a:srgbClr val="00CCFF"/>
    <a:srgbClr val="3366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79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45" Type="http://schemas.openxmlformats.org/officeDocument/2006/relationships/slide" Target="slides/slide444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26" Type="http://schemas.openxmlformats.org/officeDocument/2006/relationships/slide" Target="slides/slide325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368" Type="http://schemas.openxmlformats.org/officeDocument/2006/relationships/slide" Target="slides/slide367.xml"/><Relationship Id="rId389" Type="http://schemas.openxmlformats.org/officeDocument/2006/relationships/slide" Target="slides/slide388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35" Type="http://schemas.openxmlformats.org/officeDocument/2006/relationships/slide" Target="slides/slide434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16" Type="http://schemas.openxmlformats.org/officeDocument/2006/relationships/slide" Target="slides/slide315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358" Type="http://schemas.openxmlformats.org/officeDocument/2006/relationships/slide" Target="slides/slide357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25" Type="http://schemas.openxmlformats.org/officeDocument/2006/relationships/slide" Target="slides/slide424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48" Type="http://schemas.openxmlformats.org/officeDocument/2006/relationships/slide" Target="slides/slide347.xml"/><Relationship Id="rId369" Type="http://schemas.openxmlformats.org/officeDocument/2006/relationships/slide" Target="slides/slide368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15" Type="http://schemas.openxmlformats.org/officeDocument/2006/relationships/slide" Target="slides/slide414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359" Type="http://schemas.openxmlformats.org/officeDocument/2006/relationships/slide" Target="slides/slide358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26" Type="http://schemas.openxmlformats.org/officeDocument/2006/relationships/slide" Target="slides/slide425.xml"/><Relationship Id="rId447" Type="http://schemas.openxmlformats.org/officeDocument/2006/relationships/slide" Target="slides/slide446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381" Type="http://schemas.openxmlformats.org/officeDocument/2006/relationships/slide" Target="slides/slide380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371" Type="http://schemas.openxmlformats.org/officeDocument/2006/relationships/slide" Target="slides/slide370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27" Type="http://schemas.openxmlformats.org/officeDocument/2006/relationships/slide" Target="slides/slide426.xml"/><Relationship Id="rId448" Type="http://schemas.openxmlformats.org/officeDocument/2006/relationships/slide" Target="slides/slide44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17" Type="http://schemas.openxmlformats.org/officeDocument/2006/relationships/slide" Target="slides/slide416.xml"/><Relationship Id="rId438" Type="http://schemas.openxmlformats.org/officeDocument/2006/relationships/slide" Target="slides/slide437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28" Type="http://schemas.openxmlformats.org/officeDocument/2006/relationships/slide" Target="slides/slide427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418" Type="http://schemas.openxmlformats.org/officeDocument/2006/relationships/slide" Target="slides/slide417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4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419" Type="http://schemas.openxmlformats.org/officeDocument/2006/relationships/slide" Target="slides/slide418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451" Type="http://schemas.openxmlformats.org/officeDocument/2006/relationships/presProps" Target="presProps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420" Type="http://schemas.openxmlformats.org/officeDocument/2006/relationships/slide" Target="slides/slide419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41" Type="http://schemas.openxmlformats.org/officeDocument/2006/relationships/slide" Target="slides/slide440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31" Type="http://schemas.openxmlformats.org/officeDocument/2006/relationships/slide" Target="slides/slide430.xml"/><Relationship Id="rId452" Type="http://schemas.openxmlformats.org/officeDocument/2006/relationships/viewProps" Target="viewProp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theme" Target="theme/theme1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tableStyles" Target="tableStyle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1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2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3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4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5" name="AutoShape 6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6" name="AutoShape 7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7" name="AutoShape 8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6298" name="AutoShape 9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630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49825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1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1787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EF9D3B0-B392-4949-B8A4-E9DE1F202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0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4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8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2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6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0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4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F3669B-B22C-474A-BC76-D8B6DCAC94F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7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7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D310BC-7BC4-4455-BECE-4E1A98E122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84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84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DE1B63-D789-4CC6-8810-B409A099C8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94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94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B4EF13-766A-49D7-8686-BF38129803D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04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05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58F0ED-7D3E-4716-AC36-D2F198F94A3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1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1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152551-27B2-4492-B474-4B45AC035F0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25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25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CDF9F8-D1A0-400E-A01E-69884D4493C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357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357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703DA-AAE3-4EB0-8806-EA5BFDAD533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45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45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DABD5-EE14-43A5-987C-E7A9579D8E7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561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562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7ECB9-DEC0-4180-AABA-580E663E056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4966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4966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DA750E-357C-44A8-B41B-5E08A96A3D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76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76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95A57-88CD-49B9-8657-FF38E81FBAC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96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96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13694-D9DA-4352-B384-2C67C2111EB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8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8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EC5E5E-B138-4A09-8875-0AD248E4610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997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997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B31E09-7A7D-42B9-BDD8-44E2B7246F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0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0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9A39E6-B3B9-451A-A7E7-9F2D43E1148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17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17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9B070-C406-4ECA-AE51-2112D2AC025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27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27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C62195-8A15-4D8B-A052-203D776B796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3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3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7887FA-82BA-459B-8514-FFC035F8001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48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48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8EB92C-3E93-4BD4-8CA2-2386BAE4280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5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5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DC477D-FC76-4F03-88A6-6D6BBF03100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6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6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A81229-C3F4-44E4-BFF8-8C9DC34C8EE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79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79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550F2E-278C-4502-B95B-F4EEB76CDCF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06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06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01EB2-5B9D-4D5C-80C0-20EC015E7C9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08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08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3F65FA-E253-4C14-854D-98C2499133D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0995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099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6FECEC-8430-4671-A04D-C5AA7A73CB5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09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09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4D416F-88E2-4373-B163-378E07E2AE6D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200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20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A37ED7-C474-44C7-9895-CE9D5A7DDC7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302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302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8CC42-BE6E-4C1B-947C-DA0E3988EAB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40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40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0BECF-01F5-48CC-A478-80BE13F318C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50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50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8594DF-0395-4917-A10C-AF220A0804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60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61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1C45E-4642-4FE4-B3AF-FB0343ADFC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71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71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A35D44-23E1-4C99-8567-11E855B9FD0A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81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81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FCA857-DE6E-44B4-8E7B-4A64E61F9F9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16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1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8B570C-081C-4934-8E9E-5C0C7037051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1917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1917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A6271D-4F78-4372-B9A0-449117E5FF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01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01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996CCE-0A48-4984-B0BF-442FC39327A5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121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122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9E3C52-DEAA-49D7-980C-B3C16732DF5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22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22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966F38-C7ED-4718-97F9-FB60A7F9505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32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32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CBBD6C-1D16-4A04-9558-14DAFE5AAC0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42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42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6D438-5190-4B58-991A-2D96D95025D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53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53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8DA63-F728-40BA-9B62-FE51357836CD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633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634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B0CDD9-2949-4D39-847A-FD40DCECD5B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736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73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44941-08CA-4A01-953D-1189FB3B1BED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838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838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362619-7CA2-4587-B83E-A802251525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2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2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FD36F-1173-4615-9700-9F8CECE02AB6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2941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2941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A38F2-20DA-43AF-956F-EA14258177C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04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04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D654BA-CE82-40B5-94EE-7333F7D40CF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145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14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1102E7-1735-460C-85E0-573D7344F6F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248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248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DE3A26-0739-4CDA-9EC5-171BAC8537A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350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350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E6F77-2933-472C-BF34-425DB48D4EE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453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45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F22393-E349-4908-BD12-15167E7B0B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36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3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06BA68-F632-4A1F-A049-440735E16AA2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159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657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65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45C9A-0AE3-4B40-8ECF-BA0DF081E5DC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3965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396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8B7F99-BC73-4FFA-AB9A-F2BEFB48D8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47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47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7D123-82C2-4342-8D31-F9E230085D0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067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06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9F4095-F882-4F12-8FC7-586E6C73B25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16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17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16372-D9C5-4280-BA04-9F73B9F7767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27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27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361CBF-6240-44D1-9721-D2634286129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37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37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2711A6-DC27-41E8-9B18-E2C40BBD4A40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477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477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4492E-BFD6-407E-90E5-02B145DD47CF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579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579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505C28-00C8-4A40-84E5-24B26508EC2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169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681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682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BF9A1-95E0-47CD-8219-D0CCD4CE72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78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78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24B8DF-BA73-4011-A966-1A18DF37F0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5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5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BF9A1-95E0-47CD-8219-D0CCD4CE72CE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784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784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BE40B-84EF-4AA5-A106-1041B1306B3B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886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88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50D638-272D-49F1-9C81-8DC1FE8E4526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4989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498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178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179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180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FE480-8533-4396-9460-7C3D724687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6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181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B44831-16FB-4FFE-BE32-AFB42659893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182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091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09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87C2C-D0AE-445C-8943-7C87E7B31A38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183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193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194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D6346-9F29-46E4-8811-716CA3849277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184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296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29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E83A72-A676-4873-B7EE-6EC714D18289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185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398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398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1022BA-945E-46B1-B61A-BE527DF35D73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186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5011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5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3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4805F2-563A-4A4F-B25D-7BAFFA0F76C4}" type="slidenum">
              <a:rPr lang="en-GB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187</a:t>
            </a:fld>
            <a:endParaRPr lang="en-GB" altLang="cs-CZ" smtClean="0">
              <a:latin typeface="Arial" pitchFamily="34" charset="0"/>
            </a:endParaRPr>
          </a:p>
        </p:txBody>
      </p:sp>
      <p:sp>
        <p:nvSpPr>
          <p:cNvPr id="556035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95" tIns="41848" rIns="83695" bIns="41848" anchor="ctr"/>
          <a:lstStyle/>
          <a:p>
            <a:endParaRPr lang="cs-CZ" altLang="cs-CZ"/>
          </a:p>
        </p:txBody>
      </p:sp>
      <p:sp>
        <p:nvSpPr>
          <p:cNvPr id="5560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378450" cy="44180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966469-CC6B-47C2-9CF8-7BBCF172E08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7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/>
          <a:p>
            <a:endParaRPr lang="cs-CZ" altLang="cs-CZ"/>
          </a:p>
        </p:txBody>
      </p:sp>
      <p:sp>
        <p:nvSpPr>
          <p:cNvPr id="557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9793-AE4B-408F-B731-9FC2DADF217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8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8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899793-AE4B-408F-B731-9FC2DADF217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8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8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6FE480-8533-4396-9460-7C3D724687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6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18B9A-5947-49EA-93AE-1B9ED55345C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59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59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BFAB90-E8CF-46F1-81B6-C44C2C558B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0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A6D189-72F9-4CFB-85A9-7D790D75E69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1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1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549AAF-4ADA-421A-B403-793CABA8C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3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3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BFF9DD-0F35-48F4-93C3-2298A902F01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5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5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0C8FBC-0E65-47C9-A00F-CE1EB98950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6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6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AD30B-EBFF-44A0-81A4-0C128B7ABF2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7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7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8AB9A-F7A0-4409-B5AD-A3F72C3289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8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8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294438-EE8F-4F4D-BBF8-AEF87E060C9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77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77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DB382-838F-40B4-83D8-EA9386B4BD1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8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8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E4062E-8356-4ADA-94A9-727B152407F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9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82C421-308C-491B-95C0-B81D52A984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0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0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6BC09-A512-45E1-9743-29760C0C33D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1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1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CEF7A7-9B4E-4965-A331-5BD13E8B3E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2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2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E87785-F13A-4736-8E17-EF44911F1D0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34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3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818DA9-FA58-4255-9CB8-147FA5E99A3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4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4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64AD39-37A6-433B-BCF5-601BBA7DDE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54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5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7D302-80B7-4123-92ED-E8FE6D75F2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6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6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A3EA4A-E743-4CD1-A1CF-A3781DF23F0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79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79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F4EA6-4D35-43E8-A866-C2D84622E76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88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88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B4948-D4DB-4100-9927-459598CA59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0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0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866C90-B8BC-4B05-9DC3-F0C4A3D61A3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16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16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53DDA3-95E9-46E4-8830-861C40226D7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2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2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F7B147-85B6-45C8-B03B-BCE00D5A6AC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36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3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A11475-B4D9-4BAF-B41F-430280CB7B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4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4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C85600-90BB-4E96-9D63-E5F7557D490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5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5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BA51C6-7712-4F4E-AB1C-150CD8B57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67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67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4FE72-759B-4972-BD51-6A7272E5C1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7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7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56D796-AEB4-4451-AE3A-25B61947A03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8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8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7551F8-2B88-4CE6-A7D6-416F080BF90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89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89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E82A82-0643-4340-9446-B36D3CD0CD2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198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98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466C2E-86DD-4AC2-A316-3118A4E39B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08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08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C00956-462B-478A-A0A2-C602B2F684D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18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18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B324E6-CD63-4275-B93A-6F84471D1D2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28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29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D69816-DC15-4132-8896-AB1B4BE4101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4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4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F6BB7-F837-47B3-8A20-46B98F12C15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5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5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40218-5325-421E-9437-C4A8DDD895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0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0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77954-9B2B-4B99-BE76-3475BC95CE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3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3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0D938E-82E5-4254-BFB1-83384765BF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64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64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BE21EF-D81A-4888-9FA0-9795EFC361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8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8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48F91-9866-48F8-BA6C-C8667F91A6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9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9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5E204B-9B9A-43D6-95F7-6564E5B99B2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0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0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8407CA-BC4C-4C17-8904-CF0531D018F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1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1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83125-A476-4ED1-8CA2-D9945F1865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2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2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22330-E2FD-4840-8846-88489185441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18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18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475FD6-0992-42C6-AF0D-AE63649051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3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3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231180-54A2-4F54-8894-149E5FB02093}" type="slidenum">
              <a:rPr lang="en-GB" altLang="cs-CZ" smtClean="0"/>
              <a:pPr eaLnBrk="1" hangingPunct="1">
                <a:spcBef>
                  <a:spcPct val="0"/>
                </a:spcBef>
              </a:pPr>
              <a:t>268</a:t>
            </a:fld>
            <a:endParaRPr lang="en-GB" altLang="cs-CZ" smtClean="0"/>
          </a:p>
        </p:txBody>
      </p:sp>
      <p:sp>
        <p:nvSpPr>
          <p:cNvPr id="490499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050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1787" cy="44513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96938D-B736-46D0-928B-64B915FA38FA}" type="slidenum">
              <a:rPr lang="en-GB" altLang="cs-CZ" smtClean="0"/>
              <a:pPr eaLnBrk="1" hangingPunct="1">
                <a:spcBef>
                  <a:spcPct val="0"/>
                </a:spcBef>
              </a:pPr>
              <a:t>269</a:t>
            </a:fld>
            <a:endParaRPr lang="en-GB" altLang="cs-CZ" smtClean="0"/>
          </a:p>
        </p:txBody>
      </p:sp>
      <p:sp>
        <p:nvSpPr>
          <p:cNvPr id="491523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152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1787" cy="44513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7058A5-70B9-4DA9-AE33-28845CE8C30A}" type="slidenum">
              <a:rPr lang="en-GB" altLang="cs-CZ" smtClean="0"/>
              <a:pPr eaLnBrk="1" hangingPunct="1">
                <a:spcBef>
                  <a:spcPct val="0"/>
                </a:spcBef>
              </a:pPr>
              <a:t>270</a:t>
            </a:fld>
            <a:endParaRPr lang="en-GB" altLang="cs-CZ" smtClean="0"/>
          </a:p>
        </p:txBody>
      </p:sp>
      <p:sp>
        <p:nvSpPr>
          <p:cNvPr id="492547" name="Text Box 1"/>
          <p:cNvSpPr txBox="1">
            <a:spLocks noChangeArrowheads="1"/>
          </p:cNvSpPr>
          <p:nvPr/>
        </p:nvSpPr>
        <p:spPr bwMode="auto">
          <a:xfrm>
            <a:off x="992188" y="754063"/>
            <a:ext cx="4795837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Calibri" pitchFamily="34" charset="0"/>
            </a:endParaRPr>
          </a:p>
        </p:txBody>
      </p:sp>
      <p:sp>
        <p:nvSpPr>
          <p:cNvPr id="49254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1787" cy="44513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8D1E2-DAA7-4E5D-8642-1B49D8A230B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596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96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BC3AEC-ABCF-4041-945E-9B029D4DE64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4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4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BF9AB3-714C-4C62-AA0A-F3064D9435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5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5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8C8AD6-4B0B-4DFE-BCF6-B8FA37F3CA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6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6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1BA37-3F06-43A0-87C9-127139658F3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2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2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ABCCD1-C463-48D3-90AD-D557144071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7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7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74B53B-65AE-45BD-BA6C-33A5B6859E2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8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8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C8A51-4DAB-4736-9490-A523554E224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09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09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38C96E-1795-4BC6-A720-538A0BAD024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0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0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545A80-8673-45D3-8F8F-584CA64584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1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1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927C-2979-480B-B20E-F74AD0554D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23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23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E55789-D449-4416-AEF3-CDEFE083C7B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3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3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7B094-4D1E-4DB9-A07C-0849DAC687D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44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44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6A64B-9BE1-4D60-B6F2-674FE760C2D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54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54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D08C83-9421-4F88-9E22-610D7496F6D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64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64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9F351B-C6AF-4433-BAB6-154AB3B6DA9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39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39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7F53FA-A5D3-422D-9860-30E3081AACC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74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74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151876-DA90-4344-89E1-17BC918A359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84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85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7D8466-594F-4DFE-9E2B-6370517D292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19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19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CE82D7-40CC-4C2A-BF9E-400D55244B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05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05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40CC2A-19E3-40FB-9C1E-F67C7B8DB0B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1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1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3BA026-804E-4A11-96AC-B21498BB94D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2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2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A0DD18-B4BE-4899-8E21-A5E6294918C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3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3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AD4CD4-6583-4C54-A18B-6D34341F0A9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4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4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7FF7DE-945F-43CA-B6F4-6350F9C7A19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56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56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DDB46C-6518-4727-8E01-FE7926DCAFF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6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6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0BAA92-2C42-443B-8B74-D360C337EDD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4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4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F8A797-D66D-4DDB-8C39-1060AE2F1B1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77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77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63B7D-47D0-46A2-B794-88805A1B4C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8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8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726244-68C1-4876-A61A-E7BA11CA0F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297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297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69A3C-EE20-4463-9821-2F10F058063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07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07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13987E-C403-46FD-8EB6-AFD2E1A219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1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1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E2FF00-36D2-4939-9E53-3E9171E02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28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28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BB7F7C-FFD7-4ADA-8312-DB993E5ACC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3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3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C7E83D-63D7-4949-A974-E96C9A91F9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4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4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7DFA7D-A7F6-4E26-81A4-5CE8D818BB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59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59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B81C38-FAD2-4618-8FB8-BC4919BA2A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6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6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97A227-A2F7-470B-8B10-1E79906EA44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59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59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67F4A0-C0C8-4F59-8898-06315B9A1AD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79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79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9E2-65FE-4457-96F5-E09EE9D8C21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38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38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87AD95-CB64-4538-B12B-C040AAEBFAA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00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00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F17D2-9624-46AC-99F3-3E91954BD4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10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10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4C5DEB-7E37-4C42-A44C-0AE475DF6E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20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20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D01A45-8BD1-4329-BCC9-F1150E869F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3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3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955D4E-87E5-4255-8F0B-AA35B18F053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40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41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8A7AE-4929-48D9-9F86-B7F3D0D47B0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5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5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33500-4075-4098-8554-FA85FEAC498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61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61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05BF92-56C7-4D34-8B8F-7A2E92F7B61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71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71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EB746-6055-41BB-9D7E-23B7B7459F2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8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8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694329-79EC-4580-89CF-FE5705C941D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81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81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5D9613-EFF9-4537-BF9D-1CDE1E5F5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492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492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3A2CFB-6EB5-4C56-8C94-03631FA792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0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0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6A66AC-5304-4F55-8E0D-5B2EFD500DB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12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12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FE6759-63EE-4C40-976E-71A8E08CEF1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22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22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9B3DE0-3EE7-4BC1-ACB7-B7DCF09845A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3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3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F1DAE-F149-41F8-95B8-5F54E37B7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4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4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F27988-639D-46EB-BD20-6468EC2B3F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5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5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2A14A8-8B50-40F7-BC66-3A268BC3E23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63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63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81978-2806-4201-86C1-54CF7A8302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7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7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8A6E52-7CBD-4E89-917C-F61112744EA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399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399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E47463-52C3-4DFB-86DC-86E33D7220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29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29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3FC4C9-7514-4B3A-B510-8093F1721F9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84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84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4543C9-CD50-4C1E-8F6A-4AE445E168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594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594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48294F-BB69-428B-A9DC-3200B0E547A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04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04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BD7301-50A1-4CA2-B3B1-B6A9A05263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15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15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E66F5-668B-4CE9-AD68-674CC0A94A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2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2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47194E-284A-4E1B-A136-64F1F378CAE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35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35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05C76-EF2C-43F0-B44F-A798B25063B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4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A4F23B-B250-4E2B-B422-3689AF9A339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56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56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B4B5F7-B05B-4741-A281-F379BBFDF79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66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66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10AE16-05BC-4DF0-921B-A048D71761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76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3E32DA-B499-4DB7-8557-2EB32ABBADB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0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B1D02A-9303-48CF-89C4-65822BF1AC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86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A733E-A3D6-40BD-9061-40313F41C96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696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697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45922F-4FD7-40CD-8477-DAF84B7056F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07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07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BC290-8182-44C6-80A4-92CEE885053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17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17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4B6392-3EE9-4FC0-B58C-0CCC0845D77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27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27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B43C26-5B3F-4BB2-B709-4144869A9A3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37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37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CB4338-5803-4613-AB05-53AF8F14FD4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48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48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BD16C7-E77B-4B49-AA37-71051D93AE1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58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E8F7AF-A07D-4D75-A663-F8B8A69EC25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68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A7B0CA-D653-43AA-87B1-39A31C5C6B5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78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78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74B33D-07C7-4B1C-AAD8-434F0B022D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89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89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364350-C78D-40B1-BCDB-0BC02CAAFD0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799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799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32956D-5251-4B10-B8B7-70E5F2E0E11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09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09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0E2105-4D93-404A-9223-B45AEAE79C1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19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19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A05FB6-0C5F-4236-9360-4EA325FD649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30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30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91A401-CDE5-47CD-95C1-AA72D80EBC2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40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40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3BE023-2E28-43D0-B091-DFEB95D3BD8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50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22A855-DDF3-4B35-9143-03C4A9290B0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60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60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94FCAE-5D73-44F7-838D-C30D6D4D8EA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7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7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372047-C3DC-41C5-9A22-5BA2D328FF6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8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8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B8DFF7-393C-453F-B6D8-F4AE57639EE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89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89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9C5625-8BDC-481B-B32C-708297942A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01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01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0E289-AFA5-4B3C-874B-04D9F9048A2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1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43696A-3CE5-41F7-8493-249C0054167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2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2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B1AE9-8120-4F0F-A982-574A3D5F426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32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32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C5D5-3198-41E7-B39F-108136AA93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4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4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EE79C5-F8FF-4136-BB60-6CD3AB672D7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5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69D9BC-35E9-47D7-8015-1447370177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6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4AC95-51FA-4B63-B2AD-CC4A9C3DE9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7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9F7ED-AFFF-4629-BCB2-98A3ABAA9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8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8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617D01-6D68-4E96-A984-FB4A8768B94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699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699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15F890-D481-4144-8E85-9A06A530CE5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0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0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7FA2BF-FE2F-4BA2-86F2-682D59C859E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14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1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77DFF3-5043-4877-A3FB-5FFC82E3980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2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2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BF9481-FAF4-4D8B-8322-43A681F332C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34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3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500428-8687-4B0B-8130-47EADAAD7B0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4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4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ED741-05BC-4178-9292-493765E1FA8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5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5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113CB0-E403-4676-AEAE-407A321611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6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6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E4B124-9EE7-4F99-A943-9C7B9E3B125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7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7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6DCBC-497B-4187-8985-FBB039321C6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8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8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00AC8C-5B68-4764-AE48-793C5B11F56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096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096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9FE17A-61BC-40E0-BFE0-BBF869D02F5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0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0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6DE84-1DAB-4630-A25E-F7C275E4B1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16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1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421EF1-666A-49CF-A252-41D9F7D231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2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2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9613A-9BC0-41D4-A81D-51A31DADB57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3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3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F816A7-A5AA-4346-ABE7-477EC71C933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47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47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56DD16-ECCF-4BDC-8362-96ACCDDFF6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5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5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8F9E06-0C96-483E-9ED7-6CC9E7BAA86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6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6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91B4EA-27F6-4362-A7CA-1CA70229178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78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78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F8E29-DAA7-4762-A1D7-9D7F47D670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88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88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C0043-4ADF-4441-B405-D90816FE0A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11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11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BF20E6-E349-45B2-BF7A-A5FB35B7C71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198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198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0E5C94-FA80-49CC-AF16-A1ADCF3B8A2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08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09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54922C-3A0D-4D26-8B54-F6E2B593F02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19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19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1DEC96-45D7-4592-A6B2-AE65F89F7B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2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2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91C72A-446F-4DBD-8FF0-9CE45D8F9FC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3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3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7BF787-B08C-48E7-8972-0FC85743C4F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4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4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76D772-64BA-4932-BC37-ED9E7A0183C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6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6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1C869-1DCC-4AEB-9134-A8F6CF1A46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7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7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321743-6B0E-40D9-9570-86C2B7589B0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806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806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A80E7-2F67-45E0-9CA7-96AE630CF84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2909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2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4BC877-F1BD-4C6F-AF9E-BF5F8509562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21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21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C0E04F-DFB6-4776-B7BF-3CCA07608A3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011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011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8183E5-D92D-40D7-A8F4-F453E5A613D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113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E20C0-177C-4FDA-807F-32D9E7D54DA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216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216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FB4A47-285F-4C9B-B2BF-D3066CFD3EE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318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318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74294-7913-489D-BC03-DF216B3F640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421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421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7EF81A-3565-4909-80A9-6E43E0D89C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523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523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CA1EF6-9F64-4249-884F-53A7CA2BDE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625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91D03-AC1E-4B39-BFF0-656A743F376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728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728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382C05-0618-4F55-ADA2-1628134207F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830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830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F2CE0-4C0D-4F60-BD4A-030D9034A50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3933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3933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41BCFA-771E-4814-AD76-8CE9B177F51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31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31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CFAC7-41F6-4EAB-AC45-BF25012903C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035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035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718F1A-C2B6-46D9-A86F-04C167A1271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1379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1380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60AC97-19B8-4528-8DBA-3C96975DC1E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2403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2404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376AAB-289A-424E-9BC5-34C95F5DF90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3427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3428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13AFE-6A2F-4FD3-81E2-76B53C02744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4451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4452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D2D53F-3346-468C-8992-D841D83F3B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5475" name="Text Box 1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5476" name="Rectangle 2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AECDD0-AF79-4B5B-9CA7-A14D35D6A1F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64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2E633-99D6-4352-AEA8-D9D3EF40DA5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75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75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FDAD3D-9940-4A74-864D-F4C1203CBC2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85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85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FC6C26-7FBA-451D-B146-79763E052F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41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41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D4C09A-7A2B-43FD-A633-3AE4D772A79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495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495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9551A-F596-4819-8644-D58396BE6D3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05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05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3A7641-4E09-4059-9256-67D6C6F7AC9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16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16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554F2D-7195-474D-A7AE-19688D6F1C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26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26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A2106B-2DE5-49FC-B7BF-AC9874E597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36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36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3BA314-C3E4-46FC-A6D7-FA6A0CE1F42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46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46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30E0CC-FFBD-418D-B0A8-70873DD3337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57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57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EEAF6A-835F-4E31-A11D-3501398BC70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67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67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11A260-DAC8-4834-9D12-6D731381320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77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77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E8E3E-4F9F-4C1A-BBCA-5DFA4E5947F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87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87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2A96BB-5F51-44D6-BADF-2060A2397E6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03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03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D58AD-1562-4B3A-92E0-F74FFA48656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52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52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3323FF-3835-43BE-93F2-C2E42C597F0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598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598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22F3FB-BCCF-4653-A93C-B7C107BF763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608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08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EE906E-D8C5-47DB-AE3C-B244A78717B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618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18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EBC582-7BDF-4054-8478-28309DACC651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28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28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0444F9-77DC-4249-AB18-5A9975FF7490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39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39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259A7D2-49B4-4240-B1EF-3FC487078920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49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49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58CA0E-D86B-4283-A79C-4D213004611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59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59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C82FE6-4651-498D-947E-7C79B4F2D4C2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69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69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B4FFEA-8D31-458F-9EDE-346D44C99679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80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80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B6BBF0-6B03-4887-BA2C-87BB7A191748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690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690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C911D-600B-4548-BEDF-D4C6CBC8C8D6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62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62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9030AF6-8D16-471D-BAA1-A2C4D227C1AD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438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005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005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DA96B4-7836-4D21-A071-C6F5E424863A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439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10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10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977508-9864-41B5-840E-2819C02D42CA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440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20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21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2D4C87-C032-423F-AA3C-FA9EE37BCCBB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441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31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31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D17B941-04F1-4614-8E82-35AD46B7593C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442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72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72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68F0C4-C2C0-42D7-9414-4B4C4FCBE03D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443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82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82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A403F28-EF23-49C4-B4D7-011ED0DE6AF7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444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792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792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011042-2228-4E2E-9427-61A9BA244717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445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02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02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E237DF-4CC2-4BC2-8A35-C8A1A5C683B7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446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13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13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15"/>
          <p:cNvSpPr txBox="1">
            <a:spLocks noGrp="1" noChangeArrowheads="1"/>
          </p:cNvSpPr>
          <p:nvPr/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6E96CC-E388-4C7E-B965-BA56E17238AE}" type="slidenum">
              <a:rPr lang="cs-CZ" altLang="cs-CZ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447</a:t>
            </a:fld>
            <a:endParaRPr lang="cs-CZ" altLang="cs-CZ">
              <a:latin typeface="Arial" pitchFamily="34" charset="0"/>
            </a:endParaRPr>
          </a:p>
        </p:txBody>
      </p:sp>
      <p:sp>
        <p:nvSpPr>
          <p:cNvPr id="7823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23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555BA4A-1091-4C5C-863D-66741F046A2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827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827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FDEAD3-3307-40C8-A60B-0BE02B4C9F7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7833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7833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E972C-0CC2-4C28-864C-FFC0B46C4B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3929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930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A8F88A-8715-4020-AE93-A5975844F67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032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032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6A1B7-411B-41E0-B3F2-C61718411B2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13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13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DEF17-1347-4E66-8639-C412343476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23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23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783B7-C3A2-4265-82EB-B7DBEFC2B65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14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14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BD0E48-CD99-402E-8DD8-27626BE1C51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33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33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07BFAB-F651-49ED-981C-D476D536724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44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44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85ECE6-E60B-4641-8F9E-F51A394B608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54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54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AD96A8-C09E-4AD2-8006-0C0C6C5511B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64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64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8C325C-5957-46E3-9DC5-81884F16BB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74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74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B65890-F7CE-4E3C-9D62-3433A0EA8D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85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85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DF499-F5C7-4BFB-8A66-EAC42FA359F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495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495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401657-A111-4EA1-B15A-D78BB43169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05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05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44E298-9DA5-4301-9D42-84C062E2975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15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15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7B24B-60D0-4EFE-AD7E-E7C6775E22D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55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D10B7C-A9DB-448C-8F39-56207A87F14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26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26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F3095-06B4-43FA-99E2-AE1EDC538F3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36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36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FCE3F-3C4B-4668-AC20-B6C56BA6BE2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46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46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F5F797-79AF-4B19-A9D6-367B72F74E5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56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56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BA502F-CB56-4125-AD61-9841920EA16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67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67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2A7873-2DAF-435C-9296-EC357DD749C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77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77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80992A-48CD-4B9B-9218-A1E512347F4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87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87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F91AFA-022D-4900-9BBB-40AFF8D0B37E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597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597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B2084B-975D-43C7-810E-5B0F268A10B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08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08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A05AFB-75A4-4350-932D-A59FECD3AD60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65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65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9A1CF-7D9A-432D-A461-E63882054A6D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694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694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9154D5-2A1F-4F14-A484-937E5F3E71C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797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797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5CECA-9722-4F84-9FA5-A2B5A44EB89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6899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6899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A1EC4B-302F-4300-996A-F1D74CF2517A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001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002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663B94-D523-415F-B075-B480CD3BE3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75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75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89B58-D095-4EA0-8708-A00D771C02A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104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104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8AF64-AB6A-4E2D-B8DA-F21CF5501BEB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206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206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FEF62-333D-46D9-9909-5C6B8184299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309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309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6D04D-1B1E-434C-9027-E2E3CEBAD303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411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411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B3E934-9A27-4D9E-B880-F2DE1E03595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513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514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A2BB24-882A-4730-9044-59D431BBA4A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616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616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777940-A161-49DB-84FB-5F0347DED45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718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718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250CAA-4D4C-4A5A-AF38-B1B6200325A5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821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821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A23D55-F6F5-47DA-BC15-F1EDCA1289E7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7923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7923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6D858-A9AD-4A96-A8D7-F075A758AF41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085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085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0C7B67-AF2A-4094-85B0-DD1EEF838988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91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025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026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9DB12C-7741-4208-A88D-4EE83A354A12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92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128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128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B9CC45-EBCB-42E4-BC57-6D2717EDE974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230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230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74D70B-778E-41C5-80A5-7725E4B1B8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94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3331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3332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3C4258-46F6-4E8C-8F0C-9D6BC7C6C93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95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4355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4356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96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97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045C90-6BE1-4B2B-B5F4-F9992B9E3359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5379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5380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BCB424-BA8E-48E9-BE06-BC7D88C5C87F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99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6403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6404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CE1354-3AAE-41D7-9168-89C6BE966CFC}" type="slidenum">
              <a:rPr lang="cs-CZ" altLang="cs-CZ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cs-CZ" altLang="cs-CZ" smtClean="0">
              <a:latin typeface="Arial" pitchFamily="34" charset="0"/>
            </a:endParaRPr>
          </a:p>
        </p:txBody>
      </p:sp>
      <p:sp>
        <p:nvSpPr>
          <p:cNvPr id="487427" name="Text Box 2"/>
          <p:cNvSpPr txBox="1">
            <a:spLocks noChangeArrowheads="1"/>
          </p:cNvSpPr>
          <p:nvPr/>
        </p:nvSpPr>
        <p:spPr bwMode="auto">
          <a:xfrm>
            <a:off x="909638" y="744538"/>
            <a:ext cx="4964112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87428" name="Rectangle 3"/>
          <p:cNvSpPr>
            <a:spLocks noGrp="1" noChangeArrowheads="1"/>
          </p:cNvSpPr>
          <p:nvPr>
            <p:ph type="body"/>
          </p:nvPr>
        </p:nvSpPr>
        <p:spPr>
          <a:xfrm>
            <a:off x="677863" y="4714875"/>
            <a:ext cx="5413375" cy="4546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D04C8-9FCA-4960-924A-C01A8E6437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3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114EC-3427-4D1F-8283-82694EDFD7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833B5-CE74-477F-B736-EAD2187FAF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8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7B02F-621E-4D19-85AA-4782B8BCF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33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20D2-66F8-4DD5-9C56-4BA10031FE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42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32B6-81B9-4FA4-97F3-99B02AC1EC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61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097C8-17F7-4C5A-85BA-327C0DBEAB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2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418734-B0F7-4CC4-A7FE-368315F1C3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40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1C93-E4AC-482C-B7C7-55A3F7C2A3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11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5B9A79-C747-4DF5-A735-456D7BA04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8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6B7A7E-C172-4B82-88BC-A766F9ECF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21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1A24E01-74E6-4BBE-B8A7-E5B2383EE3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0" r:id="rId4"/>
    <p:sldLayoutId id="2147484121" r:id="rId5"/>
    <p:sldLayoutId id="2147484128" r:id="rId6"/>
    <p:sldLayoutId id="2147484122" r:id="rId7"/>
    <p:sldLayoutId id="2147484129" r:id="rId8"/>
    <p:sldLayoutId id="2147484130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E0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FA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BB9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354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2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11" Type="http://schemas.openxmlformats.org/officeDocument/2006/relationships/image" Target="../media/image40.png"/><Relationship Id="rId5" Type="http://schemas.openxmlformats.org/officeDocument/2006/relationships/image" Target="../media/image34.wmf"/><Relationship Id="rId10" Type="http://schemas.openxmlformats.org/officeDocument/2006/relationships/image" Target="../media/image39.png"/><Relationship Id="rId4" Type="http://schemas.openxmlformats.org/officeDocument/2006/relationships/image" Target="../media/image33.wmf"/><Relationship Id="rId9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2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2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2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2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2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sifos.cz/index.php?id=vypis&amp;sec=1165077007" TargetMode="External"/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2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2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2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2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2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2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2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2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2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skolstvi-v-cr/skolskareforma/ramcove-vzdelavaci-programy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kola.cz/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/>
              <a:t>Mgr. Zdeněk Hromádka, Ph.D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hlinkClick r:id="rId2"/>
              </a:rPr>
              <a:t>13549@mail.muni.cz</a:t>
            </a:r>
            <a:endParaRPr lang="cs-CZ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971550" y="260350"/>
            <a:ext cx="7138988" cy="11430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/>
              </a:defRPr>
            </a:lvl9pPr>
          </a:lstStyle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smtClean="0">
                <a:solidFill>
                  <a:schemeClr val="tx1"/>
                </a:solidFill>
              </a:rPr>
              <a:t>Obecná a alternativní didaktika</a:t>
            </a:r>
            <a:endParaRPr lang="cs-CZ" altLang="cs-CZ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Jaký je účel vyučování?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Environmentální výchova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9974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Proč EV?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Tradice v ČR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Environmentální výchova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9974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Proč EV?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Tradice v ČR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Udržitelný rozvoj a jiné pojmy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Environmentální výchova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9974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Proč EV?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Tradice v ČR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Udržitelný rozvoj a jiné pojmy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Současný stav EV </a:t>
            </a:r>
            <a:r>
              <a:rPr lang="cs-CZ" altLang="cs-CZ" sz="2800" smtClean="0"/>
              <a:t>(RVP, metodický pokyn, koordinátor EVVO, DOVy)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Environmentální výchova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9974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Proč EV?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Tradice v ČR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Udržitelný rozvoj a jiné pojmy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Současný stav EV </a:t>
            </a:r>
            <a:r>
              <a:rPr lang="cs-CZ" altLang="cs-CZ" sz="2800" smtClean="0"/>
              <a:t>(RVP, metodický pokyn, koordinátor EVVO, DOVy)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Didaktika EV </a:t>
            </a:r>
            <a:r>
              <a:rPr lang="cs-CZ" altLang="cs-CZ" sz="2800" smtClean="0"/>
              <a:t>(senzitivita, katastrofy, matematika, účinnost EV, psychosociální faktory,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CHRÁSKA, M. </a:t>
            </a:r>
            <a:r>
              <a:rPr lang="cs-CZ" altLang="cs-CZ" i="1" smtClean="0"/>
              <a:t>Didaktické testy</a:t>
            </a:r>
            <a:r>
              <a:rPr lang="cs-CZ" altLang="cs-CZ" smtClean="0"/>
              <a:t>. Brno : Paido, 1999. ISBN 80-85931-68-0.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</a:t>
            </a:r>
            <a:r>
              <a:rPr lang="cs-CZ" sz="2500" i="1" dirty="0" smtClean="0"/>
              <a:t>rodiny</a:t>
            </a:r>
            <a:endParaRPr lang="cs-CZ" sz="25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kognitivní (poznávací): zejména </a:t>
            </a:r>
            <a:r>
              <a:rPr lang="cs-CZ" sz="2500" dirty="0" smtClean="0"/>
              <a:t>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</a:t>
            </a:r>
            <a:r>
              <a:rPr lang="cs-CZ" sz="2500" dirty="0" smtClean="0"/>
              <a:t> charakteristiky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Žák: subjekt edukace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Dítě či adolescent je svými vlastnostmi a vývojem předmětem zájmu několika vědeckých disciplín: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Vývojová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Pedagogická psychologie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i="1" dirty="0"/>
              <a:t>Sociologie dětství a rodiny</a:t>
            </a:r>
          </a:p>
          <a:p>
            <a:pPr marL="699850" indent="-516968">
              <a:lnSpc>
                <a:spcPct val="87000"/>
              </a:lnSpc>
              <a:buClrTx/>
              <a:buSzPct val="75000"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Jaké determinanty žáků jsou nejdůležitější?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kognitivní (poznávací): zejména </a:t>
            </a:r>
            <a:r>
              <a:rPr lang="cs-CZ" sz="2500" dirty="0" smtClean="0"/>
              <a:t>inteligenční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	</a:t>
            </a:r>
            <a:r>
              <a:rPr lang="cs-CZ" sz="2500" dirty="0" smtClean="0"/>
              <a:t> </a:t>
            </a:r>
            <a:r>
              <a:rPr lang="cs-CZ" sz="2500" dirty="0"/>
              <a:t>charakteristiky</a:t>
            </a:r>
          </a:p>
          <a:p>
            <a:pPr marL="182882" indent="0">
              <a:lnSpc>
                <a:spcPct val="87000"/>
              </a:lnSpc>
              <a:buClrTx/>
              <a:buSzPct val="75000"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sociokulturní a </a:t>
            </a:r>
            <a:r>
              <a:rPr lang="cs-CZ" sz="2500" dirty="0" err="1"/>
              <a:t>sociekonomické</a:t>
            </a:r>
            <a:r>
              <a:rPr lang="cs-CZ" sz="2500" dirty="0"/>
              <a:t> poměry v rodinách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Jaký je účel vyučování?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Socializace - 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	individualizace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  <a:r>
              <a:rPr lang="cs-CZ" altLang="cs-CZ" sz="2000" dirty="0" smtClean="0"/>
              <a:t>(Z.B.; V.B.)</a:t>
            </a:r>
          </a:p>
        </p:txBody>
      </p:sp>
      <p:pic>
        <p:nvPicPr>
          <p:cNvPr id="20484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</a:t>
            </a:r>
            <a:r>
              <a:rPr lang="cs-CZ" sz="2800" dirty="0" smtClean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Žáci sekundární školy (nižší a vyšší) jsou charakterističtí procesem dospívání  - pubescence (přibližně 11-15) let a adolescence (přibližně 15 - 22</a:t>
            </a:r>
            <a:r>
              <a:rPr lang="cs-CZ" sz="28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sz="2800" dirty="0"/>
              <a:t>Tato poměrně dramatická vývojová období kladou značné nároky na </a:t>
            </a:r>
            <a:r>
              <a:rPr lang="cs-CZ" sz="2800" dirty="0" smtClean="0"/>
              <a:t>vychovatele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</a:t>
            </a:r>
            <a:r>
              <a:rPr lang="cs-CZ" sz="2800" dirty="0" smtClean="0"/>
              <a:t>prospěchu</a:t>
            </a: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úniky </a:t>
            </a:r>
            <a:r>
              <a:rPr lang="cs-CZ" sz="2800" dirty="0"/>
              <a:t>do vlastního vnitřního světa </a:t>
            </a:r>
            <a:endParaRPr lang="cs-CZ" sz="28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Díky emočním nestálostem může u dospívajícího docházet k častým výkyvům v prospěchu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Dospívání je spojeno i s postupným osamostatňováním </a:t>
            </a:r>
            <a:r>
              <a:rPr lang="cs-CZ" sz="2800" dirty="0" smtClean="0"/>
              <a:t>jedince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revolta </a:t>
            </a:r>
            <a:r>
              <a:rPr lang="cs-CZ" sz="2800" dirty="0"/>
              <a:t>vůči </a:t>
            </a:r>
            <a:r>
              <a:rPr lang="cs-CZ" sz="2800" dirty="0" smtClean="0"/>
              <a:t>autoritám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úniky </a:t>
            </a:r>
            <a:r>
              <a:rPr lang="cs-CZ" sz="2800" dirty="0"/>
              <a:t>do vlastního vnitřního světa </a:t>
            </a:r>
            <a:endParaRPr lang="cs-CZ" sz="28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- pasivní nežádoucí </a:t>
            </a:r>
            <a:r>
              <a:rPr lang="cs-CZ" sz="2800" dirty="0"/>
              <a:t>setrvávání v </a:t>
            </a:r>
            <a:r>
              <a:rPr lang="cs-CZ" sz="2800" dirty="0" smtClean="0"/>
              <a:t>roli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dítěte </a:t>
            </a:r>
            <a:r>
              <a:rPr lang="cs-CZ" sz="2800" dirty="0"/>
              <a:t>(infantilní závislost</a:t>
            </a:r>
            <a:r>
              <a:rPr lang="cs-CZ" sz="2800" dirty="0" smtClean="0"/>
              <a:t>)</a:t>
            </a:r>
            <a:endParaRPr lang="cs-CZ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u="sng" dirty="0" smtClean="0"/>
              <a:t>Stereotypy o učitelích: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Kdo neumí ten…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</a:t>
            </a:r>
            <a:r>
              <a:rPr lang="cs-CZ" sz="2800" dirty="0" smtClean="0"/>
              <a:t>statusem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u="sng" dirty="0" smtClean="0"/>
              <a:t>Z vývojové psychologie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Rozpor mezi fyzickou a sociální zralostí dospívajících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subjektivní pocit dospělosti versus povinnosti žáka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sexuální vyspělost mladistvých a sexuální touhy implikují frustrace (odkládání sexuálního života až na období zralosti sociální)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sz="2800" dirty="0"/>
              <a:t>Rozpor mezi rolí a </a:t>
            </a:r>
            <a:r>
              <a:rPr lang="cs-CZ" sz="2800" dirty="0" smtClean="0"/>
              <a:t>statusem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očekává se přijetí rolí dospělého (odpovědnost)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- na druhou stranu status dospívajících je poměrně nízký    (poslušnost, vnější kontrola, ekonomická závislost, aj.)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</a:t>
            </a:r>
            <a:r>
              <a:rPr lang="cs-CZ" sz="2500" dirty="0" smtClean="0"/>
              <a:t>: </a:t>
            </a:r>
            <a:r>
              <a:rPr lang="cs-CZ" sz="2500" dirty="0" smtClean="0">
                <a:solidFill>
                  <a:schemeClr val="accent6">
                    <a:lumMod val="75000"/>
                  </a:schemeClr>
                </a:solidFill>
              </a:rPr>
              <a:t>(lidé význam inteligence přeceňují)</a:t>
            </a:r>
            <a:endParaRPr lang="cs-CZ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8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 smtClean="0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 smtClean="0"/>
              <a:t>Sternberg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/>
              <a:t>Sterneberg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„</a:t>
            </a:r>
            <a:r>
              <a:rPr lang="cs-CZ" sz="2500" dirty="0"/>
              <a:t>to, co mohou měřit inteligenční testy</a:t>
            </a:r>
            <a:r>
              <a:rPr lang="cs-CZ" sz="2500" dirty="0" smtClean="0"/>
              <a:t>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inteligence: 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„účelná adaptace člověka v kontextu reálného světa“ (</a:t>
            </a:r>
            <a:r>
              <a:rPr lang="cs-CZ" sz="2500" dirty="0" err="1" smtClean="0"/>
              <a:t>Sternberg</a:t>
            </a:r>
            <a:r>
              <a:rPr lang="cs-CZ" sz="2500" dirty="0"/>
              <a:t>)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</a:t>
            </a:r>
            <a:r>
              <a:rPr lang="cs-CZ" sz="2500" dirty="0"/>
              <a:t>„schopnost člověka názorně nebo abstraktně myslet v řečových, numerických, časoprostorových aj. vztazích a nalézt řešení problému...“</a:t>
            </a:r>
          </a:p>
          <a:p>
            <a:pPr marL="182882" indent="0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	- „</a:t>
            </a:r>
            <a:r>
              <a:rPr lang="cs-CZ" sz="2500" dirty="0"/>
              <a:t>to, co mohou měřit inteligenční testy</a:t>
            </a:r>
            <a:r>
              <a:rPr lang="cs-CZ" sz="2500" dirty="0" smtClean="0"/>
              <a:t>“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Inteligenční test: Alfred </a:t>
            </a:r>
            <a:r>
              <a:rPr lang="cs-CZ" sz="2500" dirty="0" err="1" smtClean="0"/>
              <a:t>Binet</a:t>
            </a:r>
            <a:r>
              <a:rPr lang="cs-CZ" sz="2500" dirty="0" smtClean="0"/>
              <a:t> (1857 - 1911); schopnost logického uvažování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pojmy jako </a:t>
            </a:r>
            <a:r>
              <a:rPr lang="cs-CZ" sz="2800" dirty="0" smtClean="0">
                <a:solidFill>
                  <a:srgbClr val="FF0000"/>
                </a:solidFill>
              </a:rPr>
              <a:t>debilita</a:t>
            </a:r>
            <a:r>
              <a:rPr lang="cs-CZ" sz="2800" dirty="0" smtClean="0"/>
              <a:t>,</a:t>
            </a:r>
            <a:r>
              <a:rPr lang="cs-CZ" sz="2800" dirty="0" smtClean="0">
                <a:solidFill>
                  <a:srgbClr val="FF0000"/>
                </a:solidFill>
              </a:rPr>
              <a:t> imbecilita </a:t>
            </a:r>
            <a:r>
              <a:rPr lang="cs-CZ" sz="2800" dirty="0" smtClean="0"/>
              <a:t>a</a:t>
            </a:r>
            <a:r>
              <a:rPr lang="cs-CZ" sz="2800" dirty="0" smtClean="0">
                <a:solidFill>
                  <a:srgbClr val="FF0000"/>
                </a:solidFill>
              </a:rPr>
              <a:t> idiocie </a:t>
            </a:r>
            <a:r>
              <a:rPr lang="cs-CZ" sz="2800" dirty="0" smtClean="0"/>
              <a:t>se dnes již nepoužívají- velká část inteligenčních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Žák: inteligence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501028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771525" indent="-569913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Inteligenční kvocient: „číselný údaj vyjadřující úroveň intelektových schopností vzhledem k věku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= (mentální věk) / chronologický věk . 100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&lt; 100; jedinec má nižší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IQ &gt; 100; jedinec má vyšší inteligenci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pásmo průměrných hodnot se pohybuje v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Intervalu 100 +/- 10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pojmy jako debilita, imbecilita a idiocie se dnes již nepoužívají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- velká část inteligenčních schopností je vrozená (82% ze skóre je určeno geneticky)</a:t>
            </a:r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r>
              <a:rPr lang="cs-CZ" sz="2800" dirty="0" smtClean="0"/>
              <a:t> </a:t>
            </a:r>
          </a:p>
          <a:p>
            <a:pPr marL="771525" indent="-569913">
              <a:lnSpc>
                <a:spcPct val="87000"/>
              </a:lnSpc>
              <a:buClrTx/>
              <a:buSzTx/>
              <a:buFontTx/>
              <a:buNone/>
              <a:tabLst>
                <a:tab pos="771525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u="sng" dirty="0" smtClean="0"/>
              <a:t>Stereotypy o učitelích: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Kdo neumí ten…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Učitelé berou lidem svobodu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Prostředí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8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Je prokázáno, že nedokonalost v užívání jazyka je velmi důležitým brzdícím faktorem školní edukace a že užívání jen omezeného jazykového kódu  je kumulativním deficitem (tj. zábranou, která vytváří začarovaný kruh potíží zvětšujících se v průběhu školních let (</a:t>
            </a:r>
            <a:r>
              <a:rPr lang="cs-CZ" sz="2800" dirty="0" err="1"/>
              <a:t>Lawton</a:t>
            </a:r>
            <a:r>
              <a:rPr lang="cs-CZ" sz="2800" dirty="0"/>
              <a:t> 1968)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800" dirty="0"/>
              <a:t>Příklad </a:t>
            </a:r>
            <a:r>
              <a:rPr lang="cs-CZ" sz="2800" dirty="0" err="1"/>
              <a:t>Bernsteinova</a:t>
            </a:r>
            <a:r>
              <a:rPr lang="cs-CZ" sz="2800" dirty="0"/>
              <a:t> výzkumu: Průcha 127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</a:t>
            </a:r>
            <a:r>
              <a:rPr lang="cs-CZ" dirty="0" smtClean="0"/>
              <a:t>: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</a:t>
            </a:r>
            <a:r>
              <a:rPr lang="cs-CZ" dirty="0" smtClean="0"/>
              <a:t>pomaleji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</a:t>
            </a:r>
            <a:r>
              <a:rPr lang="cs-CZ" dirty="0" smtClean="0"/>
              <a:t>podmínky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>
                <a:solidFill>
                  <a:schemeClr val="tx1"/>
                </a:solidFill>
              </a:rPr>
              <a:t>Kognitivní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determinanty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 err="1"/>
              <a:t>Bloomova</a:t>
            </a:r>
            <a:r>
              <a:rPr lang="cs-CZ" dirty="0"/>
              <a:t> teorie: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Neexistují „dobří“ a „špatní“ žáci, ale pouze žáci, kteří se učí rychleji a žáci, kteří se učí pomaleji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Všichni žáci mohou dosáhnou dobrých studijních výsledků, pokud k tomu budou mít vhodné podmínky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dirty="0"/>
              <a:t>- Problém je, že učitelé často předpokládají, </a:t>
            </a:r>
            <a:r>
              <a:rPr lang="cs-CZ" u="sng" dirty="0"/>
              <a:t>že žáci vstupují do vyučovacího procesu vybaveni jistými znalostmi</a:t>
            </a:r>
            <a:r>
              <a:rPr lang="cs-CZ" dirty="0"/>
              <a:t>, aniž by si to ověřili (např. pokud žák nemá osvojenu schopnost porozumět čtenému textu, bude mít zřejmě problémy v dalším vzdělávání a to i v jiných než jazykových předmětech)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Žáci se speciálními vzdělávacími potřebami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9601" y="1633132"/>
            <a:ext cx="8229600" cy="4746738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699850" indent="-516968">
              <a:lnSpc>
                <a:spcPct val="87000"/>
              </a:lnSpc>
              <a:buFont typeface="Times New Roman" pitchFamily="16" charset="0"/>
              <a:buChar char="•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000" dirty="0"/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Nenadaní žáci – Má cenu je nutit?</a:t>
            </a:r>
          </a:p>
          <a:p>
            <a:pPr marL="699850" indent="-516968">
              <a:lnSpc>
                <a:spcPct val="87000"/>
              </a:lnSpc>
              <a:buClrTx/>
              <a:buFont typeface="Wingdings" pitchFamily="2" charset="2"/>
              <a:buChar char="Ø"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 smtClean="0"/>
              <a:t>Nadaní žáci</a:t>
            </a:r>
            <a:endParaRPr lang="cs-CZ" sz="2500" dirty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r>
              <a:rPr lang="cs-CZ" sz="2500" dirty="0"/>
              <a:t>Rozšíření učiva? Demokratické odmítání elitářství</a:t>
            </a:r>
            <a:r>
              <a:rPr lang="cs-CZ" sz="2500" dirty="0" smtClean="0"/>
              <a:t>?</a:t>
            </a:r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 smtClean="0"/>
          </a:p>
          <a:p>
            <a:pPr marL="699850" indent="-516968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699850" algn="l"/>
                <a:tab pos="794892" algn="l"/>
                <a:tab pos="1202418" algn="l"/>
                <a:tab pos="1609944" algn="l"/>
                <a:tab pos="2017470" algn="l"/>
                <a:tab pos="2424996" algn="l"/>
                <a:tab pos="2832522" algn="l"/>
                <a:tab pos="3240048" algn="l"/>
                <a:tab pos="3647574" algn="l"/>
                <a:tab pos="4055100" algn="l"/>
                <a:tab pos="4462626" algn="l"/>
                <a:tab pos="4870152" algn="l"/>
                <a:tab pos="5277678" algn="l"/>
                <a:tab pos="5685204" algn="l"/>
                <a:tab pos="6092730" algn="l"/>
                <a:tab pos="6500256" algn="l"/>
                <a:tab pos="6907782" algn="l"/>
                <a:tab pos="7315308" algn="l"/>
                <a:tab pos="7722834" algn="l"/>
                <a:tab pos="8130360" algn="l"/>
                <a:tab pos="8537886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Učitelská profese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36197" name="Picture 3" descr="C:\Users\Zdenal\AppData\Local\Microsoft\Windows\Temporary Internet Files\Content.IE5\1PRXRB2S\MC9002170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3284538"/>
            <a:ext cx="28543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4" descr="C:\Users\Zdenal\AppData\Local\Microsoft\Windows\Temporary Internet Files\Content.IE5\C176QYP7\MC9002000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18002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smtClean="0"/>
              <a:t>Nevýhody učitelské profese: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endParaRPr lang="cs-CZ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Čím se vyznačuje profese?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910916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soubor znalostí a dovedností, který přesahuje znalosti a dovednosti laických osob? (Do jaké míry může být laik učitelem?)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aplikace výzkumu a teorie v praxi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dlouhá doba speciálního výcviku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kontrola nad licenčními standardy nad požadavky zahájení výkonu příslušného povolání (neaprobovaní učitelé?)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autonomie v rozhodování v rámci své pracovní činnosti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přijetí zodpovědnosti za výkon činností</a:t>
            </a: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4166" algn="l"/>
                <a:tab pos="439207" algn="l"/>
                <a:tab pos="846732" algn="l"/>
                <a:tab pos="1254259" algn="l"/>
                <a:tab pos="1661785" algn="l"/>
                <a:tab pos="2069311" algn="l"/>
                <a:tab pos="2476837" algn="l"/>
                <a:tab pos="2884363" algn="l"/>
                <a:tab pos="3291889" algn="l"/>
                <a:tab pos="3699415" algn="l"/>
                <a:tab pos="4106941" algn="l"/>
                <a:tab pos="4514467" algn="l"/>
                <a:tab pos="4921993" algn="l"/>
                <a:tab pos="5329519" algn="l"/>
                <a:tab pos="5737045" algn="l"/>
                <a:tab pos="6144571" algn="l"/>
                <a:tab pos="6552097" algn="l"/>
                <a:tab pos="6959623" algn="l"/>
                <a:tab pos="7367149" algn="l"/>
                <a:tab pos="7774675" algn="l"/>
                <a:tab pos="8182201" algn="l"/>
              </a:tabLst>
              <a:defRPr/>
            </a:pPr>
            <a:r>
              <a:rPr lang="cs-CZ" dirty="0">
                <a:cs typeface="Times New Roman" pitchFamily="16" charset="0"/>
              </a:rPr>
              <a:t>- existence samostatných sdružení (komor) příslušníků profese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4392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etický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kodex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profese</a:t>
            </a:r>
            <a:endParaRPr lang="en-GB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200" dirty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5416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Vymezení profese učitele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44166" indent="-263524">
              <a:lnSpc>
                <a:spcPct val="87000"/>
              </a:lnSpc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cs-CZ" sz="20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 smtClean="0">
                <a:cs typeface="Times New Roman" pitchFamily="16" charset="0"/>
              </a:rPr>
              <a:t>organizace</a:t>
            </a:r>
            <a:r>
              <a:rPr lang="en-GB" sz="2200" dirty="0" smtClean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poskytující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akreditace</a:t>
            </a:r>
            <a:r>
              <a:rPr lang="en-GB" sz="2200" dirty="0">
                <a:cs typeface="Times New Roman" pitchFamily="16" charset="0"/>
              </a:rPr>
              <a:t> pro </a:t>
            </a:r>
            <a:r>
              <a:rPr lang="en-GB" sz="2200" dirty="0" err="1">
                <a:cs typeface="Times New Roman" pitchFamily="16" charset="0"/>
              </a:rPr>
              <a:t>individuální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 smtClean="0">
                <a:cs typeface="Times New Roman" pitchFamily="16" charset="0"/>
              </a:rPr>
              <a:t>profesionály</a:t>
            </a:r>
            <a:endParaRPr lang="cs-CZ" sz="2200" dirty="0" smtClean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 smtClean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etický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kodex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profese</a:t>
            </a:r>
            <a:endParaRPr lang="en-GB" sz="2200" dirty="0">
              <a:cs typeface="Times New Roman" pitchFamily="16" charset="0"/>
            </a:endParaRPr>
          </a:p>
          <a:p>
            <a:pPr marL="80642" indent="0">
              <a:lnSpc>
                <a:spcPct val="87000"/>
              </a:lnSpc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r>
              <a:rPr lang="en-GB" sz="2200" dirty="0">
                <a:cs typeface="Times New Roman" pitchFamily="16" charset="0"/>
              </a:rPr>
              <a:t>- </a:t>
            </a:r>
            <a:r>
              <a:rPr lang="en-GB" sz="2200" dirty="0" err="1">
                <a:cs typeface="Times New Roman" pitchFamily="16" charset="0"/>
              </a:rPr>
              <a:t>vysoká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sociální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prestiž</a:t>
            </a:r>
            <a:r>
              <a:rPr lang="en-GB" sz="2200" dirty="0">
                <a:cs typeface="Times New Roman" pitchFamily="16" charset="0"/>
              </a:rPr>
              <a:t> a </a:t>
            </a:r>
            <a:r>
              <a:rPr lang="en-GB" sz="2200" dirty="0" err="1">
                <a:cs typeface="Times New Roman" pitchFamily="16" charset="0"/>
              </a:rPr>
              <a:t>vysoký</a:t>
            </a:r>
            <a:r>
              <a:rPr lang="en-GB" sz="2200" dirty="0">
                <a:cs typeface="Times New Roman" pitchFamily="16" charset="0"/>
              </a:rPr>
              <a:t> </a:t>
            </a:r>
            <a:r>
              <a:rPr lang="en-GB" sz="2200" dirty="0" err="1">
                <a:cs typeface="Times New Roman" pitchFamily="16" charset="0"/>
              </a:rPr>
              <a:t>ekonomický</a:t>
            </a:r>
            <a:r>
              <a:rPr lang="en-GB" sz="2200" dirty="0">
                <a:cs typeface="Times New Roman" pitchFamily="16" charset="0"/>
              </a:rPr>
              <a:t> status </a:t>
            </a:r>
            <a:r>
              <a:rPr lang="en-GB" sz="2200" dirty="0" err="1">
                <a:cs typeface="Times New Roman" pitchFamily="16" charset="0"/>
              </a:rPr>
              <a:t>profesionálů</a:t>
            </a:r>
            <a:endParaRPr lang="en-GB" sz="2200" dirty="0">
              <a:cs typeface="Times New Roman" pitchFamily="16" charset="0"/>
            </a:endParaRPr>
          </a:p>
          <a:p>
            <a:pPr marL="344166" indent="-263524">
              <a:lnSpc>
                <a:spcPct val="87000"/>
              </a:lnSpc>
              <a:buClrTx/>
              <a:buSzTx/>
              <a:buFont typeface="Wingdings" pitchFamily="2" charset="2"/>
              <a:buNone/>
              <a:tabLst>
                <a:tab pos="345605" algn="l"/>
                <a:tab pos="440647" algn="l"/>
                <a:tab pos="848173" algn="l"/>
                <a:tab pos="1255699" algn="l"/>
                <a:tab pos="1663225" algn="l"/>
                <a:tab pos="2070751" algn="l"/>
                <a:tab pos="2478277" algn="l"/>
                <a:tab pos="2885803" algn="l"/>
                <a:tab pos="3293329" algn="l"/>
                <a:tab pos="3700855" algn="l"/>
                <a:tab pos="4108381" algn="l"/>
                <a:tab pos="4515907" algn="l"/>
                <a:tab pos="4923433" algn="l"/>
                <a:tab pos="5330959" algn="l"/>
                <a:tab pos="5738485" algn="l"/>
                <a:tab pos="6146011" algn="l"/>
                <a:tab pos="6553537" algn="l"/>
                <a:tab pos="6961063" algn="l"/>
                <a:tab pos="7368589" algn="l"/>
                <a:tab pos="7776115" algn="l"/>
                <a:tab pos="818364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  <p:pic>
        <p:nvPicPr>
          <p:cNvPr id="146440" name="Picture 2" descr="C:\Users\Zdenal\AppData\Local\Microsoft\Windows\Temporary Internet Files\Content.IE5\WLMGEWPP\MP9003998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3559175"/>
            <a:ext cx="38211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VLASTNOST BY MĚL MÍT DOBRÝ UČITEL?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Poznání je lidskou přirozeností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Ideální učitel by měl mít schopnosti špičkového HR manažera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Koho byste vybrali na broušení diamantu?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(T. Hruda)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</a:t>
            </a:r>
            <a:r>
              <a:rPr lang="cs-CZ" dirty="0" smtClean="0">
                <a:cs typeface="Times New Roman" pitchFamily="16" charset="0"/>
              </a:rPr>
              <a:t>(Jan </a:t>
            </a:r>
            <a:r>
              <a:rPr lang="cs-CZ" dirty="0" err="1" smtClean="0">
                <a:cs typeface="Times New Roman" pitchFamily="16" charset="0"/>
              </a:rPr>
              <a:t>Libich</a:t>
            </a:r>
            <a:r>
              <a:rPr lang="cs-CZ" dirty="0" smtClean="0">
                <a:cs typeface="Times New Roman" pitchFamily="16" charset="0"/>
              </a:rPr>
              <a:t>, ekonom)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Vzdělání má přímý vliv na ekonomiku společnosti (lidský kapitál).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Vzdělanější lidé (nemonetární </a:t>
            </a:r>
            <a:r>
              <a:rPr lang="cs-CZ" dirty="0" err="1" smtClean="0">
                <a:cs typeface="Times New Roman" pitchFamily="16" charset="0"/>
              </a:rPr>
              <a:t>benefity</a:t>
            </a:r>
            <a:r>
              <a:rPr lang="cs-CZ" dirty="0" smtClean="0">
                <a:cs typeface="Times New Roman" pitchFamily="16" charset="0"/>
              </a:rPr>
              <a:t>): lepší zdraví, méně kouří, vyšší šance manželství, menší pravděpodobnost rozvodu, atd.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Vzdělanější země mají menší kriminalitu, méně korupce…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Lidský kapitál je nejdůležitějším motorem ekonomického růstu společnosti (chytří lidé vytvářejí inovace).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 PISA testy – šokující výsledky – jasná korelace mezi úrovní výsledků testů patnáctiletých žáků a ekonomickým růstem společnosti.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cs typeface="Times New Roman" pitchFamily="16" charset="0"/>
              </a:rPr>
              <a:t>Jiné faktory – přírodní faktory (například nerostné bohatství, přístup k oceánu, podnebí, velikost země, apod.) jsou ve srovnání s lidskými zdroji zanedbatelné!</a:t>
            </a:r>
            <a:endParaRPr lang="en-GB" dirty="0">
              <a:cs typeface="Times New Roman" pitchFamily="16" charset="0"/>
            </a:endParaRPr>
          </a:p>
          <a:p>
            <a:pPr marL="0" indent="0">
              <a:lnSpc>
                <a:spcPct val="87000"/>
              </a:lnSpc>
              <a:buFont typeface="Wingdings" pitchFamily="2" charset="2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en-GB" sz="2000" dirty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Jeden kvalitní učitel vygeneruje ohromné množství peněz 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Jaké služby poskytují učitelé společnosti?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491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													(Jan </a:t>
            </a:r>
            <a:r>
              <a:rPr lang="cs-CZ" sz="2200" dirty="0" err="1" smtClean="0">
                <a:cs typeface="Times New Roman" pitchFamily="16" charset="0"/>
              </a:rPr>
              <a:t>Libich</a:t>
            </a:r>
            <a:r>
              <a:rPr lang="cs-CZ" sz="2200" dirty="0" smtClean="0">
                <a:cs typeface="Times New Roman" pitchFamily="16" charset="0"/>
              </a:rPr>
              <a:t>, ekonom)  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Všechny stupně vzdělání jsou velmi důležité.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Co ovlivňuje efektivitu výuky? (Tablety? Počet žáků ve třídě?)</a:t>
            </a:r>
          </a:p>
          <a:p>
            <a:pPr marL="366713" lvl="1" indent="0">
              <a:lnSpc>
                <a:spcPct val="87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KVALITA UČITELŮ!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„Dobrý učitel v porovnání s průměrným učitelem zvýší budoucí celoživotní mzdu svých žáků o statisíce až miliony korun.“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Jeden kvalitní učitel vygeneruje ohromné množství peněz na mzdách svých žáků!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sz="2200" dirty="0" smtClean="0">
                <a:cs typeface="Times New Roman" pitchFamily="16" charset="0"/>
              </a:rPr>
              <a:t> Více peněz učitelům – </a:t>
            </a:r>
            <a:r>
              <a:rPr lang="cs-CZ" sz="2200" dirty="0" smtClean="0">
                <a:solidFill>
                  <a:srgbClr val="FF0000"/>
                </a:solidFill>
                <a:cs typeface="Times New Roman" pitchFamily="16" charset="0"/>
              </a:rPr>
              <a:t>eliminace špatných učitelů</a:t>
            </a:r>
            <a:r>
              <a:rPr lang="cs-CZ" sz="2200" dirty="0" smtClean="0">
                <a:cs typeface="Times New Roman" pitchFamily="16" charset="0"/>
              </a:rPr>
              <a:t>.</a:t>
            </a: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  <a:p>
            <a:pPr marL="366713" lvl="1" indent="0">
              <a:lnSpc>
                <a:spcPct val="87000"/>
              </a:lnSpc>
              <a:buFont typeface="Wingdings" pitchFamily="2" charset="2"/>
              <a:buChar char="Ø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cs-CZ" sz="2200" dirty="0" smtClean="0"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Příčiny feminizace ve školství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200" dirty="0"/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Ve všech vyspělých zemích je vysoká </a:t>
            </a:r>
            <a:r>
              <a:rPr lang="cs-CZ" sz="2200" dirty="0">
                <a:solidFill>
                  <a:srgbClr val="FF0000"/>
                </a:solidFill>
              </a:rPr>
              <a:t>převaha žen v předškolní a primární úrovni vzdělávání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nižším a vyšším sekundárním (druhý stupeň ZŠ a SŠ) se podíl mužů zvyšuje. Ve většině zemí i zde převažují ženy. Výjimku představují země: Dánsko (70% mužů), Německo (60% mužů), Švýcarsko (68% mužů), Čína (64% mužů)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 ČR převládají ženy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Podíl českých žen na magisterských studijních programech </a:t>
            </a:r>
            <a:r>
              <a:rPr lang="cs-CZ" sz="2200" dirty="0">
                <a:solidFill>
                  <a:srgbClr val="FF0000"/>
                </a:solidFill>
              </a:rPr>
              <a:t>(cca 50%) je v významně vyšší než je obvyklé v jiných zemích EU (Rakousko, Švýcarsko 25% žen; Německo 26% žen, Francie 31% žen, UK 32% žen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tabulka prestiže zaměstnání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2690"/>
            <a:ext cx="6899543" cy="659531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Centrum pro výzkum veřejného mínění, Sociologický ústav AV ČR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>
                <a:solidFill>
                  <a:schemeClr val="tx1"/>
                </a:solidFill>
              </a:rPr>
              <a:t>Prestiž učitelské profese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Průzkumy ukazují, že vysoká feminizace nemá vliv na prestiž učitelské profese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dirty="0" smtClean="0"/>
              <a:t>Podobné výsledky (poměrně vysoké hodnocení prestiže učitele) se ukázaly i v jiných zemích (např. v USA)</a:t>
            </a:r>
          </a:p>
          <a:p>
            <a:pPr>
              <a:lnSpc>
                <a:spcPct val="93000"/>
              </a:lnSpc>
              <a:buClrTx/>
              <a:buSz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dirty="0"/>
          </a:p>
        </p:txBody>
      </p:sp>
      <p:pic>
        <p:nvPicPr>
          <p:cNvPr id="153608" name="Picture 2" descr="C:\Users\Zdenal\AppData\Local\Microsoft\Windows\Temporary Internet Files\Content.IE5\QJSC0R5Z\MP9004317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59175"/>
            <a:ext cx="26130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</a:t>
            </a:r>
            <a:r>
              <a:rPr lang="cs-CZ" sz="2200" dirty="0" smtClean="0"/>
              <a:t>?</a:t>
            </a:r>
            <a:endParaRPr lang="cs-CZ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</a:t>
            </a:r>
            <a:r>
              <a:rPr lang="cs-CZ" sz="2200" dirty="0" smtClean="0"/>
              <a:t>: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04783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Mají osobnostní charakteristiky vliv na kvalitu, efektivnost a výsledky edukačních procesů?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Vlastnosti determinující kvalitu učitele: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stupeň učitelovy kvalifikace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rozsah výcviku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specializace (v předmětech)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věk (jak souvisí s profesní zkušeností;  výzkumy nepotvrzují, že by s věkem dobře korelovaly </a:t>
            </a:r>
            <a:r>
              <a:rPr lang="cs-CZ" sz="2200" dirty="0" smtClean="0"/>
              <a:t>vzdělávací výsledky)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profesní zkušenost</a:t>
            </a:r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verbální </a:t>
            </a:r>
            <a:r>
              <a:rPr lang="cs-CZ" sz="2200" dirty="0" smtClean="0"/>
              <a:t>schopnosti</a:t>
            </a:r>
            <a:endParaRPr lang="cs-CZ" sz="2200" dirty="0"/>
          </a:p>
          <a:p>
            <a:pPr marL="305285" indent="-305285">
              <a:lnSpc>
                <a:spcPct val="80000"/>
              </a:lnSpc>
              <a:buClrTx/>
              <a:buSz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200" dirty="0"/>
              <a:t>- postoje</a:t>
            </a:r>
          </a:p>
        </p:txBody>
      </p:sp>
    </p:spTree>
    <p:extLst>
      <p:ext uri="{BB962C8B-B14F-4D97-AF65-F5344CB8AC3E}">
        <p14:creationId xmlns:p14="http://schemas.microsoft.com/office/powerpoint/2010/main" val="2261421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Osobnostní charakteristiky učitelů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Výzkumy (</a:t>
            </a:r>
            <a:r>
              <a:rPr lang="cs-CZ" sz="2500" dirty="0" err="1"/>
              <a:t>metaanalýza</a:t>
            </a:r>
            <a:r>
              <a:rPr lang="cs-CZ" sz="2500" dirty="0"/>
              <a:t>) ukazují, že osobnostní charakteristiky nejsou významně silným determinujícím faktorem určující edukační výsledky edukačních procesů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Rozhodující jsou </a:t>
            </a:r>
            <a:r>
              <a:rPr lang="cs-CZ" sz="2500" u="sng" dirty="0"/>
              <a:t>aktivity</a:t>
            </a:r>
            <a:r>
              <a:rPr lang="cs-CZ" sz="2500" dirty="0"/>
              <a:t> této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</a:t>
            </a:r>
            <a:r>
              <a:rPr lang="cs-CZ" sz="2500" dirty="0" smtClean="0"/>
              <a:t>vymezit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</a:t>
            </a:r>
            <a:r>
              <a:rPr lang="cs-CZ" sz="2500" dirty="0" smtClean="0"/>
              <a:t>charakteristiky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</a:t>
            </a:r>
            <a:r>
              <a:rPr lang="cs-CZ" sz="2500" dirty="0" smtClean="0"/>
              <a:t>: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</a:t>
            </a:r>
            <a:r>
              <a:rPr lang="cs-CZ" sz="2500" dirty="0" smtClean="0"/>
              <a:t>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958222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</a:t>
            </a:r>
            <a:r>
              <a:rPr lang="cs-CZ" sz="2500" dirty="0" smtClean="0"/>
              <a:t>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411417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Kompetence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Je těžké je vymezit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Dva úspěšní učitelé mohou mít zcela odlišné charakteristiky</a:t>
            </a:r>
          </a:p>
          <a:p>
            <a:pPr>
              <a:lnSpc>
                <a:spcPct val="93000"/>
              </a:lnSpc>
              <a:buClrTx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Přesto něco jako kompetence učitele existuje: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1.	spouštěcí kompetence (pedagogické schopnosti učitele řídit a hodnotit výuku)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2.	růstový potenciál (ten umožňuje sebereflexi a samostatný rozvoj profesionality učitele)</a:t>
            </a:r>
          </a:p>
          <a:p>
            <a:pPr marL="0" indent="0">
              <a:lnSpc>
                <a:spcPct val="93000"/>
              </a:lnSpc>
              <a:buClrTx/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3.	výzkumné dovednosti (schopnost empirického zkoumání vlastní činnosti vedoucí k jejímu zlepšování</a:t>
            </a:r>
            <a:r>
              <a:rPr lang="cs-CZ" sz="2500" dirty="0" smtClean="0"/>
              <a:t>) 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  <a:endParaRPr lang="cs-CZ" sz="2500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</a:t>
            </a: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Vysoká odpovědnost, nízké pravomoci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Syndrom vyhoření (vyhasnutí)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Kdo syndrom vyhoření popsal?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Jakých profesí se týká?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Celkové emoční vyčerpání spojené s profesí (způsobené chronickým stresem)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Typické situace pro vyvolání syndromu vyhoření: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Konflikt mezi snahou pracovat co nejlépe a pocitem, že požadavkům není možné dostát (a že práce není dostatečně ohodnocena)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	- Vysoká odpovědnost, nízké pravomoci</a:t>
            </a:r>
          </a:p>
          <a:p>
            <a:pPr>
              <a:lnSpc>
                <a:spcPct val="93000"/>
              </a:lnSpc>
              <a:buClrTx/>
              <a:buFont typeface="Wingdings" panose="05000000000000000000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 smtClean="0"/>
              <a:t>Příznaky: apatie, deprese, vyčerpání, psychosomatické problémy, sociální problémy, drogy, ztráta zájmu o vše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325196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</a:t>
            </a:r>
            <a:r>
              <a:rPr lang="cs-CZ" sz="2500" dirty="0" smtClean="0"/>
              <a:t>“)</a:t>
            </a: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29600" cy="114636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82945" tIns="41473" rIns="82945" bIns="41473"/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err="1" smtClean="0">
                <a:solidFill>
                  <a:schemeClr val="tx1"/>
                </a:solidFill>
              </a:rPr>
              <a:t>Burnout</a:t>
            </a:r>
            <a:r>
              <a:rPr lang="cs-CZ" dirty="0" smtClean="0">
                <a:solidFill>
                  <a:schemeClr val="tx1"/>
                </a:solidFill>
              </a:rPr>
              <a:t> efekt učitele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4800" y="1633132"/>
            <a:ext cx="8229600" cy="4876352"/>
          </a:xfrm>
          <a:noFill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Jak předcházet vyhoření?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další vzdělávání učitelů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využívání prázdnin (k „dobíjení baterií“)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osvojení si technik na překonávání stresu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oddělení práce a osobního života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r>
              <a:rPr lang="cs-CZ" sz="2500" dirty="0"/>
              <a:t>-	možnost profesionálního růstu</a:t>
            </a:r>
          </a:p>
          <a:p>
            <a:pPr marL="0" indent="0">
              <a:lnSpc>
                <a:spcPct val="93000"/>
              </a:lnSpc>
              <a:buFont typeface="Wingdings" pitchFamily="2" charset="2"/>
              <a:buNone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  <a:defRPr/>
            </a:pPr>
            <a:endParaRPr lang="cs-CZ" sz="2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82945" tIns="41473" rIns="82945" bIns="41473"/>
          <a:lstStyle/>
          <a:p>
            <a:pPr hangingPunct="1"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PRŮCHA, J; Moderní pedagogika. Praha : Portál, 2002. ISBN 80-7178-631-4.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  <a:p>
            <a:pPr marL="0" indent="0" hangingPunct="1">
              <a:lnSpc>
                <a:spcPct val="90000"/>
              </a:lnSpc>
              <a:buFont typeface="Wingdings" pitchFamily="2" charset="2"/>
              <a:buNone/>
              <a:tabLst>
                <a:tab pos="327025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</a:tabLst>
            </a:pPr>
            <a:r>
              <a:rPr lang="cs-CZ" altLang="cs-CZ" smtClean="0"/>
              <a:t>Použité obrázky: Klipart MS PowerPoint (Microsoft)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Vzdělávací cíle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Prestiž?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Zařadit se dokonale do společnosti?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Nenechat společnost, aby nás pohltila a přizpůsobila svým potřebám? (Bělohradský, </a:t>
            </a:r>
            <a:r>
              <a:rPr lang="cs-CZ" altLang="cs-CZ" dirty="0" err="1" smtClean="0"/>
              <a:t>Rogers</a:t>
            </a:r>
            <a:r>
              <a:rPr lang="cs-CZ" altLang="cs-CZ" dirty="0" smtClean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Nenechat společnost, aby nás pohltila a přizpůsobila svým potřebám? (Bělohradský, Rogers)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Dobrý zaměstnanec?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Zařadit se dokonale do společnosti?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Nenechat společnost, aby nás pohltila a přizpůsobila svým potřebám? (Bělohradský, </a:t>
            </a:r>
            <a:r>
              <a:rPr lang="cs-CZ" altLang="cs-CZ" dirty="0" err="1" smtClean="0"/>
              <a:t>Rogers</a:t>
            </a:r>
            <a:r>
              <a:rPr lang="cs-CZ" altLang="cs-CZ" dirty="0" smtClean="0"/>
              <a:t>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Dobrý zaměstnanec?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dirty="0" err="1" smtClean="0"/>
              <a:t>Michel</a:t>
            </a:r>
            <a:r>
              <a:rPr lang="cs-CZ" dirty="0" smtClean="0"/>
              <a:t> de </a:t>
            </a:r>
            <a:r>
              <a:rPr lang="cs-CZ" dirty="0" err="1" smtClean="0"/>
              <a:t>Montaigne</a:t>
            </a:r>
            <a:endParaRPr lang="cs-CZ" dirty="0" smtClean="0"/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Nižší ročníky - socializace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- Vyšší stupeň - rozvoj individuálních kvalit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Není možné předat vše, co lidská civilizace umí.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Obecné cíle - krátkodobé výukové cíle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u="sng" dirty="0" smtClean="0"/>
              <a:t>Zprostředkující model</a:t>
            </a:r>
            <a:r>
              <a:rPr lang="cs-CZ" altLang="cs-CZ" dirty="0" smtClean="0"/>
              <a:t> (manipulativní)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versus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000099"/>
              </a:buClr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	</a:t>
            </a:r>
            <a:r>
              <a:rPr lang="cs-CZ" altLang="cs-CZ" u="sng" dirty="0" smtClean="0"/>
              <a:t>Vstřícný model (</a:t>
            </a:r>
            <a:r>
              <a:rPr lang="cs-CZ" altLang="cs-CZ" dirty="0" smtClean="0"/>
              <a:t>zaměřený na proces)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900"/>
              </a:spcBef>
              <a:buFont typeface="Wingdings" pitchFamily="2" charset="2"/>
              <a:buNone/>
              <a:defRPr/>
            </a:pPr>
            <a:r>
              <a:rPr lang="cs-CZ" altLang="cs-CZ" sz="4000" dirty="0" smtClean="0"/>
              <a:t>Dělení podle míry obecnosti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	</a:t>
            </a:r>
            <a:r>
              <a:rPr lang="cs-CZ" altLang="cs-CZ" sz="2800" dirty="0" smtClean="0"/>
              <a:t>obecné (vzdělávací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specifické (výukové cíle)</a:t>
            </a:r>
          </a:p>
          <a:p>
            <a:pPr eaLnBrk="1" hangingPunct="1"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	konkrétní (učební cíle)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Vzděláváním na čtyřletých gymnáziích a na vyšším stupni víceletých gymnázií se usiluje o naplnění těchto cílů: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klíčovými kompetencemi na úrovni, kterou předpokládá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vybavit žáky širokým vzdělanostním základem na úrovni, kterou popisuje RVP 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dirty="0" smtClean="0"/>
              <a:t>připravit žáky k celoživotnímu učení, profesnímu, občanskému i osobnímu uplatnění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 smtClean="0"/>
              <a:t>Nevýhody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Peníze?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Práce s lidmi – odpovědnost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Administrativní činnost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Namáhavé zaměstnání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Prestiž?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Stres, hrozba vyhoření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Výukové cíle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defRPr/>
            </a:pPr>
            <a:r>
              <a:rPr lang="cs-CZ" altLang="cs-CZ" dirty="0" smtClean="0"/>
              <a:t>Obecný cíl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Umožnit žákům rozvinout porozumění umění v dvacátém století.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  <a:defRPr/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/>
            </a:pPr>
            <a:r>
              <a:rPr lang="cs-CZ" altLang="cs-CZ" dirty="0" smtClean="0"/>
              <a:t>Specifické cíle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Vysvětlit žákům základní principy parního stroje.</a:t>
            </a:r>
          </a:p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altLang="cs-CZ" sz="2800" dirty="0" smtClean="0"/>
              <a:t>Přezkoumat hlavní události, které vedly ke druhé světové válce.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            vágní              		</a:t>
            </a:r>
            <a:r>
              <a:rPr lang="cs-CZ" altLang="cs-CZ" b="1" dirty="0">
                <a:solidFill>
                  <a:schemeClr val="tx1"/>
                </a:solidFill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</a:rPr>
              <a:t>    výkonové</a:t>
            </a:r>
          </a:p>
        </p:txBody>
      </p:sp>
      <p:graphicFrame>
        <p:nvGraphicFramePr>
          <p:cNvPr id="455756" name="Group 76"/>
          <p:cNvGraphicFramePr>
            <a:graphicFrameLocks noGrp="1"/>
          </p:cNvGraphicFramePr>
          <p:nvPr>
            <p:ph type="body" idx="1"/>
          </p:nvPr>
        </p:nvGraphicFramePr>
        <p:xfrm>
          <a:off x="250825" y="1916113"/>
          <a:ext cx="8281988" cy="3154362"/>
        </p:xfrm>
        <a:graphic>
          <a:graphicData uri="http://schemas.openxmlformats.org/drawingml/2006/table">
            <a:tbl>
              <a:tblPr/>
              <a:tblGrid>
                <a:gridCol w="413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Vědět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Napsat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6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Porozumět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Vysvětlit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si jistý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Demonstrovat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Ocenit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Vyhodnotit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88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Být seznámen s něčím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Vyjmenovat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94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Pochopit</a:t>
                      </a:r>
                    </a:p>
                  </a:txBody>
                  <a:tcPr marL="91452" marR="91452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Gothic" pitchFamily="49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5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Gothic" pitchFamily="49" charset="-128"/>
                          <a:cs typeface="Times New Roman" pitchFamily="18" charset="0"/>
                        </a:rPr>
                        <a:t>Vytvořit</a:t>
                      </a:r>
                    </a:p>
                  </a:txBody>
                  <a:tcPr marL="91452" marR="91452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Obecný, nevýkonový, výkonový cíl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smtClean="0">
                <a:cs typeface="Times New Roman" pitchFamily="18" charset="0"/>
              </a:rPr>
              <a:t>1. Obecný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smtClean="0">
                <a:cs typeface="Times New Roman" pitchFamily="18" charset="0"/>
              </a:rPr>
              <a:t>Zlepšit žákovské porozumění významu propagandy v 20. stol.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smtClean="0">
                <a:cs typeface="Times New Roman" pitchFamily="18" charset="0"/>
              </a:rPr>
              <a:t>2. Nevýkonový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smtClean="0">
                <a:cs typeface="Times New Roman" pitchFamily="18" charset="0"/>
              </a:rPr>
              <a:t>Rozvinout povědomí žáků o autorově předpojatosti ve vybraných článcích</a:t>
            </a:r>
          </a:p>
          <a:p>
            <a:pPr marL="0" indent="0" eaLnBrk="1" hangingPunct="1">
              <a:lnSpc>
                <a:spcPct val="80000"/>
              </a:lnSpc>
              <a:spcBef>
                <a:spcPts val="1000"/>
              </a:spcBef>
              <a:buFont typeface="Wingdings" pitchFamily="2" charset="2"/>
              <a:buNone/>
            </a:pPr>
            <a:r>
              <a:rPr lang="cs-CZ" altLang="cs-CZ" sz="4400" smtClean="0">
                <a:cs typeface="Times New Roman" pitchFamily="18" charset="0"/>
              </a:rPr>
              <a:t>3. Výkonový cíl</a:t>
            </a: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</a:pPr>
            <a:r>
              <a:rPr lang="cs-CZ" altLang="cs-CZ" smtClean="0">
                <a:cs typeface="Times New Roman" pitchFamily="18" charset="0"/>
              </a:rPr>
              <a:t>Žák </a:t>
            </a:r>
            <a:r>
              <a:rPr lang="cs-CZ" altLang="cs-CZ" i="1" smtClean="0">
                <a:cs typeface="Times New Roman" pitchFamily="18" charset="0"/>
              </a:rPr>
              <a:t>vyjmenuje</a:t>
            </a:r>
            <a:r>
              <a:rPr lang="cs-CZ" altLang="cs-CZ" smtClean="0">
                <a:cs typeface="Times New Roman" pitchFamily="18" charset="0"/>
              </a:rPr>
              <a:t> šest vět z pasáže o propagandě, které ukazují předpojatost a vyjadřují úhel pohledu autora textu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jasné učitelům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Výhody výkonových cílů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</a:pPr>
            <a:endParaRPr lang="cs-CZ" altLang="cs-CZ" b="1" smtClean="0"/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pozorovatelné, měřitelné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snadno srozumitelné pro žáky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organizaci výuky specifickými cíli a výsledky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Vyjasňují myšlení a plánování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Jsou jasné učitelům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Usnadňují evaluaci a hodnocení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Albert Einstein</a:t>
            </a:r>
          </a:p>
        </p:txBody>
      </p:sp>
      <p:pic>
        <p:nvPicPr>
          <p:cNvPr id="191491" name="Picture 5" descr="http://artinvestment.ru/content/download/news/20090105_andy_warhol_albert_einst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557338"/>
            <a:ext cx="4679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  <a:endParaRPr lang="cs-CZ" altLang="cs-CZ" sz="8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Identifikovat základní vizuální charakteristiky kompozice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Rozvinout u žáků pochopení obrazu Albert Einstein od Andyho Warhola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cs-CZ" altLang="cs-CZ" sz="2200" dirty="0" smtClean="0">
                <a:cs typeface="Times New Roman" pitchFamily="18" charset="0"/>
              </a:rPr>
              <a:t>Rozeznat prvky pop </a:t>
            </a:r>
            <a:r>
              <a:rPr lang="cs-CZ" altLang="cs-CZ" sz="2200" dirty="0" err="1" smtClean="0">
                <a:cs typeface="Times New Roman" pitchFamily="18" charset="0"/>
              </a:rPr>
              <a:t>artu</a:t>
            </a:r>
            <a:endParaRPr lang="cs-CZ" altLang="cs-CZ" sz="22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None/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Výkonové a nevýkonové cíle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Nevýkonový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Rozvinout u žáků pochopení obrazu Albert Einstein od </a:t>
            </a:r>
            <a:r>
              <a:rPr lang="cs-CZ" altLang="cs-CZ" sz="2000" dirty="0" err="1" smtClean="0">
                <a:cs typeface="Times New Roman" pitchFamily="18" charset="0"/>
              </a:rPr>
              <a:t>Andyho</a:t>
            </a:r>
            <a:r>
              <a:rPr lang="cs-CZ" altLang="cs-CZ" sz="2000" dirty="0" smtClean="0">
                <a:cs typeface="Times New Roman" pitchFamily="18" charset="0"/>
              </a:rPr>
              <a:t> </a:t>
            </a:r>
            <a:r>
              <a:rPr lang="cs-CZ" altLang="cs-CZ" sz="2000" dirty="0" err="1" smtClean="0">
                <a:cs typeface="Times New Roman" pitchFamily="18" charset="0"/>
              </a:rPr>
              <a:t>Warhola</a:t>
            </a: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800" b="1" dirty="0" smtClean="0">
                <a:cs typeface="Times New Roman" pitchFamily="18" charset="0"/>
              </a:rPr>
              <a:t>Výkonový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000" dirty="0" smtClean="0">
                <a:cs typeface="Times New Roman" pitchFamily="18" charset="0"/>
              </a:rPr>
              <a:t>Na konci hodiny bude třída schopná:</a:t>
            </a:r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8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Identifikovat základní vizuální charakteristiky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Analyzovat jednotu struktury kompozice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Vysvětlit význam kompozice jako součást zobrazování v 60. letech 20. stol.</a:t>
            </a: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Rozeznat prvky pop </a:t>
            </a:r>
            <a:r>
              <a:rPr lang="cs-CZ" altLang="cs-CZ" sz="2200" dirty="0" err="1" smtClean="0">
                <a:cs typeface="Times New Roman" pitchFamily="18" charset="0"/>
              </a:rPr>
              <a:t>artu</a:t>
            </a:r>
            <a:endParaRPr lang="cs-CZ" altLang="cs-CZ" sz="2200" dirty="0" smtClean="0"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550"/>
              </a:spcBef>
              <a:buClr>
                <a:srgbClr val="002060"/>
              </a:buClr>
              <a:buFont typeface="Wingdings" pitchFamily="2" charset="2"/>
              <a:buChar char="§"/>
            </a:pPr>
            <a:r>
              <a:rPr lang="cs-CZ" altLang="cs-CZ" sz="2200" dirty="0" smtClean="0">
                <a:cs typeface="Times New Roman" pitchFamily="18" charset="0"/>
              </a:rPr>
              <a:t>Popsat osobní pohled na obraz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itchFamily="2" charset="2"/>
              <a:buChar char="§"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Atomizují učivo na malé celky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Nevýhody výkonových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Činí z učení technickou disciplínu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Zdůrazňují pouze pozorovatelné aspekty edukačních procesů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Popírají neměřitelné, nepozorovatelné a dlouhodobé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Edukace je příliš zaměřena na dosahování výsledků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Atomizují učivo na malé celky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Z pochopení dělají výkon, předvedení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chemeClr val="tx1"/>
                </a:solidFill>
              </a:rPr>
              <a:t>Revidovaný systém </a:t>
            </a:r>
            <a:r>
              <a:rPr lang="cs-CZ" altLang="cs-CZ" sz="3200" b="1" dirty="0" err="1" smtClean="0">
                <a:solidFill>
                  <a:schemeClr val="tx1"/>
                </a:solidFill>
              </a:rPr>
              <a:t>BLoomovy</a:t>
            </a:r>
            <a:r>
              <a:rPr lang="cs-CZ" altLang="cs-CZ" sz="3200" b="1" dirty="0" smtClean="0">
                <a:solidFill>
                  <a:schemeClr val="tx1"/>
                </a:solidFill>
              </a:rPr>
              <a:t> taxonomie</a:t>
            </a:r>
          </a:p>
        </p:txBody>
      </p:sp>
      <p:grpSp>
        <p:nvGrpSpPr>
          <p:cNvPr id="206851" name="Group 4"/>
          <p:cNvGrpSpPr>
            <a:grpSpLocks/>
          </p:cNvGrpSpPr>
          <p:nvPr/>
        </p:nvGrpSpPr>
        <p:grpSpPr bwMode="auto">
          <a:xfrm>
            <a:off x="468313" y="1722438"/>
            <a:ext cx="8448675" cy="4454525"/>
            <a:chOff x="385" y="1117"/>
            <a:chExt cx="5552" cy="2806"/>
          </a:xfrm>
        </p:grpSpPr>
        <p:sp>
          <p:nvSpPr>
            <p:cNvPr id="206852" name="AutoShape 5"/>
            <p:cNvSpPr>
              <a:spLocks noChangeArrowheads="1"/>
            </p:cNvSpPr>
            <p:nvPr/>
          </p:nvSpPr>
          <p:spPr bwMode="auto">
            <a:xfrm>
              <a:off x="385" y="1117"/>
              <a:ext cx="5553" cy="2807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53" name="Rectangle 6"/>
            <p:cNvSpPr>
              <a:spLocks noChangeArrowheads="1"/>
            </p:cNvSpPr>
            <p:nvPr/>
          </p:nvSpPr>
          <p:spPr bwMode="auto">
            <a:xfrm>
              <a:off x="441" y="1302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hodnocení</a:t>
              </a:r>
            </a:p>
          </p:txBody>
        </p:sp>
        <p:sp>
          <p:nvSpPr>
            <p:cNvPr id="206854" name="Rectangle 7"/>
            <p:cNvSpPr>
              <a:spLocks noChangeArrowheads="1"/>
            </p:cNvSpPr>
            <p:nvPr/>
          </p:nvSpPr>
          <p:spPr bwMode="auto">
            <a:xfrm>
              <a:off x="3104" y="1302"/>
              <a:ext cx="20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tvořit</a:t>
              </a:r>
            </a:p>
          </p:txBody>
        </p:sp>
        <p:sp>
          <p:nvSpPr>
            <p:cNvPr id="206855" name="Rectangle 8"/>
            <p:cNvSpPr>
              <a:spLocks noChangeArrowheads="1"/>
            </p:cNvSpPr>
            <p:nvPr/>
          </p:nvSpPr>
          <p:spPr bwMode="auto">
            <a:xfrm>
              <a:off x="441" y="1646"/>
              <a:ext cx="2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syntéza</a:t>
              </a:r>
            </a:p>
          </p:txBody>
        </p:sp>
        <p:sp>
          <p:nvSpPr>
            <p:cNvPr id="206856" name="Rectangle 9"/>
            <p:cNvSpPr>
              <a:spLocks noChangeArrowheads="1"/>
            </p:cNvSpPr>
            <p:nvPr/>
          </p:nvSpPr>
          <p:spPr bwMode="auto">
            <a:xfrm>
              <a:off x="3114" y="1646"/>
              <a:ext cx="32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hodnotit</a:t>
              </a:r>
            </a:p>
          </p:txBody>
        </p:sp>
        <p:sp>
          <p:nvSpPr>
            <p:cNvPr id="206857" name="Rectangle 10"/>
            <p:cNvSpPr>
              <a:spLocks noChangeArrowheads="1"/>
            </p:cNvSpPr>
            <p:nvPr/>
          </p:nvSpPr>
          <p:spPr bwMode="auto">
            <a:xfrm>
              <a:off x="437" y="1991"/>
              <a:ext cx="29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analýza</a:t>
              </a:r>
            </a:p>
          </p:txBody>
        </p:sp>
        <p:sp>
          <p:nvSpPr>
            <p:cNvPr id="206858" name="Rectangle 11"/>
            <p:cNvSpPr>
              <a:spLocks noChangeArrowheads="1"/>
            </p:cNvSpPr>
            <p:nvPr/>
          </p:nvSpPr>
          <p:spPr bwMode="auto">
            <a:xfrm>
              <a:off x="3125" y="1991"/>
              <a:ext cx="41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analyzovat</a:t>
              </a:r>
            </a:p>
          </p:txBody>
        </p:sp>
        <p:sp>
          <p:nvSpPr>
            <p:cNvPr id="206859" name="Rectangle 12"/>
            <p:cNvSpPr>
              <a:spLocks noChangeArrowheads="1"/>
            </p:cNvSpPr>
            <p:nvPr/>
          </p:nvSpPr>
          <p:spPr bwMode="auto">
            <a:xfrm>
              <a:off x="433" y="2336"/>
              <a:ext cx="31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aplikace</a:t>
              </a:r>
            </a:p>
          </p:txBody>
        </p:sp>
        <p:sp>
          <p:nvSpPr>
            <p:cNvPr id="206860" name="Rectangle 13"/>
            <p:cNvSpPr>
              <a:spLocks noChangeArrowheads="1"/>
            </p:cNvSpPr>
            <p:nvPr/>
          </p:nvSpPr>
          <p:spPr bwMode="auto">
            <a:xfrm>
              <a:off x="3113" y="2336"/>
              <a:ext cx="35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aplikovat</a:t>
              </a:r>
            </a:p>
          </p:txBody>
        </p:sp>
        <p:sp>
          <p:nvSpPr>
            <p:cNvPr id="206861" name="Rectangle 14"/>
            <p:cNvSpPr>
              <a:spLocks noChangeArrowheads="1"/>
            </p:cNvSpPr>
            <p:nvPr/>
          </p:nvSpPr>
          <p:spPr bwMode="auto">
            <a:xfrm>
              <a:off x="441" y="2681"/>
              <a:ext cx="40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pochopení</a:t>
              </a:r>
            </a:p>
          </p:txBody>
        </p:sp>
        <p:sp>
          <p:nvSpPr>
            <p:cNvPr id="206862" name="Rectangle 15"/>
            <p:cNvSpPr>
              <a:spLocks noChangeArrowheads="1"/>
            </p:cNvSpPr>
            <p:nvPr/>
          </p:nvSpPr>
          <p:spPr bwMode="auto">
            <a:xfrm>
              <a:off x="3119" y="2681"/>
              <a:ext cx="31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rozumět</a:t>
              </a:r>
            </a:p>
          </p:txBody>
        </p:sp>
        <p:sp>
          <p:nvSpPr>
            <p:cNvPr id="206863" name="Rectangle 16"/>
            <p:cNvSpPr>
              <a:spLocks noChangeArrowheads="1"/>
            </p:cNvSpPr>
            <p:nvPr/>
          </p:nvSpPr>
          <p:spPr bwMode="auto">
            <a:xfrm>
              <a:off x="433" y="3025"/>
              <a:ext cx="27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znalost</a:t>
              </a:r>
            </a:p>
          </p:txBody>
        </p:sp>
        <p:sp>
          <p:nvSpPr>
            <p:cNvPr id="206864" name="Rectangle 17"/>
            <p:cNvSpPr>
              <a:spLocks noChangeArrowheads="1"/>
            </p:cNvSpPr>
            <p:nvPr/>
          </p:nvSpPr>
          <p:spPr bwMode="auto">
            <a:xfrm>
              <a:off x="3135" y="3025"/>
              <a:ext cx="485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zapamatovat</a:t>
              </a:r>
            </a:p>
          </p:txBody>
        </p:sp>
        <p:sp>
          <p:nvSpPr>
            <p:cNvPr id="206865" name="Rectangle 18"/>
            <p:cNvSpPr>
              <a:spLocks noChangeArrowheads="1"/>
            </p:cNvSpPr>
            <p:nvPr/>
          </p:nvSpPr>
          <p:spPr bwMode="auto">
            <a:xfrm>
              <a:off x="3158" y="3372"/>
              <a:ext cx="82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samostatná znalostní </a:t>
              </a:r>
            </a:p>
          </p:txBody>
        </p:sp>
        <p:sp>
          <p:nvSpPr>
            <p:cNvPr id="206866" name="Rectangle 19"/>
            <p:cNvSpPr>
              <a:spLocks noChangeArrowheads="1"/>
            </p:cNvSpPr>
            <p:nvPr/>
          </p:nvSpPr>
          <p:spPr bwMode="auto">
            <a:xfrm>
              <a:off x="3121" y="3543"/>
              <a:ext cx="32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</a:t>
              </a:r>
            </a:p>
          </p:txBody>
        </p:sp>
        <p:sp>
          <p:nvSpPr>
            <p:cNvPr id="206867" name="Line 20"/>
            <p:cNvSpPr>
              <a:spLocks noChangeShapeType="1"/>
            </p:cNvSpPr>
            <p:nvPr/>
          </p:nvSpPr>
          <p:spPr bwMode="auto">
            <a:xfrm>
              <a:off x="398" y="1289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68" name="Rectangle 21"/>
            <p:cNvSpPr>
              <a:spLocks noChangeArrowheads="1"/>
            </p:cNvSpPr>
            <p:nvPr/>
          </p:nvSpPr>
          <p:spPr bwMode="auto">
            <a:xfrm>
              <a:off x="398" y="1289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69" name="Line 22"/>
            <p:cNvSpPr>
              <a:spLocks noChangeShapeType="1"/>
            </p:cNvSpPr>
            <p:nvPr/>
          </p:nvSpPr>
          <p:spPr bwMode="auto">
            <a:xfrm>
              <a:off x="398" y="146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0" name="Rectangle 23"/>
            <p:cNvSpPr>
              <a:spLocks noChangeArrowheads="1"/>
            </p:cNvSpPr>
            <p:nvPr/>
          </p:nvSpPr>
          <p:spPr bwMode="auto">
            <a:xfrm>
              <a:off x="398" y="146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1" name="Line 24"/>
            <p:cNvSpPr>
              <a:spLocks noChangeShapeType="1"/>
            </p:cNvSpPr>
            <p:nvPr/>
          </p:nvSpPr>
          <p:spPr bwMode="auto">
            <a:xfrm>
              <a:off x="385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2" name="Rectangle 25"/>
            <p:cNvSpPr>
              <a:spLocks noChangeArrowheads="1"/>
            </p:cNvSpPr>
            <p:nvPr/>
          </p:nvSpPr>
          <p:spPr bwMode="auto">
            <a:xfrm>
              <a:off x="385" y="1289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3" name="Line 26"/>
            <p:cNvSpPr>
              <a:spLocks noChangeShapeType="1"/>
            </p:cNvSpPr>
            <p:nvPr/>
          </p:nvSpPr>
          <p:spPr bwMode="auto">
            <a:xfrm>
              <a:off x="1652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4" name="Rectangle 27"/>
            <p:cNvSpPr>
              <a:spLocks noChangeArrowheads="1"/>
            </p:cNvSpPr>
            <p:nvPr/>
          </p:nvSpPr>
          <p:spPr bwMode="auto">
            <a:xfrm>
              <a:off x="1652" y="1302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5" name="Line 28"/>
            <p:cNvSpPr>
              <a:spLocks noChangeShapeType="1"/>
            </p:cNvSpPr>
            <p:nvPr/>
          </p:nvSpPr>
          <p:spPr bwMode="auto">
            <a:xfrm>
              <a:off x="398" y="163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6" name="Rectangle 29"/>
            <p:cNvSpPr>
              <a:spLocks noChangeArrowheads="1"/>
            </p:cNvSpPr>
            <p:nvPr/>
          </p:nvSpPr>
          <p:spPr bwMode="auto">
            <a:xfrm>
              <a:off x="398" y="163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7" name="Line 30"/>
            <p:cNvSpPr>
              <a:spLocks noChangeShapeType="1"/>
            </p:cNvSpPr>
            <p:nvPr/>
          </p:nvSpPr>
          <p:spPr bwMode="auto">
            <a:xfrm>
              <a:off x="3072" y="1289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78" name="Rectangle 31"/>
            <p:cNvSpPr>
              <a:spLocks noChangeArrowheads="1"/>
            </p:cNvSpPr>
            <p:nvPr/>
          </p:nvSpPr>
          <p:spPr bwMode="auto">
            <a:xfrm>
              <a:off x="3072" y="1289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79" name="Line 32"/>
            <p:cNvSpPr>
              <a:spLocks noChangeShapeType="1"/>
            </p:cNvSpPr>
            <p:nvPr/>
          </p:nvSpPr>
          <p:spPr bwMode="auto">
            <a:xfrm>
              <a:off x="4538" y="1302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0" name="Rectangle 33"/>
            <p:cNvSpPr>
              <a:spLocks noChangeArrowheads="1"/>
            </p:cNvSpPr>
            <p:nvPr/>
          </p:nvSpPr>
          <p:spPr bwMode="auto">
            <a:xfrm>
              <a:off x="4538" y="1302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1" name="Line 34"/>
            <p:cNvSpPr>
              <a:spLocks noChangeShapeType="1"/>
            </p:cNvSpPr>
            <p:nvPr/>
          </p:nvSpPr>
          <p:spPr bwMode="auto">
            <a:xfrm>
              <a:off x="398" y="180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2" name="Rectangle 35"/>
            <p:cNvSpPr>
              <a:spLocks noChangeArrowheads="1"/>
            </p:cNvSpPr>
            <p:nvPr/>
          </p:nvSpPr>
          <p:spPr bwMode="auto">
            <a:xfrm>
              <a:off x="398" y="1806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3" name="Line 36"/>
            <p:cNvSpPr>
              <a:spLocks noChangeShapeType="1"/>
            </p:cNvSpPr>
            <p:nvPr/>
          </p:nvSpPr>
          <p:spPr bwMode="auto">
            <a:xfrm>
              <a:off x="385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4" name="Rectangle 37"/>
            <p:cNvSpPr>
              <a:spLocks noChangeArrowheads="1"/>
            </p:cNvSpPr>
            <p:nvPr/>
          </p:nvSpPr>
          <p:spPr bwMode="auto">
            <a:xfrm>
              <a:off x="385" y="1633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5" name="Line 38"/>
            <p:cNvSpPr>
              <a:spLocks noChangeShapeType="1"/>
            </p:cNvSpPr>
            <p:nvPr/>
          </p:nvSpPr>
          <p:spPr bwMode="auto">
            <a:xfrm>
              <a:off x="1652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6" name="Rectangle 39"/>
            <p:cNvSpPr>
              <a:spLocks noChangeArrowheads="1"/>
            </p:cNvSpPr>
            <p:nvPr/>
          </p:nvSpPr>
          <p:spPr bwMode="auto">
            <a:xfrm>
              <a:off x="1652" y="164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7" name="Line 40"/>
            <p:cNvSpPr>
              <a:spLocks noChangeShapeType="1"/>
            </p:cNvSpPr>
            <p:nvPr/>
          </p:nvSpPr>
          <p:spPr bwMode="auto">
            <a:xfrm>
              <a:off x="398" y="197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88" name="Rectangle 41"/>
            <p:cNvSpPr>
              <a:spLocks noChangeArrowheads="1"/>
            </p:cNvSpPr>
            <p:nvPr/>
          </p:nvSpPr>
          <p:spPr bwMode="auto">
            <a:xfrm>
              <a:off x="398" y="1978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89" name="Line 42"/>
            <p:cNvSpPr>
              <a:spLocks noChangeShapeType="1"/>
            </p:cNvSpPr>
            <p:nvPr/>
          </p:nvSpPr>
          <p:spPr bwMode="auto">
            <a:xfrm>
              <a:off x="3072" y="1633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0" name="Rectangle 43"/>
            <p:cNvSpPr>
              <a:spLocks noChangeArrowheads="1"/>
            </p:cNvSpPr>
            <p:nvPr/>
          </p:nvSpPr>
          <p:spPr bwMode="auto">
            <a:xfrm>
              <a:off x="3072" y="1633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1" name="Line 44"/>
            <p:cNvSpPr>
              <a:spLocks noChangeShapeType="1"/>
            </p:cNvSpPr>
            <p:nvPr/>
          </p:nvSpPr>
          <p:spPr bwMode="auto">
            <a:xfrm>
              <a:off x="4538" y="164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2" name="Rectangle 45"/>
            <p:cNvSpPr>
              <a:spLocks noChangeArrowheads="1"/>
            </p:cNvSpPr>
            <p:nvPr/>
          </p:nvSpPr>
          <p:spPr bwMode="auto">
            <a:xfrm>
              <a:off x="4538" y="164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3" name="Line 46"/>
            <p:cNvSpPr>
              <a:spLocks noChangeShapeType="1"/>
            </p:cNvSpPr>
            <p:nvPr/>
          </p:nvSpPr>
          <p:spPr bwMode="auto">
            <a:xfrm>
              <a:off x="398" y="2150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4" name="Rectangle 47"/>
            <p:cNvSpPr>
              <a:spLocks noChangeArrowheads="1"/>
            </p:cNvSpPr>
            <p:nvPr/>
          </p:nvSpPr>
          <p:spPr bwMode="auto">
            <a:xfrm>
              <a:off x="398" y="2150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5" name="Line 48"/>
            <p:cNvSpPr>
              <a:spLocks noChangeShapeType="1"/>
            </p:cNvSpPr>
            <p:nvPr/>
          </p:nvSpPr>
          <p:spPr bwMode="auto">
            <a:xfrm>
              <a:off x="385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6" name="Rectangle 49"/>
            <p:cNvSpPr>
              <a:spLocks noChangeArrowheads="1"/>
            </p:cNvSpPr>
            <p:nvPr/>
          </p:nvSpPr>
          <p:spPr bwMode="auto">
            <a:xfrm>
              <a:off x="385" y="1978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7" name="Line 50"/>
            <p:cNvSpPr>
              <a:spLocks noChangeShapeType="1"/>
            </p:cNvSpPr>
            <p:nvPr/>
          </p:nvSpPr>
          <p:spPr bwMode="auto">
            <a:xfrm>
              <a:off x="1652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898" name="Rectangle 51"/>
            <p:cNvSpPr>
              <a:spLocks noChangeArrowheads="1"/>
            </p:cNvSpPr>
            <p:nvPr/>
          </p:nvSpPr>
          <p:spPr bwMode="auto">
            <a:xfrm>
              <a:off x="1652" y="1991"/>
              <a:ext cx="14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899" name="Line 52"/>
            <p:cNvSpPr>
              <a:spLocks noChangeShapeType="1"/>
            </p:cNvSpPr>
            <p:nvPr/>
          </p:nvSpPr>
          <p:spPr bwMode="auto">
            <a:xfrm>
              <a:off x="398" y="2322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0" name="Rectangle 53"/>
            <p:cNvSpPr>
              <a:spLocks noChangeArrowheads="1"/>
            </p:cNvSpPr>
            <p:nvPr/>
          </p:nvSpPr>
          <p:spPr bwMode="auto">
            <a:xfrm>
              <a:off x="398" y="2322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1" name="Line 54"/>
            <p:cNvSpPr>
              <a:spLocks noChangeShapeType="1"/>
            </p:cNvSpPr>
            <p:nvPr/>
          </p:nvSpPr>
          <p:spPr bwMode="auto">
            <a:xfrm>
              <a:off x="3072" y="1978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2" name="Rectangle 55"/>
            <p:cNvSpPr>
              <a:spLocks noChangeArrowheads="1"/>
            </p:cNvSpPr>
            <p:nvPr/>
          </p:nvSpPr>
          <p:spPr bwMode="auto">
            <a:xfrm>
              <a:off x="3072" y="1978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3" name="Line 56"/>
            <p:cNvSpPr>
              <a:spLocks noChangeShapeType="1"/>
            </p:cNvSpPr>
            <p:nvPr/>
          </p:nvSpPr>
          <p:spPr bwMode="auto">
            <a:xfrm>
              <a:off x="4538" y="1991"/>
              <a:ext cx="1" cy="17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4" name="Rectangle 57"/>
            <p:cNvSpPr>
              <a:spLocks noChangeArrowheads="1"/>
            </p:cNvSpPr>
            <p:nvPr/>
          </p:nvSpPr>
          <p:spPr bwMode="auto">
            <a:xfrm>
              <a:off x="4538" y="1991"/>
              <a:ext cx="13" cy="1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5" name="Line 58"/>
            <p:cNvSpPr>
              <a:spLocks noChangeShapeType="1"/>
            </p:cNvSpPr>
            <p:nvPr/>
          </p:nvSpPr>
          <p:spPr bwMode="auto">
            <a:xfrm>
              <a:off x="398" y="2494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6" name="Rectangle 59"/>
            <p:cNvSpPr>
              <a:spLocks noChangeArrowheads="1"/>
            </p:cNvSpPr>
            <p:nvPr/>
          </p:nvSpPr>
          <p:spPr bwMode="auto">
            <a:xfrm>
              <a:off x="398" y="2494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7" name="Line 60"/>
            <p:cNvSpPr>
              <a:spLocks noChangeShapeType="1"/>
            </p:cNvSpPr>
            <p:nvPr/>
          </p:nvSpPr>
          <p:spPr bwMode="auto">
            <a:xfrm>
              <a:off x="385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08" name="Rectangle 61"/>
            <p:cNvSpPr>
              <a:spLocks noChangeArrowheads="1"/>
            </p:cNvSpPr>
            <p:nvPr/>
          </p:nvSpPr>
          <p:spPr bwMode="auto">
            <a:xfrm>
              <a:off x="385" y="2322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09" name="Line 62"/>
            <p:cNvSpPr>
              <a:spLocks noChangeShapeType="1"/>
            </p:cNvSpPr>
            <p:nvPr/>
          </p:nvSpPr>
          <p:spPr bwMode="auto">
            <a:xfrm>
              <a:off x="1652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0" name="Rectangle 63"/>
            <p:cNvSpPr>
              <a:spLocks noChangeArrowheads="1"/>
            </p:cNvSpPr>
            <p:nvPr/>
          </p:nvSpPr>
          <p:spPr bwMode="auto">
            <a:xfrm>
              <a:off x="1652" y="2336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1" name="Line 64"/>
            <p:cNvSpPr>
              <a:spLocks noChangeShapeType="1"/>
            </p:cNvSpPr>
            <p:nvPr/>
          </p:nvSpPr>
          <p:spPr bwMode="auto">
            <a:xfrm>
              <a:off x="398" y="2666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2" name="Rectangle 65"/>
            <p:cNvSpPr>
              <a:spLocks noChangeArrowheads="1"/>
            </p:cNvSpPr>
            <p:nvPr/>
          </p:nvSpPr>
          <p:spPr bwMode="auto">
            <a:xfrm>
              <a:off x="398" y="2666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3" name="Line 66"/>
            <p:cNvSpPr>
              <a:spLocks noChangeShapeType="1"/>
            </p:cNvSpPr>
            <p:nvPr/>
          </p:nvSpPr>
          <p:spPr bwMode="auto">
            <a:xfrm>
              <a:off x="3072" y="2322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4" name="Rectangle 67"/>
            <p:cNvSpPr>
              <a:spLocks noChangeArrowheads="1"/>
            </p:cNvSpPr>
            <p:nvPr/>
          </p:nvSpPr>
          <p:spPr bwMode="auto">
            <a:xfrm>
              <a:off x="3072" y="2322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5" name="Line 68"/>
            <p:cNvSpPr>
              <a:spLocks noChangeShapeType="1"/>
            </p:cNvSpPr>
            <p:nvPr/>
          </p:nvSpPr>
          <p:spPr bwMode="auto">
            <a:xfrm>
              <a:off x="4538" y="2336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6" name="Rectangle 69"/>
            <p:cNvSpPr>
              <a:spLocks noChangeArrowheads="1"/>
            </p:cNvSpPr>
            <p:nvPr/>
          </p:nvSpPr>
          <p:spPr bwMode="auto">
            <a:xfrm>
              <a:off x="4538" y="2336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7" name="Line 70"/>
            <p:cNvSpPr>
              <a:spLocks noChangeShapeType="1"/>
            </p:cNvSpPr>
            <p:nvPr/>
          </p:nvSpPr>
          <p:spPr bwMode="auto">
            <a:xfrm>
              <a:off x="398" y="2838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18" name="Rectangle 71"/>
            <p:cNvSpPr>
              <a:spLocks noChangeArrowheads="1"/>
            </p:cNvSpPr>
            <p:nvPr/>
          </p:nvSpPr>
          <p:spPr bwMode="auto">
            <a:xfrm>
              <a:off x="398" y="2838"/>
              <a:ext cx="1268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19" name="Line 72"/>
            <p:cNvSpPr>
              <a:spLocks noChangeShapeType="1"/>
            </p:cNvSpPr>
            <p:nvPr/>
          </p:nvSpPr>
          <p:spPr bwMode="auto">
            <a:xfrm>
              <a:off x="385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0" name="Rectangle 73"/>
            <p:cNvSpPr>
              <a:spLocks noChangeArrowheads="1"/>
            </p:cNvSpPr>
            <p:nvPr/>
          </p:nvSpPr>
          <p:spPr bwMode="auto">
            <a:xfrm>
              <a:off x="385" y="2666"/>
              <a:ext cx="13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1" name="Line 74"/>
            <p:cNvSpPr>
              <a:spLocks noChangeShapeType="1"/>
            </p:cNvSpPr>
            <p:nvPr/>
          </p:nvSpPr>
          <p:spPr bwMode="auto">
            <a:xfrm>
              <a:off x="1652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2" name="Rectangle 75"/>
            <p:cNvSpPr>
              <a:spLocks noChangeArrowheads="1"/>
            </p:cNvSpPr>
            <p:nvPr/>
          </p:nvSpPr>
          <p:spPr bwMode="auto">
            <a:xfrm>
              <a:off x="1652" y="2680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3" name="Line 76"/>
            <p:cNvSpPr>
              <a:spLocks noChangeShapeType="1"/>
            </p:cNvSpPr>
            <p:nvPr/>
          </p:nvSpPr>
          <p:spPr bwMode="auto">
            <a:xfrm>
              <a:off x="398" y="3011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4" name="Rectangle 77"/>
            <p:cNvSpPr>
              <a:spLocks noChangeArrowheads="1"/>
            </p:cNvSpPr>
            <p:nvPr/>
          </p:nvSpPr>
          <p:spPr bwMode="auto">
            <a:xfrm>
              <a:off x="398" y="3011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5" name="Line 78"/>
            <p:cNvSpPr>
              <a:spLocks noChangeShapeType="1"/>
            </p:cNvSpPr>
            <p:nvPr/>
          </p:nvSpPr>
          <p:spPr bwMode="auto">
            <a:xfrm>
              <a:off x="3072" y="2666"/>
              <a:ext cx="1" cy="18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6" name="Rectangle 79"/>
            <p:cNvSpPr>
              <a:spLocks noChangeArrowheads="1"/>
            </p:cNvSpPr>
            <p:nvPr/>
          </p:nvSpPr>
          <p:spPr bwMode="auto">
            <a:xfrm>
              <a:off x="3072" y="2666"/>
              <a:ext cx="14" cy="18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7" name="Line 80"/>
            <p:cNvSpPr>
              <a:spLocks noChangeShapeType="1"/>
            </p:cNvSpPr>
            <p:nvPr/>
          </p:nvSpPr>
          <p:spPr bwMode="auto">
            <a:xfrm>
              <a:off x="4538" y="2680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28" name="Rectangle 81"/>
            <p:cNvSpPr>
              <a:spLocks noChangeArrowheads="1"/>
            </p:cNvSpPr>
            <p:nvPr/>
          </p:nvSpPr>
          <p:spPr bwMode="auto">
            <a:xfrm>
              <a:off x="4538" y="2680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29" name="Line 82"/>
            <p:cNvSpPr>
              <a:spLocks noChangeShapeType="1"/>
            </p:cNvSpPr>
            <p:nvPr/>
          </p:nvSpPr>
          <p:spPr bwMode="auto">
            <a:xfrm>
              <a:off x="398" y="3183"/>
              <a:ext cx="1268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0" name="Rectangle 83"/>
            <p:cNvSpPr>
              <a:spLocks noChangeArrowheads="1"/>
            </p:cNvSpPr>
            <p:nvPr/>
          </p:nvSpPr>
          <p:spPr bwMode="auto">
            <a:xfrm>
              <a:off x="398" y="3183"/>
              <a:ext cx="1268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1" name="Line 84"/>
            <p:cNvSpPr>
              <a:spLocks noChangeShapeType="1"/>
            </p:cNvSpPr>
            <p:nvPr/>
          </p:nvSpPr>
          <p:spPr bwMode="auto">
            <a:xfrm>
              <a:off x="3072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2" name="Rectangle 85"/>
            <p:cNvSpPr>
              <a:spLocks noChangeArrowheads="1"/>
            </p:cNvSpPr>
            <p:nvPr/>
          </p:nvSpPr>
          <p:spPr bwMode="auto">
            <a:xfrm>
              <a:off x="3072" y="3011"/>
              <a:ext cx="14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3" name="Line 86"/>
            <p:cNvSpPr>
              <a:spLocks noChangeShapeType="1"/>
            </p:cNvSpPr>
            <p:nvPr/>
          </p:nvSpPr>
          <p:spPr bwMode="auto">
            <a:xfrm>
              <a:off x="4538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4" name="Rectangle 87"/>
            <p:cNvSpPr>
              <a:spLocks noChangeArrowheads="1"/>
            </p:cNvSpPr>
            <p:nvPr/>
          </p:nvSpPr>
          <p:spPr bwMode="auto">
            <a:xfrm>
              <a:off x="4538" y="3024"/>
              <a:ext cx="13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5" name="Line 88"/>
            <p:cNvSpPr>
              <a:spLocks noChangeShapeType="1"/>
            </p:cNvSpPr>
            <p:nvPr/>
          </p:nvSpPr>
          <p:spPr bwMode="auto">
            <a:xfrm>
              <a:off x="385" y="3011"/>
              <a:ext cx="1" cy="18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6" name="Rectangle 89"/>
            <p:cNvSpPr>
              <a:spLocks noChangeArrowheads="1"/>
            </p:cNvSpPr>
            <p:nvPr/>
          </p:nvSpPr>
          <p:spPr bwMode="auto">
            <a:xfrm>
              <a:off x="385" y="3011"/>
              <a:ext cx="13" cy="18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7" name="Line 90"/>
            <p:cNvSpPr>
              <a:spLocks noChangeShapeType="1"/>
            </p:cNvSpPr>
            <p:nvPr/>
          </p:nvSpPr>
          <p:spPr bwMode="auto">
            <a:xfrm>
              <a:off x="1652" y="3024"/>
              <a:ext cx="1" cy="17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38" name="Rectangle 91"/>
            <p:cNvSpPr>
              <a:spLocks noChangeArrowheads="1"/>
            </p:cNvSpPr>
            <p:nvPr/>
          </p:nvSpPr>
          <p:spPr bwMode="auto">
            <a:xfrm>
              <a:off x="1652" y="3024"/>
              <a:ext cx="14" cy="1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39" name="Line 92"/>
            <p:cNvSpPr>
              <a:spLocks noChangeShapeType="1"/>
            </p:cNvSpPr>
            <p:nvPr/>
          </p:nvSpPr>
          <p:spPr bwMode="auto">
            <a:xfrm>
              <a:off x="3072" y="3355"/>
              <a:ext cx="1" cy="35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0" name="Rectangle 93"/>
            <p:cNvSpPr>
              <a:spLocks noChangeArrowheads="1"/>
            </p:cNvSpPr>
            <p:nvPr/>
          </p:nvSpPr>
          <p:spPr bwMode="auto">
            <a:xfrm>
              <a:off x="3072" y="3355"/>
              <a:ext cx="14" cy="3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1" name="Line 94"/>
            <p:cNvSpPr>
              <a:spLocks noChangeShapeType="1"/>
            </p:cNvSpPr>
            <p:nvPr/>
          </p:nvSpPr>
          <p:spPr bwMode="auto">
            <a:xfrm>
              <a:off x="4538" y="3368"/>
              <a:ext cx="1" cy="34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2" name="Rectangle 95"/>
            <p:cNvSpPr>
              <a:spLocks noChangeArrowheads="1"/>
            </p:cNvSpPr>
            <p:nvPr/>
          </p:nvSpPr>
          <p:spPr bwMode="auto">
            <a:xfrm>
              <a:off x="4538" y="3368"/>
              <a:ext cx="13" cy="3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3" name="Line 96"/>
            <p:cNvSpPr>
              <a:spLocks noChangeShapeType="1"/>
            </p:cNvSpPr>
            <p:nvPr/>
          </p:nvSpPr>
          <p:spPr bwMode="auto">
            <a:xfrm>
              <a:off x="3086" y="1289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4" name="Rectangle 97"/>
            <p:cNvSpPr>
              <a:spLocks noChangeArrowheads="1"/>
            </p:cNvSpPr>
            <p:nvPr/>
          </p:nvSpPr>
          <p:spPr bwMode="auto">
            <a:xfrm>
              <a:off x="3086" y="1289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5" name="Line 98"/>
            <p:cNvSpPr>
              <a:spLocks noChangeShapeType="1"/>
            </p:cNvSpPr>
            <p:nvPr/>
          </p:nvSpPr>
          <p:spPr bwMode="auto">
            <a:xfrm>
              <a:off x="3086" y="146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6" name="Rectangle 99"/>
            <p:cNvSpPr>
              <a:spLocks noChangeArrowheads="1"/>
            </p:cNvSpPr>
            <p:nvPr/>
          </p:nvSpPr>
          <p:spPr bwMode="auto">
            <a:xfrm>
              <a:off x="3086" y="146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7" name="Line 100"/>
            <p:cNvSpPr>
              <a:spLocks noChangeShapeType="1"/>
            </p:cNvSpPr>
            <p:nvPr/>
          </p:nvSpPr>
          <p:spPr bwMode="auto">
            <a:xfrm>
              <a:off x="3086" y="163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48" name="Rectangle 101"/>
            <p:cNvSpPr>
              <a:spLocks noChangeArrowheads="1"/>
            </p:cNvSpPr>
            <p:nvPr/>
          </p:nvSpPr>
          <p:spPr bwMode="auto">
            <a:xfrm>
              <a:off x="3086" y="163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49" name="Line 102"/>
            <p:cNvSpPr>
              <a:spLocks noChangeShapeType="1"/>
            </p:cNvSpPr>
            <p:nvPr/>
          </p:nvSpPr>
          <p:spPr bwMode="auto">
            <a:xfrm>
              <a:off x="3086" y="180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0" name="Rectangle 103"/>
            <p:cNvSpPr>
              <a:spLocks noChangeArrowheads="1"/>
            </p:cNvSpPr>
            <p:nvPr/>
          </p:nvSpPr>
          <p:spPr bwMode="auto">
            <a:xfrm>
              <a:off x="3086" y="1806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1" name="Line 104"/>
            <p:cNvSpPr>
              <a:spLocks noChangeShapeType="1"/>
            </p:cNvSpPr>
            <p:nvPr/>
          </p:nvSpPr>
          <p:spPr bwMode="auto">
            <a:xfrm>
              <a:off x="3086" y="197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2" name="Rectangle 105"/>
            <p:cNvSpPr>
              <a:spLocks noChangeArrowheads="1"/>
            </p:cNvSpPr>
            <p:nvPr/>
          </p:nvSpPr>
          <p:spPr bwMode="auto">
            <a:xfrm>
              <a:off x="3086" y="1978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3" name="Line 106"/>
            <p:cNvSpPr>
              <a:spLocks noChangeShapeType="1"/>
            </p:cNvSpPr>
            <p:nvPr/>
          </p:nvSpPr>
          <p:spPr bwMode="auto">
            <a:xfrm>
              <a:off x="3086" y="215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4" name="Rectangle 107"/>
            <p:cNvSpPr>
              <a:spLocks noChangeArrowheads="1"/>
            </p:cNvSpPr>
            <p:nvPr/>
          </p:nvSpPr>
          <p:spPr bwMode="auto">
            <a:xfrm>
              <a:off x="3086" y="2150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5" name="Line 108"/>
            <p:cNvSpPr>
              <a:spLocks noChangeShapeType="1"/>
            </p:cNvSpPr>
            <p:nvPr/>
          </p:nvSpPr>
          <p:spPr bwMode="auto">
            <a:xfrm>
              <a:off x="3086" y="2322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6" name="Rectangle 109"/>
            <p:cNvSpPr>
              <a:spLocks noChangeArrowheads="1"/>
            </p:cNvSpPr>
            <p:nvPr/>
          </p:nvSpPr>
          <p:spPr bwMode="auto">
            <a:xfrm>
              <a:off x="3086" y="2322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7" name="Line 110"/>
            <p:cNvSpPr>
              <a:spLocks noChangeShapeType="1"/>
            </p:cNvSpPr>
            <p:nvPr/>
          </p:nvSpPr>
          <p:spPr bwMode="auto">
            <a:xfrm>
              <a:off x="3086" y="2494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58" name="Rectangle 111"/>
            <p:cNvSpPr>
              <a:spLocks noChangeArrowheads="1"/>
            </p:cNvSpPr>
            <p:nvPr/>
          </p:nvSpPr>
          <p:spPr bwMode="auto">
            <a:xfrm>
              <a:off x="3086" y="2494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59" name="Line 112"/>
            <p:cNvSpPr>
              <a:spLocks noChangeShapeType="1"/>
            </p:cNvSpPr>
            <p:nvPr/>
          </p:nvSpPr>
          <p:spPr bwMode="auto">
            <a:xfrm>
              <a:off x="3086" y="2666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0" name="Rectangle 113"/>
            <p:cNvSpPr>
              <a:spLocks noChangeArrowheads="1"/>
            </p:cNvSpPr>
            <p:nvPr/>
          </p:nvSpPr>
          <p:spPr bwMode="auto">
            <a:xfrm>
              <a:off x="3086" y="2666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1" name="Line 114"/>
            <p:cNvSpPr>
              <a:spLocks noChangeShapeType="1"/>
            </p:cNvSpPr>
            <p:nvPr/>
          </p:nvSpPr>
          <p:spPr bwMode="auto">
            <a:xfrm>
              <a:off x="3086" y="2838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2" name="Rectangle 115"/>
            <p:cNvSpPr>
              <a:spLocks noChangeArrowheads="1"/>
            </p:cNvSpPr>
            <p:nvPr/>
          </p:nvSpPr>
          <p:spPr bwMode="auto">
            <a:xfrm>
              <a:off x="3086" y="2838"/>
              <a:ext cx="1466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3" name="Line 116"/>
            <p:cNvSpPr>
              <a:spLocks noChangeShapeType="1"/>
            </p:cNvSpPr>
            <p:nvPr/>
          </p:nvSpPr>
          <p:spPr bwMode="auto">
            <a:xfrm>
              <a:off x="3086" y="3011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4" name="Rectangle 117"/>
            <p:cNvSpPr>
              <a:spLocks noChangeArrowheads="1"/>
            </p:cNvSpPr>
            <p:nvPr/>
          </p:nvSpPr>
          <p:spPr bwMode="auto">
            <a:xfrm>
              <a:off x="3086" y="3011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5" name="Line 118"/>
            <p:cNvSpPr>
              <a:spLocks noChangeShapeType="1"/>
            </p:cNvSpPr>
            <p:nvPr/>
          </p:nvSpPr>
          <p:spPr bwMode="auto">
            <a:xfrm>
              <a:off x="3086" y="3183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6" name="Rectangle 119"/>
            <p:cNvSpPr>
              <a:spLocks noChangeArrowheads="1"/>
            </p:cNvSpPr>
            <p:nvPr/>
          </p:nvSpPr>
          <p:spPr bwMode="auto">
            <a:xfrm>
              <a:off x="3086" y="3183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7" name="Line 120"/>
            <p:cNvSpPr>
              <a:spLocks noChangeShapeType="1"/>
            </p:cNvSpPr>
            <p:nvPr/>
          </p:nvSpPr>
          <p:spPr bwMode="auto">
            <a:xfrm>
              <a:off x="3086" y="3355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68" name="Rectangle 121"/>
            <p:cNvSpPr>
              <a:spLocks noChangeArrowheads="1"/>
            </p:cNvSpPr>
            <p:nvPr/>
          </p:nvSpPr>
          <p:spPr bwMode="auto">
            <a:xfrm>
              <a:off x="3086" y="3355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69" name="Line 122"/>
            <p:cNvSpPr>
              <a:spLocks noChangeShapeType="1"/>
            </p:cNvSpPr>
            <p:nvPr/>
          </p:nvSpPr>
          <p:spPr bwMode="auto">
            <a:xfrm>
              <a:off x="3086" y="3700"/>
              <a:ext cx="146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970" name="Rectangle 123"/>
            <p:cNvSpPr>
              <a:spLocks noChangeArrowheads="1"/>
            </p:cNvSpPr>
            <p:nvPr/>
          </p:nvSpPr>
          <p:spPr bwMode="auto">
            <a:xfrm>
              <a:off x="3086" y="3700"/>
              <a:ext cx="1466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grpSp>
          <p:nvGrpSpPr>
            <p:cNvPr id="206971" name="Group 124"/>
            <p:cNvGrpSpPr>
              <a:grpSpLocks/>
            </p:cNvGrpSpPr>
            <p:nvPr/>
          </p:nvGrpSpPr>
          <p:grpSpPr bwMode="auto">
            <a:xfrm>
              <a:off x="1643" y="1382"/>
              <a:ext cx="1408" cy="340"/>
              <a:chOff x="1643" y="1382"/>
              <a:chExt cx="1408" cy="340"/>
            </a:xfrm>
          </p:grpSpPr>
          <p:sp>
            <p:nvSpPr>
              <p:cNvPr id="206999" name="Line 125"/>
              <p:cNvSpPr>
                <a:spLocks noChangeShapeType="1"/>
              </p:cNvSpPr>
              <p:nvPr/>
            </p:nvSpPr>
            <p:spPr bwMode="auto">
              <a:xfrm>
                <a:off x="1643" y="1382"/>
                <a:ext cx="1314" cy="288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000" name="Freeform 126"/>
              <p:cNvSpPr>
                <a:spLocks noChangeArrowheads="1"/>
              </p:cNvSpPr>
              <p:nvPr/>
            </p:nvSpPr>
            <p:spPr bwMode="auto">
              <a:xfrm>
                <a:off x="2937" y="1617"/>
                <a:ext cx="115" cy="106"/>
              </a:xfrm>
              <a:custGeom>
                <a:avLst/>
                <a:gdLst>
                  <a:gd name="T0" fmla="*/ 0 w 168"/>
                  <a:gd name="T1" fmla="*/ 1 h 154"/>
                  <a:gd name="T2" fmla="*/ 1 w 168"/>
                  <a:gd name="T3" fmla="*/ 1 h 154"/>
                  <a:gd name="T4" fmla="*/ 1 w 168"/>
                  <a:gd name="T5" fmla="*/ 0 h 154"/>
                  <a:gd name="T6" fmla="*/ 0 w 168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8" h="154">
                    <a:moveTo>
                      <a:pt x="0" y="154"/>
                    </a:moveTo>
                    <a:lnTo>
                      <a:pt x="168" y="111"/>
                    </a:lnTo>
                    <a:lnTo>
                      <a:pt x="33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2" name="Group 127"/>
            <p:cNvGrpSpPr>
              <a:grpSpLocks/>
            </p:cNvGrpSpPr>
            <p:nvPr/>
          </p:nvGrpSpPr>
          <p:grpSpPr bwMode="auto">
            <a:xfrm>
              <a:off x="1652" y="1346"/>
              <a:ext cx="1413" cy="387"/>
              <a:chOff x="1652" y="1346"/>
              <a:chExt cx="1413" cy="387"/>
            </a:xfrm>
          </p:grpSpPr>
          <p:sp>
            <p:nvSpPr>
              <p:cNvPr id="206997" name="Line 128"/>
              <p:cNvSpPr>
                <a:spLocks noChangeShapeType="1"/>
              </p:cNvSpPr>
              <p:nvPr/>
            </p:nvSpPr>
            <p:spPr bwMode="auto">
              <a:xfrm flipV="1">
                <a:off x="1652" y="1386"/>
                <a:ext cx="1314" cy="349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8" name="Freeform 129"/>
              <p:cNvSpPr>
                <a:spLocks noChangeArrowheads="1"/>
              </p:cNvSpPr>
              <p:nvPr/>
            </p:nvSpPr>
            <p:spPr bwMode="auto">
              <a:xfrm>
                <a:off x="2947" y="1346"/>
                <a:ext cx="119" cy="106"/>
              </a:xfrm>
              <a:custGeom>
                <a:avLst/>
                <a:gdLst>
                  <a:gd name="T0" fmla="*/ 1 w 173"/>
                  <a:gd name="T1" fmla="*/ 1 h 154"/>
                  <a:gd name="T2" fmla="*/ 1 w 173"/>
                  <a:gd name="T3" fmla="*/ 1 h 154"/>
                  <a:gd name="T4" fmla="*/ 0 w 173"/>
                  <a:gd name="T5" fmla="*/ 0 h 154"/>
                  <a:gd name="T6" fmla="*/ 1 w 173"/>
                  <a:gd name="T7" fmla="*/ 1 h 1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54">
                    <a:moveTo>
                      <a:pt x="39" y="154"/>
                    </a:moveTo>
                    <a:lnTo>
                      <a:pt x="173" y="33"/>
                    </a:lnTo>
                    <a:lnTo>
                      <a:pt x="0" y="0"/>
                    </a:lnTo>
                    <a:lnTo>
                      <a:pt x="39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3" name="Group 130"/>
            <p:cNvGrpSpPr>
              <a:grpSpLocks/>
            </p:cNvGrpSpPr>
            <p:nvPr/>
          </p:nvGrpSpPr>
          <p:grpSpPr bwMode="auto">
            <a:xfrm>
              <a:off x="1652" y="2018"/>
              <a:ext cx="1412" cy="108"/>
              <a:chOff x="1652" y="2018"/>
              <a:chExt cx="1412" cy="108"/>
            </a:xfrm>
          </p:grpSpPr>
          <p:sp>
            <p:nvSpPr>
              <p:cNvPr id="206995" name="Line 131"/>
              <p:cNvSpPr>
                <a:spLocks noChangeShapeType="1"/>
              </p:cNvSpPr>
              <p:nvPr/>
            </p:nvSpPr>
            <p:spPr bwMode="auto">
              <a:xfrm>
                <a:off x="1652" y="2070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6" name="Freeform 132"/>
              <p:cNvSpPr>
                <a:spLocks noChangeArrowheads="1"/>
              </p:cNvSpPr>
              <p:nvPr/>
            </p:nvSpPr>
            <p:spPr bwMode="auto">
              <a:xfrm>
                <a:off x="2957" y="2018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4" name="Group 133"/>
            <p:cNvGrpSpPr>
              <a:grpSpLocks/>
            </p:cNvGrpSpPr>
            <p:nvPr/>
          </p:nvGrpSpPr>
          <p:grpSpPr bwMode="auto">
            <a:xfrm>
              <a:off x="1652" y="2349"/>
              <a:ext cx="1400" cy="108"/>
              <a:chOff x="1652" y="2349"/>
              <a:chExt cx="1400" cy="108"/>
            </a:xfrm>
          </p:grpSpPr>
          <p:sp>
            <p:nvSpPr>
              <p:cNvPr id="206993" name="Line 134"/>
              <p:cNvSpPr>
                <a:spLocks noChangeShapeType="1"/>
              </p:cNvSpPr>
              <p:nvPr/>
            </p:nvSpPr>
            <p:spPr bwMode="auto">
              <a:xfrm>
                <a:off x="1652" y="2402"/>
                <a:ext cx="130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4" name="Freeform 135"/>
              <p:cNvSpPr>
                <a:spLocks noChangeArrowheads="1"/>
              </p:cNvSpPr>
              <p:nvPr/>
            </p:nvSpPr>
            <p:spPr bwMode="auto">
              <a:xfrm>
                <a:off x="2947" y="2349"/>
                <a:ext cx="106" cy="109"/>
              </a:xfrm>
              <a:custGeom>
                <a:avLst/>
                <a:gdLst>
                  <a:gd name="T0" fmla="*/ 0 w 154"/>
                  <a:gd name="T1" fmla="*/ 1 h 158"/>
                  <a:gd name="T2" fmla="*/ 1 w 154"/>
                  <a:gd name="T3" fmla="*/ 1 h 158"/>
                  <a:gd name="T4" fmla="*/ 0 w 154"/>
                  <a:gd name="T5" fmla="*/ 0 h 158"/>
                  <a:gd name="T6" fmla="*/ 0 w 154"/>
                  <a:gd name="T7" fmla="*/ 1 h 1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4" h="158">
                    <a:moveTo>
                      <a:pt x="0" y="158"/>
                    </a:moveTo>
                    <a:lnTo>
                      <a:pt x="154" y="77"/>
                    </a:lnTo>
                    <a:lnTo>
                      <a:pt x="0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5" name="Group 136"/>
            <p:cNvGrpSpPr>
              <a:grpSpLocks/>
            </p:cNvGrpSpPr>
            <p:nvPr/>
          </p:nvGrpSpPr>
          <p:grpSpPr bwMode="auto">
            <a:xfrm>
              <a:off x="1652" y="2706"/>
              <a:ext cx="1412" cy="108"/>
              <a:chOff x="1652" y="2706"/>
              <a:chExt cx="1412" cy="108"/>
            </a:xfrm>
          </p:grpSpPr>
          <p:sp>
            <p:nvSpPr>
              <p:cNvPr id="206991" name="Line 137"/>
              <p:cNvSpPr>
                <a:spLocks noChangeShapeType="1"/>
              </p:cNvSpPr>
              <p:nvPr/>
            </p:nvSpPr>
            <p:spPr bwMode="auto">
              <a:xfrm>
                <a:off x="1652" y="2759"/>
                <a:ext cx="131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2" name="Freeform 138"/>
              <p:cNvSpPr>
                <a:spLocks noChangeArrowheads="1"/>
              </p:cNvSpPr>
              <p:nvPr/>
            </p:nvSpPr>
            <p:spPr bwMode="auto">
              <a:xfrm>
                <a:off x="2957" y="2706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6" name="Group 139"/>
            <p:cNvGrpSpPr>
              <a:grpSpLocks/>
            </p:cNvGrpSpPr>
            <p:nvPr/>
          </p:nvGrpSpPr>
          <p:grpSpPr bwMode="auto">
            <a:xfrm>
              <a:off x="1652" y="3037"/>
              <a:ext cx="1392" cy="108"/>
              <a:chOff x="1652" y="3037"/>
              <a:chExt cx="1392" cy="108"/>
            </a:xfrm>
          </p:grpSpPr>
          <p:sp>
            <p:nvSpPr>
              <p:cNvPr id="206989" name="Line 140"/>
              <p:cNvSpPr>
                <a:spLocks noChangeShapeType="1"/>
              </p:cNvSpPr>
              <p:nvPr/>
            </p:nvSpPr>
            <p:spPr bwMode="auto">
              <a:xfrm>
                <a:off x="1652" y="3090"/>
                <a:ext cx="1291" cy="1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90" name="Freeform 141"/>
              <p:cNvSpPr>
                <a:spLocks noChangeArrowheads="1"/>
              </p:cNvSpPr>
              <p:nvPr/>
            </p:nvSpPr>
            <p:spPr bwMode="auto">
              <a:xfrm>
                <a:off x="2937" y="3037"/>
                <a:ext cx="108" cy="109"/>
              </a:xfrm>
              <a:custGeom>
                <a:avLst/>
                <a:gdLst>
                  <a:gd name="T0" fmla="*/ 0 w 158"/>
                  <a:gd name="T1" fmla="*/ 1 h 159"/>
                  <a:gd name="T2" fmla="*/ 1 w 158"/>
                  <a:gd name="T3" fmla="*/ 1 h 159"/>
                  <a:gd name="T4" fmla="*/ 0 w 158"/>
                  <a:gd name="T5" fmla="*/ 0 h 159"/>
                  <a:gd name="T6" fmla="*/ 0 w 158"/>
                  <a:gd name="T7" fmla="*/ 1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8" h="159">
                    <a:moveTo>
                      <a:pt x="0" y="159"/>
                    </a:moveTo>
                    <a:lnTo>
                      <a:pt x="158" y="77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206977" name="Group 142"/>
            <p:cNvGrpSpPr>
              <a:grpSpLocks/>
            </p:cNvGrpSpPr>
            <p:nvPr/>
          </p:nvGrpSpPr>
          <p:grpSpPr bwMode="auto">
            <a:xfrm>
              <a:off x="1652" y="3103"/>
              <a:ext cx="1400" cy="426"/>
              <a:chOff x="1652" y="3103"/>
              <a:chExt cx="1400" cy="426"/>
            </a:xfrm>
          </p:grpSpPr>
          <p:sp>
            <p:nvSpPr>
              <p:cNvPr id="206987" name="Line 143"/>
              <p:cNvSpPr>
                <a:spLocks noChangeShapeType="1"/>
              </p:cNvSpPr>
              <p:nvPr/>
            </p:nvSpPr>
            <p:spPr bwMode="auto">
              <a:xfrm>
                <a:off x="1652" y="3103"/>
                <a:ext cx="1305" cy="374"/>
              </a:xfrm>
              <a:prstGeom prst="line">
                <a:avLst/>
              </a:prstGeom>
              <a:noFill/>
              <a:ln w="90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988" name="Freeform 144"/>
              <p:cNvSpPr>
                <a:spLocks noChangeArrowheads="1"/>
              </p:cNvSpPr>
              <p:nvPr/>
            </p:nvSpPr>
            <p:spPr bwMode="auto">
              <a:xfrm>
                <a:off x="2934" y="3427"/>
                <a:ext cx="119" cy="103"/>
              </a:xfrm>
              <a:custGeom>
                <a:avLst/>
                <a:gdLst>
                  <a:gd name="T0" fmla="*/ 0 w 173"/>
                  <a:gd name="T1" fmla="*/ 1 h 149"/>
                  <a:gd name="T2" fmla="*/ 1 w 173"/>
                  <a:gd name="T3" fmla="*/ 1 h 149"/>
                  <a:gd name="T4" fmla="*/ 1 w 173"/>
                  <a:gd name="T5" fmla="*/ 0 h 149"/>
                  <a:gd name="T6" fmla="*/ 0 w 173"/>
                  <a:gd name="T7" fmla="*/ 1 h 1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3" h="149">
                    <a:moveTo>
                      <a:pt x="0" y="149"/>
                    </a:moveTo>
                    <a:lnTo>
                      <a:pt x="173" y="116"/>
                    </a:lnTo>
                    <a:lnTo>
                      <a:pt x="48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206978" name="Rectangle 145"/>
            <p:cNvSpPr>
              <a:spLocks noChangeArrowheads="1"/>
            </p:cNvSpPr>
            <p:nvPr/>
          </p:nvSpPr>
          <p:spPr bwMode="auto">
            <a:xfrm>
              <a:off x="1838" y="2918"/>
              <a:ext cx="799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79" name="Rectangle 146"/>
            <p:cNvSpPr>
              <a:spLocks noChangeArrowheads="1"/>
            </p:cNvSpPr>
            <p:nvPr/>
          </p:nvSpPr>
          <p:spPr bwMode="auto">
            <a:xfrm>
              <a:off x="1890" y="2934"/>
              <a:ext cx="3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verbální aspekt</a:t>
              </a:r>
            </a:p>
          </p:txBody>
        </p:sp>
        <p:sp>
          <p:nvSpPr>
            <p:cNvPr id="206980" name="Rectangle 147"/>
            <p:cNvSpPr>
              <a:spLocks noChangeArrowheads="1"/>
            </p:cNvSpPr>
            <p:nvPr/>
          </p:nvSpPr>
          <p:spPr bwMode="auto">
            <a:xfrm>
              <a:off x="1705" y="3415"/>
              <a:ext cx="997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1" name="Rectangle 148"/>
            <p:cNvSpPr>
              <a:spLocks noChangeArrowheads="1"/>
            </p:cNvSpPr>
            <p:nvPr/>
          </p:nvSpPr>
          <p:spPr bwMode="auto">
            <a:xfrm>
              <a:off x="1762" y="3432"/>
              <a:ext cx="496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800">
                  <a:solidFill>
                    <a:srgbClr val="000000"/>
                  </a:solidFill>
                  <a:latin typeface="Times New Roman" pitchFamily="18" charset="0"/>
                </a:rPr>
                <a:t>substantivní aspekt</a:t>
              </a:r>
            </a:p>
          </p:txBody>
        </p:sp>
        <p:sp>
          <p:nvSpPr>
            <p:cNvPr id="206982" name="Freeform 149"/>
            <p:cNvSpPr>
              <a:spLocks noChangeArrowheads="1"/>
            </p:cNvSpPr>
            <p:nvPr/>
          </p:nvSpPr>
          <p:spPr bwMode="auto">
            <a:xfrm>
              <a:off x="4614" y="1368"/>
              <a:ext cx="161" cy="1735"/>
            </a:xfrm>
            <a:custGeom>
              <a:avLst/>
              <a:gdLst>
                <a:gd name="T0" fmla="*/ 0 w 235"/>
                <a:gd name="T1" fmla="*/ 0 h 2520"/>
                <a:gd name="T2" fmla="*/ 1 w 235"/>
                <a:gd name="T3" fmla="*/ 1 h 2520"/>
                <a:gd name="T4" fmla="*/ 1 w 235"/>
                <a:gd name="T5" fmla="*/ 1 h 2520"/>
                <a:gd name="T6" fmla="*/ 1 w 235"/>
                <a:gd name="T7" fmla="*/ 1 h 2520"/>
                <a:gd name="T8" fmla="*/ 1 w 235"/>
                <a:gd name="T9" fmla="*/ 1 h 2520"/>
                <a:gd name="T10" fmla="*/ 1 w 235"/>
                <a:gd name="T11" fmla="*/ 1 h 2520"/>
                <a:gd name="T12" fmla="*/ 1 w 235"/>
                <a:gd name="T13" fmla="*/ 1 h 2520"/>
                <a:gd name="T14" fmla="*/ 1 w 235"/>
                <a:gd name="T15" fmla="*/ 1 h 2520"/>
                <a:gd name="T16" fmla="*/ 1 w 235"/>
                <a:gd name="T17" fmla="*/ 1 h 2520"/>
                <a:gd name="T18" fmla="*/ 1 w 235"/>
                <a:gd name="T19" fmla="*/ 1 h 2520"/>
                <a:gd name="T20" fmla="*/ 1 w 235"/>
                <a:gd name="T21" fmla="*/ 1 h 2520"/>
                <a:gd name="T22" fmla="*/ 1 w 235"/>
                <a:gd name="T23" fmla="*/ 1 h 2520"/>
                <a:gd name="T24" fmla="*/ 1 w 235"/>
                <a:gd name="T25" fmla="*/ 1 h 2520"/>
                <a:gd name="T26" fmla="*/ 1 w 235"/>
                <a:gd name="T27" fmla="*/ 1 h 2520"/>
                <a:gd name="T28" fmla="*/ 1 w 235"/>
                <a:gd name="T29" fmla="*/ 1 h 2520"/>
                <a:gd name="T30" fmla="*/ 1 w 235"/>
                <a:gd name="T31" fmla="*/ 1 h 2520"/>
                <a:gd name="T32" fmla="*/ 1 w 235"/>
                <a:gd name="T33" fmla="*/ 1 h 2520"/>
                <a:gd name="T34" fmla="*/ 1 w 235"/>
                <a:gd name="T35" fmla="*/ 1 h 2520"/>
                <a:gd name="T36" fmla="*/ 1 w 235"/>
                <a:gd name="T37" fmla="*/ 1 h 2520"/>
                <a:gd name="T38" fmla="*/ 1 w 235"/>
                <a:gd name="T39" fmla="*/ 1 h 2520"/>
                <a:gd name="T40" fmla="*/ 1 w 235"/>
                <a:gd name="T41" fmla="*/ 1 h 2520"/>
                <a:gd name="T42" fmla="*/ 1 w 235"/>
                <a:gd name="T43" fmla="*/ 2 h 2520"/>
                <a:gd name="T44" fmla="*/ 1 w 235"/>
                <a:gd name="T45" fmla="*/ 2 h 2520"/>
                <a:gd name="T46" fmla="*/ 1 w 235"/>
                <a:gd name="T47" fmla="*/ 2 h 2520"/>
                <a:gd name="T48" fmla="*/ 1 w 235"/>
                <a:gd name="T49" fmla="*/ 2 h 2520"/>
                <a:gd name="T50" fmla="*/ 1 w 235"/>
                <a:gd name="T51" fmla="*/ 3 h 2520"/>
                <a:gd name="T52" fmla="*/ 1 w 235"/>
                <a:gd name="T53" fmla="*/ 3 h 2520"/>
                <a:gd name="T54" fmla="*/ 1 w 235"/>
                <a:gd name="T55" fmla="*/ 3 h 2520"/>
                <a:gd name="T56" fmla="*/ 1 w 235"/>
                <a:gd name="T57" fmla="*/ 3 h 2520"/>
                <a:gd name="T58" fmla="*/ 1 w 235"/>
                <a:gd name="T59" fmla="*/ 3 h 2520"/>
                <a:gd name="T60" fmla="*/ 1 w 235"/>
                <a:gd name="T61" fmla="*/ 3 h 2520"/>
                <a:gd name="T62" fmla="*/ 1 w 235"/>
                <a:gd name="T63" fmla="*/ 3 h 2520"/>
                <a:gd name="T64" fmla="*/ 0 w 235"/>
                <a:gd name="T65" fmla="*/ 3 h 25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5" h="2520">
                  <a:moveTo>
                    <a:pt x="0" y="0"/>
                  </a:moveTo>
                  <a:lnTo>
                    <a:pt x="24" y="5"/>
                  </a:lnTo>
                  <a:lnTo>
                    <a:pt x="48" y="20"/>
                  </a:lnTo>
                  <a:lnTo>
                    <a:pt x="67" y="39"/>
                  </a:lnTo>
                  <a:lnTo>
                    <a:pt x="82" y="63"/>
                  </a:lnTo>
                  <a:lnTo>
                    <a:pt x="96" y="97"/>
                  </a:lnTo>
                  <a:lnTo>
                    <a:pt x="106" y="130"/>
                  </a:lnTo>
                  <a:lnTo>
                    <a:pt x="115" y="212"/>
                  </a:lnTo>
                  <a:lnTo>
                    <a:pt x="115" y="1049"/>
                  </a:lnTo>
                  <a:lnTo>
                    <a:pt x="120" y="1092"/>
                  </a:lnTo>
                  <a:lnTo>
                    <a:pt x="125" y="1130"/>
                  </a:lnTo>
                  <a:lnTo>
                    <a:pt x="134" y="1169"/>
                  </a:lnTo>
                  <a:lnTo>
                    <a:pt x="149" y="1198"/>
                  </a:lnTo>
                  <a:lnTo>
                    <a:pt x="168" y="1222"/>
                  </a:lnTo>
                  <a:lnTo>
                    <a:pt x="187" y="1246"/>
                  </a:lnTo>
                  <a:lnTo>
                    <a:pt x="211" y="1256"/>
                  </a:lnTo>
                  <a:lnTo>
                    <a:pt x="235" y="1260"/>
                  </a:lnTo>
                  <a:lnTo>
                    <a:pt x="211" y="1265"/>
                  </a:lnTo>
                  <a:lnTo>
                    <a:pt x="187" y="1280"/>
                  </a:lnTo>
                  <a:lnTo>
                    <a:pt x="168" y="1299"/>
                  </a:lnTo>
                  <a:lnTo>
                    <a:pt x="149" y="1323"/>
                  </a:lnTo>
                  <a:lnTo>
                    <a:pt x="134" y="1356"/>
                  </a:lnTo>
                  <a:lnTo>
                    <a:pt x="125" y="1390"/>
                  </a:lnTo>
                  <a:lnTo>
                    <a:pt x="120" y="1429"/>
                  </a:lnTo>
                  <a:lnTo>
                    <a:pt x="115" y="1472"/>
                  </a:lnTo>
                  <a:lnTo>
                    <a:pt x="115" y="2309"/>
                  </a:lnTo>
                  <a:lnTo>
                    <a:pt x="106" y="2390"/>
                  </a:lnTo>
                  <a:lnTo>
                    <a:pt x="96" y="2429"/>
                  </a:lnTo>
                  <a:lnTo>
                    <a:pt x="82" y="2458"/>
                  </a:lnTo>
                  <a:lnTo>
                    <a:pt x="67" y="2482"/>
                  </a:lnTo>
                  <a:lnTo>
                    <a:pt x="48" y="2506"/>
                  </a:lnTo>
                  <a:lnTo>
                    <a:pt x="24" y="2515"/>
                  </a:lnTo>
                  <a:lnTo>
                    <a:pt x="0" y="2520"/>
                  </a:lnTo>
                </a:path>
              </a:pathLst>
            </a:custGeom>
            <a:noFill/>
            <a:ln w="9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983" name="Rectangle 150"/>
            <p:cNvSpPr>
              <a:spLocks noChangeArrowheads="1"/>
            </p:cNvSpPr>
            <p:nvPr/>
          </p:nvSpPr>
          <p:spPr bwMode="auto">
            <a:xfrm>
              <a:off x="4865" y="1938"/>
              <a:ext cx="842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06984" name="Rectangle 151"/>
            <p:cNvSpPr>
              <a:spLocks noChangeArrowheads="1"/>
            </p:cNvSpPr>
            <p:nvPr/>
          </p:nvSpPr>
          <p:spPr bwMode="auto">
            <a:xfrm>
              <a:off x="4917" y="1955"/>
              <a:ext cx="35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dimenze </a:t>
              </a:r>
            </a:p>
          </p:txBody>
        </p:sp>
        <p:sp>
          <p:nvSpPr>
            <p:cNvPr id="206985" name="Rectangle 152"/>
            <p:cNvSpPr>
              <a:spLocks noChangeArrowheads="1"/>
            </p:cNvSpPr>
            <p:nvPr/>
          </p:nvSpPr>
          <p:spPr bwMode="auto">
            <a:xfrm>
              <a:off x="4907" y="2127"/>
              <a:ext cx="4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"/>
                <a:tabLst>
                  <a:tab pos="723900" algn="l"/>
                </a:tabLst>
                <a:defRPr sz="2400">
                  <a:solidFill>
                    <a:schemeClr val="tx1"/>
                  </a:solidFill>
                  <a:latin typeface="Century Schoolbook"/>
                </a:defRPr>
              </a:lvl1pPr>
              <a:lvl2pPr marL="6397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tabLst>
                  <a:tab pos="723900" algn="l"/>
                </a:tabLst>
                <a:defRPr sz="2100">
                  <a:solidFill>
                    <a:schemeClr val="tx1"/>
                  </a:solidFill>
                  <a:latin typeface="Century Schoolbook"/>
                </a:defRPr>
              </a:lvl2pPr>
              <a:lvl3pPr marL="914400" indent="-182563" eaLnBrk="0" hangingPunct="0">
                <a:spcBef>
                  <a:spcPct val="20000"/>
                </a:spcBef>
                <a:buClr>
                  <a:srgbClr val="82AE00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3pPr>
              <a:lvl4pPr marL="1187450" indent="-182563" eaLnBrk="0" hangingPunct="0">
                <a:spcBef>
                  <a:spcPct val="20000"/>
                </a:spcBef>
                <a:buClr>
                  <a:srgbClr val="C8DFAA"/>
                </a:buClr>
                <a:buSzPct val="60000"/>
                <a:buFont typeface="Wingdings" pitchFamily="2" charset="2"/>
                <a:buChar char=""/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entury Schoolbook"/>
                </a:defRPr>
              </a:lvl4pPr>
              <a:lvl5pPr marL="1462088" indent="-182563" eaLnBrk="0" hangingPunct="0">
                <a:spcBef>
                  <a:spcPct val="20000"/>
                </a:spcBef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5pPr>
              <a:lvl6pPr marL="19192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6pPr>
              <a:lvl7pPr marL="23764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7pPr>
              <a:lvl8pPr marL="28336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8pPr>
              <a:lvl9pPr marL="3290888" indent="-182563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BB9B5"/>
                </a:buClr>
                <a:buSzPct val="68000"/>
                <a:buFont typeface="Wingdings 2" pitchFamily="18" charset="2"/>
                <a:buChar char=""/>
                <a:tabLst>
                  <a:tab pos="723900" algn="l"/>
                </a:tabLst>
                <a:defRPr sz="1600">
                  <a:solidFill>
                    <a:schemeClr val="tx1"/>
                  </a:solidFill>
                  <a:latin typeface="Century Schoolbook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kognitivního</a:t>
              </a:r>
            </a:p>
          </p:txBody>
        </p:sp>
        <p:sp>
          <p:nvSpPr>
            <p:cNvPr id="206986" name="Rectangle 153"/>
            <p:cNvSpPr>
              <a:spLocks noChangeArrowheads="1"/>
            </p:cNvSpPr>
            <p:nvPr/>
          </p:nvSpPr>
          <p:spPr bwMode="auto">
            <a:xfrm>
              <a:off x="4919" y="2299"/>
              <a:ext cx="29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cs-CZ" altLang="cs-CZ" sz="1200">
                  <a:solidFill>
                    <a:srgbClr val="000000"/>
                  </a:solidFill>
                  <a:latin typeface="Times New Roman" pitchFamily="18" charset="0"/>
                </a:rPr>
                <a:t>procesu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1871663" cy="741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HODNOCENÍ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50825" y="1136650"/>
            <a:ext cx="1871663" cy="931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SYNTÉZA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50825" y="227488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ANALÝZA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250825" y="3411538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APLIKACE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250825" y="4549775"/>
            <a:ext cx="1871663" cy="930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POCHOPENÍ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250825" y="5686425"/>
            <a:ext cx="1871663" cy="117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000" b="1">
                <a:solidFill>
                  <a:srgbClr val="000000"/>
                </a:solidFill>
                <a:latin typeface="Times New Roman" pitchFamily="18" charset="0"/>
              </a:rPr>
              <a:t>ZNALOST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555875" y="188913"/>
            <a:ext cx="3311525" cy="6746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>
                <a:solidFill>
                  <a:srgbClr val="000000"/>
                </a:solidFill>
                <a:latin typeface="Times New Roman" pitchFamily="18" charset="0"/>
              </a:rPr>
              <a:t>Prozkoumejte všechny části koncepce (pojetí), a proveďte zhodnocení nebo posouzení. Posouzení významu problému.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555875" y="1052513"/>
            <a:ext cx="3311525" cy="1008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Zkombinujte nové pojetí s tím, co už víte, a vytvořte novou úroveň znalosti. Sestavte, navrhněte, znovu uspořádejte, naplánujte.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2555875" y="2276475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Rozdělte novou koncepci na části a pochopte vzájemné vztahy. Porovnejte, postavte do kontrastu, analyzujte, identifikujte. Rozpoznejte typové vzory.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altLang="cs-CZ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2555875" y="3429000"/>
            <a:ext cx="3311525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k řešení problémů. Aplikujte tuto koncepci v nové situaci, odlišné od té, kterou jste právě studoval(a).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2555875" y="4581525"/>
            <a:ext cx="3311525" cy="935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Vysvětlete nebo formulujte vlastními slovy. Přeložte a interpretujte.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500">
                <a:solidFill>
                  <a:srgbClr val="000000"/>
                </a:solidFill>
                <a:latin typeface="Times New Roman" pitchFamily="18" charset="0"/>
              </a:rPr>
              <a:t>Použijte novou koncepci jako stavební kámen pro další učení.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2555875" y="5734050"/>
            <a:ext cx="3311525" cy="1123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Rozpoznejte a vybavte si fakta. Zopakujte, co jste se naučil(a), anebo použijte daná pravidla. 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200" dirty="0">
                <a:solidFill>
                  <a:srgbClr val="000000"/>
                </a:solidFill>
                <a:latin typeface="Times New Roman" pitchFamily="18" charset="0"/>
              </a:rPr>
              <a:t>Materiál naučený tímto způsobem si lze pamatovat až do doby, kdy bude testován, ale pokud mu nerozumíte, nelze ho použít jako základ pro další učení.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6227763" y="5686425"/>
            <a:ext cx="2519362" cy="1052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Recitujte všechny části periodické tabulky prvků.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Naučte se zpaměti deset latinských podstatných jmen.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Definujte co je to metafora.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6227763" y="4581525"/>
            <a:ext cx="2519362" cy="863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400" dirty="0">
                <a:solidFill>
                  <a:srgbClr val="000000"/>
                </a:solidFill>
                <a:latin typeface="Times New Roman" pitchFamily="18" charset="0"/>
              </a:rPr>
              <a:t>Proveďte shrnutí autorova názoru. Zopakujte báseň vlastními slovy.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227763" y="3429000"/>
            <a:ext cx="2519362" cy="1008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Vytvořte tabulku, která znázorní 5 věcí, které počítač umí, ale člověk ne. Použijte německá slovesa, která jste se právě naučil(a), v 5 větách.</a:t>
            </a:r>
          </a:p>
        </p:txBody>
      </p:sp>
      <p:sp>
        <p:nvSpPr>
          <p:cNvPr id="207889" name="Text Box 17"/>
          <p:cNvSpPr txBox="1">
            <a:spLocks noChangeArrowheads="1"/>
          </p:cNvSpPr>
          <p:nvPr/>
        </p:nvSpPr>
        <p:spPr bwMode="auto">
          <a:xfrm>
            <a:off x="6227763" y="2276475"/>
            <a:ext cx="2519362" cy="792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Identifikujte 3 autorovy argumenty (názory) v článku. Rozeberte píseň – rozdělte ji na části.</a:t>
            </a:r>
          </a:p>
        </p:txBody>
      </p:sp>
      <p:sp>
        <p:nvSpPr>
          <p:cNvPr id="207890" name="Text Box 18"/>
          <p:cNvSpPr txBox="1">
            <a:spLocks noChangeArrowheads="1"/>
          </p:cNvSpPr>
          <p:nvPr/>
        </p:nvSpPr>
        <p:spPr bwMode="auto">
          <a:xfrm>
            <a:off x="6227763" y="1052513"/>
            <a:ext cx="2519362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 dirty="0">
                <a:solidFill>
                  <a:srgbClr val="000000"/>
                </a:solidFill>
                <a:latin typeface="Times New Roman" pitchFamily="18" charset="0"/>
              </a:rPr>
              <a:t>Zkombinujte myšlenky prezentované v několika článcích se svými a vytvořte si vlastní názor.</a:t>
            </a:r>
          </a:p>
        </p:txBody>
      </p:sp>
      <p:sp>
        <p:nvSpPr>
          <p:cNvPr id="207891" name="Text Box 19"/>
          <p:cNvSpPr txBox="1">
            <a:spLocks noChangeArrowheads="1"/>
          </p:cNvSpPr>
          <p:nvPr/>
        </p:nvSpPr>
        <p:spPr bwMode="auto">
          <a:xfrm>
            <a:off x="6227763" y="188913"/>
            <a:ext cx="2519362" cy="7191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2100">
                <a:solidFill>
                  <a:schemeClr val="tx1"/>
                </a:solidFill>
                <a:latin typeface="Century Schoolbook"/>
              </a:defRPr>
            </a:lvl2pPr>
            <a:lvl3pPr marL="914400" indent="-182563" eaLnBrk="0" hangingPunct="0">
              <a:spcBef>
                <a:spcPct val="20000"/>
              </a:spcBef>
              <a:buClr>
                <a:srgbClr val="82AE00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C8DFAA"/>
              </a:buClr>
              <a:buSzPct val="60000"/>
              <a:buFont typeface="Wingdings" pitchFamily="2" charset="2"/>
              <a:buChar char="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5pPr>
            <a:lvl6pPr marL="19192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6pPr>
            <a:lvl7pPr marL="23764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7pPr>
            <a:lvl8pPr marL="28336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8pPr>
            <a:lvl9pPr marL="3290888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BB9B5"/>
              </a:buClr>
              <a:buSzPct val="68000"/>
              <a:buFont typeface="Wingdings 2" pitchFamily="18" charset="2"/>
              <a:buChar char=""/>
              <a:tabLst>
                <a:tab pos="723900" algn="l"/>
                <a:tab pos="1447800" algn="l"/>
                <a:tab pos="2171700" algn="l"/>
              </a:tabLst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300">
                <a:solidFill>
                  <a:srgbClr val="000000"/>
                </a:solidFill>
                <a:latin typeface="Times New Roman" pitchFamily="18" charset="0"/>
              </a:rPr>
              <a:t>Přečtěte si článek a zhodnoťte názor autora. Naslouchejte debatě: kdo předložil nejlepší argumenty?</a:t>
            </a:r>
          </a:p>
        </p:txBody>
      </p:sp>
      <p:sp>
        <p:nvSpPr>
          <p:cNvPr id="207892" name="Line 20"/>
          <p:cNvSpPr>
            <a:spLocks noChangeShapeType="1"/>
          </p:cNvSpPr>
          <p:nvPr/>
        </p:nvSpPr>
        <p:spPr bwMode="auto">
          <a:xfrm>
            <a:off x="2195513" y="4762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2195513" y="16875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22"/>
          <p:cNvSpPr>
            <a:spLocks noChangeShapeType="1"/>
          </p:cNvSpPr>
          <p:nvPr/>
        </p:nvSpPr>
        <p:spPr bwMode="auto">
          <a:xfrm>
            <a:off x="2195513" y="27813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Line 23"/>
          <p:cNvSpPr>
            <a:spLocks noChangeShapeType="1"/>
          </p:cNvSpPr>
          <p:nvPr/>
        </p:nvSpPr>
        <p:spPr bwMode="auto">
          <a:xfrm>
            <a:off x="2195513" y="39338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2195513" y="50847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7" name="Line 25"/>
          <p:cNvSpPr>
            <a:spLocks noChangeShapeType="1"/>
          </p:cNvSpPr>
          <p:nvPr/>
        </p:nvSpPr>
        <p:spPr bwMode="auto">
          <a:xfrm>
            <a:off x="2195513" y="62372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5867400" y="48895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5867400" y="170021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>
            <a:off x="5867400" y="2794000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>
            <a:off x="5867400" y="3946525"/>
            <a:ext cx="330200" cy="1588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5867400" y="5097463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>
            <a:off x="5867400" y="6249988"/>
            <a:ext cx="330200" cy="1587"/>
          </a:xfrm>
          <a:prstGeom prst="line">
            <a:avLst/>
          </a:prstGeom>
          <a:noFill/>
          <a:ln w="158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Rozdělení cílů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Kognitivní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Afektivní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Psychomotorické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Didaktická transformace – tvořivá činnost učitele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Transformace cílů v edukační procesy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Co učit a jak?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hledisko žáka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Zohlednit paradigma vědy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Spojení s každodenním životem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Didaktická transformace – tvořivá činnost učitele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dirty="0" smtClean="0"/>
              <a:t>Interakce odborné a pedagogické přípravy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Vzdělávací cíle</a:t>
            </a:r>
          </a:p>
        </p:txBody>
      </p:sp>
      <p:pic>
        <p:nvPicPr>
          <p:cNvPr id="1761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2225" y="1600200"/>
            <a:ext cx="6557963" cy="4525963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Vnější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Vnitřní</a:t>
            </a:r>
            <a:endParaRPr lang="cs-CZ" altLang="cs-CZ" sz="2800" smtClean="0"/>
          </a:p>
        </p:txBody>
      </p:sp>
      <p:pic>
        <p:nvPicPr>
          <p:cNvPr id="20890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4800"/>
            <a:ext cx="3978275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01" name="Picture 2" descr="C:\Users\Zdenal\AppData\Local\Microsoft\Windows\Temporary Internet Files\Content.IE5\OOV6EHEC\MP9004009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852738"/>
            <a:ext cx="24955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Trest – známky, práce, selhání, 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Motivace vnější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Trest – známky, práce, selhání, aj.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mtClean="0"/>
              <a:t>Odměna – pochvala, satisfakce, aj.</a:t>
            </a:r>
            <a:endParaRPr lang="cs-CZ" altLang="cs-CZ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Radost z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Souvislost s praxí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Motivace vnitřní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dirty="0" smtClean="0"/>
              <a:t>TOUHA PO VŽDĚLÁVÁNÍ</a:t>
            </a:r>
          </a:p>
          <a:p>
            <a:pPr marL="0" indent="0"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Vyvolání zvědavosti (zvídavosti)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Problém (touha vypořádat se s výzvou)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Souvislost s praxí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dirty="0" smtClean="0"/>
              <a:t>Efektní jevy – vypučování prostřednictvím zábavy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Metody </a:t>
            </a:r>
            <a:r>
              <a:rPr lang="cs-CZ" dirty="0"/>
              <a:t>motivace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přírodovědných </a:t>
            </a:r>
            <a:r>
              <a:rPr lang="cs-CZ" dirty="0" smtClean="0"/>
              <a:t>předmětech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30" name="Picture 6" descr="http://cdn.themetapicture.com/media/funny-Albert-Einstein-playing-electric-gui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76250"/>
            <a:ext cx="2605087" cy="259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„zlí učitelé“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„zlí učitelé“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služby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„zlí učitelé“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služby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pokora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„zlí učitelé“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služby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pokora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moc je pouze nevyhnutelný prostředek k cílům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Být učitelem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u="sng" dirty="0"/>
              <a:t>V</a:t>
            </a:r>
            <a:r>
              <a:rPr lang="cs-CZ" u="sng" dirty="0" smtClean="0"/>
              <a:t>ýhody učitelské profese: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Prázdniny (+ -)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Osobnostní růst?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Profesionalita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Radost z výuky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Výhody státních zaměstnanců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moci, převahy, zadostiučinění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    - překonávání nejistoty autoritářským přístupem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„zlí učitelé“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Pozice služby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pokora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moc je pouze nevyhnutelný prostředek k cílům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- dobrá příprava, neustálá sebereflexe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 smtClean="0">
                <a:solidFill>
                  <a:schemeClr val="tx1"/>
                </a:solidFill>
              </a:rPr>
              <a:t>Role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může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škola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konkurovat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zábavě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Udělat dobrou šou!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může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škola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konkurovat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zábavě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Udělat dobrou </a:t>
            </a:r>
            <a:r>
              <a:rPr lang="cs-CZ" altLang="cs-CZ" dirty="0" err="1" smtClean="0"/>
              <a:t>šou</a:t>
            </a:r>
            <a:r>
              <a:rPr lang="cs-CZ" altLang="cs-CZ" dirty="0" smtClean="0"/>
              <a:t>!</a:t>
            </a:r>
          </a:p>
          <a:p>
            <a:pPr eaLnBrk="1" hangingPunct="1"/>
            <a:r>
              <a:rPr lang="cs-CZ" altLang="cs-CZ" dirty="0" smtClean="0"/>
              <a:t>„Všudypřítomná skvělá zábava stojí v cestě vzdělávání.“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může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škola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konkurovat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zábavě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Udělat dobrou </a:t>
            </a:r>
            <a:r>
              <a:rPr lang="cs-CZ" altLang="cs-CZ" dirty="0" err="1" smtClean="0"/>
              <a:t>šou</a:t>
            </a:r>
            <a:r>
              <a:rPr lang="cs-CZ" altLang="cs-CZ" dirty="0" smtClean="0"/>
              <a:t>!</a:t>
            </a:r>
          </a:p>
          <a:p>
            <a:pPr eaLnBrk="1" hangingPunct="1"/>
            <a:r>
              <a:rPr lang="cs-CZ" altLang="cs-CZ" dirty="0" smtClean="0"/>
              <a:t>„Všudypřítomná skvělá zábava stojí v cestě vzdělávání.“</a:t>
            </a:r>
          </a:p>
          <a:p>
            <a:pPr eaLnBrk="1" hangingPunct="1"/>
            <a:r>
              <a:rPr lang="cs-CZ" altLang="cs-CZ" dirty="0" smtClean="0"/>
              <a:t>„Vzdělávání stojí v cestě skvělé zábavě.“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může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škola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konkurovat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zábavě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Udělat dobrou </a:t>
            </a:r>
            <a:r>
              <a:rPr lang="cs-CZ" altLang="cs-CZ" dirty="0" err="1" smtClean="0"/>
              <a:t>šou</a:t>
            </a:r>
            <a:r>
              <a:rPr lang="cs-CZ" altLang="cs-CZ" dirty="0" smtClean="0"/>
              <a:t>!</a:t>
            </a:r>
          </a:p>
          <a:p>
            <a:pPr eaLnBrk="1" hangingPunct="1"/>
            <a:r>
              <a:rPr lang="cs-CZ" altLang="cs-CZ" dirty="0" smtClean="0"/>
              <a:t>„Všudypřítomná skvělá zábava stojí v cestě vzdělávání.“</a:t>
            </a:r>
          </a:p>
          <a:p>
            <a:pPr eaLnBrk="1" hangingPunct="1"/>
            <a:r>
              <a:rPr lang="cs-CZ" altLang="cs-CZ" dirty="0" smtClean="0"/>
              <a:t>„Vzdělávání stojí v cestě skvělé zábavě.“</a:t>
            </a:r>
          </a:p>
          <a:p>
            <a:pPr eaLnBrk="1" hangingPunct="1"/>
            <a:r>
              <a:rPr lang="cs-CZ" altLang="cs-CZ" dirty="0" smtClean="0"/>
              <a:t>Může školní vyučování konkurovat zábavě?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950913"/>
            <a:ext cx="7467600" cy="466725"/>
          </a:xfrm>
        </p:spPr>
        <p:txBody>
          <a:bodyPr lIns="82945" tIns="41473" rIns="82945" bIns="41473">
            <a:spAutoFit/>
          </a:bodyPr>
          <a:lstStyle/>
          <a:p>
            <a:pPr eaLnBrk="1" fontAlgn="auto" hangingPunct="1">
              <a:lnSpc>
                <a:spcPct val="83000"/>
              </a:lnSpc>
              <a:spcAft>
                <a:spcPts val="0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může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škola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konkurovat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zábavě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18"/>
            <a:ext cx="8352928" cy="588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6214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Sociologická kritika společnosti zaměřené na zábavu</a:t>
            </a:r>
          </a:p>
        </p:txBody>
      </p:sp>
    </p:spTree>
    <p:extLst>
      <p:ext uri="{BB962C8B-B14F-4D97-AF65-F5344CB8AC3E}">
        <p14:creationId xmlns:p14="http://schemas.microsoft.com/office/powerpoint/2010/main" val="10469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18"/>
            <a:ext cx="8352928" cy="588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Sociologická kritika společnosti zaměřené </a:t>
            </a:r>
            <a:r>
              <a:rPr lang="cs-CZ" dirty="0"/>
              <a:t>na </a:t>
            </a:r>
            <a:r>
              <a:rPr lang="cs-CZ" dirty="0" smtClean="0"/>
              <a:t>zábavu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err="1" smtClean="0"/>
              <a:t>Edutainment</a:t>
            </a: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763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18"/>
            <a:ext cx="8352928" cy="5886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Sociologická kritika společnosti zaměřené </a:t>
            </a:r>
            <a:r>
              <a:rPr lang="cs-CZ" dirty="0"/>
              <a:t>na </a:t>
            </a:r>
            <a:r>
              <a:rPr lang="cs-CZ" dirty="0" smtClean="0"/>
              <a:t>zábavu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err="1" smtClean="0"/>
              <a:t>Edutainment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/>
              <a:t>Některé reformní proudy dokonce navrhují strukturální reformu školy v tom smyslu, že by škola měla těmto sociálním prostředím konkurovat a víc se přizpůsobit potřebám a hodnotám současných </a:t>
            </a:r>
            <a:r>
              <a:rPr lang="cs-CZ" dirty="0" smtClean="0"/>
              <a:t>dětí. </a:t>
            </a:r>
            <a:r>
              <a:rPr lang="cs-CZ" u="sng" dirty="0" smtClean="0"/>
              <a:t>Takovéto </a:t>
            </a:r>
            <a:r>
              <a:rPr lang="cs-CZ" u="sng" dirty="0"/>
              <a:t>zatáhnutí školy do boje s konkurenčním prostředím je ovšem nesmyslné, protože škola stála vždy v diferenci k ostatním sociálním prostředím a mimo toto prostředí by se stala bezmocnou (</a:t>
            </a:r>
            <a:r>
              <a:rPr lang="cs-CZ" u="sng" dirty="0" err="1"/>
              <a:t>Kaščák</a:t>
            </a:r>
            <a:r>
              <a:rPr lang="cs-CZ" u="sng" dirty="0"/>
              <a:t>, 2006, s. 9).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537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„Ve svém kvetoucím věku se radoval jako veselý mladík, jeho široké k myšlení vybudované čelo bylo sídlem nezničitelného veselí a radosti, řeč překypující myšlenkami plynula z jeho rtů, žert, vtip a rozmar měl pohotově a jeho poučná přednáška byla zároveň skvělou zábavou.“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071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>
                <a:solidFill>
                  <a:schemeClr val="accent6">
                    <a:lumMod val="75000"/>
                  </a:schemeClr>
                </a:solidFill>
              </a:rPr>
              <a:t>teorie vyučování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... Jejím předmětem se staly </a:t>
            </a:r>
            <a:r>
              <a:rPr lang="cs-CZ" altLang="cs-CZ" i="1" u="sng" dirty="0" smtClean="0">
                <a:solidFill>
                  <a:schemeClr val="accent6">
                    <a:lumMod val="75000"/>
                  </a:schemeClr>
                </a:solidFill>
              </a:rPr>
              <a:t>cíle, obsah, metody</a:t>
            </a:r>
            <a:r>
              <a:rPr lang="cs-CZ" altLang="cs-CZ" u="sng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cs-CZ" altLang="cs-CZ" i="1" u="sng" dirty="0" smtClean="0">
                <a:solidFill>
                  <a:schemeClr val="accent6">
                    <a:lumMod val="75000"/>
                  </a:schemeClr>
                </a:solidFill>
              </a:rPr>
              <a:t>organizační formy</a:t>
            </a:r>
            <a:r>
              <a:rPr lang="cs-CZ" altLang="cs-CZ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dirty="0" smtClean="0"/>
              <a:t>ve vyučování.“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„Ve svém kvetoucím věku se radoval jako veselý mladík, jeho široké k myšlení vybudované čelo bylo sídlem nezničitelného veselí a radosti, řeč překypující myšlenkami plynula z jeho rtů, žert, vtip a rozmar měl pohotově a jeho poučná přednáška byla zároveň skvělou zábavou.“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		Immanuel Kant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</p:txBody>
      </p:sp>
      <p:pic>
        <p:nvPicPr>
          <p:cNvPr id="4" name="Picture 2" descr="http://burusi.files.wordpress.com/2010/12/immanuel-k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3815"/>
            <a:ext cx="3528392" cy="2646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„Ve svém kvetoucím věku se radoval jako veselý mladík, jeho široké k myšlení vybudované čelo bylo sídlem nezničitelného veselí a radosti, řeč překypující myšlenkami plynula z jeho rtů, žert, vtip a rozmar měl pohotově a jeho poučná přednáška byla zároveň skvělou zábavou.“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(Johann Gottfried Herder)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cs-CZ" dirty="0" smtClean="0"/>
              <a:t>		Immanuel Kant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</p:txBody>
      </p:sp>
      <p:pic>
        <p:nvPicPr>
          <p:cNvPr id="4" name="Picture 2" descr="http://burusi.files.wordpress.com/2010/12/immanuel-k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3815"/>
            <a:ext cx="3528392" cy="26462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67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Poznávání může a má být zábava.</a:t>
            </a:r>
          </a:p>
        </p:txBody>
      </p:sp>
    </p:spTree>
    <p:extLst>
      <p:ext uri="{BB962C8B-B14F-4D97-AF65-F5344CB8AC3E}">
        <p14:creationId xmlns:p14="http://schemas.microsoft.com/office/powerpoint/2010/main" val="33098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68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Poznávání může a má být zábava.</a:t>
            </a:r>
          </a:p>
          <a:p>
            <a:pPr eaLnBrk="1" hangingPunct="1"/>
            <a:r>
              <a:rPr lang="cs-CZ" altLang="cs-CZ" smtClean="0"/>
              <a:t>Zábava ve vyučování není na škodu, pokud negeneruje plytkost, nenáročnost -  snižování úrovně vzdělávání.</a:t>
            </a:r>
          </a:p>
        </p:txBody>
      </p:sp>
    </p:spTree>
    <p:extLst>
      <p:ext uri="{BB962C8B-B14F-4D97-AF65-F5344CB8AC3E}">
        <p14:creationId xmlns:p14="http://schemas.microsoft.com/office/powerpoint/2010/main" val="24287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69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Poznávání může a má být zábava.</a:t>
            </a:r>
          </a:p>
          <a:p>
            <a:pPr eaLnBrk="1" hangingPunct="1"/>
            <a:r>
              <a:rPr lang="cs-CZ" altLang="cs-CZ" smtClean="0"/>
              <a:t>Zábava ve vyučování není na škodu, pokud negeneruje plytkost, nenáročnost -  snižování úrovně vzdělávání.</a:t>
            </a:r>
          </a:p>
          <a:p>
            <a:pPr eaLnBrk="1" hangingPunct="1"/>
            <a:r>
              <a:rPr lang="cs-CZ" altLang="cs-CZ" smtClean="0"/>
              <a:t>Zábava nemá být ve vyučování samoúčelná – měla by vést k cíli vzdělávání (nikoli cíl oddalovat).</a:t>
            </a:r>
          </a:p>
        </p:txBody>
      </p:sp>
    </p:spTree>
    <p:extLst>
      <p:ext uri="{BB962C8B-B14F-4D97-AF65-F5344CB8AC3E}">
        <p14:creationId xmlns:p14="http://schemas.microsoft.com/office/powerpoint/2010/main" val="38475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70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Poznávání může a má být zábava.</a:t>
            </a:r>
          </a:p>
          <a:p>
            <a:pPr eaLnBrk="1" hangingPunct="1"/>
            <a:r>
              <a:rPr lang="cs-CZ" altLang="cs-CZ" smtClean="0"/>
              <a:t>Zábava ve vyučování není na škodu, pokud negeneruje plytkost, nenáročnost -  snižování úrovně vzdělávání.</a:t>
            </a:r>
          </a:p>
          <a:p>
            <a:pPr eaLnBrk="1" hangingPunct="1"/>
            <a:r>
              <a:rPr lang="cs-CZ" altLang="cs-CZ" smtClean="0"/>
              <a:t>Zábava nemá být ve vyučování samoúčelná – měla by vést k cíli vzdělávání (nikoli cíl oddalovat).</a:t>
            </a:r>
          </a:p>
          <a:p>
            <a:pPr eaLnBrk="1" hangingPunct="1"/>
            <a:r>
              <a:rPr lang="cs-CZ" altLang="cs-CZ" smtClean="0"/>
              <a:t>Učitel by neměl v žádném případě zapomínat, že poznávání je také tvrdá práce.</a:t>
            </a:r>
          </a:p>
        </p:txBody>
      </p:sp>
    </p:spTree>
    <p:extLst>
      <p:ext uri="{BB962C8B-B14F-4D97-AF65-F5344CB8AC3E}">
        <p14:creationId xmlns:p14="http://schemas.microsoft.com/office/powerpoint/2010/main" val="2100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71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Poznávání může a má být zábava.</a:t>
            </a:r>
          </a:p>
          <a:p>
            <a:pPr eaLnBrk="1" hangingPunct="1"/>
            <a:r>
              <a:rPr lang="cs-CZ" altLang="cs-CZ" smtClean="0"/>
              <a:t>Zábava ve vyučování není na škodu, pokud negeneruje plytkost, nenáročnost -  snižování úrovně vzdělávání.</a:t>
            </a:r>
          </a:p>
          <a:p>
            <a:pPr eaLnBrk="1" hangingPunct="1"/>
            <a:r>
              <a:rPr lang="cs-CZ" altLang="cs-CZ" smtClean="0"/>
              <a:t>Zábava nemá být ve vyučování samoúčelná – měla by vést k cíli vzdělávání (nikoli cíl oddalovat).</a:t>
            </a:r>
          </a:p>
          <a:p>
            <a:pPr eaLnBrk="1" hangingPunct="1"/>
            <a:r>
              <a:rPr lang="cs-CZ" altLang="cs-CZ" smtClean="0"/>
              <a:t>Učitel by neměl v žádném případě zapomínat, že poznávání je také tvrdá práce.</a:t>
            </a:r>
          </a:p>
          <a:p>
            <a:pPr eaLnBrk="1" hangingPunct="1"/>
            <a:r>
              <a:rPr lang="cs-CZ" altLang="cs-CZ" smtClean="0"/>
              <a:t>Je humor jedním z kritérií dobrého učitele?</a:t>
            </a:r>
          </a:p>
        </p:txBody>
      </p:sp>
    </p:spTree>
    <p:extLst>
      <p:ext uri="{BB962C8B-B14F-4D97-AF65-F5344CB8AC3E}">
        <p14:creationId xmlns:p14="http://schemas.microsoft.com/office/powerpoint/2010/main" val="28365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Je zábavné vyučování důstojné? </a:t>
            </a:r>
          </a:p>
        </p:txBody>
      </p:sp>
      <p:sp>
        <p:nvSpPr>
          <p:cNvPr id="272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Poznávání může a má být zábava.</a:t>
            </a:r>
          </a:p>
          <a:p>
            <a:pPr eaLnBrk="1" hangingPunct="1"/>
            <a:r>
              <a:rPr lang="cs-CZ" altLang="cs-CZ" dirty="0" smtClean="0"/>
              <a:t>Zábava ve vyučování není na škodu, pokud negeneruje plytkost, nenáročnost -  snižování úrovně vzdělávání.</a:t>
            </a:r>
          </a:p>
          <a:p>
            <a:pPr eaLnBrk="1" hangingPunct="1"/>
            <a:r>
              <a:rPr lang="cs-CZ" altLang="cs-CZ" dirty="0" smtClean="0"/>
              <a:t>Zábava nemá být ve vyučování samoúčelná – měla by vést k cíli vzdělávání (nikoli cíl oddalovat).</a:t>
            </a:r>
          </a:p>
          <a:p>
            <a:pPr eaLnBrk="1" hangingPunct="1"/>
            <a:r>
              <a:rPr lang="cs-CZ" altLang="cs-CZ" dirty="0" smtClean="0"/>
              <a:t>Učitel by neměl v žádném případě zapomínat, že poznávání je také tvrdá práce.</a:t>
            </a:r>
          </a:p>
          <a:p>
            <a:pPr eaLnBrk="1" hangingPunct="1"/>
            <a:r>
              <a:rPr lang="cs-CZ" altLang="cs-CZ" dirty="0" smtClean="0"/>
              <a:t>Je humor jedním z kritérií dobrého učitele?</a:t>
            </a:r>
          </a:p>
          <a:p>
            <a:pPr eaLnBrk="1" hangingPunct="1"/>
            <a:r>
              <a:rPr lang="cs-CZ" altLang="cs-CZ" dirty="0" smtClean="0"/>
              <a:t>Jsou nové, odvážné metody kritériem dobrého učitele?</a:t>
            </a:r>
          </a:p>
          <a:p>
            <a:pPr eaLnBrk="1" hangingPunct="1"/>
            <a:r>
              <a:rPr lang="cs-CZ" altLang="cs-CZ" dirty="0" smtClean="0"/>
              <a:t>Co je kritériem dobrého učitele?</a:t>
            </a:r>
          </a:p>
        </p:txBody>
      </p:sp>
    </p:spTree>
    <p:extLst>
      <p:ext uri="{BB962C8B-B14F-4D97-AF65-F5344CB8AC3E}">
        <p14:creationId xmlns:p14="http://schemas.microsoft.com/office/powerpoint/2010/main" val="24819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„Chemie musí </a:t>
            </a:r>
            <a:r>
              <a:rPr lang="cs-CZ" dirty="0" err="1" smtClean="0"/>
              <a:t>smrdět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273411" name="Picture 7" descr="C:\Users\Zdenal\AppData\Local\Microsoft\Windows\Temporary Internet Files\Content.IE5\TK899UA2\MC9003595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527425"/>
            <a:ext cx="19923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2" name="Picture 8" descr="C:\Users\Zdenal\AppData\Local\Microsoft\Windows\Temporary Internet Files\Content.IE5\WZ7D8NXX\MC9003595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073275"/>
            <a:ext cx="131603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Picture 10" descr="C:\Users\Zdenal\AppData\Local\Microsoft\Windows\Temporary Internet Files\Content.IE5\IOFZM6Q5\MC90025164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844675"/>
            <a:ext cx="18113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4" name="Picture 11" descr="C:\Users\Zdenal\AppData\Local\Microsoft\Windows\Temporary Internet Files\Content.IE5\TK899UA2\MC90025164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149725"/>
            <a:ext cx="182086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84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Ve fyzice se musí něco hýbat, svítit nebo dělat rámus</a:t>
            </a:r>
            <a:endParaRPr lang="cs-CZ" dirty="0"/>
          </a:p>
        </p:txBody>
      </p:sp>
      <p:pic>
        <p:nvPicPr>
          <p:cNvPr id="274435" name="Picture 6" descr="C:\Users\Zdenal\AppData\Local\Microsoft\Windows\Temporary Internet Files\Content.IE5\WZ7D8NXX\MC900250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2601913"/>
            <a:ext cx="2062162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6" name="Picture 9" descr="C:\Users\Zdenal\AppData\Local\Microsoft\Windows\Temporary Internet Files\Content.IE5\IOFZM6Q5\MC9003111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5020">
            <a:off x="5907088" y="1120775"/>
            <a:ext cx="90646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7" name="Picture 10" descr="C:\Users\Zdenal\AppData\Local\Microsoft\Windows\Temporary Internet Files\Content.IE5\RNBT96A5\MC9002825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922463"/>
            <a:ext cx="18272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8" name="Picture 11" descr="C:\Users\Zdenal\AppData\Local\Microsoft\Windows\Temporary Internet Files\Content.IE5\IOFZM6Q5\MM900234717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8254">
            <a:off x="1528762" y="1655763"/>
            <a:ext cx="981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9" name="Picture 12" descr="C:\Users\Zdenal\AppData\Local\Microsoft\Windows\Temporary Internet Files\Content.IE5\TK899UA2\MC90031264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652963"/>
            <a:ext cx="180181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0" name="Picture 14" descr="C:\Users\Zdenal\AppData\Local\Microsoft\Windows\Temporary Internet Files\Content.IE5\TK899UA2\MC90035694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16635">
            <a:off x="1887538" y="4611688"/>
            <a:ext cx="1831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1" name="Picture 16" descr="C:\Users\Zdenal\AppData\Local\Microsoft\Windows\Temporary Internet Files\Content.IE5\WZ7D8NXX\MC90043709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792663"/>
            <a:ext cx="10826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2" name="Picture 17" descr="C:\Program Files (x86)\Microsoft Office\MEDIA\OFFICE14\Bullets\BD21312_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119688"/>
            <a:ext cx="2587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3" name="Picture 18" descr="C:\Program Files (x86)\Microsoft Office\MEDIA\OFFICE14\Bullets\BD21308_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893888"/>
            <a:ext cx="25717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44" name="Picture 19" descr="C:\Users\Zdenal\AppData\Local\Microsoft\Windows\Temporary Internet Files\Content.IE5\WZ7D8NXX\MC90023733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73">
            <a:off x="5895975" y="2166938"/>
            <a:ext cx="181133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07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teorie vyučování</a:t>
            </a:r>
            <a:r>
              <a:rPr lang="cs-CZ" altLang="cs-CZ" dirty="0" smtClean="0"/>
              <a:t>... Jejím předmětem se staly </a:t>
            </a:r>
            <a:r>
              <a:rPr lang="cs-CZ" altLang="cs-CZ" i="1" u="sng" dirty="0" smtClean="0"/>
              <a:t>cíle, obsah, metody</a:t>
            </a:r>
            <a:r>
              <a:rPr lang="cs-CZ" altLang="cs-CZ" u="sng" dirty="0" smtClean="0"/>
              <a:t> a </a:t>
            </a:r>
            <a:r>
              <a:rPr lang="cs-CZ" altLang="cs-CZ" i="1" u="sng" dirty="0" smtClean="0"/>
              <a:t>organizační formy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Problémy jednotlivých stupňů a typů vzdělávání se zabývají odpovídající didaktiky, např. didaktika mateřské školy, didaktika základní školy,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didaktika odborných</a:t>
            </a:r>
            <a:r>
              <a:rPr lang="cs-CZ" altLang="cs-CZ" dirty="0" smtClean="0"/>
              <a:t> škol (</a:t>
            </a:r>
            <a:r>
              <a:rPr lang="cs-CZ" altLang="cs-CZ" i="1" dirty="0" smtClean="0"/>
              <a:t>školská didaktika</a:t>
            </a:r>
            <a:r>
              <a:rPr lang="cs-CZ" altLang="cs-CZ" dirty="0" smtClean="0"/>
              <a:t>).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13" descr="C:\Users\Zdenal\AppData\Local\Microsoft\Windows\Temporary Internet Files\Content.IE5\BPSTNBZM\MP9003902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19125"/>
            <a:ext cx="8440737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59" name="Picture 9" descr="http://www.babyweb.cz/Upload/fotobanka/b633476599926189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071688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Biologie?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75461" name="Picture 6" descr="http://www.myexistenz.com/raisondetre/article3/darw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060450"/>
            <a:ext cx="280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2" name="Picture 7" descr="C:\Users\Zdenal\AppData\Local\Microsoft\Windows\Temporary Internet Files\Content.IE5\20X5URZD\MC9003707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619125"/>
            <a:ext cx="1104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63" name="Picture 12" descr="C:\Program Files (x86)\Microsoft Office\MEDIA\CAGCAT10\j0305257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888"/>
            <a:ext cx="143986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607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Zdroje: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846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smtClean="0"/>
              <a:t>Klipart MS PowerPoint</a:t>
            </a:r>
          </a:p>
          <a:p>
            <a:pPr eaLnBrk="1" hangingPunct="1"/>
            <a:r>
              <a:rPr lang="cs-CZ" altLang="cs-CZ" smtClean="0"/>
              <a:t>ST</a:t>
            </a:r>
            <a:r>
              <a:rPr lang="cs-CZ" altLang="cs-CZ" smtClean="0">
                <a:latin typeface="Arial" pitchFamily="34" charset="0"/>
                <a:cs typeface="Arial" pitchFamily="34" charset="0"/>
              </a:rPr>
              <a:t>ÖRIG, H.J. </a:t>
            </a:r>
            <a:r>
              <a:rPr lang="cs-CZ" altLang="cs-CZ" i="1" smtClean="0">
                <a:latin typeface="Arial" pitchFamily="34" charset="0"/>
                <a:cs typeface="Arial" pitchFamily="34" charset="0"/>
              </a:rPr>
              <a:t>Malé dějiny filozofie</a:t>
            </a:r>
            <a:r>
              <a:rPr lang="cs-CZ" altLang="cs-CZ" smtClean="0">
                <a:latin typeface="Arial" pitchFamily="34" charset="0"/>
                <a:cs typeface="Arial" pitchFamily="34" charset="0"/>
              </a:rPr>
              <a:t>. Praha :Zvon, 1996. ISBN 80-7113-175-X.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</p:txBody>
      </p:sp>
    </p:spTree>
    <p:extLst>
      <p:ext uri="{BB962C8B-B14F-4D97-AF65-F5344CB8AC3E}">
        <p14:creationId xmlns:p14="http://schemas.microsoft.com/office/powerpoint/2010/main" val="32590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</p:txBody>
      </p:sp>
    </p:spTree>
    <p:extLst>
      <p:ext uri="{BB962C8B-B14F-4D97-AF65-F5344CB8AC3E}">
        <p14:creationId xmlns:p14="http://schemas.microsoft.com/office/powerpoint/2010/main" val="1215164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není formálně zařazeno do obsahu učiva</a:t>
            </a:r>
          </a:p>
        </p:txBody>
      </p:sp>
    </p:spTree>
    <p:extLst>
      <p:ext uri="{BB962C8B-B14F-4D97-AF65-F5344CB8AC3E}">
        <p14:creationId xmlns:p14="http://schemas.microsoft.com/office/powerpoint/2010/main" val="269108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Skryté kurikulum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Veškerá </a:t>
            </a:r>
            <a:r>
              <a:rPr lang="cs-CZ" altLang="cs-CZ" dirty="0"/>
              <a:t>z</a:t>
            </a:r>
            <a:r>
              <a:rPr lang="cs-CZ" altLang="cs-CZ" dirty="0" smtClean="0"/>
              <a:t>kušenost, se kterou se žák ve školním prostředí setká (nezamýšlené kurikulum)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není formálně zařazeno do obsahu učiva</a:t>
            </a:r>
          </a:p>
          <a:p>
            <a:pPr eaLnBrk="1" hangingPunct="1"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dirty="0" smtClean="0"/>
              <a:t>Vše, co žáka ve výuce ovlivňuje, aniž by to bylo výukovým nebo vzdělávacím cílem</a:t>
            </a: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70567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Vyučování je třeba podřídit (podle aktuálních podmínek a potřeb) vhodné organizační formě.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Vyučování je třeba podřídit (podle aktuálních podmínek a potřeb) vhodné organizační formě.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</a:pPr>
            <a:r>
              <a:rPr lang="cs-CZ" altLang="cs-CZ" sz="2800" smtClean="0"/>
              <a:t>Volba organizační formy výuky do jisté míry závisí na učiteli a do značné míry na okolnostech.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</a:t>
            </a:r>
            <a:r>
              <a:rPr lang="cs-CZ" sz="2800" dirty="0" smtClean="0"/>
              <a:t>roblém nastává, když sklouzne do situace, kdy učitel předává a žáci pasivně přijímají 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Didaktika (přesněji „obecná didaktika“) je „</a:t>
            </a:r>
            <a:r>
              <a:rPr lang="cs-CZ" altLang="cs-CZ" b="1" dirty="0" smtClean="0"/>
              <a:t>pedagogická disciplína</a:t>
            </a:r>
            <a:r>
              <a:rPr lang="cs-CZ" altLang="cs-CZ" dirty="0" smtClean="0"/>
              <a:t>, </a:t>
            </a:r>
            <a:r>
              <a:rPr lang="cs-CZ" altLang="cs-CZ" u="sng" dirty="0" smtClean="0"/>
              <a:t>teorie vyučování</a:t>
            </a:r>
            <a:r>
              <a:rPr lang="cs-CZ" altLang="cs-CZ" dirty="0" smtClean="0"/>
              <a:t>... Jejím předmětem se staly </a:t>
            </a:r>
            <a:r>
              <a:rPr lang="cs-CZ" altLang="cs-CZ" i="1" u="sng" dirty="0" smtClean="0"/>
              <a:t>cíle, obsah, metody</a:t>
            </a:r>
            <a:r>
              <a:rPr lang="cs-CZ" altLang="cs-CZ" u="sng" dirty="0" smtClean="0"/>
              <a:t> a </a:t>
            </a:r>
            <a:r>
              <a:rPr lang="cs-CZ" altLang="cs-CZ" i="1" u="sng" dirty="0" smtClean="0"/>
              <a:t>organizační formy</a:t>
            </a:r>
            <a:r>
              <a:rPr lang="cs-CZ" altLang="cs-CZ" u="sng" dirty="0" smtClean="0"/>
              <a:t> </a:t>
            </a:r>
            <a:r>
              <a:rPr lang="cs-CZ" altLang="cs-CZ" dirty="0" smtClean="0"/>
              <a:t>ve vyučování.“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Problémy jednotlivých stupňů a typů vzdělávání se zabývají odpovídající didaktiky, např. didaktika mateřské školy, didaktika základní školy, didaktika odborných škol (</a:t>
            </a:r>
            <a:r>
              <a:rPr lang="cs-CZ" altLang="cs-CZ" i="1" dirty="0" smtClean="0"/>
              <a:t>školská didaktika</a:t>
            </a:r>
            <a:r>
              <a:rPr lang="cs-CZ" altLang="cs-CZ" dirty="0" smtClean="0"/>
              <a:t>).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Specifickými problémy vyučování v jednotlivých vyučovacích předmětech se zabývají </a:t>
            </a:r>
            <a:r>
              <a:rPr lang="cs-CZ" altLang="cs-CZ" i="1" dirty="0" smtClean="0">
                <a:solidFill>
                  <a:srgbClr val="FF6600"/>
                </a:solidFill>
              </a:rPr>
              <a:t>předmětové didaktiky</a:t>
            </a:r>
            <a:r>
              <a:rPr lang="cs-CZ" altLang="cs-CZ" dirty="0" smtClean="0">
                <a:solidFill>
                  <a:srgbClr val="FF6600"/>
                </a:solidFill>
              </a:rPr>
              <a:t> , resp. oborové didaktiky</a:t>
            </a:r>
            <a:r>
              <a:rPr lang="cs-CZ" altLang="cs-CZ" dirty="0" smtClean="0"/>
              <a:t>.“ (Maňák 1993 In Průcha, Walterová, Mareš 2003 s.44) </a:t>
            </a:r>
          </a:p>
          <a:p>
            <a:pPr marL="328613" indent="-328613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FRONTÁLNÍ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Nejtradičnější forma výuky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T</a:t>
            </a:r>
            <a:r>
              <a:rPr lang="cs-CZ" sz="2800" dirty="0" smtClean="0"/>
              <a:t>ento způsob vyučování by měl být založen na interakci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P</a:t>
            </a:r>
            <a:r>
              <a:rPr lang="cs-CZ" sz="2800" dirty="0" smtClean="0"/>
              <a:t>roblém nastává, když sklouzne do situace, kdy učitel předává a žáci pasivně přijímají učivo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Hromadná forma výuky – zapomíná se na individuální přístup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SKUPIONOVÉ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Interakce mezi učitelem a žákem a mezi žáky navzájem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Kooperativní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Lavice bývají uspořádány do kruhu (aby se smazalo dominantní postavení učitele)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má nelehkou roli, musí: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vybrat vhodné skupiny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zajistit, aby všichni participovali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dirty="0"/>
              <a:t>	</a:t>
            </a:r>
            <a:r>
              <a:rPr lang="cs-CZ" sz="2800" dirty="0" smtClean="0"/>
              <a:t>	- zhodnotit výkon jednotlivých 		žáků (to není zrovna lehké)</a:t>
            </a:r>
          </a:p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Dnes: Teorie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Daltonský</a:t>
            </a:r>
            <a:r>
              <a:rPr lang="cs-CZ" sz="2800" dirty="0" smtClean="0"/>
              <a:t> plán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INDIVIDUALIZOVANÉ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Žáci zpracovávají dané učivo samostatně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Učitel se spoléhá na cílevědomost a píli žáků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Role učitele – supervize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Pomůcky: – encyklopedie, mapy, modely, PC, aj.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Daltonský</a:t>
            </a:r>
            <a:r>
              <a:rPr lang="cs-CZ" sz="2800" dirty="0" smtClean="0"/>
              <a:t> plán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err="1" smtClean="0"/>
              <a:t>Bloom</a:t>
            </a:r>
            <a:r>
              <a:rPr lang="cs-CZ" sz="2800" dirty="0" smtClean="0"/>
              <a:t> – není dobré rozdělovat žáky podle inteligence (vzdělávání je dobré přizpůsobit individuálnímu tempu žáka)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endParaRPr 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TV: žáci zpravidla řeší komplexní problémy (musí je nahlížet z mnoha stran – například prizmatem několika různých oborů).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Tematické vyučování (často se zaměňuje s projektovým)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TV: žáci zpravidla řeší komplexní problémy (musí je nahlížet z mnoha stran – například prizmatem několika různých oborů).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PV a TV překonává roztříštěnost jednotlivých poznatků získaných v jednotlivých předmětech. Jevy se zkoumají v kontextu života.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Pak přijde fáze skutečného řešení problému – studium problému, rešerše literatury, cesty do terénu, fotografování, pozorování, studium příslušných dokumentů atd.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PROJEKTOVÉ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úvodu projektu se zvolí skutečný a komplexní problém (např. životní prostředí v dané obci). Následuje diskuse nad problémem.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Poté se zformulují úkoly, které je třeba provést pro vyřešení problému a určí se, kdo a jak je vyřeší.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Pak přijde fáze skutečného řešení problému – studium problému, rešerše literatury, cesty do terénu, fotografování, pozorování, studium příslušných dokumentů atd.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V závěru projektu pak dojde k zveřejnění výsledků a k promyšlené zpětné vazbě.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 průběhu semestru odevzdat seminární práci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 </a:t>
            </a:r>
            <a:endParaRPr lang="cs-CZ" altLang="cs-CZ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Pansofií spasit lidstvo?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Zrada intelektuálů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Způsobilost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vzdělanost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Expertnost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verzus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moudrost</a:t>
            </a:r>
          </a:p>
          <a:p>
            <a:pPr marL="0" indent="0" eaLnBrk="1" hangingPunct="1">
              <a:lnSpc>
                <a:spcPct val="90000"/>
              </a:lnSpc>
              <a:buClrTx/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- Jaký je tedy účel vzdělávání? (dosažení 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sociokulturní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konformity; číst, psát a proč?)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iferencované vyučování (vytváření skupin žáků podle určitých vlastností, např. IQ – vždy hrozí nebezpečí segregace, diskriminace či elitářství);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Organizační formy výuky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852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None/>
              <a:defRPr/>
            </a:pPr>
            <a:r>
              <a:rPr lang="cs-CZ" sz="2800" u="sng" dirty="0" smtClean="0"/>
              <a:t>DALŠÍ FORMY VYUČOVÁNÍ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 smtClean="0"/>
              <a:t>Exkurze (prostředí mimo školu – například pracoviště související s daným učivem, podporuje názornost); 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iferencované vyučování (vytváření skupin žáků podle určitých vlastností, např. IQ – vždy hrozí nebezpečí segregace, diskriminace či elitářství);</a:t>
            </a:r>
          </a:p>
          <a:p>
            <a:pPr eaLnBrk="1" hangingPunct="1">
              <a:lnSpc>
                <a:spcPct val="80000"/>
              </a:lnSpc>
              <a:spcBef>
                <a:spcPts val="675"/>
              </a:spcBef>
              <a:buClr>
                <a:srgbClr val="333399"/>
              </a:buClr>
              <a:buFont typeface="Wingdings" pitchFamily="2" charset="2"/>
              <a:buChar char=""/>
              <a:defRPr/>
            </a:pPr>
            <a:r>
              <a:rPr lang="cs-CZ" sz="2800" dirty="0"/>
              <a:t>D</a:t>
            </a:r>
            <a:r>
              <a:rPr lang="cs-CZ" sz="2800" dirty="0" smtClean="0"/>
              <a:t>omácí práce žáků; otevřené vyučování (společná činnost v kruhu, svobodná práce, týdenní plánování, řešení projektů, aj.)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ALTERNATIVNÍ ŠKOLA: netradiční škola; volná škola, svobodná škola, otevřená škola, nezávislá škola, experimentální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ALTERNATVNÍ VZDĚLÁVÁNÍ (</a:t>
            </a:r>
            <a:r>
              <a:rPr lang="cs-CZ" altLang="cs-CZ" dirty="0" err="1" smtClean="0"/>
              <a:t>alternative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schooling</a:t>
            </a:r>
            <a:r>
              <a:rPr lang="cs-CZ" altLang="cs-CZ" dirty="0" smtClean="0"/>
              <a:t>):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Je obecný termín označující takové školní vzdělávání, které je odlišné od vzdělávání nabízeného státem nebo jinými tradičními institucemi; alternativní školy jsou obvykle (nikoli nezbytně) spojeny s radikálními koncepcemi vzdělávání, jako je např. odmítání formálního kurikula či formálních metod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Alternativní didaktika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VZNIK KLASICKÝCH REFORMNÍCH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Typy alternativních škol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Waldorfská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Montessoriovská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Freinetovská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Jenská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Daltonská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Církevní školy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České alternativy (Zdravá škola, Otevřená škola, …)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vznikla na popud továrníka Emila Monta spolumajitele továrny na cigarety (Waldorf Astoria), požádal Rudolfa Steinera, aby vybudoval školu pro dělníky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vznikla na popud továrníka Emila Monta spolumajitele továrny na cigarety (Waldorf Astoria),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Zajímavý podnět nebo izolovaná alternativa?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Dnes: Teorie vyučování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Didaktika </a:t>
            </a:r>
            <a:r>
              <a:rPr lang="cs-CZ" altLang="cs-CZ" sz="2800" dirty="0" err="1" smtClean="0"/>
              <a:t>magna</a:t>
            </a:r>
            <a:r>
              <a:rPr lang="cs-CZ" altLang="cs-CZ" sz="2800" dirty="0" smtClean="0"/>
              <a:t> – širší pojetí didaktiky</a:t>
            </a:r>
          </a:p>
          <a:p>
            <a:pPr marL="0" indent="0" eaLnBrk="1" hangingPunct="1">
              <a:lnSpc>
                <a:spcPct val="90000"/>
              </a:lnSpc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J. A. Komenský: „všeobecné umění, jak naučit 	všechny všemu“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Až v 19. století se v dílech významných pedagogických teoretiků (J.J. </a:t>
            </a:r>
            <a:r>
              <a:rPr lang="cs-CZ" altLang="cs-CZ" sz="2800" dirty="0" err="1" smtClean="0"/>
              <a:t>Pestalozzi</a:t>
            </a:r>
            <a:r>
              <a:rPr lang="cs-CZ" altLang="cs-CZ" sz="2800" dirty="0" smtClean="0"/>
              <a:t>,  J.F. Herbart) vyčlenila didaktika jako do značné míry samostatná část pedagogiky zabývající se systematickým výkladem otázek z teorie vyučování.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vznikla na popud továrníka Emila Monta spolumajitele továrny na cigarety (Waldorf Astoria),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Zakladatel hnutí: Rudolf Steiner (1861 – 1925)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vznikla na popud továrníka Emila Monta spolumajitele továrny na cigarety (Waldorf Astoria),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Filozoficko-pedagogická soustava ANTROPOSOFIE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vznikla na popud továrníka Emila Monta spolumajitele továrny na cigarety (Waldorf Astoria),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 V Německu soukromá škola označovaná freie Schule svobodná škola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Asi nejznámější typ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Studdgart 1919 (v roce 1933 byly WS nacistickým režimem zakázány)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vznikla na popud továrníka Emila Monta spolumajitele továrny na cigarety (Waldorf Astoria), požádal Rudolfa Steinera, aby vybudoval školu pro dělníky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Zajímavý podnět nebo izolovaná alternativa?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Zakladatel hnutí: Rudolf Steiner (1861 – 1925)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Filozoficko-pedagogická soustava ANTROPOSOFIE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 V Německu soukromá škola označovaná freie Schule svobodná škola</a:t>
            </a:r>
          </a:p>
          <a:p>
            <a:pPr marL="328613" indent="-328613"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V ČR státem uznávané experimentální školy</a:t>
            </a: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se pokládá za svobodnou – na druhé straně vnucuje žákům určitý styl výchovy, určité světonázorové principy (dogmatická výchova? Příznaky sektářství? „Okultuní světonázorová výchova“)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Nerespektují se obvyklá rozdělení předmětů do ročníků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Učitel nezkouší, netrestá, neznámkuje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Dbá se na vývojové fáze a z počátku nejsou děti zatěžovány abstraktním myšlením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To znesnadňuje (ne-li) znemožňuje přechod na jiný typ škol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Část odborné veřejnosti WŠ nekriticky obdivuje a část na ni nazírá skepticky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Škola se pokládá za svobodnou – na druhé straně vnucuje žákům určitý styl výchovy, určité světonázorové principy (dogmatická výchova? Příznaky sektářství? „Okultuní světonázorová výchova“)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U nás kritika ze strany inspekce: učitelé nemohou obsáhnout odbornost všech předmětů – povrchní výuka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 vedení školy neodpovídá ředitel, ale celý učitelský sbor v těsné spolupráci se sdružením rodičů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Plně organizovaná WŠ je dvanáctiletou školou (1. stupeň 1. – 8. ročník; vyšší stupeň 9. – 12 ročník)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Obsah vzdělávání je rozdělen do bloků (epoch), kde se žáci po určitou dobu soustavně zabývají týmiž předměty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Žáci nejsou hodnoceni známkami ale charakteristikami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na: estetickou výchovu; náboženská výchova, křesťanská etika,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Svobodní učitelé – nejsou vázáni osnovami – plánují výuku společně s žáky i rodiči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Za vedení školy neodpovídá ředitel, ale celý učitelský sbor v těsné spolupráci se sdružením rodičů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Důraz na společenství; spolupráce místo konkurence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Antroposofie: více méně esoterická nauka odvozená od teosofie (hnutí esoterické spirituality spojené se jménem H. P. Blavatská, hodně rozšířené v 20. letech 20. století – označilo indického chlapce Krišnamurtu za inkarnaci Krista), víra v reinkarnaci ale i prvky křesťanství; směsice představ náboženských, okultních (např. alchimie, astrologie), historických ale také vědeckých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byl ovlivněn Goethem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Sisyfos – český klub skeptiků: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>
                <a:hlinkClick r:id="rId3"/>
              </a:rPr>
              <a:t>http://www.sysifos.cz/index.php?id=vypis&amp;sec=1165077007</a:t>
            </a:r>
            <a:endParaRPr lang="cs-CZ" altLang="cs-CZ" sz="2000" smtClean="0"/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byl nesmírně produktivní (ovlivnil výtvarné umění, dramatické umění, euritmie – speciální rytmický tanec, medicína, pedagogika, založil vlastní křesťanskou společnost – vymyslel pro ní i obřady a liturgii, pokoušel se zasahovat i do matematiky a přírodních věd, ale tam se mu příliš nedařilo)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Waldorfská škola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Steiner čerpal poznatky z hlubokého soustředění a meditace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kronika Ákáša – virtuální kosmická kniha poznání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smtClean="0"/>
          </a:p>
        </p:txBody>
      </p:sp>
      <p:pic>
        <p:nvPicPr>
          <p:cNvPr id="110594" name="Picture 2" descr="http://www.torontowaldorfschool.com/why_waldorf/imgpefQgtJAT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780928"/>
            <a:ext cx="5904656" cy="32529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smtClean="0"/>
              <a:t>Senzitivní fáze</a:t>
            </a:r>
            <a:r>
              <a:rPr lang="cs-CZ" altLang="cs-CZ" sz="2000" smtClean="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Montessoriovská škola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Tento typ školy je nazván podle Marie Montessoriové (1879 – 1952); Italská lékařka (první žena v Itálii, která absolvovala studium medicíny), pedagožka (původně se věnovala dětem s mentálním postižením), průkopnice mírového hnutí a organizátorka boje za práva dětí a žen; založila v Římě „Dům dětí“ (Casa dei bambini), kde vytvořila originální edukační metodu v duchu výrazného pedocentrismu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smtClean="0"/>
              <a:t>Senzitivní fáze</a:t>
            </a:r>
            <a:r>
              <a:rPr lang="cs-CZ" altLang="cs-CZ" sz="2000" smtClean="0"/>
              <a:t>: období, v nichž je dítě obzvlášť citlivé pro vnímání a chápání určitých jevů vnější reality (pohyb. činnosti, řeč, morální cítění atd.) – úkolem výchovy je připravovat podněty a prostředky specifické pro tyto fáze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Individualizaci vzdělávání umožňuje předem připravené prostředí (např. školka); zásadní roli hrají speciální pomůcky a činnosti z praktického života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kosmická výchova – povědomí o vzájemných vazbách člověka a přírodního prostředí; budování pocitu zodpovědnosti za důsledky vymožeností uměle vytvořené kultury civilizace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Montessoriovská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Motto: „Pomoz mi, abych to mohl udělat sám“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Dítě si do značné míry určuje tempo výuky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M.M. si všimla, že děti se výborně učí vzájemně – je efektivní využít přirozených edukačních tendencí dětí – pak jsou tvořivější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slučování dětí různého věku – odmítání striktního rozdělování podle ročníků; harmonické soužití; vzájemná spolupráce; vědomí sociální jednoty a solidarity; respekt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kosmická výchova – povědomí o vzájemných vazbách člověka a přírodního prostředí; budování pocitu zodpovědnosti za důsledky vymožeností uměle vytvořené kultury civilizace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1929  AMI - Association Montessori Internacionale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V ČR – zejména mateřské školy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Pracovní škola; motto: „Z života – pro život – prací“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Francouzský učitel Célestin Freinet (1896 – 1966)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Zejména Francie, Belgie a Nizozemí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Pracovní škola; motto: „Z života – pro život – prací“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Nutnost vybavit třídu různými pracovními koutky, ve kterých se žáci mohou jednotlivě nebo ve skupinách věnovat činnostem z oblasti přírodních věd a techniky, domácím pracím, umělecké tvorbě i jazykové komunikaci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smtClean="0"/>
              <a:t>Byl vyvinut velký počet didaktických pracovních technik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Freinetovská škola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Podle </a:t>
            </a:r>
            <a:r>
              <a:rPr lang="cs-CZ" altLang="cs-CZ" sz="2000" dirty="0" err="1" smtClean="0"/>
              <a:t>Freineta</a:t>
            </a:r>
            <a:r>
              <a:rPr lang="cs-CZ" altLang="cs-CZ" sz="2000" dirty="0" smtClean="0"/>
              <a:t> jsou nejdůležitější prvky školní práce: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třída jako mnohostranně rozčleněný pracovní prostor pro získávání zkušeností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Individuální týdenní pracovní plán žáka, projednaný na začátku týdne s učitelem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„Pracovní knihovna“, obsahující informativní sešity, která podněcuje k dalším činnostem i k „bádání“, nyní včetně audiovizuálních materiálů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Kartotéka, rozdělující základní učivo pomocí karet s testy a informacemi o úkolech a řešeních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Akustické učební programy, zvláště pro jazykovou výuku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školní tiskárna (např. pro účely školního časopisu aj.)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Nástěnka pro zveřejňování kritik, pochval, přání a pracovních výsledků žáků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Jenská škola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Peter </a:t>
            </a:r>
            <a:r>
              <a:rPr lang="cs-CZ" altLang="cs-CZ" sz="2000" dirty="0" err="1" smtClean="0"/>
              <a:t>Peterson</a:t>
            </a:r>
            <a:r>
              <a:rPr lang="cs-CZ" altLang="cs-CZ" sz="2000" dirty="0" smtClean="0"/>
              <a:t> (1884 – 1952)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Jenský plán (</a:t>
            </a:r>
            <a:r>
              <a:rPr lang="cs-CZ" altLang="cs-CZ" sz="2000" dirty="0" err="1" smtClean="0"/>
              <a:t>Jenaplan</a:t>
            </a:r>
            <a:r>
              <a:rPr lang="cs-CZ" altLang="cs-CZ" sz="2000" dirty="0" smtClean="0"/>
              <a:t>) - označení koncepce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koncepce integruje více prvků reformního školství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Učební skupiny žáků přesahují ročník (např. jedna skupina sdružuje děti ve věku od 6 do 9 let)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Rytmický týdenní pracovní plán skupiny: vyvážené střídání pedagogických situací (</a:t>
            </a:r>
            <a:r>
              <a:rPr lang="cs-CZ" altLang="cs-CZ" sz="2000" b="1" dirty="0" smtClean="0"/>
              <a:t>rozhovor, hra, práce, slavnost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„Školní obytný pokoj“, tj. místnost, na jejímž vytváření se podílejí děti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Neuplatňuje se známkování a vysvědčení v tradiční formě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Zejména Nizozemsko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§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Daltonská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Helen </a:t>
            </a:r>
            <a:r>
              <a:rPr lang="cs-CZ" altLang="cs-CZ" sz="1800" dirty="0" err="1" smtClean="0"/>
              <a:t>Parkhurstová</a:t>
            </a:r>
            <a:r>
              <a:rPr lang="cs-CZ" altLang="cs-CZ" sz="1800" dirty="0" smtClean="0"/>
              <a:t> (1887 – 1973); spolupracovala s </a:t>
            </a:r>
            <a:r>
              <a:rPr lang="cs-CZ" altLang="cs-CZ" sz="1800" dirty="0" err="1" smtClean="0"/>
              <a:t>Montessoriovou</a:t>
            </a:r>
            <a:r>
              <a:rPr lang="cs-CZ" altLang="cs-CZ" sz="1800" dirty="0" smtClean="0"/>
              <a:t>; hlavní dílo: </a:t>
            </a:r>
            <a:r>
              <a:rPr lang="cs-CZ" altLang="cs-CZ" sz="1800" dirty="0" err="1" smtClean="0"/>
              <a:t>Education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Dalton </a:t>
            </a:r>
            <a:r>
              <a:rPr lang="cs-CZ" altLang="cs-CZ" sz="1800" dirty="0" err="1" smtClean="0"/>
              <a:t>Plan</a:t>
            </a: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err="1" smtClean="0">
                <a:solidFill>
                  <a:schemeClr val="tx1"/>
                </a:solidFill>
              </a:rPr>
              <a:t>Daltonská</a:t>
            </a:r>
            <a:r>
              <a:rPr lang="cs-CZ" altLang="cs-CZ" b="1" dirty="0" smtClean="0">
                <a:solidFill>
                  <a:schemeClr val="tx1"/>
                </a:solidFill>
              </a:rPr>
              <a:t> škola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1919 experimentální škola v Daltonu (USA Massachusetts)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Helen </a:t>
            </a:r>
            <a:r>
              <a:rPr lang="cs-CZ" altLang="cs-CZ" sz="1800" dirty="0" err="1" smtClean="0"/>
              <a:t>Parkhurstová</a:t>
            </a:r>
            <a:r>
              <a:rPr lang="cs-CZ" altLang="cs-CZ" sz="1800" dirty="0" smtClean="0"/>
              <a:t> (1887 – 1973); spolupracovala s </a:t>
            </a:r>
            <a:r>
              <a:rPr lang="cs-CZ" altLang="cs-CZ" sz="1800" dirty="0" err="1" smtClean="0"/>
              <a:t>Montessoriovou</a:t>
            </a:r>
            <a:r>
              <a:rPr lang="cs-CZ" altLang="cs-CZ" sz="1800" dirty="0" smtClean="0"/>
              <a:t>; hlavní dílo: </a:t>
            </a:r>
            <a:r>
              <a:rPr lang="cs-CZ" altLang="cs-CZ" sz="1800" dirty="0" err="1" smtClean="0"/>
              <a:t>Education</a:t>
            </a:r>
            <a:r>
              <a:rPr lang="cs-CZ" altLang="cs-CZ" sz="1800" dirty="0" smtClean="0"/>
              <a:t> on </a:t>
            </a:r>
            <a:r>
              <a:rPr lang="cs-CZ" altLang="cs-CZ" sz="1800" dirty="0" err="1" smtClean="0"/>
              <a:t>the</a:t>
            </a:r>
            <a:r>
              <a:rPr lang="cs-CZ" altLang="cs-CZ" sz="1800" dirty="0" smtClean="0"/>
              <a:t> Dalton </a:t>
            </a:r>
            <a:r>
              <a:rPr lang="cs-CZ" altLang="cs-CZ" sz="1800" dirty="0" err="1" smtClean="0"/>
              <a:t>Plan</a:t>
            </a:r>
            <a:endParaRPr lang="cs-CZ" altLang="cs-CZ" sz="1800" dirty="0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ústřední principy: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Svoboda žáka a jeho vlastní odpovědnost</a:t>
            </a:r>
            <a:r>
              <a:rPr lang="cs-CZ" altLang="cs-CZ" sz="1800" dirty="0" smtClean="0"/>
              <a:t> – </a:t>
            </a:r>
            <a:r>
              <a:rPr lang="cs-CZ" altLang="cs-CZ" sz="1800" dirty="0" smtClean="0">
                <a:solidFill>
                  <a:srgbClr val="FF6600"/>
                </a:solidFill>
              </a:rPr>
              <a:t>každý žák má vytvořen svůj vlastní program práce na jeden měsíc</a:t>
            </a:r>
            <a:r>
              <a:rPr lang="cs-CZ" altLang="cs-CZ" sz="1800" dirty="0" smtClean="0"/>
              <a:t> (zvlášť pro každý předmět), v němž jsou vymezeny výsledky, jichž má v učení dosáhnout. Žák postupuje svým tempem a zodpovídá za úspěch svého učení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>
                <a:solidFill>
                  <a:srgbClr val="FF6600"/>
                </a:solidFill>
              </a:rPr>
              <a:t>Zdůraznění spolupráce</a:t>
            </a:r>
            <a:r>
              <a:rPr lang="cs-CZ" altLang="cs-CZ" sz="1800" dirty="0" smtClean="0"/>
              <a:t> a vytváření sociálního a demokratického vědomí u dětí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Osobní zkušenost na základě samostatné činnosti žáka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dirty="0" smtClean="0"/>
              <a:t>Vyvážené střídání mezi výukou v rámci celé třídy a skupinovou a individuální prací na úkolech, jejichž pořadí si žák určuje sám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USA, GB, Nizozemsko, ČR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Daltonská škola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„školy s uvolněnou třídní strukturou“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USA, GB, Nizozemsko, ČR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kritika DŠ: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nedostatečné opakování látky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nesystematické získávání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přílišné spoléhání na žákovu aktivitu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EU jsou to zejména školy katolické a evangelické; v USA protestantské, katolické, židovské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Církevní (konfesní) školy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Nestátní školy; zřizovatel je církev nebo náboženská skupina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Německu a Nizozemsku nejrozšířenější typ nestátních škol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V EU jsou to zejména školy katolické a evangelické; v USA protestantské, katolické,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ČR: po roce 1989; katolické, evangelické, židovské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specifika: např. rozšíření kurikula (náboženství, latina, aj.); křesťanská etika;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od církevních škol se obvykle očekává vysoká kvalita vzdělávání, proto jsou na ně často přihlašovány i děti bez vyznání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Alternativy z hlediska organizačních forem výuky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Individuální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Vzájemné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Individualizované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Kolektivní vyučování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Projektová soustava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Alternativní metody a postupy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Projektová metoda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Metoda diskuse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Brainstorming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Didaktická hra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Inscenační metody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Kritické myšlení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Učení v životních situacích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Televizní výuka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Výuka podporovaná počítačem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1800" smtClean="0"/>
              <a:t>Hypnopedie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smtClean="0">
                <a:solidFill>
                  <a:schemeClr val="tx1"/>
                </a:solidFill>
              </a:rPr>
              <a:t>Použitá literatura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 </a:t>
            </a:r>
            <a:r>
              <a:rPr lang="cs-CZ" altLang="cs-CZ" i="1" smtClean="0"/>
              <a:t>Alternativní školy a inovace ve vzdělávání (2. aktualizované vydání)</a:t>
            </a:r>
            <a:r>
              <a:rPr lang="cs-CZ" altLang="cs-CZ" smtClean="0"/>
              <a:t>. Praha : Portál, 2004. ISBN 80-7178-977-1.</a:t>
            </a:r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HEŘT, J. </a:t>
            </a:r>
            <a:r>
              <a:rPr lang="cs-CZ" altLang="cs-CZ" i="1" smtClean="0"/>
              <a:t>Antroposofie waldorfské školství</a:t>
            </a:r>
            <a:r>
              <a:rPr lang="cs-CZ" altLang="cs-CZ" smtClean="0"/>
              <a:t>. Praha : Sisyfos, 2006. dostupné na: </a:t>
            </a:r>
            <a:r>
              <a:rPr lang="cs-CZ" altLang="cs-CZ" smtClean="0">
                <a:hlinkClick r:id="rId3"/>
              </a:rPr>
              <a:t>http://www.sysifos.cz/index.php?id=vypis&amp;sec=1165077007</a:t>
            </a:r>
            <a:endParaRPr lang="cs-CZ" altLang="cs-CZ" smtClean="0"/>
          </a:p>
          <a:p>
            <a:pPr marL="328613" indent="-328613" eaLnBrk="1" hangingPunct="1">
              <a:buClr>
                <a:srgbClr val="FFFF00"/>
              </a:buClr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Vyučování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Etapy vyučovacího procesu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počáteční diagnóza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projektování, plánování, stanovení cílů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regulace učení (korigování plánu, reflexe)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opakování (upevňování již naučeného učiva; nezbytné zejména, když probírané učivo navazuje na předchozí)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teaching</a:t>
            </a:r>
            <a:r>
              <a:rPr lang="cs-CZ" altLang="cs-CZ" sz="2800" dirty="0" smtClean="0"/>
              <a:t>-</a:t>
            </a:r>
            <a:r>
              <a:rPr lang="cs-CZ" altLang="cs-CZ" sz="2800" dirty="0" err="1" smtClean="0"/>
              <a:t>learning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evaluation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motivace (vhodný stimul – naladění žáků na výuku, nejlépe probuzení zájmu o učivo)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opakování (upevňování již naučeného učiva; nezbytné zejména, když probírané učivo navazuje na předchozí)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expozice (proces seznamování se s novým učivem – výklad, dialog, demonstrace jevů, zápis učiva, aj.)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-	fixace (proces upevňování nově získaných vědomostí a dovedností prostřednictvím cvičení, opakování, testování, aby se předešlo zapomínání; uvádí se, že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během 8 hodin zapomínáme až polovinu získaných poznatků</a:t>
            </a:r>
            <a:r>
              <a:rPr lang="cs-CZ" altLang="cs-CZ" dirty="0" smtClean="0"/>
              <a:t>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Fáze výuky: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fixace (proces upevňování nově získaných vědomostí a dovedností prostřednictvím cvičení, opakování, testování, aby se předešlo zapomínání; uvádí se, že během 8 hodin zapomínáme až polovinu získaných poznatků)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diagnóza (reflexe popřípadě sebereflexe toho, co se žáci ve skutečnosti naučili; slouží také k hodnocení žáků)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-	aplikace (využití získaných vědomostí a dovedností pro samostatné řešení úkolů či v praktických činnostech)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Vyučovací jednotka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Fáze výuky shrnutí: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motivace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opakování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expozice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fixace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- 	diagnóza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smtClean="0"/>
              <a:t>- 	aplikace</a:t>
            </a:r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400" smtClean="0"/>
          </a:p>
          <a:p>
            <a:pPr marL="366713" lvl="1" indent="0" eaLnBrk="1" hangingPunct="1">
              <a:buClr>
                <a:srgbClr val="FFFF00"/>
              </a:buClr>
              <a:buFont typeface="Wingdings 2" pitchFamily="18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400" smtClean="0"/>
              <a:t>Výše uvedené pořadí jednotlivých fází výuky není nijak závazné a jednotlivé fáze se mohou i prolínat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Výukové (vyučovací)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1800" dirty="0" smtClean="0"/>
              <a:t>Klasifikace metod:</a:t>
            </a:r>
          </a:p>
          <a:p>
            <a:pPr>
              <a:defRPr/>
            </a:pPr>
            <a:r>
              <a:rPr lang="cs-CZ" sz="1800" dirty="0"/>
              <a:t>Metody z hlediska pramene poznání a typu poznatků – aspekt didaktický (slovní, názorně demonstrační a praktické metody)</a:t>
            </a:r>
          </a:p>
          <a:p>
            <a:pPr>
              <a:defRPr/>
            </a:pPr>
            <a:r>
              <a:rPr lang="cs-CZ" sz="1800" dirty="0"/>
              <a:t>Metody z hlediska aktivity a samostatnosti žáků – aspekt psychologický (sdělovací metody, metody samostatné práce, aj.)</a:t>
            </a:r>
          </a:p>
          <a:p>
            <a:pPr>
              <a:defRPr/>
            </a:pPr>
            <a:r>
              <a:rPr lang="cs-CZ" sz="1800" dirty="0"/>
              <a:t>Charakteristika metod z hlediska myšlenkových operací – aspekt logický (postup induktivní, deduktivní, srovnávací, aj.)</a:t>
            </a:r>
          </a:p>
          <a:p>
            <a:pPr>
              <a:defRPr/>
            </a:pPr>
            <a:r>
              <a:rPr lang="cs-CZ" sz="1800" dirty="0"/>
              <a:t>Varianty metod z hlediska fází výchovně vzdělávacího procesu – aspekt procesuální (metody motivační, expoziční, fixační, diagnostické, aplikační)</a:t>
            </a:r>
          </a:p>
          <a:p>
            <a:pPr>
              <a:defRPr/>
            </a:pPr>
            <a:r>
              <a:rPr lang="cs-CZ" sz="1800" dirty="0"/>
              <a:t>Varianty metod z hlediska výukových forem a prostředků – aspekt organizační (kombinace metod s výukovými formami a pomůckami)</a:t>
            </a:r>
          </a:p>
          <a:p>
            <a:pPr>
              <a:defRPr/>
            </a:pPr>
            <a:r>
              <a:rPr lang="cs-CZ" sz="1800" dirty="0"/>
              <a:t>Aktivizující metody (diskuse, situační metody, didaktické hry, aj.)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(Maňák 1996 In Skalková 2007</a:t>
            </a:r>
            <a:r>
              <a:rPr lang="cs-CZ" sz="1800" dirty="0" smtClean="0"/>
              <a:t>)</a:t>
            </a:r>
            <a:endParaRPr lang="cs-CZ" dirty="0"/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Monologické </a:t>
            </a:r>
            <a:r>
              <a:rPr lang="cs-CZ" sz="2000" dirty="0"/>
              <a:t>metody:</a:t>
            </a:r>
          </a:p>
          <a:p>
            <a:pPr>
              <a:defRPr/>
            </a:pPr>
            <a:r>
              <a:rPr lang="cs-CZ" sz="2000" dirty="0"/>
              <a:t>Vysvětlování: Postupný, účelný a výstižný výklad, ve kterém se učitel zaměřuje zejména na objasňování vztahů a zákonitostí.</a:t>
            </a:r>
          </a:p>
          <a:p>
            <a:pPr>
              <a:defRPr/>
            </a:pPr>
            <a:r>
              <a:rPr lang="cs-CZ" sz="2000" dirty="0"/>
              <a:t>Přednáška: Přednáška je způsob předávání poznatků prostřednictvím jazykově a logicky skvěle připraveného a prezentovaného projevu. Obvykle má tři části – vyvolání zájmu (úvod); následuje samotný výklad a v závěru </a:t>
            </a:r>
            <a:r>
              <a:rPr lang="cs-CZ" sz="2000" dirty="0" smtClean="0"/>
              <a:t>může </a:t>
            </a:r>
            <a:r>
              <a:rPr lang="cs-CZ" sz="2000" dirty="0"/>
              <a:t>v rámci přednášky dojít k rekapitulaci.</a:t>
            </a:r>
          </a:p>
          <a:p>
            <a:pPr>
              <a:defRPr/>
            </a:pPr>
            <a:r>
              <a:rPr lang="cs-CZ" sz="2000" dirty="0"/>
              <a:t>Vyprávění: citově podbarvený způsob verbálního zprostředkovávání poznatků</a:t>
            </a:r>
          </a:p>
          <a:p>
            <a:pPr>
              <a:defRPr/>
            </a:pPr>
            <a:r>
              <a:rPr lang="cs-CZ" sz="2000" dirty="0"/>
              <a:t>Instruktáž: teoretický (slovní nebo písemný) přenos poznatků, který předchází praktické činnosti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 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(Kalhous, Obst 2009 s. 317)</a:t>
            </a:r>
          </a:p>
          <a:p>
            <a:pPr marL="328613" indent="-328613" eaLnBrk="1" hangingPunct="1">
              <a:buClr>
                <a:srgbClr val="FFFF00"/>
              </a:buClr>
              <a:buFontTx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Pozor! V anglofonním světě se pojem didaktika nestal součástí systému pedagogických pojmů.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/>
              <a:t>V</a:t>
            </a:r>
            <a:r>
              <a:rPr lang="cs-CZ" altLang="cs-CZ" sz="2800" dirty="0" smtClean="0"/>
              <a:t> anglofonním světě má pedagogická disciplína didaktika svůj ekvivalent (vedle termínu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„</a:t>
            </a:r>
            <a:r>
              <a:rPr lang="cs-CZ" altLang="cs-CZ" sz="2800" dirty="0" err="1" smtClean="0">
                <a:solidFill>
                  <a:schemeClr val="accent3">
                    <a:lumMod val="75000"/>
                  </a:schemeClr>
                </a:solidFill>
              </a:rPr>
              <a:t>instructional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 science“) </a:t>
            </a:r>
            <a:r>
              <a:rPr lang="cs-CZ" altLang="cs-CZ" sz="2800" dirty="0" smtClean="0"/>
              <a:t>v následujících oblastech pedagogické vědy: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curriculum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instruction</a:t>
            </a:r>
            <a:r>
              <a:rPr lang="cs-CZ" altLang="cs-CZ" sz="2800" dirty="0" smtClean="0"/>
              <a:t> (and </a:t>
            </a:r>
            <a:r>
              <a:rPr lang="cs-CZ" altLang="cs-CZ" sz="2800" dirty="0" err="1" smtClean="0"/>
              <a:t>training</a:t>
            </a:r>
            <a:r>
              <a:rPr lang="cs-CZ" altLang="cs-CZ" sz="2800" dirty="0" smtClean="0"/>
              <a:t>) </a:t>
            </a:r>
            <a:r>
              <a:rPr lang="cs-CZ" altLang="cs-CZ" sz="2800" dirty="0" err="1" smtClean="0"/>
              <a:t>research</a:t>
            </a:r>
            <a:r>
              <a:rPr lang="cs-CZ" altLang="cs-CZ" sz="2800" dirty="0" smtClean="0"/>
              <a:t> and </a:t>
            </a:r>
            <a:r>
              <a:rPr lang="cs-CZ" altLang="cs-CZ" sz="2800" dirty="0" err="1" smtClean="0"/>
              <a:t>developement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</a:t>
            </a:r>
            <a:r>
              <a:rPr lang="cs-CZ" altLang="cs-CZ" sz="2800" dirty="0" err="1" smtClean="0"/>
              <a:t>teaching-learning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evaluation</a:t>
            </a:r>
            <a:endParaRPr lang="cs-CZ" altLang="cs-CZ" sz="2800" dirty="0" smtClean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- technology </a:t>
            </a:r>
            <a:r>
              <a:rPr lang="cs-CZ" altLang="cs-CZ" sz="2800" dirty="0" err="1" smtClean="0"/>
              <a:t>of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education</a:t>
            </a: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Dialogické metody (metody založené na přímé interakci učitele a žáků):</a:t>
            </a:r>
          </a:p>
          <a:p>
            <a:r>
              <a:rPr lang="cs-CZ" altLang="cs-CZ" sz="2000" dirty="0" smtClean="0"/>
              <a:t>Rozhovor: Jev se osvětluje prostřednictvím formy otázek a odpovědí (užívá se při seznámení s učivem, při upevňování vědomostí, při kontrole získaných vědomostí)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Dialogické metody (metody založené na přímé interakci učitele a žáků):</a:t>
            </a:r>
          </a:p>
          <a:p>
            <a:r>
              <a:rPr lang="cs-CZ" altLang="cs-CZ" sz="2000" dirty="0" smtClean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r>
              <a:rPr lang="cs-CZ" altLang="cs-CZ" sz="2000" dirty="0" smtClean="0"/>
              <a:t>Dialog: je to rozvinutější forma, než samotný rozhovor – dochází ke komunikaci učitele a žáka navzájem (předmět dialogu by měl být pro žáky zajímavý;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000" dirty="0" smtClean="0"/>
              <a:t>Dialogické metody (metody založené na přímé interakci učitele a žáků):</a:t>
            </a:r>
          </a:p>
          <a:p>
            <a:r>
              <a:rPr lang="cs-CZ" altLang="cs-CZ" sz="2000" dirty="0" smtClean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r>
              <a:rPr lang="cs-CZ" altLang="cs-CZ" sz="2000" dirty="0" smtClean="0"/>
              <a:t>Dialog: je to rozvinutější forma, než samotný rozhovor – dochází ke komunikaci učitele a žáka navzájem (předmět dialogu by měl být pro žáky zajímavý; </a:t>
            </a:r>
          </a:p>
          <a:p>
            <a:r>
              <a:rPr lang="cs-CZ" altLang="cs-CZ" sz="2000" dirty="0" smtClean="0"/>
              <a:t>Diskuse: vzájemná diskuse, do které jsou zapojeni (pokud možno) všichni členové skupiny.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Slovní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/>
              <a:t>Dialogické metody (metody založené na přímé interakci učitele a žáků):</a:t>
            </a:r>
          </a:p>
          <a:p>
            <a:pPr>
              <a:defRPr/>
            </a:pPr>
            <a:r>
              <a:rPr lang="cs-CZ" sz="2000" dirty="0"/>
              <a:t>Rozhovor: Jev se osvětluje prostřednictvím formy otázek a odpovědí (užívá se při seznámení s učivem, při upevňování vědomostí, při kontrole získaných vědomostí)</a:t>
            </a:r>
          </a:p>
          <a:p>
            <a:pPr>
              <a:defRPr/>
            </a:pPr>
            <a:r>
              <a:rPr lang="cs-CZ" sz="2000" dirty="0"/>
              <a:t>Dialog: je to rozvinutější forma, než samotný rozhovor – dochází ke komunikaci učitele a žáka navzájem (předmět dialogu by měl být pro žáky zajímavý;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Diskuse</a:t>
            </a:r>
            <a:r>
              <a:rPr lang="cs-CZ" sz="2000" dirty="0"/>
              <a:t>: vzájemná diskuse, do které jsou zapojeni (pokud možno) všichni členové skupiny.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Brainstorming </a:t>
            </a:r>
            <a:r>
              <a:rPr lang="cs-CZ" sz="2000" dirty="0"/>
              <a:t>(burza nápadů): </a:t>
            </a:r>
            <a:r>
              <a:rPr lang="cs-CZ" sz="2000" dirty="0" smtClean="0"/>
              <a:t>Podpora tvořivosti </a:t>
            </a:r>
            <a:r>
              <a:rPr lang="cs-CZ" sz="2000" dirty="0"/>
              <a:t>při hledání nových řešení problémů prostřednictvím spontánních nápadů, které jsou zapisovány </a:t>
            </a:r>
            <a:r>
              <a:rPr lang="cs-CZ" sz="2000" dirty="0" smtClean="0"/>
              <a:t>a </a:t>
            </a:r>
            <a:r>
              <a:rPr lang="cs-CZ" sz="2000" dirty="0"/>
              <a:t>podněcují tak další myšlenky. Teprve po pauze se nápady analyzují a hledá se jejich racionální základ.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000" dirty="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pPr>
              <a:defRPr/>
            </a:pPr>
            <a:r>
              <a:rPr lang="cs-CZ" altLang="cs-CZ" sz="2000" dirty="0" smtClean="0"/>
              <a:t>Žáci vedeni k jasnému názoru. Důraz na názorné, demonstrační vyučovací metody má tradici už u Jana Amose Komenského. </a:t>
            </a:r>
            <a:r>
              <a:rPr lang="cs-CZ" altLang="cs-CZ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místo.)</a:t>
            </a:r>
          </a:p>
          <a:p>
            <a:pPr>
              <a:defRPr/>
            </a:pP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názorné, demonstrační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Metody demonstrační mají ve vyučování (zejména přírodních věd) obrovské uplatnění. Mohou sloužit k jasnému objasnění daného jevu či k zřetelné vizualizaci nějakého objektu. </a:t>
            </a:r>
          </a:p>
          <a:p>
            <a:r>
              <a:rPr lang="cs-CZ" altLang="cs-CZ" sz="2000" dirty="0" smtClean="0"/>
              <a:t>Žáci vedeni k jasnému názoru. Důraz na názorné, demonstrační vyučovací metody má tradici už u Jana Amose Komenského. Ačkoli současná vývojová psychologie poněkud koriguje nadšení z univerzálního prospěchu demonstračních a názorných metod, které díky realistické povaze objasňování jevů a vztahů mohou do jisté míry brzdit rozvoj abstraktního myšlení u dospívajících, nicméně zaujímají stále tyto metody ve vyučování nenahraditelné místo.</a:t>
            </a:r>
          </a:p>
          <a:p>
            <a:r>
              <a:rPr lang="cs-CZ" altLang="cs-CZ" sz="2000" dirty="0" smtClean="0"/>
              <a:t>Názornosti se dosahuje především prostřednictvím didaktických pomůcek, prostředků (viz Didaktické prostředky).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Didaktiku můžeme chápat jako relativně samostatnou oblast mezi jednotlivými oblastmi pedagogiky jako jsou například </a:t>
            </a:r>
            <a:r>
              <a:rPr lang="cs-CZ" altLang="cs-CZ" dirty="0" smtClean="0">
                <a:solidFill>
                  <a:srgbClr val="C00000"/>
                </a:solidFill>
              </a:rPr>
              <a:t>obecná pedagogika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dějiny pedagogiky a dějiny školství; </a:t>
            </a:r>
            <a:r>
              <a:rPr lang="cs-CZ" altLang="cs-CZ" dirty="0" smtClean="0">
                <a:solidFill>
                  <a:srgbClr val="C00000"/>
                </a:solidFill>
              </a:rPr>
              <a:t>srovnávací (komparativní) pedagogika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filozofie výchovy; </a:t>
            </a:r>
            <a:r>
              <a:rPr lang="cs-CZ" altLang="cs-CZ" dirty="0" smtClean="0">
                <a:solidFill>
                  <a:srgbClr val="C00000"/>
                </a:solidFill>
              </a:rPr>
              <a:t>teorie výchovy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sociologie výchovy; </a:t>
            </a:r>
            <a:r>
              <a:rPr lang="cs-CZ" altLang="cs-CZ" dirty="0" smtClean="0">
                <a:solidFill>
                  <a:srgbClr val="C00000"/>
                </a:solidFill>
              </a:rPr>
              <a:t>pedagogická antropologie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ekonomie vzdělávání; </a:t>
            </a:r>
            <a:r>
              <a:rPr lang="cs-CZ" altLang="cs-CZ" dirty="0" smtClean="0">
                <a:solidFill>
                  <a:srgbClr val="C00000"/>
                </a:solidFill>
              </a:rPr>
              <a:t>pedagogická psychologie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sociální pedagogika; </a:t>
            </a:r>
            <a:r>
              <a:rPr lang="cs-CZ" altLang="cs-CZ" dirty="0" smtClean="0">
                <a:solidFill>
                  <a:srgbClr val="C00000"/>
                </a:solidFill>
              </a:rPr>
              <a:t>speciální pedagogika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; pedagogika volného času; </a:t>
            </a:r>
            <a:r>
              <a:rPr lang="cs-CZ" altLang="cs-CZ" dirty="0" smtClean="0">
                <a:solidFill>
                  <a:srgbClr val="C00000"/>
                </a:solidFill>
              </a:rPr>
              <a:t>andragogika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 aj</a:t>
            </a:r>
            <a:r>
              <a:rPr lang="cs-CZ" altLang="cs-CZ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 smtClean="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Metody praktických činností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Ukazuje se, že velmi vhodný způsob, jak objasnit daný jev je, když se žákovi umožní, aby si názor vytvořil sám prostřednictvím samostatné (popř. skupinové) práce např. s danou pomůckou. </a:t>
            </a:r>
          </a:p>
          <a:p>
            <a:r>
              <a:rPr lang="cs-CZ" altLang="cs-CZ" sz="2000" smtClean="0"/>
              <a:t>Pomocí metody praktických činností získává žák velice efektivně příslušné vědomosti, ale také dovednosti. </a:t>
            </a:r>
          </a:p>
          <a:p>
            <a:r>
              <a:rPr lang="cs-CZ" altLang="cs-CZ" sz="2000" smtClean="0"/>
              <a:t>Mezi metody praktické činnosti můžeme zařadit například: laboratorní práce, ostatní praktické činnosti (pěstitelské, chovatelské, pohybové, výtvarné, zdravotnické, technické, kuchařské, aj.). </a:t>
            </a:r>
          </a:p>
          <a:p>
            <a:r>
              <a:rPr lang="cs-CZ" altLang="cs-CZ" sz="2000" smtClean="0"/>
              <a:t>Mezi nezastupitelné metody při přípravě žáků (učňů či studentů) na zaměstnání je </a:t>
            </a:r>
            <a:r>
              <a:rPr lang="cs-CZ" altLang="cs-CZ" sz="2000" b="1" smtClean="0"/>
              <a:t>učení praxí</a:t>
            </a:r>
            <a:r>
              <a:rPr lang="cs-CZ" altLang="cs-CZ" sz="2000" smtClean="0"/>
              <a:t>.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Samotná aktivizace žáků by však neměla být samoúčelná, ale vždy podřízená výukovým cílům. Mezi aktivizační vyučovací metody můžeme (vedle některých výše uvedených – např. diskuse, dialog,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</a:t>
            </a:r>
            <a:r>
              <a:rPr lang="cs-CZ" altLang="cs-CZ" sz="2000" u="sng" dirty="0" smtClean="0"/>
              <a:t>rozpor – obtíž</a:t>
            </a:r>
            <a:r>
              <a:rPr lang="cs-CZ" altLang="cs-CZ" sz="2000" dirty="0" smtClean="0"/>
              <a:t>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Bloomovy taxonomie se jedná o úroveň </a:t>
            </a:r>
            <a:r>
              <a:rPr lang="cs-CZ" altLang="cs-CZ" sz="2000" i="1" smtClean="0"/>
              <a:t>aplikace</a:t>
            </a:r>
            <a:r>
              <a:rPr lang="cs-CZ" altLang="cs-CZ" sz="2000" smtClean="0"/>
              <a:t>).</a:t>
            </a:r>
          </a:p>
          <a:p>
            <a:r>
              <a:rPr lang="cs-CZ" altLang="cs-CZ" sz="200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  <a:p>
            <a:r>
              <a:rPr lang="cs-CZ" altLang="cs-CZ" sz="2000" dirty="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 smtClean="0"/>
              <a:t>hra: Správně didakticky připravená hra má velký didaktický význam zejména u dětí předškolního věku.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heuristické: Učební úlohy jsou zkonstruovány tak, aby představovaly rozpor – obtíž, což vyžaduje samostatné řešení spočívající v jednotlivých krocích, jimiž se žák (na základě již poznaného) dostává postupně k řešení problému (podle </a:t>
            </a:r>
            <a:r>
              <a:rPr lang="cs-CZ" altLang="cs-CZ" sz="2000" dirty="0" err="1" smtClean="0"/>
              <a:t>Bloomovy</a:t>
            </a:r>
            <a:r>
              <a:rPr lang="cs-CZ" altLang="cs-CZ" sz="2000" dirty="0" smtClean="0"/>
              <a:t> taxonomie se jedná o úroveň </a:t>
            </a:r>
            <a:r>
              <a:rPr lang="cs-CZ" altLang="cs-CZ" sz="2000" i="1" dirty="0" smtClean="0"/>
              <a:t>aplikace</a:t>
            </a:r>
            <a:r>
              <a:rPr lang="cs-CZ" altLang="cs-CZ" sz="2000" dirty="0" smtClean="0"/>
              <a:t>).</a:t>
            </a:r>
          </a:p>
          <a:p>
            <a:r>
              <a:rPr lang="cs-CZ" altLang="cs-CZ" sz="2000" dirty="0" smtClean="0"/>
              <a:t>výzkumné: Žáci hledají samostatně řešení daného problémového úkolu na základě praktických zkušeností a aplikací dříve získaných poznatků – posun v intelektuálních schopnostech žáků.</a:t>
            </a:r>
          </a:p>
          <a:p>
            <a:r>
              <a:rPr lang="cs-CZ" altLang="cs-CZ" sz="2000" dirty="0" smtClean="0"/>
              <a:t>hra: Správně didakticky připravená hra má velký didaktický význam zejména u dětí předškolního věku. </a:t>
            </a:r>
          </a:p>
          <a:p>
            <a:r>
              <a:rPr lang="cs-CZ" altLang="cs-CZ" sz="2000" dirty="0" smtClean="0"/>
              <a:t>situační: Problém se řeší zpravidla skupinově prostřednictvím výběru nejvhodnějšího z nabídnutých řešení. Konfrontují se názory, postoje, vědomosti a dovednosti aktérů</a:t>
            </a:r>
          </a:p>
          <a:p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inscenační: využívají se prvky dramatické výchovy, jednotliví žáci rozhodují ve vybraných nebo přiřazených rolích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inscenační: využívají se prvky dramatické výchovy, jednotliví žáci rozhodují ve vybraných nebo přiřazených rolích</a:t>
            </a:r>
          </a:p>
          <a:p>
            <a:r>
              <a:rPr lang="cs-CZ" altLang="cs-CZ" sz="2000" smtClean="0"/>
              <a:t>televizní výuku: Didakticky korektně a obratně zpracovaný výukový pořad, může umožnit efektivní získávání poznatků.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výuka </a:t>
            </a:r>
            <a:r>
              <a:rPr lang="cs-CZ" sz="2000" dirty="0"/>
              <a:t>podporovaná počítačem: Počítač, projektor a interaktivní tabule jsou dnes běžnými didaktickými </a:t>
            </a:r>
            <a:r>
              <a:rPr lang="cs-CZ" sz="2000" dirty="0" smtClean="0"/>
              <a:t>pomůckami. </a:t>
            </a:r>
            <a:r>
              <a:rPr lang="cs-CZ" sz="2000" dirty="0"/>
              <a:t>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Didaktiku můžeme chápat jako relativně samostatnou oblast mezi jednotlivými oblastmi pedagogiky jako jsou například </a:t>
            </a:r>
            <a:r>
              <a:rPr lang="cs-CZ" altLang="cs-CZ" dirty="0" smtClean="0">
                <a:solidFill>
                  <a:schemeClr val="accent3">
                    <a:lumMod val="75000"/>
                  </a:schemeClr>
                </a:solidFill>
              </a:rPr>
              <a:t>obecná pedagogika; dějiny pedagogiky a dějiny školství; srovnávací (komparativní) pedagogika; filozofie výchovy; teorie výchovy; sociologie výchovy; pedagogická antropologie; ekonomie vzdělávání; pedagogická psychologie; sociální pedagogika; speciální pedagogika; pedagogika volného času; andragogika aj</a:t>
            </a:r>
            <a:r>
              <a:rPr lang="cs-CZ" altLang="cs-CZ" dirty="0" smtClean="0"/>
              <a:t>.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Nicméně je neustále třeba si uvědomovat, že didaktiku nelze zcela izolovat od ostatních součástí pedagogiky a je často třeba hledat vztahy mezi jednotlivými oblastmi.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Aktivizační výukové metody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inscenační: využívají se prvky dramatické výchovy, jednotliví žáci rozhodují ve vybraných nebo přiřazených rolích</a:t>
            </a:r>
          </a:p>
          <a:p>
            <a:pPr>
              <a:defRPr/>
            </a:pPr>
            <a:r>
              <a:rPr lang="cs-CZ" sz="2000" dirty="0"/>
              <a:t>televizní výuku: Didakticky korektně a obratně zpracovaný výukový pořad, může umožnit efektivní získávání poznatků. </a:t>
            </a:r>
            <a:endParaRPr lang="cs-CZ" sz="2000" dirty="0" smtClean="0"/>
          </a:p>
          <a:p>
            <a:pPr>
              <a:defRPr/>
            </a:pPr>
            <a:r>
              <a:rPr lang="cs-CZ" sz="2000" dirty="0" smtClean="0"/>
              <a:t>výuka </a:t>
            </a:r>
            <a:r>
              <a:rPr lang="cs-CZ" sz="2000" dirty="0"/>
              <a:t>podporovaná počítačem: Počítač, projektor a interaktivní tabule jsou dnes běžnými didaktickými </a:t>
            </a:r>
            <a:r>
              <a:rPr lang="cs-CZ" sz="2000" dirty="0" smtClean="0"/>
              <a:t>pomůckami. </a:t>
            </a:r>
            <a:r>
              <a:rPr lang="cs-CZ" sz="2000" dirty="0"/>
              <a:t>Žáci se dnes učí jednak </a:t>
            </a:r>
            <a:r>
              <a:rPr lang="cs-CZ" sz="2000" i="1" dirty="0"/>
              <a:t>prostřednictvím počítačů</a:t>
            </a:r>
            <a:r>
              <a:rPr lang="cs-CZ" sz="2000" dirty="0"/>
              <a:t> ale i </a:t>
            </a:r>
            <a:r>
              <a:rPr lang="cs-CZ" sz="2000" i="1" dirty="0"/>
              <a:t>práci s počítači</a:t>
            </a:r>
            <a:r>
              <a:rPr lang="cs-CZ" sz="2000" dirty="0"/>
              <a:t>. </a:t>
            </a:r>
            <a:endParaRPr lang="cs-CZ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smtClean="0"/>
              <a:t>Už </a:t>
            </a:r>
            <a:r>
              <a:rPr lang="cs-CZ" sz="2000" dirty="0"/>
              <a:t>od šedesátých let se dokonce vytváří kybernetické koncepce vzdělávání (např. teorie programového vyučování), které mají zejména v oblasti výcviku stále slušné uplatnění (více viz. kapitola Didaktické prostředky)</a:t>
            </a:r>
          </a:p>
          <a:p>
            <a:pPr>
              <a:defRPr/>
            </a:pPr>
            <a:endParaRPr lang="cs-CZ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dirty="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dirty="0" smtClean="0"/>
              <a:t>Učitel by měl vézt žáky k čím dál větší samostatnosti při práci s učebnicí. </a:t>
            </a:r>
          </a:p>
          <a:p>
            <a:r>
              <a:rPr lang="cs-CZ" altLang="cs-CZ" sz="2000" dirty="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</a:t>
            </a:r>
            <a:r>
              <a:rPr lang="cs-CZ" altLang="cs-CZ" sz="2000" dirty="0" smtClean="0">
                <a:solidFill>
                  <a:srgbClr val="FF6600"/>
                </a:solidFill>
              </a:rPr>
              <a:t>konspektování </a:t>
            </a:r>
            <a:r>
              <a:rPr lang="cs-CZ" altLang="cs-CZ" sz="2000" dirty="0" smtClean="0"/>
              <a:t>popř. </a:t>
            </a:r>
            <a:r>
              <a:rPr lang="cs-CZ" altLang="cs-CZ" sz="2000" dirty="0" smtClean="0">
                <a:solidFill>
                  <a:srgbClr val="FF6600"/>
                </a:solidFill>
              </a:rPr>
              <a:t>excerpování</a:t>
            </a:r>
            <a:r>
              <a:rPr lang="cs-CZ" altLang="cs-CZ" sz="2000" dirty="0" smtClean="0"/>
              <a:t>)</a:t>
            </a:r>
            <a:r>
              <a:rPr lang="cs-CZ" altLang="cs-CZ" sz="2000" b="1" dirty="0" smtClean="0"/>
              <a:t> </a:t>
            </a:r>
            <a:endParaRPr lang="cs-CZ" altLang="cs-CZ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  <a:p>
            <a:r>
              <a:rPr lang="cs-CZ" altLang="cs-CZ" sz="200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 smtClean="0"/>
              <a:t> </a:t>
            </a:r>
            <a:endParaRPr lang="cs-CZ" altLang="cs-CZ" sz="2000" smtClean="0"/>
          </a:p>
          <a:p>
            <a:r>
              <a:rPr lang="cs-CZ" altLang="cs-CZ" sz="2000" smtClean="0"/>
              <a:t>konspektování: pořizování si výpisků z části dané knihy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400" b="1" dirty="0" smtClean="0">
                <a:solidFill>
                  <a:schemeClr val="tx1"/>
                </a:solidFill>
              </a:rPr>
              <a:t>Učení z textu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cs-CZ" sz="2000" smtClean="0"/>
              <a:t>Jednou z povinností učitele je, aby naučil žáky, jak pracovat s učebnicí nebo obecně s psaným textem (celá řada využitelných textů pro výuku je dnes dostupná na internetu). </a:t>
            </a:r>
          </a:p>
          <a:p>
            <a:r>
              <a:rPr lang="cs-CZ" altLang="cs-CZ" sz="2000" smtClean="0"/>
              <a:t>Učitel by měl vézt žáky k čím dál větší samostatnosti při práci s učebnicí. </a:t>
            </a:r>
          </a:p>
          <a:p>
            <a:r>
              <a:rPr lang="cs-CZ" altLang="cs-CZ" sz="2000" smtClean="0"/>
              <a:t>Žáci si postupně osvojují schopnost porozumět obsahu učebnice (nejen textu, ale také obrázkům, mapám, schématům, grafům a diagramům), učí se z textu, kriticky text hodnotí, vybírají z textu podstatné informace (provádějí konspektování popř. excerpování)</a:t>
            </a:r>
            <a:r>
              <a:rPr lang="cs-CZ" altLang="cs-CZ" sz="2000" b="1" smtClean="0"/>
              <a:t> </a:t>
            </a:r>
            <a:endParaRPr lang="cs-CZ" altLang="cs-CZ" sz="2000" smtClean="0"/>
          </a:p>
          <a:p>
            <a:r>
              <a:rPr lang="cs-CZ" altLang="cs-CZ" sz="2000" smtClean="0"/>
              <a:t>konspektování: pořizování si výpisků z části dané knihy</a:t>
            </a:r>
          </a:p>
          <a:p>
            <a:r>
              <a:rPr lang="cs-CZ" altLang="cs-CZ" sz="2000" smtClean="0"/>
              <a:t>excerpování: pořizování si výpisků z celé knihy</a:t>
            </a:r>
          </a:p>
          <a:p>
            <a:endParaRPr lang="cs-CZ" altLang="cs-CZ" sz="20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39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0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2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3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zásady jsou formulovány z hlediska určité filozofie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 průběhu semestru odevzdat seminární práci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Test z pojmů z didaktiky</a:t>
            </a:r>
            <a:r>
              <a:rPr lang="cs-CZ" altLang="cs-CZ" sz="2000" dirty="0" smtClean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 smtClean="0"/>
              <a:t>Def</a:t>
            </a:r>
            <a:r>
              <a:rPr lang="cs-CZ" altLang="cs-CZ" sz="2800" b="1" dirty="0" smtClean="0"/>
              <a:t>.: oborové didaktiky jsou „</a:t>
            </a:r>
            <a:r>
              <a:rPr lang="cs-CZ" altLang="cs-CZ" sz="2800" dirty="0" smtClean="0"/>
              <a:t>teorie o vzdělávání týkající se skupin předmětů,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např. didaktika přírodovědných předmětů (</a:t>
            </a:r>
            <a:r>
              <a:rPr lang="cs-CZ" altLang="cs-CZ" sz="2800" dirty="0" smtClean="0">
                <a:solidFill>
                  <a:srgbClr val="FF0000"/>
                </a:solidFill>
              </a:rPr>
              <a:t>Co matematika?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cs-CZ" altLang="cs-CZ" sz="2800" dirty="0" smtClean="0"/>
              <a:t>. Je to interdisciplinární teorie zabývající se celkovou </a:t>
            </a:r>
            <a:r>
              <a:rPr lang="cs-CZ" altLang="cs-CZ" sz="2800" dirty="0" err="1" smtClean="0"/>
              <a:t>kurikulární</a:t>
            </a:r>
            <a:r>
              <a:rPr lang="cs-CZ" altLang="cs-CZ" sz="2800" dirty="0" smtClean="0"/>
              <a:t> koncepcí určité skupiny předmětů (někdy i jednotlivých předmětů)-…,“ (Průcha, Walterová, Mareš 2003 s. 141)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Pedagogické principy</a:t>
            </a:r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4738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J. A. Komenský, J. H. Pestalozzi, H. Spencer, aj.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základní pravidla, která zajistí efektivnost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obecné požadavky, které společně s cíli  určují charakter výuky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zásady jsou formulovány z hlediska určité filozofie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nebyl ještě vytvořen obecně platný systém zásad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5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Zásada vědeckosti</a:t>
            </a:r>
          </a:p>
          <a:p>
            <a:pPr marL="0" indent="0">
              <a:lnSpc>
                <a:spcPct val="90000"/>
              </a:lnSpc>
              <a:buSz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7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8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49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uvědomělosti a aktivity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0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názornosti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1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smtClean="0"/>
              <a:t>Zásada postupnosti</a:t>
            </a:r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komplexního rozvoje osobnosti žáka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vědeckosti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individuálního přístupu k žákům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spojení teorie s praxí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uvědomělosti a aktivity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názornosti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postupnosti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soustavnosti (systematičnosti) a přiměřenosti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Didaktické zásady</a:t>
            </a:r>
          </a:p>
        </p:txBody>
      </p:sp>
      <p:sp>
        <p:nvSpPr>
          <p:cNvPr id="352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trvalosti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emocionálnosti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b="1" dirty="0" smtClean="0"/>
              <a:t>Zásada zpětné vazby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  <a:p>
            <a:pPr>
              <a:lnSpc>
                <a:spcPct val="90000"/>
              </a:lnSpc>
              <a:buSzTx/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16305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err="1" smtClean="0"/>
              <a:t>Def</a:t>
            </a:r>
            <a:r>
              <a:rPr lang="cs-CZ" altLang="cs-CZ" sz="2800" b="1" dirty="0" smtClean="0"/>
              <a:t>.: oborové didaktiky jsou „</a:t>
            </a:r>
            <a:r>
              <a:rPr lang="cs-CZ" altLang="cs-CZ" sz="2800" dirty="0" smtClean="0"/>
              <a:t>teorie o vzdělávání týkající se skupin předmětů, např. didaktika přírodovědných předmětů (Co matematika?). Je to interdisciplinární teorie zabývající se celkovou </a:t>
            </a:r>
            <a:r>
              <a:rPr lang="cs-CZ" altLang="cs-CZ" sz="2800" dirty="0" err="1" smtClean="0"/>
              <a:t>kurikulární</a:t>
            </a:r>
            <a:r>
              <a:rPr lang="cs-CZ" altLang="cs-CZ" sz="2800" dirty="0" smtClean="0"/>
              <a:t> koncepcí určité skupiny předmětů (někdy i jednotlivých předmětů)-…,“ (Průcha, Walterová, Mareš 2003 s. 141)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b="1" dirty="0" smtClean="0"/>
              <a:t>Předmětové didaktiky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	(didaktika matematiky, biologie, fyziky, atd.)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3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43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53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6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Všemu se vyučuje a učí příklady, ukázkami a cvičeními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smtClean="0">
                <a:solidFill>
                  <a:schemeClr val="tx1"/>
                </a:solidFill>
              </a:rPr>
              <a:t>Didaktické zásady – J.A. KOMENSKÝ</a:t>
            </a:r>
          </a:p>
        </p:txBody>
      </p:sp>
      <p:sp>
        <p:nvSpPr>
          <p:cNvPr id="3573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Učitel nechť neučí, kolik sám může učiti, nýbrž kolik může žák pochopiti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Vždy postupně nikdy krokem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 vlastními smysly, vždy a rozmanitě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Všemu se vyučuje a učí příklady, ukázkami a cvičeními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b="1" smtClean="0"/>
              <a:t>Nechť se vyučuje a učí: Nečetným před četným. Krátkým před obšírným.  Jednoduchým před složenými. Obecným před zvláštními. Blízkým před odlehlejšími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z="2000" dirty="0" smtClean="0"/>
              <a:t>Princip předchozích znalostí (zajišťuje vhodnou reflexi dosavadních znalostí žáků, na kterých je třeba stavět nebo je vhodně rekonstruovat)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Jiné didaktické zásady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soustředění na klíčové pojmy (to je požadavek, aby se zajistilo, že výuka bude zaměřena na několik klíčových pojmů a generalizací a ne na memorování izolovaných fakt)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kulturního kontextu (zajišťuje respektování důstojnosti obou pohlaví i odlišných kultur)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předchozích znalostí (zajišťuje vhodnou reflexi dosavadních znalostí žáků, na kterých je třeba stavět nebo je vhodně rekonstruovat)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cs-CZ" altLang="cs-CZ" sz="2000" dirty="0" smtClean="0"/>
              <a:t>Princip rozmanitosti (zajišťuje přizpůsobení výuky různým učebním stylům, potřebám a preferencím žáků)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sz="2000" dirty="0" smtClean="0"/>
              <a:t>(Pasch 1998 In Průcha 2000)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1656184" cy="1327249"/>
          </a:xfrm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1800" b="1" dirty="0" smtClean="0">
                <a:solidFill>
                  <a:schemeClr val="tx1"/>
                </a:solidFill>
              </a:rPr>
              <a:t>Hygiena</a:t>
            </a:r>
            <a:br>
              <a:rPr lang="cs-CZ" altLang="cs-CZ" sz="1800" b="1" dirty="0" smtClean="0">
                <a:solidFill>
                  <a:schemeClr val="tx1"/>
                </a:solidFill>
              </a:rPr>
            </a:br>
            <a:r>
              <a:rPr lang="cs-CZ" altLang="cs-CZ" sz="1800" b="1" dirty="0" smtClean="0">
                <a:solidFill>
                  <a:schemeClr val="tx1"/>
                </a:solidFill>
              </a:rPr>
              <a:t>vyučování</a:t>
            </a:r>
          </a:p>
        </p:txBody>
      </p:sp>
      <p:pic>
        <p:nvPicPr>
          <p:cNvPr id="4" name="Obrázek 3" descr="hygiena vyucovani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4440" y="0"/>
            <a:ext cx="7076742" cy="3284984"/>
          </a:xfrm>
          <a:prstGeom prst="rect">
            <a:avLst/>
          </a:prstGeom>
        </p:spPr>
      </p:pic>
      <p:pic>
        <p:nvPicPr>
          <p:cNvPr id="5" name="Obrázek 4" descr="hygiena vyucovan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284984"/>
            <a:ext cx="6408712" cy="336046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Do některých pojetí oborových didaktik se někdy zařazují i tzv. psychodidaktické faktory spojené s interakcí subjektů edukačních procesů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5068888"/>
          </a:xfrm>
        </p:spPr>
        <p:txBody>
          <a:bodyPr/>
          <a:lstStyle/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</a:pPr>
            <a:r>
              <a:rPr lang="cs-CZ" altLang="cs-CZ" sz="2800" smtClean="0"/>
              <a:t>Originální předměty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smtClean="0"/>
              <a:t>přírodniny (nerosty, sloučeniny, preparovaní živočichové,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r>
              <a:rPr lang="cs-CZ" altLang="cs-CZ" sz="2000" smtClean="0"/>
              <a:t>výrobky (měřící přístroje, umělecká díla, historické artefakty, součástky, aj.)</a:t>
            </a:r>
          </a:p>
          <a:p>
            <a:pPr lvl="2" eaLnBrk="1" hangingPunct="1">
              <a:spcBef>
                <a:spcPts val="675"/>
              </a:spcBef>
              <a:buClr>
                <a:schemeClr val="accent1"/>
              </a:buClr>
              <a:buFont typeface="Courier New" pitchFamily="49" charset="0"/>
              <a:buChar char="o"/>
            </a:pPr>
            <a:endParaRPr lang="cs-CZ" altLang="cs-CZ" sz="2000" smtClean="0"/>
          </a:p>
        </p:txBody>
      </p:sp>
      <p:pic>
        <p:nvPicPr>
          <p:cNvPr id="363524" name="Picture 4" descr="DSCN13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5" name="Picture 6" descr="DSCN13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dirty="0" smtClean="0"/>
              <a:t>Znázornění předmětů a skutečnosti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Modely</a:t>
            </a:r>
          </a:p>
          <a:p>
            <a:pPr marL="0" indent="0" eaLnBrk="1" hangingPunct="1">
              <a:spcBef>
                <a:spcPts val="675"/>
              </a:spcBef>
              <a:buFont typeface="Wingdings" pitchFamily="2" charset="2"/>
              <a:buNone/>
              <a:defRPr/>
            </a:pPr>
            <a:r>
              <a:rPr lang="cs-CZ" altLang="cs-CZ" sz="2800" dirty="0" smtClean="0"/>
              <a:t>			- Znázornění jevů</a:t>
            </a:r>
          </a:p>
          <a:p>
            <a:pPr eaLnBrk="1" hangingPunct="1">
              <a:spcBef>
                <a:spcPts val="675"/>
              </a:spcBef>
              <a:buFont typeface="Courier New" panose="02070309020205020404" pitchFamily="49" charset="0"/>
              <a:buChar char="o"/>
              <a:defRPr/>
            </a:pPr>
            <a:endParaRPr lang="cs-CZ" altLang="cs-CZ" sz="2800" dirty="0" smtClean="0"/>
          </a:p>
        </p:txBody>
      </p:sp>
      <p:pic>
        <p:nvPicPr>
          <p:cNvPr id="364548" name="Picture 5" descr="DSCN13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43263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49" name="Picture 6" descr="DSCN13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36004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smtClean="0"/>
              <a:t>Textové pomůcky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psací a rýsovací pomůcky, kalkulačky, pomůcky na výtvarnou výchovu, apod.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Do některých pojetí oborových didaktik se někdy zařazují i tzv. </a:t>
            </a:r>
            <a:r>
              <a:rPr lang="cs-CZ" altLang="cs-CZ" sz="2800" dirty="0" err="1" smtClean="0"/>
              <a:t>psychodidaktické</a:t>
            </a:r>
            <a:r>
              <a:rPr lang="cs-CZ" altLang="cs-CZ" sz="2800" dirty="0" smtClean="0"/>
              <a:t> faktory spojené s interakcí subjektů edukačních procesů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sdělitelnost (problémy převodu poznatků vědy do obsahů vyučovacích předmětů, apod.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smtClean="0">
                <a:solidFill>
                  <a:schemeClr val="tx1"/>
                </a:solidFill>
              </a:rPr>
              <a:t>Didaktické prostředky - pomůcky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Textové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učebnice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pracovní materiály (sbírky úloh, pracovní sešity, pracovní listy, návody k obsluze, tabulky, atlasy)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další literatura (encyklopedie, literatura faktu, odborné a populární časopisy, apod.)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Naučné a výukové filmy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TV, PC, VHS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000" dirty="0" smtClean="0"/>
              <a:t>Žákovské pomůcky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žákovské experimentální a měřící soustavy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na tělesnou výchovu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psací a rýsovací pomůcky, kalkulačky, pomůcky na výtvarnou výchovu, apod.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000" dirty="0" smtClean="0"/>
              <a:t>pomůcky vyrobené žáky (např. postery, prezentace, přístroje – např. elektromotor)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Naprostá většina učitelů (alespoň v počátcích profesní dráhy) nenechává přípravu pouze na paměti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Placená příprava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Naprostá většina učitelů (alespoň v počátcích profesní dráhy) nenechává přípravu pouze na paměti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altLang="cs-CZ" smtClean="0"/>
              <a:t>Nikde není předepsaná forma přípravy</a:t>
            </a:r>
          </a:p>
          <a:p>
            <a:pPr eaLnBrk="1" hangingPunct="1">
              <a:buFont typeface="Courier New" pitchFamily="49" charset="0"/>
              <a:buChar char="o"/>
            </a:pPr>
            <a:endParaRPr lang="cs-CZ" altLang="cs-CZ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 smtClean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první typ: blesková příprava (Co?, Jak?; Obsah, Neformulují se cíle – předpokládá se, že jsou v učebnici – příprava podle učebnice)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u="sng" dirty="0" smtClean="0"/>
              <a:t>Typy příprav na vyučování (podle Kalhous, Obst 2009)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první typ: blesková příprava (Co?, Jak?; Obsah, Neformulují se cíle – předpokládá se, že jsou v učebnici – příprava podle učebnice)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druhý typ: Co už bylo? Čeho chci dosáhnout? Jak a čím toho dosáhnout? Jaké bude mít tato hodina důsledky?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Psychodidaktika je poměrně mladá interdisciplinární teorie, která integruje a uvádí ve vztah výsledky z obecné didaktiky,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kognitivní psychologie</a:t>
            </a:r>
            <a:r>
              <a:rPr lang="cs-CZ" altLang="cs-CZ" sz="2800" dirty="0" smtClean="0"/>
              <a:t>, psychologie učení, aj.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organizace podmínek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Příprava na vyučování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altLang="cs-CZ" dirty="0" smtClean="0"/>
              <a:t>třetí typ (nejnáročnější):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cíle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prostředky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zvláštní didaktická hlediska (</a:t>
            </a:r>
            <a:r>
              <a:rPr lang="cs-CZ" altLang="cs-CZ" dirty="0" err="1" smtClean="0"/>
              <a:t>prekoncepty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ind</a:t>
            </a:r>
            <a:r>
              <a:rPr lang="cs-CZ" altLang="cs-CZ" dirty="0" smtClean="0"/>
              <a:t>., aj.)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výchovné využití vyučování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organizace podmínek výuky</a:t>
            </a:r>
          </a:p>
          <a:p>
            <a:pPr eaLnBrk="1" hangingPunct="1">
              <a:buFont typeface="Courier New" pitchFamily="49" charset="0"/>
              <a:buChar char="o"/>
              <a:defRPr/>
            </a:pPr>
            <a:r>
              <a:rPr lang="cs-CZ" altLang="cs-CZ" dirty="0" smtClean="0"/>
              <a:t>časový projekt výuky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  <a:p>
            <a:pPr eaLnBrk="1" hangingPunct="1"/>
            <a:r>
              <a:rPr lang="cs-CZ" altLang="cs-CZ" smtClean="0"/>
              <a:t>Zpětná vazba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Příprava prezentace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Raport-úvod</a:t>
            </a:r>
          </a:p>
          <a:p>
            <a:pPr eaLnBrk="1" hangingPunct="1"/>
            <a:r>
              <a:rPr lang="cs-CZ" altLang="cs-CZ" smtClean="0"/>
              <a:t>Osnova</a:t>
            </a:r>
          </a:p>
          <a:p>
            <a:pPr eaLnBrk="1" hangingPunct="1"/>
            <a:r>
              <a:rPr lang="cs-CZ" altLang="cs-CZ" smtClean="0"/>
              <a:t>Jen body – text umíme nazpaměť</a:t>
            </a:r>
          </a:p>
          <a:p>
            <a:pPr eaLnBrk="1" hangingPunct="1"/>
            <a:r>
              <a:rPr lang="cs-CZ" altLang="cs-CZ" smtClean="0"/>
              <a:t>Využít všech možností názornosti (vedoucích k výukovému cíli)</a:t>
            </a:r>
          </a:p>
          <a:p>
            <a:pPr eaLnBrk="1" hangingPunct="1"/>
            <a:r>
              <a:rPr lang="cs-CZ" altLang="cs-CZ" smtClean="0"/>
              <a:t>Zpětná vazba</a:t>
            </a:r>
          </a:p>
          <a:p>
            <a:pPr eaLnBrk="1" hangingPunct="1"/>
            <a:r>
              <a:rPr lang="cs-CZ" altLang="cs-CZ" smtClean="0"/>
              <a:t>Závěr (shrnutí, opakování, procvičování)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328613" indent="-328613" eaLnBrk="1" hangingPunct="1">
              <a:lnSpc>
                <a:spcPct val="87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CHRÁSKA, M. </a:t>
            </a:r>
            <a:r>
              <a:rPr lang="cs-CZ" altLang="cs-CZ" i="1" smtClean="0"/>
              <a:t>Didaktické testy</a:t>
            </a:r>
            <a:r>
              <a:rPr lang="cs-CZ" altLang="cs-CZ" smtClean="0"/>
              <a:t>. Brno : Paido, 1999. ISBN 80-85931-68-0.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KALHOUS, Z., OBST, O. a kol. </a:t>
            </a:r>
            <a:r>
              <a:rPr lang="cs-CZ" altLang="cs-CZ" i="1" smtClean="0"/>
              <a:t>Školní didaktika</a:t>
            </a:r>
            <a:r>
              <a:rPr lang="cs-CZ" altLang="cs-CZ" smtClean="0"/>
              <a:t>. Praha : Portál, 2002. ISBN 80-7178-253-X.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PRŮCHA, J.; WALTEROVÁ, E.; MAREŠ, J. </a:t>
            </a:r>
            <a:r>
              <a:rPr lang="cs-CZ" altLang="cs-CZ" i="1" smtClean="0"/>
              <a:t>Pedagogický slovník</a:t>
            </a:r>
            <a:r>
              <a:rPr lang="cs-CZ" altLang="cs-CZ" smtClean="0"/>
              <a:t>. Praha : Portál, 2003.  ISBN 80-7178-772-8.</a:t>
            </a:r>
          </a:p>
          <a:p>
            <a:pPr marL="328613" indent="-328613" eaLnBrk="1" hangingPunct="1">
              <a:lnSpc>
                <a:spcPct val="90000"/>
              </a:lnSpc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mtClean="0"/>
              <a:t>SKALKOVÁ, J. </a:t>
            </a:r>
            <a:r>
              <a:rPr lang="cs-CZ" altLang="cs-CZ" i="1" smtClean="0"/>
              <a:t>Obecná didaktika</a:t>
            </a:r>
            <a:r>
              <a:rPr lang="cs-CZ" altLang="cs-CZ" smtClean="0"/>
              <a:t>. Praha : Grada, 2007. ISBN 978-80-247-1821-7.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Jedná se o teorii, která se opírá o rozumnou představu, že didaktické procesy musí vycházet zejména z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psychologických determinant subjektů edukace</a:t>
            </a:r>
            <a:r>
              <a:rPr lang="cs-CZ" altLang="cs-CZ" sz="2800" dirty="0" smtClean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Psychodidaktika je poměrně mladá interdisciplinární teorie, která integruje a uvádí ve vztah výsledky z obecné didaktiky, kognitivní psychologie, psychologie učení, aj.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Jedná se o teorii, která se opírá o rozumnou představu, že didaktické procesy musí vycházet zejména z psychologických determinant subjektů edukace.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Teorií se zabývali např. B. S. Bloom, N. F. Talizinová, u nás např. V. Kulič. (srv. Průcha, Walterová, Mareš 2003 s. 192, 142)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ŠKODA, D.; DOULÍK, P. </a:t>
            </a:r>
            <a:r>
              <a:rPr lang="cs-CZ" altLang="cs-CZ" sz="2800" i="1" dirty="0" smtClean="0"/>
              <a:t>Psychodidaktika</a:t>
            </a:r>
            <a:r>
              <a:rPr lang="cs-CZ" altLang="cs-CZ" sz="2800" dirty="0" smtClean="0"/>
              <a:t>. Praha: </a:t>
            </a:r>
            <a:r>
              <a:rPr lang="cs-CZ" altLang="cs-CZ" sz="2800" dirty="0" err="1" smtClean="0"/>
              <a:t>Grada</a:t>
            </a:r>
            <a:r>
              <a:rPr lang="cs-CZ" altLang="cs-CZ" sz="2800" dirty="0" smtClean="0"/>
              <a:t>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/>
              <a:t>Motivace pro čtení knížky (citace: str. 7)</a:t>
            </a:r>
          </a:p>
        </p:txBody>
      </p:sp>
      <p:pic>
        <p:nvPicPr>
          <p:cNvPr id="54276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357563"/>
            <a:ext cx="8258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err="1" smtClean="0"/>
              <a:t>Psychodidaktika</a:t>
            </a:r>
            <a:r>
              <a:rPr lang="cs-CZ" altLang="cs-CZ" sz="2000" dirty="0" smtClean="0"/>
              <a:t>. Praha : Granada,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47)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  <p:pic>
        <p:nvPicPr>
          <p:cNvPr id="55300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63706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Zkouška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V průběhu semestru odevzdat seminární práci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Test z pojmů z didaktiky</a:t>
            </a:r>
            <a:r>
              <a:rPr lang="cs-CZ" altLang="cs-CZ" sz="2000" dirty="0" smtClean="0"/>
              <a:t>	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dirty="0" smtClean="0"/>
              <a:t>Ústní zkouška (rozbor testu a seminární práce)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Psychodidaktika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ŠKODA, D.; DOULÍK, P. </a:t>
            </a:r>
            <a:r>
              <a:rPr lang="cs-CZ" altLang="cs-CZ" sz="2000" i="1" dirty="0" smtClean="0"/>
              <a:t>Psychodidaktika</a:t>
            </a:r>
            <a:r>
              <a:rPr lang="cs-CZ" altLang="cs-CZ" sz="2000" dirty="0" smtClean="0"/>
              <a:t>. Praha : Granada, 2011. (dohledatelné na Google </a:t>
            </a:r>
            <a:r>
              <a:rPr lang="cs-CZ" altLang="cs-CZ" sz="2000" dirty="0" err="1" smtClean="0"/>
              <a:t>books</a:t>
            </a:r>
            <a:r>
              <a:rPr lang="cs-CZ" altLang="cs-CZ" sz="2000" dirty="0" smtClean="0"/>
              <a:t>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(citace: str. 48-51)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u="sng" dirty="0" smtClean="0"/>
              <a:t>KLASIFIKACE UČEBNÍCH STYLŮ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Nejjednodušší rozdělení: dominance pravé nebo levé mozkové hemisféry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pravá: divergentní (umělecký) typ; intuice, spíš celek než detaily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levá: racionální typ; systém, logika, pořádek</a:t>
            </a:r>
          </a:p>
          <a:p>
            <a:pPr eaLnBrk="1" hangingPunct="1">
              <a:buClrTx/>
              <a:buFont typeface="Wingdings" panose="05000000000000000000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 smtClean="0"/>
              <a:t>Klasifikace podle preference smyslových podnětů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Vizuální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Auditivní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- Haptický typ</a:t>
            </a:r>
          </a:p>
          <a:p>
            <a:pPr marL="0" indent="0" eaLnBrk="1" hangingPunct="1">
              <a:buClr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000" dirty="0" smtClean="0"/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523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Behavioristická psychologie (kognitivní psychologie, psychologie učení)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Psychologie a vzdělávání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Různé teorie osobnosti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Behavioristická psychologie (kognitivní psychologie, psychologie učení)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Vývojová psychologie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Edukace – z latinského </a:t>
            </a:r>
            <a:r>
              <a:rPr lang="cs-CZ" altLang="cs-CZ" sz="2800" dirty="0" err="1" smtClean="0"/>
              <a:t>educatio</a:t>
            </a:r>
            <a:r>
              <a:rPr lang="cs-CZ" altLang="cs-CZ" sz="2800" dirty="0" smtClean="0"/>
              <a:t> (vychovávání)</a:t>
            </a:r>
          </a:p>
          <a:p>
            <a:pPr marL="0" indent="0" eaLnBrk="1" hangingPunct="1"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smtClean="0">
                <a:solidFill>
                  <a:schemeClr val="tx1"/>
                </a:solidFill>
              </a:rPr>
              <a:t>Edukace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– z latinského educatio (vychovávání)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	V češtině má pojem edukace stejný význam jako anglické education (popř. slovenské edukácia)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Edukace (edukační proces) označuje souhrnně pojem „výchova a vzdělávání“. Používání pojmu edukace je praktičtější neboť procesy výchova a vzdělávání se v reálných situacích prolínají. </a:t>
            </a:r>
          </a:p>
          <a:p>
            <a:pPr eaLnBrk="1" hangingPunct="1"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smtClean="0"/>
              <a:t>Edukant a edukátor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Literatura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7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en-GB" u="sng" dirty="0" err="1" smtClean="0"/>
              <a:t>Hlavní</a:t>
            </a:r>
            <a:r>
              <a:rPr lang="en-GB" u="sng" dirty="0" smtClean="0"/>
              <a:t> </a:t>
            </a:r>
            <a:r>
              <a:rPr lang="en-GB" u="sng" dirty="0" err="1" smtClean="0"/>
              <a:t>literární</a:t>
            </a:r>
            <a:r>
              <a:rPr lang="en-GB" u="sng" dirty="0" smtClean="0"/>
              <a:t> </a:t>
            </a:r>
            <a:r>
              <a:rPr lang="en-GB" u="sng" dirty="0" err="1" smtClean="0"/>
              <a:t>zdroj</a:t>
            </a:r>
            <a:r>
              <a:rPr lang="cs-CZ" u="sng" dirty="0" smtClean="0"/>
              <a:t>e</a:t>
            </a:r>
            <a:r>
              <a:rPr lang="en-GB" u="sng" dirty="0" smtClean="0"/>
              <a:t>:</a:t>
            </a:r>
            <a:endParaRPr lang="en-GB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CHRÁSKA, M. </a:t>
            </a:r>
            <a:r>
              <a:rPr lang="cs-CZ" i="1" dirty="0" smtClean="0"/>
              <a:t>Didaktické testy</a:t>
            </a:r>
            <a:r>
              <a:rPr lang="cs-CZ" dirty="0" smtClean="0"/>
              <a:t>. Brno : </a:t>
            </a:r>
            <a:r>
              <a:rPr lang="cs-CZ" dirty="0" err="1" smtClean="0"/>
              <a:t>Paido</a:t>
            </a:r>
            <a:r>
              <a:rPr lang="cs-CZ" dirty="0" smtClean="0"/>
              <a:t>, 1999. ISBN 80-85931-68-0.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KALHOUS, Z., OBST, O. a kol. </a:t>
            </a:r>
            <a:r>
              <a:rPr lang="cs-CZ" i="1" dirty="0" smtClean="0">
                <a:solidFill>
                  <a:srgbClr val="C00000"/>
                </a:solidFill>
              </a:rPr>
              <a:t>Školní didaktika</a:t>
            </a:r>
            <a:r>
              <a:rPr lang="cs-CZ" dirty="0" smtClean="0">
                <a:solidFill>
                  <a:srgbClr val="C00000"/>
                </a:solidFill>
              </a:rPr>
              <a:t>. Praha : Portál, 2002. ISBN 80-7178-253-X.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/>
              <a:t>PRŮCHA, J.; WALTEROVÁ, E.; MAREŠ, J. </a:t>
            </a:r>
            <a:r>
              <a:rPr lang="cs-CZ" i="1" dirty="0" smtClean="0"/>
              <a:t>Pedagogický slovník</a:t>
            </a:r>
            <a:r>
              <a:rPr lang="cs-CZ" dirty="0" smtClean="0"/>
              <a:t>. Praha : Portál, 2003.  ISBN 80-7178-772-8.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SKALKOVÁ, J. </a:t>
            </a:r>
            <a:r>
              <a:rPr lang="cs-CZ" i="1" dirty="0" smtClean="0">
                <a:solidFill>
                  <a:srgbClr val="C00000"/>
                </a:solidFill>
              </a:rPr>
              <a:t>Obecná didaktika</a:t>
            </a:r>
            <a:r>
              <a:rPr lang="cs-CZ" dirty="0" smtClean="0">
                <a:solidFill>
                  <a:srgbClr val="C00000"/>
                </a:solidFill>
              </a:rPr>
              <a:t>. Praha : </a:t>
            </a:r>
            <a:r>
              <a:rPr lang="cs-CZ" dirty="0" err="1" smtClean="0">
                <a:solidFill>
                  <a:srgbClr val="C00000"/>
                </a:solidFill>
              </a:rPr>
              <a:t>Grada</a:t>
            </a:r>
            <a:r>
              <a:rPr lang="cs-CZ" dirty="0" smtClean="0">
                <a:solidFill>
                  <a:srgbClr val="C00000"/>
                </a:solidFill>
              </a:rPr>
              <a:t>, 2007. ISBN 978-80-247-1821-7.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dirty="0" smtClean="0">
                <a:solidFill>
                  <a:srgbClr val="C00000"/>
                </a:solidFill>
              </a:rPr>
              <a:t>HROMÁDKA, Z. – elektronická skripta (v Učebních materiálech </a:t>
            </a:r>
            <a:r>
              <a:rPr lang="cs-CZ" dirty="0" err="1" smtClean="0">
                <a:solidFill>
                  <a:srgbClr val="C00000"/>
                </a:solidFill>
              </a:rPr>
              <a:t>ISu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3. obsah veškeré zkušenosti, kterou žáci  získávají ve škole a v činnostech vztahujících se ke školnímu vzdělávání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VÝZNAM POJMU KURIKULUM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1. vzdělávací program, projekt, plán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2. průběh studia a jeho obsah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3. obsah veškeré zkušenosti, kterou žáci  získávají ve škole a v činnostech vztahujících se ke školnímu vzdělávání</a:t>
            </a:r>
          </a:p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800" smtClean="0"/>
              <a:t>4. seznam vyučovacích předmětů a jejich časové dotace pro pravidelné vyučování na daném typu vzdělávací instituce (srv. Průcha 2002 s.237; Průcha, Walterová, Mareš 2003 s. 110)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sz="2000" smtClean="0"/>
              <a:t>Podle E.W. Eisnera lze většinu kurikulárních projektů zařadit do 5 konfliktních koncepcí: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 </a:t>
            </a:r>
            <a:r>
              <a:rPr lang="cs-CZ" altLang="cs-CZ" sz="2000" dirty="0" smtClean="0">
                <a:solidFill>
                  <a:srgbClr val="FF6600"/>
                </a:solidFill>
              </a:rPr>
              <a:t>je nám jedno co, důležitá je účinnost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seberealizace dítěte - dát žákovi prostor, aby objevoval svět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Kurikulární projekty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5141913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 smtClean="0"/>
              <a:t>Podle E.W. Eisnera lze většinu </a:t>
            </a:r>
            <a:r>
              <a:rPr lang="cs-CZ" altLang="cs-CZ" sz="2000" dirty="0" err="1" smtClean="0"/>
              <a:t>kurikulárních</a:t>
            </a:r>
            <a:r>
              <a:rPr lang="cs-CZ" altLang="cs-CZ" sz="2000" dirty="0" smtClean="0"/>
              <a:t> projektů zařadit do 5 konfliktních koncepcí: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orientující se na strukturu poznání - tradiční členění na předměty; důraz na učivo jako soubor poznatků jednotlivých věd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rozvoje kognitivních procesů - schopnost myslet je důležitější než seznam faktů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orientovaná na technologii vyučování - důraz je na metodě předávání (obvykle se zdůrazňují didaktické inovace)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seberealizace dítěte - dát žákovi prostor, aby objevoval svět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altLang="cs-CZ" sz="2000" dirty="0" smtClean="0"/>
              <a:t>Koncepce nápravy společnosti - vzděláním je možnost řešit nešvary společnosti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	</a:t>
            </a:r>
            <a:r>
              <a:rPr lang="cs-CZ" altLang="cs-CZ" sz="2000" dirty="0" smtClean="0"/>
              <a:t>				(Průcha 2002 s. 239)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Obecná a alternativní 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b="1" dirty="0" smtClean="0"/>
              <a:t>Pojetí přednášek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Obsah podle osnovy sylabu předmětu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Témata, která se pojmově kryjí s předmětem Školní pedagogika jsou nahlížena z didaktického hlediska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Frontální způsob vedení výuky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b="1" dirty="0" smtClean="0"/>
              <a:t>Pojetí seminářů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Prezentace studentů</a:t>
            </a:r>
          </a:p>
          <a:p>
            <a:pPr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Specifická témata k diskusi: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/>
              <a:t>	</a:t>
            </a:r>
            <a:r>
              <a:rPr lang="cs-CZ" altLang="cs-CZ" sz="2200" dirty="0" smtClean="0"/>
              <a:t>	- didaktika a věda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/>
              <a:t>	</a:t>
            </a:r>
            <a:r>
              <a:rPr lang="cs-CZ" altLang="cs-CZ" sz="2200" dirty="0" smtClean="0"/>
              <a:t>	- průřezová témata (EV)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200" dirty="0" smtClean="0"/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200" dirty="0" smtClean="0"/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200" dirty="0" smtClean="0"/>
              <a:t>   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cs-CZ" altLang="cs-CZ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Sociální koncepce (výchova má umožnit řešení </a:t>
            </a:r>
            <a:r>
              <a:rPr lang="cs-CZ" altLang="cs-CZ" sz="2000" dirty="0" err="1" smtClean="0"/>
              <a:t>soc</a:t>
            </a:r>
            <a:r>
              <a:rPr lang="cs-CZ" altLang="cs-CZ" sz="2000" dirty="0" smtClean="0"/>
              <a:t>. problémů)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err="1" smtClean="0">
                <a:solidFill>
                  <a:schemeClr val="tx1"/>
                </a:solidFill>
              </a:rPr>
              <a:t>Kurikulární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projekty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52988"/>
          </a:xfrm>
        </p:spPr>
        <p:txBody>
          <a:bodyPr/>
          <a:lstStyle/>
          <a:p>
            <a:pPr eaLnBrk="1" hangingPunct="1">
              <a:buClrTx/>
              <a:buNone/>
            </a:pPr>
            <a:r>
              <a:rPr lang="cs-CZ" altLang="cs-CZ" sz="2000" dirty="0" smtClean="0"/>
              <a:t>Podle Y. </a:t>
            </a:r>
            <a:r>
              <a:rPr lang="cs-CZ" altLang="cs-CZ" sz="2000" dirty="0" err="1" smtClean="0"/>
              <a:t>Bertranda</a:t>
            </a:r>
            <a:r>
              <a:rPr lang="cs-CZ" altLang="cs-CZ" sz="2000" dirty="0" smtClean="0"/>
              <a:t> (Soudobé teorie vzdělávání):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Spirituální koncepce (metafyzické, transcendentální)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Personalistické koncepce (humanistické, anarchistické, nedirektivní, otevřené, apod.)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err="1" smtClean="0"/>
              <a:t>Psychokognitivní</a:t>
            </a:r>
            <a:r>
              <a:rPr lang="cs-CZ" altLang="cs-CZ" sz="2000" dirty="0" smtClean="0"/>
              <a:t> koncepce (rozvoj kognitivních dovedností žáka; konstruktivismus)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Technologické koncepce (systémové)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Sociální koncepce (výchova má umožnit řešení </a:t>
            </a:r>
            <a:r>
              <a:rPr lang="cs-CZ" altLang="cs-CZ" sz="2000" dirty="0" err="1" smtClean="0"/>
              <a:t>soc</a:t>
            </a:r>
            <a:r>
              <a:rPr lang="cs-CZ" altLang="cs-CZ" sz="2000" dirty="0" smtClean="0"/>
              <a:t>. problémů)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000" dirty="0" smtClean="0"/>
              <a:t>Akademické koncepce (tradicionalistické, klasické; předávání trvalých hodnot, znalostí a dovedností; důraz na klasické vzdělání)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vzdělávání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Obsah</a:t>
            </a:r>
            <a:r>
              <a:rPr lang="cs-CZ" altLang="cs-CZ" sz="2800" dirty="0" smtClean="0"/>
              <a:t> školního vzdělávání: strukturovaný a funkčně uspořádaný výběr </a:t>
            </a:r>
            <a:r>
              <a:rPr lang="cs-CZ" altLang="cs-CZ" sz="2800" dirty="0" smtClean="0">
                <a:solidFill>
                  <a:schemeClr val="accent3">
                    <a:lumMod val="75000"/>
                  </a:schemeClr>
                </a:solidFill>
              </a:rPr>
              <a:t>obsahu</a:t>
            </a:r>
            <a:r>
              <a:rPr lang="cs-CZ" altLang="cs-CZ" sz="2800" dirty="0" smtClean="0"/>
              <a:t> vzdělávání, odpovídající cílům příslušného stupně/typu školy (Průcha 2003 s. 142) 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Obsah výuky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RVP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3"/>
              </a:rPr>
              <a:t>http</a:t>
            </a:r>
            <a:r>
              <a:rPr lang="cs-CZ" altLang="cs-CZ" sz="2800" dirty="0">
                <a:hlinkClick r:id="rId3"/>
              </a:rPr>
              <a:t>://</a:t>
            </a:r>
            <a:r>
              <a:rPr lang="cs-CZ" altLang="cs-CZ" sz="2800" dirty="0" smtClean="0">
                <a:hlinkClick r:id="rId3"/>
              </a:rPr>
              <a:t>www.msmt.cz/vzdelavani/skolstvi-v-cr/skolskareforma/ramcove-vzdelavaci-programy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/>
              <a:t>ŠVP </a:t>
            </a:r>
          </a:p>
          <a:p>
            <a:pPr marL="0" indent="0" eaLnBrk="1" hangingPunct="1">
              <a:buClrTx/>
              <a:buNone/>
            </a:pPr>
            <a:r>
              <a:rPr lang="cs-CZ" altLang="cs-CZ" sz="2800" dirty="0" smtClean="0">
                <a:hlinkClick r:id="rId4"/>
              </a:rPr>
              <a:t>http</a:t>
            </a:r>
            <a:r>
              <a:rPr lang="cs-CZ" altLang="cs-CZ" sz="2800" dirty="0">
                <a:hlinkClick r:id="rId4"/>
              </a:rPr>
              <a:t>://www.maskola.cz</a:t>
            </a:r>
            <a:r>
              <a:rPr lang="cs-CZ" altLang="cs-CZ" sz="2800" dirty="0" smtClean="0">
                <a:hlinkClick r:id="rId4"/>
              </a:rPr>
              <a:t>/</a:t>
            </a: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cs-CZ" alt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3534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755576" y="2924944"/>
            <a:ext cx="648072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328613" indent="-328613" eaLnBrk="1" fontAlgn="auto" hangingPunct="1">
              <a:spcAft>
                <a:spcPts val="0"/>
              </a:spcAft>
              <a:buClr>
                <a:srgbClr val="FFFF00"/>
              </a:buClr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</a:t>
            </a:r>
            <a:r>
              <a:rPr lang="cs-CZ" altLang="cs-CZ" sz="2800" u="sng" dirty="0" smtClean="0"/>
              <a:t>univerzálně</a:t>
            </a:r>
            <a:r>
              <a:rPr lang="cs-CZ" altLang="cs-CZ" sz="2800" dirty="0" smtClean="0"/>
              <a:t> použitelné v běžných pracovních a životních situacích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Nejsou vázány na jednotlivé předměty</a:t>
            </a:r>
          </a:p>
        </p:txBody>
      </p:sp>
    </p:spTree>
    <p:extLst>
      <p:ext uri="{BB962C8B-B14F-4D97-AF65-F5344CB8AC3E}">
        <p14:creationId xmlns:p14="http://schemas.microsoft.com/office/powerpoint/2010/main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Klíčové kompetence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b="1" dirty="0" smtClean="0"/>
              <a:t>Klíčové kompetence</a:t>
            </a:r>
            <a:r>
              <a:rPr lang="cs-CZ" altLang="cs-CZ" sz="2800" dirty="0" smtClean="0"/>
              <a:t>: </a:t>
            </a:r>
            <a:r>
              <a:rPr lang="cs-CZ" altLang="cs-CZ" sz="2800" u="sng" dirty="0" smtClean="0"/>
              <a:t>Soubor požadavků</a:t>
            </a:r>
            <a:r>
              <a:rPr lang="cs-CZ" altLang="cs-CZ" sz="2800" dirty="0" smtClean="0"/>
              <a:t> na vzdělávání zahrnující podstatné vědomosti, dovednosti a schopnosti univerzálně použitelné v běžných pracovních a životních situacích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Nejsou vázány na jednotlivé předměty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sz="2800" dirty="0" smtClean="0"/>
              <a:t>Součást obecného základu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468707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cs-CZ" altLang="cs-CZ" b="1" dirty="0" smtClean="0"/>
              <a:t>„Na čtyřletých gymnáziích a na vyšším stupni víceletých gymnázií by si žák měl osvojit: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učení,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 řešení problémů,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komunikativní,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sociální a personální,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občanskou, 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cs-CZ" altLang="cs-CZ" dirty="0" smtClean="0"/>
              <a:t>kompetenci k podnikavosti“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učení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89113"/>
            <a:ext cx="82089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 řešení problémů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28775"/>
            <a:ext cx="84248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komunikativní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3518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personální a sociální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4963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76700"/>
            <a:ext cx="84963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Kompetence občanská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4963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Kompetence k podnikavosti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8135938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b="1" dirty="0" smtClean="0">
                <a:solidFill>
                  <a:schemeClr val="tx1"/>
                </a:solidFill>
              </a:rPr>
              <a:t>Didaktika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Co je předmětem didaktiky?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dirty="0" smtClean="0"/>
              <a:t>Vyučování</a:t>
            </a:r>
          </a:p>
          <a:p>
            <a:pPr marL="0" indent="0" eaLnBrk="1" fontAlgn="auto" hangingPunct="1">
              <a:spcAft>
                <a:spcPts val="0"/>
              </a:spcAft>
              <a:buClrTx/>
              <a:buFont typeface="Wingdings" pitchFamily="2" charset="2"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cs-CZ" altLang="cs-CZ" sz="2800" dirty="0" smtClean="0"/>
              <a:t> </a:t>
            </a:r>
          </a:p>
        </p:txBody>
      </p:sp>
      <p:pic>
        <p:nvPicPr>
          <p:cNvPr id="19460" name="Picture 4" descr="C:\Users\Zdenal\AppData\Local\Microsoft\Windows\Temporary Internet Files\Content.IE5\GXZZJ128\MP9004023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40671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dirty="0" smtClean="0"/>
              <a:t>5. 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5.1 Jazyk a jazyková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dirty="0" smtClean="0"/>
              <a:t>5.2 Matematika a její aplikace</a:t>
            </a:r>
            <a:endParaRPr lang="pl-PL" altLang="cs-CZ" sz="1800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dirty="0" smtClean="0"/>
              <a:t>5.3 Člověk a příroda</a:t>
            </a:r>
            <a:endParaRPr lang="cs-CZ" altLang="cs-CZ" sz="1800" b="1" dirty="0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5.3.1 Fyzika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5.3.2Chemie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5.3.3Biologie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5.3.4Geografie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dirty="0" smtClean="0"/>
              <a:t>5.3.5Geologie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5.4 Člověk a společnost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b="1" dirty="0" smtClean="0"/>
              <a:t>5.5 Člověk a svět práce</a:t>
            </a:r>
            <a:endParaRPr lang="cs-CZ" altLang="cs-CZ" sz="1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oblasti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</a:pPr>
            <a:r>
              <a:rPr lang="cs-CZ" altLang="cs-CZ" u="sng" smtClean="0"/>
              <a:t>Vzdělávací oblasti: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t-BR" altLang="cs-CZ" sz="1800" b="1" smtClean="0"/>
              <a:t>5.6 Umění a</a:t>
            </a:r>
            <a:r>
              <a:rPr lang="cs-CZ" altLang="cs-CZ" sz="1800" b="1" smtClean="0"/>
              <a:t> </a:t>
            </a:r>
            <a:r>
              <a:rPr lang="pt-BR" altLang="cs-CZ" sz="1800" b="1" smtClean="0"/>
              <a:t>kultura</a:t>
            </a:r>
            <a:endParaRPr lang="cs-CZ" altLang="cs-CZ" sz="1800" b="1" smtClean="0"/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5.6.1 Hudební obor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cs-CZ" altLang="cs-CZ" sz="1800" smtClean="0"/>
              <a:t>5.6.2 Výtvarný 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5.7 Člověk a zdraví</a:t>
            </a:r>
          </a:p>
          <a:p>
            <a:pPr marL="0" indent="0">
              <a:buClrTx/>
              <a:buFont typeface="Wingdings" pitchFamily="2" charset="2"/>
              <a:buNone/>
            </a:pPr>
            <a:r>
              <a:rPr lang="pl-PL" altLang="cs-CZ" sz="1800" b="1" smtClean="0"/>
              <a:t>5.8 Informatika a informační a komunikační technologie</a:t>
            </a:r>
            <a:endParaRPr lang="cs-CZ" altLang="cs-CZ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u="sng" dirty="0" smtClean="0"/>
              <a:t>Například BIOLOGIE</a:t>
            </a:r>
          </a:p>
          <a:p>
            <a:pPr marL="0" indent="0" eaLnBrk="1" hangingPunct="1">
              <a:buClrTx/>
              <a:buFont typeface="Wingdings" pitchFamily="2" charset="2"/>
              <a:buNone/>
              <a:defRPr/>
            </a:pPr>
            <a:r>
              <a:rPr lang="cs-CZ" sz="2800" dirty="0" smtClean="0"/>
              <a:t>Obsah: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Očekávané výstupy</a:t>
            </a:r>
          </a:p>
          <a:p>
            <a:pPr eaLnBrk="1" hangingPunct="1">
              <a:buClrTx/>
              <a:buFont typeface="Wingdings" pitchFamily="2" charset="2"/>
              <a:buChar char="Ø"/>
              <a:defRPr/>
            </a:pPr>
            <a:r>
              <a:rPr lang="cs-CZ" sz="2800" dirty="0" smtClean="0"/>
              <a:t>Učivo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4963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Vzdělávací obor, předmět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000" b="1" smtClean="0"/>
              <a:t>6. Průřezová témata: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6.1 Osobnostní a sociální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6.2 Výchova k myšlení v evropských a globálních souvislostech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6.3 Multikulturní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6.4 Environmentální výchova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altLang="cs-CZ" sz="2000" smtClean="0"/>
              <a:t>6.5 Mediální výchova</a:t>
            </a:r>
          </a:p>
        </p:txBody>
      </p:sp>
      <p:pic>
        <p:nvPicPr>
          <p:cNvPr id="96260" name="Picture 4" descr="C:\Users\Zdenal\AppData\Local\Microsoft\Windows\Temporary Internet Files\Content.IE5\52BBF3OL\MC9004376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41700"/>
            <a:ext cx="316865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827584" y="3789040"/>
            <a:ext cx="3312368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Přínos průřezového tématu k rozvoji osobnosti žáka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</a:t>
            </a:r>
            <a:r>
              <a:rPr lang="cs-CZ" altLang="cs-CZ" sz="2000" b="1" i="1" dirty="0" smtClean="0"/>
              <a:t>   </a:t>
            </a:r>
            <a:r>
              <a:rPr lang="cs-CZ" altLang="cs-CZ" sz="2000" b="1" dirty="0" smtClean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</a:t>
            </a:r>
            <a:r>
              <a:rPr lang="cs-CZ" altLang="cs-CZ" sz="2000" b="1" dirty="0" smtClean="0"/>
              <a:t>   pomoci: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uvědomovat si specifické postavení člověka v přírodním systému a jeho odpovědnost za další vývoj na planetě; atd.</a:t>
            </a:r>
          </a:p>
        </p:txBody>
      </p:sp>
    </p:spTree>
    <p:extLst>
      <p:ext uri="{BB962C8B-B14F-4D97-AF65-F5344CB8AC3E}">
        <p14:creationId xmlns:p14="http://schemas.microsoft.com/office/powerpoint/2010/main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smtClean="0">
                <a:solidFill>
                  <a:schemeClr val="tx1"/>
                </a:solidFill>
              </a:rPr>
              <a:t>EVIRONMENTÁLNÍ VÝCHOVA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u="sng" dirty="0" smtClean="0"/>
              <a:t>Environmentální výchova: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Charakteristika průřezového tématu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Přínos průřezového tématu k rozvoji osobnosti žáka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/>
              <a:t> </a:t>
            </a:r>
            <a:r>
              <a:rPr lang="cs-CZ" altLang="cs-CZ" sz="2000" b="1" i="1" dirty="0" smtClean="0"/>
              <a:t>   </a:t>
            </a:r>
            <a:r>
              <a:rPr lang="cs-CZ" altLang="cs-CZ" sz="2000" b="1" dirty="0" smtClean="0"/>
              <a:t>V oblasti postojů a hodnot má průřezové téma žákovi       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dirty="0"/>
              <a:t> </a:t>
            </a:r>
            <a:r>
              <a:rPr lang="cs-CZ" altLang="cs-CZ" sz="2000" b="1" dirty="0" smtClean="0"/>
              <a:t>   pomoci: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dirty="0"/>
              <a:t> </a:t>
            </a:r>
            <a:r>
              <a:rPr lang="cs-CZ" altLang="cs-CZ" sz="2000" dirty="0" smtClean="0"/>
              <a:t>   uvědomovat si specifické postavení člověka v přírodním systému a jeho odpovědnost za další vývoj na planetě; atd.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cs-CZ" altLang="cs-CZ" sz="2000" dirty="0" smtClean="0"/>
          </a:p>
          <a:p>
            <a:pPr>
              <a:buClrTx/>
              <a:buFont typeface="Wingdings" pitchFamily="2" charset="2"/>
              <a:buChar char="Ø"/>
              <a:defRPr/>
            </a:pPr>
            <a:r>
              <a:rPr lang="cs-CZ" altLang="cs-CZ" sz="2000" b="1" dirty="0" smtClean="0"/>
              <a:t>Tematické okruhy průřezového tématu </a:t>
            </a:r>
            <a:endParaRPr lang="cs-CZ" altLang="cs-CZ" sz="2000" dirty="0" smtClean="0"/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2000" b="1" i="1" dirty="0" smtClean="0"/>
              <a:t>	</a:t>
            </a:r>
            <a:r>
              <a:rPr lang="cs-CZ" altLang="cs-CZ" sz="1800" b="1" i="1" dirty="0" smtClean="0"/>
              <a:t>- PROBLEMATIKA VZTAHŮ ORGANISMŮ A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 smtClean="0"/>
              <a:t>	- ČLOVĚK A ŽIVOTNÍ PROSTŘEDÍ </a:t>
            </a:r>
          </a:p>
          <a:p>
            <a:pPr marL="0" indent="0">
              <a:buClrTx/>
              <a:buFont typeface="Wingdings" pitchFamily="2" charset="2"/>
              <a:buNone/>
              <a:defRPr/>
            </a:pPr>
            <a:r>
              <a:rPr lang="cs-CZ" altLang="cs-CZ" sz="1800" b="1" i="1" dirty="0" smtClean="0"/>
              <a:t>	- ŽIVOTNÍ PROSTŘEDÍ REGIONU A ČESKÉ REPUBLIKY 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dirty="0" smtClean="0"/>
          </a:p>
          <a:p>
            <a:pPr>
              <a:buClrTx/>
              <a:buFont typeface="Wingdings" pitchFamily="2" charset="2"/>
              <a:buChar char="Ø"/>
              <a:defRPr/>
            </a:pPr>
            <a:endParaRPr lang="cs-CZ" alt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354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Environmentální výchova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5313" cy="499745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cs-CZ" altLang="cs-CZ" sz="2800" b="1" smtClean="0"/>
              <a:t>Proč EV?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14031</Words>
  <Application>Microsoft Office PowerPoint</Application>
  <PresentationFormat>Předvádění na obrazovce (4:3)</PresentationFormat>
  <Paragraphs>2598</Paragraphs>
  <Slides>448</Slides>
  <Notes>420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448</vt:i4>
      </vt:variant>
    </vt:vector>
  </HeadingPairs>
  <TitlesOfParts>
    <vt:vector size="457" baseType="lpstr">
      <vt:lpstr>MS Gothic</vt:lpstr>
      <vt:lpstr>Arial</vt:lpstr>
      <vt:lpstr>Calibri</vt:lpstr>
      <vt:lpstr>Century Schoolbook</vt:lpstr>
      <vt:lpstr>Courier New</vt:lpstr>
      <vt:lpstr>Times New Roman</vt:lpstr>
      <vt:lpstr>Wingdings</vt:lpstr>
      <vt:lpstr>Wingdings 2</vt:lpstr>
      <vt:lpstr>Arkýř</vt:lpstr>
      <vt:lpstr>Mgr. Zdeněk Hromádka, Ph.D.</vt:lpstr>
      <vt:lpstr>Didaktika</vt:lpstr>
      <vt:lpstr>Zkouška</vt:lpstr>
      <vt:lpstr>Zkouška</vt:lpstr>
      <vt:lpstr>Zkouška</vt:lpstr>
      <vt:lpstr>Literatura</vt:lpstr>
      <vt:lpstr>Obecná a alternativní didaktika</vt:lpstr>
      <vt:lpstr>Didaktika</vt:lpstr>
      <vt:lpstr>Didaktika</vt:lpstr>
      <vt:lpstr>Didaktika</vt:lpstr>
      <vt:lpstr>Didaktika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Být učitelem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Psychodidaktika</vt:lpstr>
      <vt:lpstr>Psychologie a vzdělávání</vt:lpstr>
      <vt:lpstr>Psychologie a vzdělávání</vt:lpstr>
      <vt:lpstr>Psychologie a vzdělávání</vt:lpstr>
      <vt:lpstr>Edukace</vt:lpstr>
      <vt:lpstr>Edukace</vt:lpstr>
      <vt:lpstr>Edukace</vt:lpstr>
      <vt:lpstr>Edukace</vt:lpstr>
      <vt:lpstr>VÝZNAM POJMU KURIKULUM</vt:lpstr>
      <vt:lpstr>VÝZNAM POJMU KURIKULUM</vt:lpstr>
      <vt:lpstr>VÝZNAM POJMU KURIKULUM</vt:lpstr>
      <vt:lpstr>VÝZNAM POJMU KURIKULUM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Kurikulární projekty</vt:lpstr>
      <vt:lpstr>Obsah vzdělávání</vt:lpstr>
      <vt:lpstr>Obsah výuky</vt:lpstr>
      <vt:lpstr>Kompetence</vt:lpstr>
      <vt:lpstr>Klíčové kompetence</vt:lpstr>
      <vt:lpstr>Klíčové kompetence</vt:lpstr>
      <vt:lpstr>Klíčové kompetence</vt:lpstr>
      <vt:lpstr>Kompetence</vt:lpstr>
      <vt:lpstr>Kompetence k učení</vt:lpstr>
      <vt:lpstr>Kompetence k řešení problémů</vt:lpstr>
      <vt:lpstr>Kompetence komunikativní</vt:lpstr>
      <vt:lpstr>Kompetence personální a sociální</vt:lpstr>
      <vt:lpstr>Kompetence občanská</vt:lpstr>
      <vt:lpstr>Kompetence k podnikavosti</vt:lpstr>
      <vt:lpstr>Vzdělávací oblasti</vt:lpstr>
      <vt:lpstr>Vzdělávací oblasti</vt:lpstr>
      <vt:lpstr>Vzdělávací obor, předmět</vt:lpstr>
      <vt:lpstr>Vzdělávací obor, předmět</vt:lpstr>
      <vt:lpstr>Vzdělávací obor, předmět</vt:lpstr>
      <vt:lpstr>Vzdělávací obor, předmět</vt:lpstr>
      <vt:lpstr>EVIRONMENTÁLNÍ VÝCHOVA</vt:lpstr>
      <vt:lpstr>EVIRONMENTÁLNÍ VÝCHOVA</vt:lpstr>
      <vt:lpstr>EVIRONMENTÁLNÍ VÝCHOVA</vt:lpstr>
      <vt:lpstr>Environmentální výchova</vt:lpstr>
      <vt:lpstr>Environmentální výchova</vt:lpstr>
      <vt:lpstr>Environmentální výchova</vt:lpstr>
      <vt:lpstr>Environmentální výchova</vt:lpstr>
      <vt:lpstr>Environmentální výchova</vt:lpstr>
      <vt:lpstr>Literatura</vt:lpstr>
      <vt:lpstr>Žák: subjekt edukace</vt:lpstr>
      <vt:lpstr>Žák: subjekt edukace</vt:lpstr>
      <vt:lpstr>Žák: subjekt edukace</vt:lpstr>
      <vt:lpstr>Žák: subjekt edukace</vt:lpstr>
      <vt:lpstr>Žák: subjekt edukace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Psychologie a vzdělávání</vt:lpstr>
      <vt:lpstr>Žák: inteligence</vt:lpstr>
      <vt:lpstr>Žák: inteligence</vt:lpstr>
      <vt:lpstr>Žák: inteligence</vt:lpstr>
      <vt:lpstr>Žák: inteligence</vt:lpstr>
      <vt:lpstr>Žák: inteligence</vt:lpstr>
      <vt:lpstr>Žák: inteligence</vt:lpstr>
      <vt:lpstr>Žák: inteligence</vt:lpstr>
      <vt:lpstr>Žák: inteligence</vt:lpstr>
      <vt:lpstr>Prostředí</vt:lpstr>
      <vt:lpstr>Kognitivní determinanty</vt:lpstr>
      <vt:lpstr>Kognitivní determinanty</vt:lpstr>
      <vt:lpstr>Kognitivní determinanty</vt:lpstr>
      <vt:lpstr>Kognitivní determinanty</vt:lpstr>
      <vt:lpstr>Žáci se speciálními vzdělávacími potřebami</vt:lpstr>
      <vt:lpstr>Učitelská profese</vt:lpstr>
      <vt:lpstr>Čím se vyznačuje profese?</vt:lpstr>
      <vt:lpstr>Čím se vyznačuje profese?</vt:lpstr>
      <vt:lpstr>Čím se vyznačuje profese?</vt:lpstr>
      <vt:lpstr>Čím se vyznačuje profese?</vt:lpstr>
      <vt:lpstr>Čím se vyznačuje profese?</vt:lpstr>
      <vt:lpstr>Čím se vyznačuje profese?</vt:lpstr>
      <vt:lpstr>Čím se vyznačuje profese?</vt:lpstr>
      <vt:lpstr>Vymezení profese učitele</vt:lpstr>
      <vt:lpstr>Vymezení profese učitele</vt:lpstr>
      <vt:lpstr>Vymezení profese učitele</vt:lpstr>
      <vt:lpstr>JAKÉ VLASTNOST BY MĚL MÍT DOBRÝ UČITEL?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Jaké služby poskytují učitelé společnosti? </vt:lpstr>
      <vt:lpstr>Příčiny feminizace ve školství</vt:lpstr>
      <vt:lpstr>Prezentace aplikace PowerPoint</vt:lpstr>
      <vt:lpstr>Prestiž učitelské profese</vt:lpstr>
      <vt:lpstr>Osobnostní charakteristiky učitelů</vt:lpstr>
      <vt:lpstr>Osobnostní charakteristiky učitelů</vt:lpstr>
      <vt:lpstr>Osobnostní charakteristiky učitelů</vt:lpstr>
      <vt:lpstr>Osobnostní charakteristiky učitelů</vt:lpstr>
      <vt:lpstr>Kompetence učitele</vt:lpstr>
      <vt:lpstr>Kompetence učitele</vt:lpstr>
      <vt:lpstr>Kompetence učitele</vt:lpstr>
      <vt:lpstr>Kompetence učitele</vt:lpstr>
      <vt:lpstr>Kompetence učitele</vt:lpstr>
      <vt:lpstr>Kompetence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Burnout efekt učitele</vt:lpstr>
      <vt:lpstr>Literatura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Vzdělávací cíle</vt:lpstr>
      <vt:lpstr>Výukové cíle</vt:lpstr>
      <vt:lpstr>Výukové cíle</vt:lpstr>
      <vt:lpstr>            vágní                     výkonové</vt:lpstr>
      <vt:lpstr>Obecný, nevýkonový, výkonový cíl</vt:lpstr>
      <vt:lpstr>Výhody výkonových cílů</vt:lpstr>
      <vt:lpstr>Výhody výkonových cílů</vt:lpstr>
      <vt:lpstr>Výhody výkonových cílů</vt:lpstr>
      <vt:lpstr>Výhody výkonových cílů</vt:lpstr>
      <vt:lpstr>Výhody výkonových cílů</vt:lpstr>
      <vt:lpstr>Výhody výkonových cílů</vt:lpstr>
      <vt:lpstr>Albert Einstein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Výkonové a nevýkonové cíle</vt:lpstr>
      <vt:lpstr>Nevýhody výkonových cílů</vt:lpstr>
      <vt:lpstr>Nevýhody výkonových cílů</vt:lpstr>
      <vt:lpstr>Nevýhody výkonových cílů</vt:lpstr>
      <vt:lpstr>Nevýhody výkonových cílů</vt:lpstr>
      <vt:lpstr>Nevýhody výkonových cílů</vt:lpstr>
      <vt:lpstr>Nevýhody výkonových cílů</vt:lpstr>
      <vt:lpstr>Revidovaný systém BLoomovy taxonomie</vt:lpstr>
      <vt:lpstr>Prezentace aplikace PowerPoint</vt:lpstr>
      <vt:lpstr>Rozdělení cílů</vt:lpstr>
      <vt:lpstr>Transformace cílů v edukační procesy</vt:lpstr>
      <vt:lpstr>Transformace cílů v edukační procesy</vt:lpstr>
      <vt:lpstr>Transformace cílů v edukační procesy</vt:lpstr>
      <vt:lpstr>Transformace cílů v edukační procesy</vt:lpstr>
      <vt:lpstr>Transformace cílů v edukační procesy</vt:lpstr>
      <vt:lpstr>Transformace cílů v edukační procesy</vt:lpstr>
      <vt:lpstr>Vzdělávací cíle</vt:lpstr>
      <vt:lpstr>Motivace</vt:lpstr>
      <vt:lpstr>Motivace vnější</vt:lpstr>
      <vt:lpstr>Motivace vnější</vt:lpstr>
      <vt:lpstr>Motivace vnitřní</vt:lpstr>
      <vt:lpstr>Motivace vnitřní</vt:lpstr>
      <vt:lpstr>Motivace vnitřní</vt:lpstr>
      <vt:lpstr>Motivace vnitřní</vt:lpstr>
      <vt:lpstr>Metody motivace  v přírodovědných předmětech </vt:lpstr>
      <vt:lpstr>Role učitele</vt:lpstr>
      <vt:lpstr>Role učitele</vt:lpstr>
      <vt:lpstr>Role učitele</vt:lpstr>
      <vt:lpstr>Role učitele</vt:lpstr>
      <vt:lpstr>Role učitele</vt:lpstr>
      <vt:lpstr>Role učitele</vt:lpstr>
      <vt:lpstr>Role učitele</vt:lpstr>
      <vt:lpstr>Role učitele</vt:lpstr>
      <vt:lpstr>Jak může škola konkurovat zábavě?</vt:lpstr>
      <vt:lpstr>Jak může škola konkurovat zábavě?</vt:lpstr>
      <vt:lpstr>Jak může škola konkurovat zábavě?</vt:lpstr>
      <vt:lpstr>Jak může škola konkurovat zábavě?</vt:lpstr>
      <vt:lpstr>Jak může škola konkurovat zábavě?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Je zábavné vyučování důstojné? </vt:lpstr>
      <vt:lpstr>„Chemie musí smrdět“</vt:lpstr>
      <vt:lpstr>Ve fyzice se musí něco hýbat, svítit nebo dělat rámus</vt:lpstr>
      <vt:lpstr>Biologie? </vt:lpstr>
      <vt:lpstr>     Zdroje: </vt:lpstr>
      <vt:lpstr>Skryté kurikulum</vt:lpstr>
      <vt:lpstr>Skryté kurikulum</vt:lpstr>
      <vt:lpstr>Skryté kurikulum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Organizační formy výuky</vt:lpstr>
      <vt:lpstr>Obecná a alternativní didaktika</vt:lpstr>
      <vt:lpstr>Alternativní didaktika</vt:lpstr>
      <vt:lpstr>Typy alternativních škol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Waldorfská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Montessoriovská škola</vt:lpstr>
      <vt:lpstr>Freinetovská škola</vt:lpstr>
      <vt:lpstr>Freinetovská škola</vt:lpstr>
      <vt:lpstr>Freinetovská škola</vt:lpstr>
      <vt:lpstr>Jenská škola</vt:lpstr>
      <vt:lpstr>Jenská škola</vt:lpstr>
      <vt:lpstr>Jenská škola</vt:lpstr>
      <vt:lpstr>Jenská škola</vt:lpstr>
      <vt:lpstr>Jenská škola</vt:lpstr>
      <vt:lpstr>Daltonská škola</vt:lpstr>
      <vt:lpstr>Daltonská škola</vt:lpstr>
      <vt:lpstr>Daltonská škola</vt:lpstr>
      <vt:lpstr>Daltonská škola</vt:lpstr>
      <vt:lpstr>Církevní (konfesní) školy</vt:lpstr>
      <vt:lpstr>Církevní (konfesní) školy</vt:lpstr>
      <vt:lpstr>Alternativy z hlediska organizačních forem výuky</vt:lpstr>
      <vt:lpstr>Alternativní metody a postupy</vt:lpstr>
      <vt:lpstr>Použitá literatura</vt:lpstr>
      <vt:lpstr>Vyučování</vt:lpstr>
      <vt:lpstr>Vyučovací jednotka</vt:lpstr>
      <vt:lpstr>Vyučovací jednotka</vt:lpstr>
      <vt:lpstr>Vyučovací jednotka</vt:lpstr>
      <vt:lpstr>Vyučovací jednotka</vt:lpstr>
      <vt:lpstr>Vyučovací jednotka</vt:lpstr>
      <vt:lpstr>Vyučovací jednotka</vt:lpstr>
      <vt:lpstr>Vyučovací jednotka</vt:lpstr>
      <vt:lpstr>Vyučovací jednotka</vt:lpstr>
      <vt:lpstr>Výukové (vyučovací)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Slovní metody</vt:lpstr>
      <vt:lpstr>Metody názorné, demonstrační</vt:lpstr>
      <vt:lpstr>Metody názorné, demonstrační</vt:lpstr>
      <vt:lpstr>Metody názorné, demonstrační</vt:lpstr>
      <vt:lpstr>Metody praktických činností</vt:lpstr>
      <vt:lpstr>Metody praktických činností</vt:lpstr>
      <vt:lpstr>Metody praktických činností</vt:lpstr>
      <vt:lpstr>Metody praktických činností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Aktivizační výukové metody</vt:lpstr>
      <vt:lpstr>Učení z textu</vt:lpstr>
      <vt:lpstr>Učení z textu</vt:lpstr>
      <vt:lpstr>Učení z textu</vt:lpstr>
      <vt:lpstr>Učení z textu</vt:lpstr>
      <vt:lpstr>Učení z textu</vt:lpstr>
      <vt:lpstr>Pedagogické principy</vt:lpstr>
      <vt:lpstr>Pedagogické principy</vt:lpstr>
      <vt:lpstr>Pedagogické principy</vt:lpstr>
      <vt:lpstr>Pedagogické principy</vt:lpstr>
      <vt:lpstr>Pedagogické principy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</vt:lpstr>
      <vt:lpstr>Didaktické zásady – J.A. KOMENSKÝ</vt:lpstr>
      <vt:lpstr>Didaktické zásady – J.A. KOMENSKÝ</vt:lpstr>
      <vt:lpstr>Didaktické zásady – J.A. KOMENSKÝ</vt:lpstr>
      <vt:lpstr>Didaktické zásady – J.A. KOMENSKÝ</vt:lpstr>
      <vt:lpstr>Didaktické zásady – J.A. KOMENSKÝ</vt:lpstr>
      <vt:lpstr>Jiné didaktické zásady</vt:lpstr>
      <vt:lpstr>Jiné didaktické zásady</vt:lpstr>
      <vt:lpstr>Jiné didaktické zásady</vt:lpstr>
      <vt:lpstr>Jiné didaktické zásady</vt:lpstr>
      <vt:lpstr>Hygiena vyučování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Didaktické prostředky - pomůcky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na vyučování</vt:lpstr>
      <vt:lpstr>Příprava prezentace</vt:lpstr>
      <vt:lpstr>Příprava prezentace</vt:lpstr>
      <vt:lpstr>Příprava prezentace</vt:lpstr>
      <vt:lpstr>Příprava prezentace</vt:lpstr>
      <vt:lpstr>Příprava prezentace</vt:lpstr>
      <vt:lpstr>Příprava prezentace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a vztahy s rodiči; třídní učitel; principy</dc:title>
  <dc:creator>Zdenal</dc:creator>
  <dc:description>Studijní materiál.</dc:description>
  <cp:lastModifiedBy>Bohumíra Lazarová</cp:lastModifiedBy>
  <cp:revision>346</cp:revision>
  <cp:lastPrinted>1601-01-01T00:00:00Z</cp:lastPrinted>
  <dcterms:created xsi:type="dcterms:W3CDTF">2008-02-26T08:58:38Z</dcterms:created>
  <dcterms:modified xsi:type="dcterms:W3CDTF">2017-05-10T09:40:08Z</dcterms:modified>
</cp:coreProperties>
</file>