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2" r:id="rId4"/>
    <p:sldId id="263" r:id="rId5"/>
    <p:sldId id="258" r:id="rId6"/>
    <p:sldId id="259" r:id="rId7"/>
    <p:sldId id="260" r:id="rId8"/>
    <p:sldId id="265" r:id="rId9"/>
    <p:sldId id="264" r:id="rId10"/>
    <p:sldId id="266" r:id="rId11"/>
    <p:sldId id="261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64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3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82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13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46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36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5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5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65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4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56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76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81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7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0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3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0450-BDFA-45BB-9259-55DC08DFA5E8}" type="datetimeFigureOut">
              <a:rPr lang="cs-CZ" smtClean="0"/>
              <a:t>28.2.2017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D3552-3375-4107-BF90-C60C73EE7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4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onlinelibrary.wiley.com/journal/10.1111/(ISSN)1365-26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journal/10.1111/(ISSN)1466-8238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hyperlink" Target="http://onlinelibrary.wiley.com/journal/10.1111/(ISSN)1472-4642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.muni.cz/botany/vegsci/vegetace.php?page=monograph&amp;lang=cz" TargetMode="External"/><Relationship Id="rId13" Type="http://schemas.openxmlformats.org/officeDocument/2006/relationships/image" Target="../media/image35.jpeg"/><Relationship Id="rId3" Type="http://schemas.openxmlformats.org/officeDocument/2006/relationships/hyperlink" Target="https://munispace.muni.cz/index.php/munispace/catalog/book/807" TargetMode="External"/><Relationship Id="rId7" Type="http://schemas.openxmlformats.org/officeDocument/2006/relationships/hyperlink" Target="http://www.uake.cz/vyukove_materialy/frvs1269/index.html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://is.muni.cz/do/rect/el/estud/prif/ps13/biogeogr_2/web/pages/uvo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.muni.cz/botany/chytry/Chytry_etal2010_Katalog-biotopu-CR-2_medium-resolution.pdf" TargetMode="External"/><Relationship Id="rId11" Type="http://schemas.openxmlformats.org/officeDocument/2006/relationships/image" Target="../media/image33.jpeg"/><Relationship Id="rId5" Type="http://schemas.openxmlformats.org/officeDocument/2006/relationships/hyperlink" Target="http://www.nature.cz/publik_syst2/files/kat_biotopu_r_2_vydani.pdf" TargetMode="External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hyperlink" Target="http://www.ochranaprirody.cz/publikacni-cinnost/chranena-uzemi-cr/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vybral@mail.muni.c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Biogeografie – cvičení jaro 2017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649118"/>
            <a:ext cx="7766936" cy="498614"/>
          </a:xfrm>
        </p:spPr>
        <p:txBody>
          <a:bodyPr/>
          <a:lstStyle/>
          <a:p>
            <a:r>
              <a:rPr lang="cs-CZ" dirty="0" smtClean="0"/>
              <a:t>Mgr. Petr Vybral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8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6093"/>
            <a:ext cx="8596668" cy="467527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LOMOLINO, M. V., RIEDLE, B. R., </a:t>
            </a:r>
            <a:r>
              <a:rPr lang="en-US" altLang="cs-CZ" dirty="0" smtClean="0"/>
              <a:t>&amp;</a:t>
            </a:r>
            <a:r>
              <a:rPr lang="cs-CZ" altLang="cs-CZ" dirty="0" smtClean="0"/>
              <a:t> </a:t>
            </a:r>
            <a:r>
              <a:rPr lang="cs-CZ" altLang="cs-CZ" dirty="0"/>
              <a:t>BROWN, J. H. [</a:t>
            </a:r>
            <a:r>
              <a:rPr lang="cs-CZ" altLang="cs-CZ" dirty="0" err="1"/>
              <a:t>eds</a:t>
            </a:r>
            <a:r>
              <a:rPr lang="cs-CZ" altLang="cs-CZ" dirty="0"/>
              <a:t>.]: </a:t>
            </a:r>
            <a:r>
              <a:rPr lang="cs-CZ" altLang="cs-CZ" b="1" dirty="0" err="1"/>
              <a:t>Biogeography</a:t>
            </a:r>
            <a:r>
              <a:rPr lang="cs-CZ" altLang="cs-CZ" dirty="0"/>
              <a:t>. 3rd </a:t>
            </a:r>
            <a:r>
              <a:rPr lang="cs-CZ" altLang="cs-CZ" dirty="0" err="1"/>
              <a:t>edition</a:t>
            </a:r>
            <a:r>
              <a:rPr lang="cs-CZ" altLang="cs-CZ" dirty="0"/>
              <a:t>. </a:t>
            </a:r>
            <a:r>
              <a:rPr lang="cs-CZ" altLang="cs-CZ" dirty="0" err="1"/>
              <a:t>Sunderland</a:t>
            </a:r>
            <a:r>
              <a:rPr lang="cs-CZ" altLang="cs-CZ" dirty="0"/>
              <a:t>, </a:t>
            </a:r>
            <a:r>
              <a:rPr lang="cs-CZ" altLang="cs-CZ" dirty="0" err="1"/>
              <a:t>Mass</a:t>
            </a:r>
            <a:r>
              <a:rPr lang="cs-CZ" altLang="cs-CZ" dirty="0"/>
              <a:t>.: </a:t>
            </a:r>
            <a:r>
              <a:rPr lang="cs-CZ" altLang="cs-CZ" dirty="0" err="1"/>
              <a:t>Sinauer</a:t>
            </a:r>
            <a:r>
              <a:rPr lang="cs-CZ" altLang="cs-CZ" dirty="0"/>
              <a:t> </a:t>
            </a:r>
            <a:r>
              <a:rPr lang="cs-CZ" altLang="cs-CZ" dirty="0" err="1"/>
              <a:t>Associates</a:t>
            </a:r>
            <a:r>
              <a:rPr lang="cs-CZ" altLang="cs-CZ" dirty="0"/>
              <a:t>, 2006. </a:t>
            </a:r>
            <a:r>
              <a:rPr lang="cs-CZ" altLang="cs-CZ" dirty="0" err="1"/>
              <a:t>xiii</a:t>
            </a:r>
            <a:r>
              <a:rPr lang="cs-CZ" altLang="cs-CZ" dirty="0"/>
              <a:t>, 845.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MACDONALD</a:t>
            </a:r>
            <a:r>
              <a:rPr lang="en-US" altLang="cs-CZ" dirty="0"/>
              <a:t>, G. 2003: </a:t>
            </a:r>
            <a:r>
              <a:rPr lang="en-US" altLang="cs-CZ" b="1" dirty="0"/>
              <a:t>Biogeography – Space, Time and Life</a:t>
            </a:r>
            <a:r>
              <a:rPr lang="en-US" altLang="cs-CZ" dirty="0"/>
              <a:t>. John Wiley &amp; Sons, Inc. New York. ISBN 0-471-24193-8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cs-CZ" dirty="0"/>
              <a:t>BARRY COX, C. &amp; MOORE, P. D. [eds.]: </a:t>
            </a:r>
            <a:r>
              <a:rPr lang="en-US" altLang="cs-CZ" b="1" dirty="0"/>
              <a:t>Biogeography: an ecological and evolutionary approach</a:t>
            </a:r>
            <a:r>
              <a:rPr lang="en-US" altLang="cs-CZ" dirty="0"/>
              <a:t>. 7th edition. Oxford: Blackwell Science, 1999. ix, 298 s.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cs-CZ" dirty="0"/>
              <a:t>WHITTAKER, R. H. [ed.]: </a:t>
            </a:r>
            <a:r>
              <a:rPr lang="en-US" altLang="cs-CZ" b="1" dirty="0"/>
              <a:t>Island biogeography: ecology, evolution and conservation</a:t>
            </a:r>
            <a:r>
              <a:rPr lang="en-US" altLang="cs-CZ" dirty="0"/>
              <a:t>. Oxford: Oxford University Press, 1998. xi, 285 s.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BUCHAR, J.: </a:t>
            </a:r>
            <a:r>
              <a:rPr lang="cs-CZ" altLang="cs-CZ" b="1" dirty="0"/>
              <a:t>Zoogeografie</a:t>
            </a:r>
            <a:r>
              <a:rPr lang="cs-CZ" altLang="cs-CZ" dirty="0"/>
              <a:t>. SPN Praha 1983, 199 s.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HENDRYCH, R.: </a:t>
            </a:r>
            <a:r>
              <a:rPr lang="cs-CZ" altLang="cs-CZ" b="1" dirty="0"/>
              <a:t>Fytogeografie</a:t>
            </a:r>
            <a:r>
              <a:rPr lang="cs-CZ" altLang="cs-CZ" i="1" dirty="0"/>
              <a:t>, </a:t>
            </a:r>
            <a:r>
              <a:rPr lang="cs-CZ" altLang="cs-CZ" dirty="0"/>
              <a:t>SPN, Praha, 1984, 220s.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altLang="cs-CZ" i="1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dirty="0"/>
              <a:t>Horník, S.:</a:t>
            </a:r>
            <a:r>
              <a:rPr lang="cs-CZ" altLang="cs-CZ" i="1" dirty="0"/>
              <a:t> </a:t>
            </a:r>
            <a:r>
              <a:rPr lang="cs-CZ" altLang="cs-CZ" b="1" dirty="0"/>
              <a:t>Fyzická geografie. II</a:t>
            </a:r>
            <a:r>
              <a:rPr lang="cs-CZ" altLang="cs-CZ" dirty="0"/>
              <a:t>. 1. vyd. Státní pedagogické nakladatelství, Praha, 1986. 319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0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149" y="301128"/>
            <a:ext cx="8596668" cy="1320800"/>
          </a:xfrm>
        </p:spPr>
        <p:txBody>
          <a:bodyPr/>
          <a:lstStyle/>
          <a:p>
            <a:r>
              <a:rPr lang="cs-CZ" altLang="cs-CZ" b="1" dirty="0"/>
              <a:t>Výuková příručka </a:t>
            </a:r>
            <a:r>
              <a:rPr lang="cs-CZ" altLang="cs-CZ" b="1" dirty="0">
                <a:solidFill>
                  <a:srgbClr val="00B050"/>
                </a:solidFill>
              </a:rPr>
              <a:t>Bio</a:t>
            </a:r>
            <a:r>
              <a:rPr lang="cs-CZ" altLang="cs-CZ" b="1" dirty="0"/>
              <a:t>geografie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1200150"/>
            <a:ext cx="3560763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96838" y="6415585"/>
            <a:ext cx="845616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/>
              <a:t>http://is.muni.cz/do/rect/el/estud/prif/ps13/biogeogr_2/web/pages/uvod.html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79450" y="1341438"/>
            <a:ext cx="33162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latin typeface="Calibri" panose="020F0502020204030204" pitchFamily="34" charset="0"/>
              </a:rPr>
              <a:t>Nejjednodušší cesta</a:t>
            </a:r>
            <a:r>
              <a:rPr lang="cs-CZ" altLang="cs-CZ" sz="2400" dirty="0">
                <a:latin typeface="Calibri" panose="020F0502020204030204" pitchFamily="34" charset="0"/>
              </a:rPr>
              <a:t>: 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</a:rPr>
              <a:t>		</a:t>
            </a:r>
          </a:p>
          <a:p>
            <a:pPr eaLnBrk="1" hangingPunct="1"/>
            <a:endParaRPr lang="cs-CZ" altLang="cs-CZ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000" dirty="0">
                <a:latin typeface="Calibri" panose="020F0502020204030204" pitchFamily="34" charset="0"/>
              </a:rPr>
              <a:t>vyhledat: „biogeografie </a:t>
            </a:r>
            <a:r>
              <a:rPr lang="cs-CZ" altLang="cs-CZ" sz="2000" dirty="0" err="1">
                <a:latin typeface="Calibri" panose="020F0502020204030204" pitchFamily="34" charset="0"/>
              </a:rPr>
              <a:t>muni</a:t>
            </a:r>
            <a:r>
              <a:rPr lang="cs-CZ" altLang="cs-CZ" sz="2000" dirty="0">
                <a:latin typeface="Calibri" panose="020F0502020204030204" pitchFamily="34" charset="0"/>
              </a:rPr>
              <a:t>“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2716213"/>
            <a:ext cx="8867775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Doplňková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586429"/>
            <a:ext cx="8841239" cy="44549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cs-CZ" cap="all" dirty="0" err="1"/>
              <a:t>Ambros</a:t>
            </a:r>
            <a:r>
              <a:rPr lang="cs-CZ" cap="all" dirty="0"/>
              <a:t>, Z., </a:t>
            </a:r>
            <a:r>
              <a:rPr lang="cs-CZ" cap="all" dirty="0" err="1"/>
              <a:t>Štykar</a:t>
            </a:r>
            <a:r>
              <a:rPr lang="cs-CZ" cap="all" dirty="0"/>
              <a:t>, J.:</a:t>
            </a:r>
            <a:r>
              <a:rPr lang="cs-CZ" i="1" cap="all" dirty="0"/>
              <a:t> </a:t>
            </a:r>
            <a:r>
              <a:rPr lang="cs-CZ" b="1" dirty="0" err="1"/>
              <a:t>Geobiocenologie</a:t>
            </a:r>
            <a:r>
              <a:rPr lang="cs-CZ" dirty="0"/>
              <a:t>.</a:t>
            </a:r>
            <a:r>
              <a:rPr lang="cs-CZ" i="1" dirty="0"/>
              <a:t> </a:t>
            </a:r>
            <a:r>
              <a:rPr lang="cs-CZ" dirty="0"/>
              <a:t>1. vyd. Mendelova zemědělská a lesnická univerzita, Brno, 1999. 63 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Buček, A., Lacina, J</a:t>
            </a:r>
            <a:r>
              <a:rPr lang="cs-CZ" dirty="0"/>
              <a:t>.:</a:t>
            </a:r>
            <a:r>
              <a:rPr lang="cs-CZ" i="1" dirty="0"/>
              <a:t> </a:t>
            </a:r>
            <a:r>
              <a:rPr lang="cs-CZ" b="1" dirty="0" err="1"/>
              <a:t>Geobiocenologie</a:t>
            </a:r>
            <a:r>
              <a:rPr lang="cs-CZ" b="1" dirty="0"/>
              <a:t> II</a:t>
            </a:r>
            <a:r>
              <a:rPr lang="cs-CZ" i="1" dirty="0"/>
              <a:t>.</a:t>
            </a:r>
            <a:r>
              <a:rPr lang="cs-CZ" dirty="0"/>
              <a:t> 1. vyd. Mendelova zemědělská a lesnická univerzita, Brno, 1999. 240 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cs-CZ" dirty="0"/>
              <a:t>CULEK, Martin, Vít GRULICH, Zdeněk LAŠTŮVKA a Jan DIVÍŠEK. </a:t>
            </a:r>
            <a:r>
              <a:rPr lang="cs-CZ" b="1" dirty="0"/>
              <a:t>Biogeografické regiony České republiky</a:t>
            </a:r>
            <a:r>
              <a:rPr lang="cs-CZ" dirty="0"/>
              <a:t>. 1. vyd. Brno: Masarykova univerzita, 2013. 448 s</a:t>
            </a:r>
            <a:r>
              <a:rPr lang="cs-CZ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Culek, M., </a:t>
            </a:r>
            <a:r>
              <a:rPr lang="en-US" cap="all" dirty="0"/>
              <a:t>[</a:t>
            </a:r>
            <a:r>
              <a:rPr lang="en-US" dirty="0"/>
              <a:t>ed</a:t>
            </a:r>
            <a:r>
              <a:rPr lang="en-US" cap="all" dirty="0"/>
              <a:t>.]</a:t>
            </a:r>
            <a:r>
              <a:rPr lang="cs-CZ" cap="all" dirty="0"/>
              <a:t>: </a:t>
            </a:r>
            <a:r>
              <a:rPr lang="cs-CZ" b="1" dirty="0"/>
              <a:t>Biogeografické členění České republiky. II. díl</a:t>
            </a:r>
            <a:r>
              <a:rPr lang="cs-CZ" i="1" dirty="0"/>
              <a:t>.</a:t>
            </a:r>
            <a:r>
              <a:rPr lang="cs-CZ" dirty="0"/>
              <a:t> 1. vyd. Agentura ochrany přírody a krajiny ČR, Praha, 2005. 589 s.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Míchal, I.: </a:t>
            </a:r>
            <a:r>
              <a:rPr lang="cs-CZ" b="1" dirty="0"/>
              <a:t>Ekologická stabilita</a:t>
            </a:r>
            <a:r>
              <a:rPr lang="cs-CZ" dirty="0"/>
              <a:t>. 1. vyd. </a:t>
            </a:r>
            <a:r>
              <a:rPr lang="cs-CZ" dirty="0" err="1"/>
              <a:t>Veronica</a:t>
            </a:r>
            <a:r>
              <a:rPr lang="cs-CZ" dirty="0"/>
              <a:t>, Brno. 1992. 243 s.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cap="all" dirty="0"/>
              <a:t>Slavík, B., Hejný, S. </a:t>
            </a:r>
            <a:r>
              <a:rPr lang="en-US" dirty="0"/>
              <a:t>[</a:t>
            </a:r>
            <a:r>
              <a:rPr lang="cs-CZ" dirty="0" err="1"/>
              <a:t>eds</a:t>
            </a:r>
            <a:r>
              <a:rPr lang="cs-CZ" dirty="0"/>
              <a:t>.</a:t>
            </a:r>
            <a:r>
              <a:rPr lang="en-US" dirty="0"/>
              <a:t>]</a:t>
            </a:r>
            <a:r>
              <a:rPr lang="cs-CZ" dirty="0"/>
              <a:t>:</a:t>
            </a:r>
            <a:r>
              <a:rPr lang="cs-CZ" i="1" dirty="0"/>
              <a:t> </a:t>
            </a:r>
            <a:r>
              <a:rPr lang="cs-CZ" b="1" dirty="0"/>
              <a:t>Květena České republiky</a:t>
            </a:r>
            <a:r>
              <a:rPr lang="cs-CZ" i="1" dirty="0"/>
              <a:t>.</a:t>
            </a:r>
            <a:r>
              <a:rPr lang="cs-CZ" dirty="0"/>
              <a:t>  2. vyd. Academia, Praha. 1997. 557 s. </a:t>
            </a:r>
            <a:endParaRPr lang="cs-CZ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cs-CZ" b="1" u="sng" dirty="0" smtClean="0"/>
              <a:t>+ další si představíme během cvičení!</a:t>
            </a:r>
            <a:endParaRPr lang="cs-CZ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0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 	</a:t>
            </a:r>
            <a:endParaRPr lang="cs-CZ" dirty="0"/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253365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52888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44600"/>
            <a:ext cx="25209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4743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45125"/>
            <a:ext cx="4143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6092825"/>
            <a:ext cx="2828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092825"/>
            <a:ext cx="1895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4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Doporučená literatura ke stažení</a:t>
            </a:r>
            <a:br>
              <a:rPr lang="cs-CZ" dirty="0" smtClean="0"/>
            </a:br>
            <a:r>
              <a:rPr lang="cs-CZ" dirty="0" smtClean="0"/>
              <a:t>aneb mohlo by se hodit…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46824"/>
            <a:ext cx="8596668" cy="45686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Biogeografická příručka (online, 2013)</a:t>
            </a:r>
          </a:p>
          <a:p>
            <a:pPr lvl="1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is.muni.cz/do/rect/el/estud/prif/ps13/biogeogr_2/web/pages/uvod.html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Biogeografické </a:t>
            </a:r>
            <a:r>
              <a:rPr lang="cs-CZ" dirty="0"/>
              <a:t>regiony České </a:t>
            </a:r>
            <a:r>
              <a:rPr lang="cs-CZ" dirty="0" smtClean="0"/>
              <a:t>republiky (2013)</a:t>
            </a:r>
            <a:endParaRPr lang="cs-CZ" dirty="0"/>
          </a:p>
          <a:p>
            <a:pPr lvl="1"/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munispace.muni.cz/index.php/munispace/catalog/book/807</a:t>
            </a:r>
            <a:endParaRPr lang="cs-CZ" dirty="0" smtClean="0"/>
          </a:p>
          <a:p>
            <a:r>
              <a:rPr lang="cs-CZ" dirty="0"/>
              <a:t>Edice Chráněná území ČR (1999 – 2006)</a:t>
            </a:r>
          </a:p>
          <a:p>
            <a:pPr lvl="1"/>
            <a:r>
              <a:rPr lang="cs-CZ" dirty="0">
                <a:hlinkClick r:id="rId4"/>
              </a:rPr>
              <a:t>http://www.ochranaprirody.cz/publikacni-cinnost/chranena-uzemi-cr/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Katalog biotopů II. vydání (2010)</a:t>
            </a:r>
          </a:p>
          <a:p>
            <a:pPr lvl="1"/>
            <a:r>
              <a:rPr lang="cs-CZ" dirty="0"/>
              <a:t>Hrubé: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www.nature.cz/publik_syst2/files/kat_biotopu_r_2_vydani.pdf</a:t>
            </a:r>
            <a:r>
              <a:rPr lang="cs-CZ" dirty="0" smtClean="0"/>
              <a:t> </a:t>
            </a:r>
          </a:p>
          <a:p>
            <a:pPr lvl="1"/>
            <a:r>
              <a:rPr lang="cs-CZ" dirty="0"/>
              <a:t>Jemné: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www.sci.muni.cz/botany/chytry/Chytry_etal2010_Katalog-biotopu-CR-2_medium-resolution.pdf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Krajinná ekologie – učebnice (online, 2007-2015)</a:t>
            </a:r>
          </a:p>
          <a:p>
            <a:pPr lvl="1"/>
            <a:r>
              <a:rPr lang="cs-CZ" dirty="0" smtClean="0">
                <a:hlinkClick r:id="rId7"/>
              </a:rPr>
              <a:t>www.uake.cz/vyukove_materialy/frvs1269/index.html</a:t>
            </a:r>
            <a:r>
              <a:rPr lang="cs-CZ" dirty="0" smtClean="0"/>
              <a:t> </a:t>
            </a:r>
          </a:p>
          <a:p>
            <a:r>
              <a:rPr lang="cs-CZ" dirty="0" smtClean="0"/>
              <a:t>Vegetace České republiky, 1.-3. díl (2007-2011)</a:t>
            </a:r>
          </a:p>
          <a:p>
            <a:pPr lvl="1"/>
            <a:r>
              <a:rPr lang="cs-CZ" dirty="0" smtClean="0">
                <a:hlinkClick r:id="rId8"/>
              </a:rPr>
              <a:t>http</a:t>
            </a:r>
            <a:r>
              <a:rPr lang="cs-CZ" dirty="0">
                <a:hlinkClick r:id="rId8"/>
              </a:rPr>
              <a:t>://</a:t>
            </a:r>
            <a:r>
              <a:rPr lang="cs-CZ" dirty="0" smtClean="0">
                <a:hlinkClick r:id="rId8"/>
              </a:rPr>
              <a:t>www.sci.muni.cz/botany/vegsci/vegetace.php?page=monograph&amp;lang=cz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9218" name="Picture 2" descr="http://www.sci.muni.cz/botany/vegsci/pic/_vegetace_c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677" y="3589377"/>
            <a:ext cx="11845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ci.muni.cz/botany/vegsci/pic/vegetace_cr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05" y="4039377"/>
            <a:ext cx="118443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ci.muni.cz/botany/vegsci/pic/_vegetace_cr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768" y="4489377"/>
            <a:ext cx="11845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05981" y="200859"/>
            <a:ext cx="1168121" cy="1800000"/>
          </a:xfrm>
          <a:prstGeom prst="rect">
            <a:avLst/>
          </a:prstGeom>
        </p:spPr>
      </p:pic>
      <p:pic>
        <p:nvPicPr>
          <p:cNvPr id="9226" name="Picture 10" descr="https://munispace.muni.cz/index.php/munispace/$$$call$$$/submission/cover/catalog?submissionId=80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114377"/>
            <a:ext cx="124752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www.sci.muni.cz/botany/vegsci/pic/_vegetace_cr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86" y="4939377"/>
            <a:ext cx="11845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ecb.cz/knihkupectvi/fotky/obalky2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559" y="2120118"/>
            <a:ext cx="11845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Biogeografie na GÚ 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Přednášky: Dr. Culek (Dr. Divíšek)</a:t>
            </a:r>
          </a:p>
          <a:p>
            <a:pPr lvl="1"/>
            <a:r>
              <a:rPr lang="cs-CZ" dirty="0"/>
              <a:t>Na cvičení můžete mít v případě zájmu možnost rozebrat témata přednášek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Cvičení: Mgr. Vybral (Dr. Divíšek)</a:t>
            </a:r>
          </a:p>
          <a:p>
            <a:endParaRPr lang="cs-CZ" dirty="0"/>
          </a:p>
          <a:p>
            <a:r>
              <a:rPr lang="cs-CZ" dirty="0" smtClean="0"/>
              <a:t>Možnost konzultace: Dr. Culek, Dr. Divíšek, Mgr. Vybral</a:t>
            </a:r>
            <a:endParaRPr lang="cs-CZ" dirty="0"/>
          </a:p>
          <a:p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951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Náplň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99991"/>
            <a:ext cx="8596668" cy="532114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Pár prezentací cvičícího – cca 2-3</a:t>
            </a:r>
          </a:p>
          <a:p>
            <a:pPr lvl="1"/>
            <a:r>
              <a:rPr lang="cs-CZ" dirty="0" smtClean="0"/>
              <a:t>Vybraná témata (+/- témata z </a:t>
            </a:r>
            <a:r>
              <a:rPr lang="cs-CZ" dirty="0" err="1" smtClean="0"/>
              <a:t>biogeo</a:t>
            </a:r>
            <a:r>
              <a:rPr lang="cs-CZ" dirty="0" smtClean="0"/>
              <a:t> příručky)</a:t>
            </a:r>
          </a:p>
          <a:p>
            <a:r>
              <a:rPr lang="cs-CZ" dirty="0" smtClean="0"/>
              <a:t>Zvládnutí orientace v biogeografických a podobných členěních</a:t>
            </a:r>
          </a:p>
          <a:p>
            <a:r>
              <a:rPr lang="cs-CZ" dirty="0" smtClean="0"/>
              <a:t>Orientace ve „zdrojích biogeografických dat“</a:t>
            </a:r>
          </a:p>
          <a:p>
            <a:r>
              <a:rPr lang="cs-CZ" dirty="0" smtClean="0"/>
              <a:t>Exkurze – s prezentací vybraných geografických témat</a:t>
            </a:r>
          </a:p>
          <a:p>
            <a:pPr lvl="1"/>
            <a:r>
              <a:rPr lang="cs-CZ" dirty="0" smtClean="0"/>
              <a:t>Botanická zahrada – zimní (jarní) aspekt přírody</a:t>
            </a:r>
          </a:p>
          <a:p>
            <a:pPr lvl="1"/>
            <a:r>
              <a:rPr lang="cs-CZ" dirty="0" smtClean="0"/>
              <a:t>Kamenný vrch</a:t>
            </a:r>
          </a:p>
          <a:p>
            <a:pPr lvl="1"/>
            <a:r>
              <a:rPr lang="cs-CZ" dirty="0" smtClean="0"/>
              <a:t>Mniší hora/Černovický hájek/Rebešovický luh</a:t>
            </a:r>
          </a:p>
          <a:p>
            <a:pPr lvl="1"/>
            <a:r>
              <a:rPr lang="cs-CZ" dirty="0" smtClean="0"/>
              <a:t>?</a:t>
            </a:r>
            <a:endParaRPr lang="cs-CZ" dirty="0"/>
          </a:p>
          <a:p>
            <a:r>
              <a:rPr lang="cs-CZ" dirty="0" smtClean="0"/>
              <a:t>Seminární práce</a:t>
            </a:r>
          </a:p>
          <a:p>
            <a:pPr lvl="1"/>
            <a:r>
              <a:rPr lang="cs-CZ" dirty="0" smtClean="0"/>
              <a:t>2 části – viz </a:t>
            </a:r>
            <a:r>
              <a:rPr lang="cs-CZ" dirty="0" err="1" smtClean="0"/>
              <a:t>pdf</a:t>
            </a:r>
            <a:endParaRPr lang="cs-CZ" dirty="0"/>
          </a:p>
          <a:p>
            <a:r>
              <a:rPr lang="cs-CZ" dirty="0" err="1" smtClean="0"/>
              <a:t>Poznávačka</a:t>
            </a:r>
            <a:r>
              <a:rPr lang="cs-CZ" dirty="0" smtClean="0"/>
              <a:t> druhů</a:t>
            </a:r>
          </a:p>
          <a:p>
            <a:pPr lvl="1"/>
            <a:r>
              <a:rPr lang="cs-CZ" dirty="0" smtClean="0"/>
              <a:t>Fotografie + ukázka herbáře + další</a:t>
            </a:r>
          </a:p>
          <a:p>
            <a:r>
              <a:rPr lang="cs-CZ" dirty="0" smtClean="0"/>
              <a:t>Případné další vybrané činnosti</a:t>
            </a:r>
          </a:p>
          <a:p>
            <a:r>
              <a:rPr lang="cs-CZ" dirty="0" smtClean="0"/>
              <a:t>1 cvičení možná Dr. Divíšek – cca konec dubna, zoogeografie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2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Docházka: max. </a:t>
            </a:r>
            <a:r>
              <a:rPr lang="cs-CZ" dirty="0"/>
              <a:t>1</a:t>
            </a:r>
            <a:r>
              <a:rPr lang="cs-CZ" dirty="0" smtClean="0"/>
              <a:t> absence (v případě více absencí náhradní činnost)</a:t>
            </a:r>
          </a:p>
          <a:p>
            <a:r>
              <a:rPr lang="cs-CZ" dirty="0" smtClean="0"/>
              <a:t>Aktivita na cvičení</a:t>
            </a:r>
          </a:p>
          <a:p>
            <a:r>
              <a:rPr lang="cs-CZ" dirty="0" smtClean="0"/>
              <a:t>Aktivita na exkurzích!</a:t>
            </a:r>
          </a:p>
          <a:p>
            <a:r>
              <a:rPr lang="cs-CZ" dirty="0" smtClean="0"/>
              <a:t>Kvalitní seminární práce</a:t>
            </a:r>
          </a:p>
          <a:p>
            <a:r>
              <a:rPr lang="cs-CZ" dirty="0" smtClean="0"/>
              <a:t>Zvládnutí </a:t>
            </a:r>
            <a:r>
              <a:rPr lang="cs-CZ" dirty="0" err="1" smtClean="0"/>
              <a:t>poznávačky</a:t>
            </a:r>
            <a:r>
              <a:rPr lang="cs-CZ" dirty="0" smtClean="0"/>
              <a:t> druhů</a:t>
            </a:r>
          </a:p>
          <a:p>
            <a:r>
              <a:rPr lang="cs-CZ" dirty="0" smtClean="0"/>
              <a:t>Případné další dílčí úkoly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9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2419" y="2945176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Dotazy?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6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9569" y="1090903"/>
            <a:ext cx="8596668" cy="956869"/>
          </a:xfrm>
        </p:spPr>
        <p:txBody>
          <a:bodyPr/>
          <a:lstStyle/>
          <a:p>
            <a:r>
              <a:rPr lang="cs-CZ" dirty="0" smtClean="0"/>
              <a:t>Děkuji za pozornost…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9569" y="3342011"/>
            <a:ext cx="8596668" cy="3006849"/>
          </a:xfrm>
        </p:spPr>
        <p:txBody>
          <a:bodyPr/>
          <a:lstStyle/>
          <a:p>
            <a:r>
              <a:rPr lang="cs-CZ" dirty="0" smtClean="0"/>
              <a:t>Mgr. Petr Vybral</a:t>
            </a:r>
          </a:p>
          <a:p>
            <a:r>
              <a:rPr lang="cs-CZ" dirty="0" smtClean="0"/>
              <a:t>Geografický ústav</a:t>
            </a:r>
            <a:br>
              <a:rPr lang="cs-CZ" dirty="0" smtClean="0"/>
            </a:br>
            <a:r>
              <a:rPr lang="cs-CZ" dirty="0" smtClean="0"/>
              <a:t>Přírodovědecká fakulta</a:t>
            </a:r>
            <a:br>
              <a:rPr lang="cs-CZ" dirty="0" smtClean="0"/>
            </a:br>
            <a:r>
              <a:rPr lang="cs-CZ" dirty="0" smtClean="0"/>
              <a:t>Masarykova </a:t>
            </a:r>
            <a:r>
              <a:rPr lang="cs-CZ" dirty="0" err="1" smtClean="0"/>
              <a:t>unizerzita</a:t>
            </a:r>
            <a:endParaRPr lang="cs-CZ" dirty="0" smtClean="0"/>
          </a:p>
          <a:p>
            <a:r>
              <a:rPr lang="cs-CZ" dirty="0" smtClean="0"/>
              <a:t>E-mail: </a:t>
            </a:r>
            <a:r>
              <a:rPr lang="cs-CZ" dirty="0" smtClean="0">
                <a:hlinkClick r:id="rId2"/>
              </a:rPr>
              <a:t>vybral@mail.muni.cz</a:t>
            </a:r>
            <a:endParaRPr lang="cs-CZ" dirty="0" smtClean="0"/>
          </a:p>
          <a:p>
            <a:r>
              <a:rPr lang="cs-CZ" dirty="0" smtClean="0"/>
              <a:t>Tel.: 736 210 060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3650" y="4013650"/>
            <a:ext cx="436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   ENVIPARTNER, s.r.o.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DSCI0215.JPG"/>
          <p:cNvPicPr>
            <a:picLocks noChangeAspect="1"/>
          </p:cNvPicPr>
          <p:nvPr/>
        </p:nvPicPr>
        <p:blipFill>
          <a:blip r:embed="rId3" cstate="print">
            <a:lum bright="-9000" contrast="5000"/>
          </a:blip>
          <a:srcRect l="22146" t="19685" r="22146" b="19685"/>
          <a:stretch>
            <a:fillRect/>
          </a:stretch>
        </p:blipFill>
        <p:spPr>
          <a:xfrm>
            <a:off x="7920463" y="3342011"/>
            <a:ext cx="3418875" cy="2790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20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Něco málo o sobě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72751"/>
            <a:ext cx="8596668" cy="4568612"/>
          </a:xfrm>
        </p:spPr>
        <p:txBody>
          <a:bodyPr>
            <a:normAutofit/>
          </a:bodyPr>
          <a:lstStyle/>
          <a:p>
            <a:r>
              <a:rPr lang="cs-CZ" dirty="0" smtClean="0"/>
              <a:t>Ph.D. student Geografického ústavu </a:t>
            </a:r>
            <a:r>
              <a:rPr lang="cs-CZ" dirty="0" err="1" smtClean="0"/>
              <a:t>PřF</a:t>
            </a:r>
            <a:r>
              <a:rPr lang="cs-CZ" dirty="0" smtClean="0"/>
              <a:t> MU</a:t>
            </a:r>
          </a:p>
          <a:p>
            <a:pPr lvl="1"/>
            <a:r>
              <a:rPr lang="cs-CZ" dirty="0" smtClean="0"/>
              <a:t>Biogeografie</a:t>
            </a:r>
          </a:p>
          <a:p>
            <a:pPr lvl="1"/>
            <a:r>
              <a:rPr lang="cs-CZ" dirty="0" smtClean="0"/>
              <a:t>Hořec </a:t>
            </a:r>
            <a:r>
              <a:rPr lang="cs-CZ" dirty="0" err="1" smtClean="0"/>
              <a:t>tolitovitý</a:t>
            </a:r>
            <a:r>
              <a:rPr lang="cs-CZ" dirty="0" smtClean="0"/>
              <a:t> (</a:t>
            </a:r>
            <a:r>
              <a:rPr lang="cs-CZ" i="1" dirty="0" err="1" smtClean="0"/>
              <a:t>Gentiana</a:t>
            </a:r>
            <a:r>
              <a:rPr lang="cs-CZ" i="1" dirty="0" smtClean="0"/>
              <a:t> </a:t>
            </a:r>
            <a:r>
              <a:rPr lang="cs-CZ" i="1" dirty="0" err="1" smtClean="0"/>
              <a:t>asclepiadea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Terénní sběr dat, GIS, R-</a:t>
            </a:r>
            <a:r>
              <a:rPr lang="cs-CZ" dirty="0" err="1" smtClean="0"/>
              <a:t>project</a:t>
            </a:r>
            <a:r>
              <a:rPr lang="cs-CZ" dirty="0" smtClean="0"/>
              <a:t> -&gt; výstupy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Zaměstnanec firmy ENVIPARTNER</a:t>
            </a:r>
          </a:p>
          <a:p>
            <a:pPr lvl="1"/>
            <a:r>
              <a:rPr lang="cs-CZ" dirty="0" smtClean="0"/>
              <a:t>Vedoucí oddělení povodňových plánů</a:t>
            </a:r>
          </a:p>
          <a:p>
            <a:pPr lvl="1"/>
            <a:r>
              <a:rPr lang="cs-CZ" dirty="0" smtClean="0"/>
              <a:t>Pasportizace</a:t>
            </a:r>
          </a:p>
          <a:p>
            <a:pPr lvl="1"/>
            <a:r>
              <a:rPr lang="cs-CZ" dirty="0" err="1" smtClean="0"/>
              <a:t>dPP</a:t>
            </a:r>
            <a:r>
              <a:rPr lang="cs-CZ" dirty="0" smtClean="0"/>
              <a:t>, GIS</a:t>
            </a:r>
          </a:p>
          <a:p>
            <a:pPr lvl="1"/>
            <a:r>
              <a:rPr lang="cs-CZ" dirty="0" smtClean="0"/>
              <a:t>Automatizace postupů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49" y="259605"/>
            <a:ext cx="3220737" cy="24155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156" y="4243090"/>
            <a:ext cx="3674667" cy="234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249" y="3900728"/>
            <a:ext cx="3234607" cy="234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50" y="1094802"/>
            <a:ext cx="3431273" cy="24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Předcházející a navazující předměty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Krajinná ekologie</a:t>
            </a:r>
            <a:r>
              <a:rPr lang="cs-CZ" altLang="cs-CZ" dirty="0"/>
              <a:t> (jaro, dr. Culek)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Ekologie a životní prostředí</a:t>
            </a:r>
            <a:r>
              <a:rPr lang="cs-CZ" altLang="cs-CZ" dirty="0"/>
              <a:t> (podzim, dr. Culek)</a:t>
            </a:r>
          </a:p>
          <a:p>
            <a:pPr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Vybrané kapitoly z biogeografie</a:t>
            </a:r>
            <a:r>
              <a:rPr lang="cs-CZ" altLang="cs-CZ" dirty="0"/>
              <a:t> (podzim, dr. Culek, dr. </a:t>
            </a:r>
            <a:r>
              <a:rPr lang="cs-CZ" altLang="cs-CZ" dirty="0" smtClean="0"/>
              <a:t>Divíšek, Mgr. Vybral ?)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1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předměty se kterými se biogeografie překrývá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Základy ekologie (podzim, doc. Zahrádková, doc. Hájek)</a:t>
            </a:r>
          </a:p>
          <a:p>
            <a:endParaRPr lang="cs-CZ" dirty="0"/>
          </a:p>
          <a:p>
            <a:r>
              <a:rPr lang="cs-CZ" dirty="0"/>
              <a:t>Biomy Země (doc. Hájek)</a:t>
            </a:r>
          </a:p>
          <a:p>
            <a:endParaRPr lang="cs-CZ" dirty="0"/>
          </a:p>
          <a:p>
            <a:r>
              <a:rPr lang="cs-CZ" dirty="0"/>
              <a:t>Ekologie společenstev a </a:t>
            </a:r>
            <a:r>
              <a:rPr lang="cs-CZ" dirty="0" err="1"/>
              <a:t>makroekologie</a:t>
            </a:r>
            <a:r>
              <a:rPr lang="cs-CZ" dirty="0"/>
              <a:t> (podzim, prof. Chytrý)</a:t>
            </a:r>
          </a:p>
          <a:p>
            <a:endParaRPr lang="cs-CZ" dirty="0"/>
          </a:p>
          <a:p>
            <a:r>
              <a:rPr lang="cs-CZ" dirty="0"/>
              <a:t>Fytogeografie (doc. Grulich)</a:t>
            </a:r>
          </a:p>
          <a:p>
            <a:endParaRPr lang="cs-CZ" dirty="0"/>
          </a:p>
          <a:p>
            <a:r>
              <a:rPr lang="cs-CZ" dirty="0"/>
              <a:t>Biogeografie pro zoology (podzim, dr. </a:t>
            </a:r>
            <a:r>
              <a:rPr lang="cs-CZ" dirty="0" err="1"/>
              <a:t>Reichard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Evoluční biologie (jaro, prof. </a:t>
            </a:r>
            <a:r>
              <a:rPr lang="cs-CZ" dirty="0" err="1"/>
              <a:t>Macholán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představit pod Biogeografií?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8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209551"/>
            <a:ext cx="8596668" cy="1320800"/>
          </a:xfrm>
        </p:spPr>
        <p:txBody>
          <a:bodyPr/>
          <a:lstStyle/>
          <a:p>
            <a:r>
              <a:rPr lang="pl-PL" dirty="0"/>
              <a:t>O čem to obvykle není?</a:t>
            </a:r>
            <a:endParaRPr lang="cs-CZ" dirty="0"/>
          </a:p>
        </p:txBody>
      </p:sp>
      <p:pic>
        <p:nvPicPr>
          <p:cNvPr id="10" name="Picture 2" descr="S71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300663"/>
            <a:ext cx="1168400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84763"/>
            <a:ext cx="1727200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052513"/>
            <a:ext cx="2016125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5373688"/>
            <a:ext cx="1439863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1196975"/>
            <a:ext cx="1736725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8075" y="3141663"/>
            <a:ext cx="1685925" cy="100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Přímá spojovací šipka 11"/>
          <p:cNvCxnSpPr/>
          <p:nvPr/>
        </p:nvCxnSpPr>
        <p:spPr>
          <a:xfrm rot="16200000" flipH="1">
            <a:off x="1367631" y="2674144"/>
            <a:ext cx="1008063" cy="358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5"/>
          <p:cNvCxnSpPr/>
          <p:nvPr/>
        </p:nvCxnSpPr>
        <p:spPr>
          <a:xfrm flipV="1">
            <a:off x="2195513" y="5229225"/>
            <a:ext cx="792162" cy="360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7"/>
          <p:cNvCxnSpPr/>
          <p:nvPr/>
        </p:nvCxnSpPr>
        <p:spPr>
          <a:xfrm rot="5400000" flipH="1" flipV="1">
            <a:off x="4536281" y="4904582"/>
            <a:ext cx="1008063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20"/>
          <p:cNvCxnSpPr/>
          <p:nvPr/>
        </p:nvCxnSpPr>
        <p:spPr>
          <a:xfrm rot="5400000" flipH="1" flipV="1">
            <a:off x="7092950" y="5157788"/>
            <a:ext cx="863600" cy="863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2"/>
          <p:cNvCxnSpPr/>
          <p:nvPr/>
        </p:nvCxnSpPr>
        <p:spPr>
          <a:xfrm rot="10800000" flipV="1">
            <a:off x="6516688" y="3716338"/>
            <a:ext cx="1079500" cy="288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4"/>
          <p:cNvCxnSpPr/>
          <p:nvPr/>
        </p:nvCxnSpPr>
        <p:spPr>
          <a:xfrm rot="10800000" flipV="1">
            <a:off x="5076825" y="2565400"/>
            <a:ext cx="86360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2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332" y="219075"/>
            <a:ext cx="8596668" cy="1320800"/>
          </a:xfrm>
        </p:spPr>
        <p:txBody>
          <a:bodyPr/>
          <a:lstStyle/>
          <a:p>
            <a:r>
              <a:rPr lang="pl-PL" dirty="0"/>
              <a:t>O čem to obvykle je?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2592387" cy="12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08050"/>
            <a:ext cx="2916238" cy="188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05038"/>
            <a:ext cx="244475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981075"/>
            <a:ext cx="2160587" cy="211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5445125"/>
            <a:ext cx="1619250" cy="114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141663"/>
            <a:ext cx="3130550" cy="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360988"/>
            <a:ext cx="4968875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3933825"/>
            <a:ext cx="5184775" cy="123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4788" y="4652963"/>
            <a:ext cx="2024062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1325" y="2852738"/>
            <a:ext cx="2352675" cy="216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4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biogeografie vyvíjela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Od popisné vědy ke (koncepčnímu) testování </a:t>
            </a:r>
            <a:r>
              <a:rPr lang="cs-CZ" altLang="cs-CZ" dirty="0" smtClean="0"/>
              <a:t>hypotéz</a:t>
            </a:r>
          </a:p>
          <a:p>
            <a:pPr lvl="1"/>
            <a:r>
              <a:rPr lang="cs-CZ" altLang="cs-CZ" dirty="0" smtClean="0"/>
              <a:t>Od popisu nápadných druhů k vícerozměrné statistice…</a:t>
            </a:r>
          </a:p>
          <a:p>
            <a:pPr lvl="1"/>
            <a:r>
              <a:rPr lang="cs-CZ" altLang="cs-CZ" dirty="0" smtClean="0"/>
              <a:t>Znalost historie?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Nové metody současnosti – molekulárně-biologické, izotopová </a:t>
            </a:r>
            <a:r>
              <a:rPr lang="cs-CZ" altLang="cs-CZ" dirty="0" smtClean="0"/>
              <a:t>stanovení, </a:t>
            </a:r>
            <a:r>
              <a:rPr lang="cs-CZ" altLang="cs-CZ" dirty="0"/>
              <a:t>satelity</a:t>
            </a:r>
          </a:p>
          <a:p>
            <a:r>
              <a:rPr lang="cs-CZ" altLang="cs-CZ" dirty="0"/>
              <a:t>Počítače – zpracování obrovského množství dat, vícerozměrné statistické analýzy, GIS</a:t>
            </a:r>
          </a:p>
          <a:p>
            <a:r>
              <a:rPr lang="cs-CZ" altLang="cs-CZ" dirty="0"/>
              <a:t>Vliv environmentalismu a ochrany životního </a:t>
            </a:r>
            <a:r>
              <a:rPr lang="cs-CZ" altLang="cs-CZ" dirty="0" smtClean="0"/>
              <a:t>prostředí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5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biogeografie (pro geografy)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Proč je mezi biogeografy málo geografů?</a:t>
            </a:r>
          </a:p>
          <a:p>
            <a:pPr lvl="1"/>
            <a:r>
              <a:rPr lang="cs-CZ" dirty="0"/>
              <a:t>Konkurence biologů?</a:t>
            </a:r>
          </a:p>
          <a:p>
            <a:endParaRPr lang="cs-CZ" dirty="0"/>
          </a:p>
          <a:p>
            <a:r>
              <a:rPr lang="cs-CZ" dirty="0"/>
              <a:t>Geografie – interdisciplinární obor</a:t>
            </a:r>
          </a:p>
          <a:p>
            <a:r>
              <a:rPr lang="cs-CZ" dirty="0"/>
              <a:t>Biogeografie – biologie je vždy potřeba!</a:t>
            </a:r>
          </a:p>
          <a:p>
            <a:pPr lvl="1"/>
            <a:r>
              <a:rPr lang="cs-CZ" dirty="0"/>
              <a:t>Determinace druhů</a:t>
            </a:r>
          </a:p>
          <a:p>
            <a:pPr lvl="1"/>
            <a:r>
              <a:rPr lang="cs-CZ" dirty="0"/>
              <a:t>Znalost ekologických pravidel</a:t>
            </a:r>
          </a:p>
          <a:p>
            <a:pPr lvl="1"/>
            <a:r>
              <a:rPr lang="cs-CZ" dirty="0"/>
              <a:t>Znalost biologie druhů</a:t>
            </a:r>
          </a:p>
          <a:p>
            <a:endParaRPr lang="cs-CZ" dirty="0"/>
          </a:p>
          <a:p>
            <a:r>
              <a:rPr lang="cs-CZ" dirty="0"/>
              <a:t>Biogeografie – nemá smysl se hádat jestli je víc biologická nebo geografická!!!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917</Words>
  <Application>Microsoft Office PowerPoint</Application>
  <PresentationFormat>Širokoúhlá obrazovka</PresentationFormat>
  <Paragraphs>143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Faseta</vt:lpstr>
      <vt:lpstr>Biogeografie – cvičení jaro 2017</vt:lpstr>
      <vt:lpstr>Něco málo o sobě </vt:lpstr>
      <vt:lpstr>Předcházející a navazující předměty</vt:lpstr>
      <vt:lpstr>Další předměty se kterými se biogeografie překrývá</vt:lpstr>
      <vt:lpstr>Co si představit pod Biogeografií?</vt:lpstr>
      <vt:lpstr>O čem to obvykle není?</vt:lpstr>
      <vt:lpstr>O čem to obvykle je?</vt:lpstr>
      <vt:lpstr>Jak se biogeografie vyvíjela</vt:lpstr>
      <vt:lpstr>Otázky biogeografie (pro geografy)</vt:lpstr>
      <vt:lpstr>Základní literatura</vt:lpstr>
      <vt:lpstr>Výuková příručka Biogeografie</vt:lpstr>
      <vt:lpstr>Doplňková literatura</vt:lpstr>
      <vt:lpstr>Časopisy  </vt:lpstr>
      <vt:lpstr>Doporučená literatura ke stažení aneb mohlo by se hodit… </vt:lpstr>
      <vt:lpstr>Co Biogeografie na GÚ MU?</vt:lpstr>
      <vt:lpstr>Náplň cvičení</vt:lpstr>
      <vt:lpstr>Zápočet</vt:lpstr>
      <vt:lpstr>Dotazy?</vt:lpstr>
      <vt:lpstr>Děkuji za pozornost…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Biogeografie – cvičení jaro 2015</dc:title>
  <dc:creator>Petr</dc:creator>
  <cp:lastModifiedBy>PETR</cp:lastModifiedBy>
  <cp:revision>16</cp:revision>
  <dcterms:created xsi:type="dcterms:W3CDTF">2015-02-22T22:15:50Z</dcterms:created>
  <dcterms:modified xsi:type="dcterms:W3CDTF">2017-02-28T20:29:47Z</dcterms:modified>
</cp:coreProperties>
</file>