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66" r:id="rId5"/>
    <p:sldId id="267" r:id="rId6"/>
    <p:sldId id="268" r:id="rId7"/>
    <p:sldId id="269" r:id="rId8"/>
    <p:sldId id="271" r:id="rId9"/>
    <p:sldId id="272" r:id="rId10"/>
    <p:sldId id="273" r:id="rId11"/>
    <p:sldId id="274" r:id="rId12"/>
    <p:sldId id="275" r:id="rId13"/>
    <p:sldId id="276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8A2481B-5154-415F-B752-558547769AA3}" type="datetimeFigureOut">
              <a:rPr lang="cs-CZ" smtClean="0"/>
              <a:pPr/>
              <a:t>20.02.2017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20.02.2017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20.02.2017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28728" y="3786190"/>
            <a:ext cx="6648472" cy="1090610"/>
          </a:xfrm>
        </p:spPr>
        <p:txBody>
          <a:bodyPr>
            <a:normAutofit/>
          </a:bodyPr>
          <a:lstStyle/>
          <a:p>
            <a:pPr algn="ctr"/>
            <a:r>
              <a:rPr lang="cs-CZ" sz="2700" dirty="0" smtClean="0"/>
              <a:t>Geografie obyvatelstva a osídlení 2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200" b="1" dirty="0" smtClean="0"/>
              <a:t>cvičení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Martin Tomáš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Cvičení 1</a:t>
            </a:r>
            <a:br>
              <a:rPr lang="cs-CZ" dirty="0" smtClean="0"/>
            </a:br>
            <a:r>
              <a:rPr lang="cs-CZ" dirty="0" smtClean="0"/>
              <a:t>Administrativní uspořádání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Politický okres</a:t>
            </a:r>
          </a:p>
          <a:p>
            <a:r>
              <a:rPr lang="cs-CZ" sz="2000" dirty="0" smtClean="0"/>
              <a:t>Větší území než okres soudní (je jich méně)</a:t>
            </a:r>
          </a:p>
          <a:p>
            <a:r>
              <a:rPr lang="cs-CZ" sz="2000" dirty="0" smtClean="0"/>
              <a:t>Počet politických okresů k 1. lednu 1850:</a:t>
            </a:r>
          </a:p>
          <a:p>
            <a:r>
              <a:rPr lang="cs-CZ" sz="2000" dirty="0" smtClean="0"/>
              <a:t>v </a:t>
            </a:r>
            <a:r>
              <a:rPr lang="cs-CZ" sz="2000" dirty="0" smtClean="0"/>
              <a:t>Čechách </a:t>
            </a:r>
            <a:r>
              <a:rPr lang="cs-CZ" sz="2000" dirty="0" smtClean="0"/>
              <a:t>79</a:t>
            </a:r>
          </a:p>
          <a:p>
            <a:r>
              <a:rPr lang="cs-CZ" sz="2000" dirty="0" smtClean="0"/>
              <a:t>na </a:t>
            </a:r>
            <a:r>
              <a:rPr lang="cs-CZ" sz="2000" dirty="0" smtClean="0"/>
              <a:t>Moravě </a:t>
            </a:r>
            <a:r>
              <a:rPr lang="cs-CZ" sz="2000" dirty="0" smtClean="0"/>
              <a:t>25</a:t>
            </a:r>
          </a:p>
          <a:p>
            <a:r>
              <a:rPr lang="cs-CZ" sz="2000" dirty="0" smtClean="0"/>
              <a:t>ve </a:t>
            </a:r>
            <a:r>
              <a:rPr lang="cs-CZ" sz="2000" dirty="0" smtClean="0"/>
              <a:t>Slezsku </a:t>
            </a:r>
            <a:r>
              <a:rPr lang="cs-CZ" sz="2000" dirty="0" smtClean="0"/>
              <a:t>8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Okresni_hejtmanstvi_1900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762270"/>
            <a:ext cx="9144000" cy="533346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Cvičení 1</a:t>
            </a:r>
            <a:br>
              <a:rPr lang="cs-CZ" dirty="0" smtClean="0"/>
            </a:br>
            <a:r>
              <a:rPr lang="cs-CZ" dirty="0" smtClean="0"/>
              <a:t>Administrativní uspořádání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Správní reforma 1960</a:t>
            </a:r>
          </a:p>
          <a:p>
            <a:r>
              <a:rPr lang="cs-CZ" dirty="0" smtClean="0"/>
              <a:t>Vznik tzv. velkých krajů (celkem 8 včetně Prahy)</a:t>
            </a:r>
            <a:endParaRPr lang="cs-CZ" dirty="0"/>
          </a:p>
        </p:txBody>
      </p:sp>
      <p:pic>
        <p:nvPicPr>
          <p:cNvPr id="4" name="Obrázek 3" descr="Kraje_CR_196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2285992"/>
            <a:ext cx="6429388" cy="3803991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Cvičení 1</a:t>
            </a:r>
            <a:br>
              <a:rPr lang="cs-CZ" dirty="0" smtClean="0"/>
            </a:br>
            <a:r>
              <a:rPr lang="cs-CZ" dirty="0" smtClean="0"/>
              <a:t>Administrativní uspořádání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b="1" dirty="0" smtClean="0"/>
              <a:t>4. Současné zařazení</a:t>
            </a:r>
            <a:endParaRPr lang="cs-CZ" sz="2400" b="1" dirty="0" smtClean="0"/>
          </a:p>
          <a:p>
            <a:r>
              <a:rPr lang="cs-CZ" sz="2400" dirty="0" smtClean="0"/>
              <a:t>Vytvořte tabulku současného správního zařazení všech obcí POÚ spadajícího do vašeho SO ORP</a:t>
            </a:r>
          </a:p>
          <a:p>
            <a:endParaRPr lang="cs-CZ" sz="2400" dirty="0" smtClean="0"/>
          </a:p>
          <a:p>
            <a:r>
              <a:rPr lang="cs-CZ" sz="2400" dirty="0" smtClean="0"/>
              <a:t>POÚ; SO ORP; (Okres); Kraj; NUTS 2</a:t>
            </a:r>
            <a:endParaRPr lang="cs-CZ" sz="20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Cvičení 1</a:t>
            </a:r>
            <a:br>
              <a:rPr lang="cs-CZ" dirty="0" smtClean="0"/>
            </a:br>
            <a:r>
              <a:rPr lang="cs-CZ" dirty="0" smtClean="0"/>
              <a:t>Administrativní uspořádání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Vypracování a odevzdání:</a:t>
            </a:r>
          </a:p>
          <a:p>
            <a:r>
              <a:rPr lang="cs-CZ" sz="2400" dirty="0" smtClean="0"/>
              <a:t>Dodržujte všechny formální náležitosti při psaní odborných textů (formátování, značení, citace, pravopis…)</a:t>
            </a:r>
          </a:p>
          <a:p>
            <a:endParaRPr lang="cs-CZ" sz="2400" dirty="0" smtClean="0"/>
          </a:p>
          <a:p>
            <a:r>
              <a:rPr lang="cs-CZ" sz="2400" dirty="0" smtClean="0"/>
              <a:t>Odevzdejte do </a:t>
            </a:r>
            <a:r>
              <a:rPr lang="cs-CZ" sz="2400" dirty="0" err="1" smtClean="0"/>
              <a:t>ISu</a:t>
            </a:r>
            <a:r>
              <a:rPr lang="cs-CZ" sz="2400" dirty="0" smtClean="0"/>
              <a:t> do neděle 12. 3. 23:59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 cvičení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71472" y="1428736"/>
          <a:ext cx="7929618" cy="3965500"/>
        </p:xfrm>
        <a:graphic>
          <a:graphicData uri="http://schemas.openxmlformats.org/drawingml/2006/table">
            <a:tbl>
              <a:tblPr/>
              <a:tblGrid>
                <a:gridCol w="1428026"/>
                <a:gridCol w="975240"/>
                <a:gridCol w="5526352"/>
              </a:tblGrid>
              <a:tr h="24691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Datum</a:t>
                      </a:r>
                    </a:p>
                  </a:txBody>
                  <a:tcPr marL="8930" marR="8930" marT="89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Cvíčení</a:t>
                      </a:r>
                    </a:p>
                  </a:txBody>
                  <a:tcPr marL="8930" marR="8930" marT="893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Náplň</a:t>
                      </a:r>
                    </a:p>
                  </a:txBody>
                  <a:tcPr marL="8930" marR="8930" marT="89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691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 února</a:t>
                      </a:r>
                    </a:p>
                  </a:txBody>
                  <a:tcPr marL="8930" marR="8930" marT="89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930" marR="8930" marT="89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úvod + zadání cvičení 1</a:t>
                      </a:r>
                    </a:p>
                  </a:txBody>
                  <a:tcPr marL="8930" marR="8930" marT="89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91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27. února</a:t>
                      </a:r>
                    </a:p>
                  </a:txBody>
                  <a:tcPr marL="8930" marR="8930" marT="89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930" marR="8930" marT="89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zadání cvičení 2</a:t>
                      </a:r>
                    </a:p>
                  </a:txBody>
                  <a:tcPr marL="8930" marR="8930" marT="89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91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 března</a:t>
                      </a:r>
                    </a:p>
                  </a:txBody>
                  <a:tcPr marL="8930" marR="8930" marT="89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930" marR="8930" marT="89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videodokument se sídelní tématikou + esej na jeho základě</a:t>
                      </a:r>
                    </a:p>
                  </a:txBody>
                  <a:tcPr marL="8930" marR="8930" marT="89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91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 března</a:t>
                      </a:r>
                    </a:p>
                  </a:txBody>
                  <a:tcPr marL="8930" marR="8930" marT="89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930" marR="8930" marT="89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zadání cvičení 3</a:t>
                      </a:r>
                    </a:p>
                  </a:txBody>
                  <a:tcPr marL="8930" marR="8930" marT="89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91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 března</a:t>
                      </a:r>
                    </a:p>
                  </a:txBody>
                  <a:tcPr marL="8930" marR="8930" marT="89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930" marR="8930" marT="89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zadání cvičení 4</a:t>
                      </a:r>
                    </a:p>
                  </a:txBody>
                  <a:tcPr marL="8930" marR="8930" marT="89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91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27. března</a:t>
                      </a:r>
                    </a:p>
                  </a:txBody>
                  <a:tcPr marL="8930" marR="8930" marT="89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930" marR="8930" marT="89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zadání cvičení 5</a:t>
                      </a:r>
                    </a:p>
                  </a:txBody>
                  <a:tcPr marL="8930" marR="8930" marT="89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91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 dubna</a:t>
                      </a:r>
                    </a:p>
                  </a:txBody>
                  <a:tcPr marL="8930" marR="8930" marT="89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8930" marR="8930" marT="89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zadání cvičení 6</a:t>
                      </a:r>
                    </a:p>
                  </a:txBody>
                  <a:tcPr marL="8930" marR="8930" marT="89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91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 dubna</a:t>
                      </a:r>
                    </a:p>
                  </a:txBody>
                  <a:tcPr marL="8930" marR="8930" marT="89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8930" marR="8930" marT="89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blok prezentací A</a:t>
                      </a:r>
                    </a:p>
                  </a:txBody>
                  <a:tcPr marL="8930" marR="8930" marT="89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91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 dubna</a:t>
                      </a:r>
                    </a:p>
                  </a:txBody>
                  <a:tcPr marL="8930" marR="8930" marT="89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930" marR="8930" marT="89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státní svátek</a:t>
                      </a:r>
                    </a:p>
                  </a:txBody>
                  <a:tcPr marL="8930" marR="8930" marT="89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91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 dubna</a:t>
                      </a:r>
                    </a:p>
                  </a:txBody>
                  <a:tcPr marL="8930" marR="8930" marT="89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8930" marR="8930" marT="89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blok prezentací B</a:t>
                      </a:r>
                    </a:p>
                  </a:txBody>
                  <a:tcPr marL="8930" marR="8930" marT="89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91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 května</a:t>
                      </a:r>
                    </a:p>
                  </a:txBody>
                  <a:tcPr marL="8930" marR="8930" marT="89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8930" marR="8930" marT="89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státní svátek</a:t>
                      </a:r>
                    </a:p>
                  </a:txBody>
                  <a:tcPr marL="8930" marR="8930" marT="89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91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 května</a:t>
                      </a:r>
                    </a:p>
                  </a:txBody>
                  <a:tcPr marL="8930" marR="8930" marT="89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8930" marR="8930" marT="89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státní svátek</a:t>
                      </a:r>
                    </a:p>
                  </a:txBody>
                  <a:tcPr marL="8930" marR="8930" marT="89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263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 května</a:t>
                      </a:r>
                    </a:p>
                  </a:txBody>
                  <a:tcPr marL="8930" marR="8930" marT="89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8930" marR="8930" marT="89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zbylé prezentace, zápočet</a:t>
                      </a:r>
                    </a:p>
                  </a:txBody>
                  <a:tcPr marL="8930" marR="8930" marT="893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k zápočtu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účast na cvičeních (max. 2 neomluvené absence)</a:t>
            </a:r>
          </a:p>
          <a:p>
            <a:endParaRPr lang="cs-CZ" dirty="0" smtClean="0"/>
          </a:p>
          <a:p>
            <a:r>
              <a:rPr lang="cs-CZ" dirty="0" smtClean="0"/>
              <a:t>vypracování a odevzdání všech cvičení:</a:t>
            </a:r>
            <a:br>
              <a:rPr lang="cs-CZ" dirty="0" smtClean="0"/>
            </a:br>
            <a:r>
              <a:rPr lang="cs-CZ" dirty="0" smtClean="0"/>
              <a:t>- primární faktor pro získání zápočtu</a:t>
            </a:r>
          </a:p>
          <a:p>
            <a:endParaRPr lang="cs-CZ" dirty="0" smtClean="0"/>
          </a:p>
          <a:p>
            <a:r>
              <a:rPr lang="cs-CZ" dirty="0" smtClean="0"/>
              <a:t>cvičení budou odevzdána vždy do stanoveného limitu do </a:t>
            </a:r>
            <a:r>
              <a:rPr lang="cs-CZ" dirty="0" err="1" smtClean="0"/>
              <a:t>ISu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Cvičení 1</a:t>
            </a:r>
            <a:br>
              <a:rPr lang="cs-CZ" dirty="0" smtClean="0"/>
            </a:br>
            <a:r>
              <a:rPr lang="cs-CZ" dirty="0" smtClean="0"/>
              <a:t>Administrativní uspořádání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1. Obce, části obcí, integrace/ dezintegrace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962140"/>
            <a:ext cx="7498101" cy="489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229600" cy="579979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Pro vybraný SO ORP vytvořte výše uvedenou tabulku včetně jednoduchého grafického schématu integrací/dezintegrací obcí</a:t>
            </a:r>
          </a:p>
          <a:p>
            <a:endParaRPr lang="cs-CZ" sz="2400" dirty="0" smtClean="0"/>
          </a:p>
          <a:p>
            <a:r>
              <a:rPr lang="cs-CZ" sz="2400" dirty="0" smtClean="0"/>
              <a:t>V jednom odstavci (max. půl A4) shrňte vývoj sídelního systému vašeho SO ORP z hlediska integrace a dezintegrace obcí</a:t>
            </a:r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Cvičení 1</a:t>
            </a:r>
            <a:br>
              <a:rPr lang="cs-CZ" dirty="0" smtClean="0"/>
            </a:br>
            <a:r>
              <a:rPr lang="cs-CZ" dirty="0" smtClean="0"/>
              <a:t>Administrativní uspořádání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2. Města, městyse</a:t>
            </a:r>
          </a:p>
          <a:p>
            <a:r>
              <a:rPr lang="cs-CZ" sz="2400" dirty="0" smtClean="0"/>
              <a:t>Definice pojmu městys (na základě čeho jsou vymezené)</a:t>
            </a:r>
          </a:p>
          <a:p>
            <a:r>
              <a:rPr lang="cs-CZ" sz="2400" dirty="0" smtClean="0"/>
              <a:t>Vytvořte tabulku měst a městysů vašeho SO ORP, uveďte rozlohu a současný počet obyvatel</a:t>
            </a:r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Cvičení 1</a:t>
            </a:r>
            <a:br>
              <a:rPr lang="cs-CZ" dirty="0" smtClean="0"/>
            </a:br>
            <a:r>
              <a:rPr lang="cs-CZ" dirty="0" smtClean="0"/>
              <a:t>Administrativní uspořádání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3. Příslušnost k </a:t>
            </a:r>
            <a:r>
              <a:rPr lang="cs-CZ" b="1" dirty="0" smtClean="0"/>
              <a:t>okresům soudním, politickým; </a:t>
            </a:r>
            <a:r>
              <a:rPr lang="cs-CZ" b="1" dirty="0" smtClean="0"/>
              <a:t>územní </a:t>
            </a:r>
            <a:r>
              <a:rPr lang="cs-CZ" b="1" dirty="0" smtClean="0"/>
              <a:t>reformy 1960</a:t>
            </a:r>
            <a:endParaRPr lang="cs-CZ" b="1" dirty="0" smtClean="0"/>
          </a:p>
          <a:p>
            <a:endParaRPr lang="cs-CZ" sz="2400" dirty="0" smtClean="0"/>
          </a:p>
          <a:p>
            <a:r>
              <a:rPr lang="cs-CZ" sz="2400" dirty="0" smtClean="0"/>
              <a:t>Stručně </a:t>
            </a:r>
            <a:r>
              <a:rPr lang="cs-CZ" sz="2400" dirty="0" smtClean="0"/>
              <a:t>shrňte, jestli a jakým způsobem se měnila příslušnost území vašeho SO ORP z hlediska spadání do okresů (</a:t>
            </a:r>
            <a:r>
              <a:rPr lang="cs-CZ" sz="2400" dirty="0" smtClean="0"/>
              <a:t>soudní, politické) a </a:t>
            </a:r>
            <a:r>
              <a:rPr lang="cs-CZ" sz="2400" dirty="0" smtClean="0"/>
              <a:t>krajů (správní reforma 1960)</a:t>
            </a:r>
          </a:p>
          <a:p>
            <a:pPr>
              <a:buNone/>
            </a:pPr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Cvičení 1</a:t>
            </a:r>
            <a:br>
              <a:rPr lang="cs-CZ" dirty="0" smtClean="0"/>
            </a:br>
            <a:r>
              <a:rPr lang="cs-CZ" dirty="0" smtClean="0"/>
              <a:t>Administrativní uspořádání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Soudní okres</a:t>
            </a:r>
          </a:p>
          <a:p>
            <a:r>
              <a:rPr lang="cs-CZ" sz="2000" dirty="0" smtClean="0"/>
              <a:t>1850 – 1949, pozůstatek z R-U</a:t>
            </a:r>
          </a:p>
          <a:p>
            <a:r>
              <a:rPr lang="cs-CZ" sz="2000" dirty="0" smtClean="0"/>
              <a:t>Po roce 1949 zánik – vznik okresů</a:t>
            </a:r>
          </a:p>
          <a:p>
            <a:r>
              <a:rPr lang="cs-CZ" sz="2000" dirty="0" smtClean="0"/>
              <a:t>Po roce 2002 částečný rozchod území „správních“ okresů a soudních obvodů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Politické_a_soudní_okresy_1938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765810"/>
            <a:ext cx="9144000" cy="532638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366</TotalTime>
  <Words>396</Words>
  <Application>Microsoft Office PowerPoint</Application>
  <PresentationFormat>Předvádění na obrazovce (4:3)</PresentationFormat>
  <Paragraphs>90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Původ</vt:lpstr>
      <vt:lpstr>Geografie obyvatelstva a osídlení 2 cvičení</vt:lpstr>
      <vt:lpstr>Harmonogram cvičení</vt:lpstr>
      <vt:lpstr>Požadavky k zápočtu</vt:lpstr>
      <vt:lpstr>Cvičení 1 Administrativní uspořádání</vt:lpstr>
      <vt:lpstr>Snímek 5</vt:lpstr>
      <vt:lpstr>Cvičení 1 Administrativní uspořádání</vt:lpstr>
      <vt:lpstr>Cvičení 1 Administrativní uspořádání</vt:lpstr>
      <vt:lpstr>Cvičení 1 Administrativní uspořádání</vt:lpstr>
      <vt:lpstr>Snímek 9</vt:lpstr>
      <vt:lpstr>Cvičení 1 Administrativní uspořádání</vt:lpstr>
      <vt:lpstr>Snímek 11</vt:lpstr>
      <vt:lpstr>Cvičení 1 Administrativní uspořádání</vt:lpstr>
      <vt:lpstr>Cvičení 1 Administrativní uspořádání</vt:lpstr>
      <vt:lpstr>Cvičení 1 Administrativní uspořádání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KGG/ZH1 Základy humánní geografie 1 cvičení</dc:title>
  <dc:creator>Martin</dc:creator>
  <cp:lastModifiedBy>Martin</cp:lastModifiedBy>
  <cp:revision>39</cp:revision>
  <dcterms:created xsi:type="dcterms:W3CDTF">2016-02-17T13:32:35Z</dcterms:created>
  <dcterms:modified xsi:type="dcterms:W3CDTF">2017-02-20T14:04:09Z</dcterms:modified>
</cp:coreProperties>
</file>