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54" autoAdjust="0"/>
  </p:normalViewPr>
  <p:slideViewPr>
    <p:cSldViewPr>
      <p:cViewPr varScale="1">
        <p:scale>
          <a:sx n="99" d="100"/>
          <a:sy n="99" d="100"/>
        </p:scale>
        <p:origin x="3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8A2481B-5154-415F-B752-558547769AA3}" type="datetimeFigureOut">
              <a:rPr lang="cs-CZ" smtClean="0"/>
              <a:pPr/>
              <a:t>27.02.2017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historicky-lexikon-obci-1869-az-201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Geografie obyvatelstva a osídlení 2</a:t>
            </a:r>
            <a:br>
              <a:rPr lang="cs-CZ" dirty="0" smtClean="0"/>
            </a:br>
            <a:r>
              <a:rPr lang="cs-CZ" sz="2800" b="1" dirty="0" smtClean="0"/>
              <a:t>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Cvičící: Martin Tomáš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Cvičení 2</a:t>
            </a:r>
            <a:br>
              <a:rPr lang="cs-CZ" dirty="0" smtClean="0"/>
            </a:br>
            <a:r>
              <a:rPr lang="cs-CZ" dirty="0" smtClean="0"/>
              <a:t>Populační vývoj obcí (1869 – 2011)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219200"/>
            <a:ext cx="8643998" cy="563880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1. Vypočítejte indexy počtu obyvatel pro obce Vašeho SO ORP</a:t>
            </a:r>
          </a:p>
          <a:p>
            <a:r>
              <a:rPr lang="cs-CZ" sz="2000" dirty="0" smtClean="0"/>
              <a:t>Data o počtu obyvatel obcí jsou zaznamenávány v desetiletých intervalech (s výjimkami)</a:t>
            </a:r>
          </a:p>
          <a:p>
            <a:r>
              <a:rPr lang="cs-CZ" sz="2000" dirty="0" smtClean="0"/>
              <a:t>První moderní Sčítání lidu, domů a bytů se konalo v roce 1869, zatím poslední v roce 2011</a:t>
            </a:r>
          </a:p>
          <a:p>
            <a:r>
              <a:rPr lang="cs-CZ" sz="2000" dirty="0" smtClean="0"/>
              <a:t>Z průběhu vývoje počtu obyvatel obce lze poměrně dobře vyčíst jednotlivé historické události (hladomor, válka, urbanizace, atd.)</a:t>
            </a:r>
          </a:p>
          <a:p>
            <a:endParaRPr lang="cs-CZ" sz="2000" dirty="0" smtClean="0"/>
          </a:p>
          <a:p>
            <a:r>
              <a:rPr lang="cs-CZ" sz="2000" dirty="0" smtClean="0"/>
              <a:t>Vypočtěte indexy počtu obyvatel obcí SO ORP za tato sčítací období:</a:t>
            </a:r>
          </a:p>
          <a:p>
            <a:r>
              <a:rPr lang="cs-CZ" sz="2000" dirty="0" smtClean="0"/>
              <a:t>1950/1930</a:t>
            </a:r>
          </a:p>
          <a:p>
            <a:r>
              <a:rPr lang="cs-CZ" sz="2000" dirty="0" smtClean="0"/>
              <a:t>1991/1930</a:t>
            </a:r>
          </a:p>
          <a:p>
            <a:r>
              <a:rPr lang="cs-CZ" sz="2000" dirty="0" smtClean="0"/>
              <a:t>1991/1950</a:t>
            </a:r>
          </a:p>
          <a:p>
            <a:r>
              <a:rPr lang="cs-CZ" sz="2000" dirty="0" smtClean="0"/>
              <a:t>2011/1991</a:t>
            </a:r>
          </a:p>
          <a:p>
            <a:r>
              <a:rPr lang="cs-CZ" sz="2000" dirty="0" smtClean="0"/>
              <a:t>2011/historické maximum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 2</a:t>
            </a:r>
            <a:br>
              <a:rPr lang="cs-CZ" dirty="0" smtClean="0"/>
            </a:br>
            <a:r>
              <a:rPr lang="cs-CZ" dirty="0" smtClean="0"/>
              <a:t>Populační vývoj obcí (1869 – 2011)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Příklad: index 1950/1930</a:t>
            </a:r>
          </a:p>
          <a:p>
            <a:r>
              <a:rPr lang="cs-CZ" sz="2000" dirty="0" smtClean="0"/>
              <a:t>= podíl počtu obyvatel v roce 1950 oproti roku 1930 čili „jak se procentuálně zvýšil či snížil počet obyvatel v roce 1950 oproti roku 1930“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Index </a:t>
            </a:r>
            <a:r>
              <a:rPr lang="cs-CZ" sz="2000" dirty="0" smtClean="0"/>
              <a:t>uvádějte </a:t>
            </a:r>
            <a:r>
              <a:rPr lang="cs-CZ" sz="2000" b="1" dirty="0" smtClean="0"/>
              <a:t>v procentech </a:t>
            </a:r>
            <a:r>
              <a:rPr lang="cs-CZ" sz="2000" dirty="0" smtClean="0"/>
              <a:t>(podíl počtu obyvatel vynásobte stem) a </a:t>
            </a:r>
            <a:r>
              <a:rPr lang="cs-CZ" sz="2000" b="1" dirty="0" smtClean="0"/>
              <a:t>max. jedno desetinné místo</a:t>
            </a:r>
            <a:endParaRPr lang="cs-CZ" sz="2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708920"/>
            <a:ext cx="3456384" cy="134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Tabulka: Počet obyvatel v SO ORP Jaroměř za vybraná sčítací období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Žlutě </a:t>
            </a:r>
            <a:r>
              <a:rPr lang="cs-CZ" sz="2000" dirty="0" smtClean="0"/>
              <a:t>označte rok, ve kterém měla obec největší počet obyvatel</a:t>
            </a:r>
          </a:p>
          <a:p>
            <a:r>
              <a:rPr lang="cs-CZ" sz="2000" dirty="0" smtClean="0"/>
              <a:t>Uvědomit si, jaký stav české společnosti dané roky reprezentují, okomentovat to v doprovodném textu pod tabulkou</a:t>
            </a:r>
          </a:p>
          <a:p>
            <a:endParaRPr lang="cs-CZ" sz="2000" dirty="0"/>
          </a:p>
        </p:txBody>
      </p:sp>
      <p:graphicFrame>
        <p:nvGraphicFramePr>
          <p:cNvPr id="4" name="Zástupný symbol pro obsah 5"/>
          <p:cNvGraphicFramePr>
            <a:graphicFrameLocks/>
          </p:cNvGraphicFramePr>
          <p:nvPr/>
        </p:nvGraphicFramePr>
        <p:xfrm>
          <a:off x="755576" y="1052736"/>
          <a:ext cx="4968552" cy="3566160"/>
        </p:xfrm>
        <a:graphic>
          <a:graphicData uri="http://schemas.openxmlformats.org/drawingml/2006/table">
            <a:tbl>
              <a:tblPr/>
              <a:tblGrid>
                <a:gridCol w="1279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77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77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Obec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Dolany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1275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692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Heřmanice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931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395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411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Hořenice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Chvalkovice 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Jaroměř 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8653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17243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12531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12557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12678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Jasenná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912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695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724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Nový Ples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435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361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344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Rasošky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792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856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521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656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Rožnov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612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462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378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Rychonovek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564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Šestajovice 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Velichovky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744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Velký Třebešov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458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530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345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Vlkov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348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Zaloňov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764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459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363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437</a:t>
                      </a:r>
                    </a:p>
                  </a:txBody>
                  <a:tcPr marL="9131" marR="9131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Tabulka: Indexy počtu obyvatel obcí SO ORP Jaroměř za vybraná období sčítání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 doprovodném textu interpretujte výsledky – zaměřte se na zvláštnosti a ojedinělosti, výchylky atd. Vždy se snažte uvést, proč k poklesu/nárůstu došlo vzhledem k historicko-společenským událostem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27584" y="1268760"/>
          <a:ext cx="7344816" cy="3900442"/>
        </p:xfrm>
        <a:graphic>
          <a:graphicData uri="http://schemas.openxmlformats.org/drawingml/2006/table">
            <a:tbl>
              <a:tblPr/>
              <a:tblGrid>
                <a:gridCol w="1730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2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7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3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952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Indexy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80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Obec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1950/1930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1991/1930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1991/1950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2011/1991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2011/max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Dolany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Heřmanice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Hořenice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Chvalkovice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Jaroměř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Jasenná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Nový Ples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Rasošky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Rožnov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Rychonovek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Šestajovice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Velichovky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Velký Třebešov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Vlkov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6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Zaloňov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 2</a:t>
            </a:r>
            <a:br>
              <a:rPr lang="cs-CZ" dirty="0" smtClean="0"/>
            </a:br>
            <a:r>
              <a:rPr lang="cs-CZ" dirty="0" smtClean="0"/>
              <a:t>Populační vývoj obcí (1869 – 2011)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2. Vytvořte kartogram obcí SO ORP na základě indexu počtu obyvatel 2011/hist. max.</a:t>
            </a:r>
          </a:p>
          <a:p>
            <a:endParaRPr lang="cs-CZ" sz="2400" b="1" dirty="0" smtClean="0"/>
          </a:p>
          <a:p>
            <a:r>
              <a:rPr lang="cs-CZ" sz="2000" dirty="0" smtClean="0"/>
              <a:t>Obce kategorizujte podle hodnot indexu 2011/max</a:t>
            </a:r>
          </a:p>
          <a:p>
            <a:r>
              <a:rPr lang="cs-CZ" sz="2000" dirty="0" smtClean="0"/>
              <a:t>Smysluplně vytvořte velikostní intervaly kategorií obcí</a:t>
            </a:r>
          </a:p>
          <a:p>
            <a:r>
              <a:rPr lang="cs-CZ" sz="2000" dirty="0" smtClean="0"/>
              <a:t>Všechny kartografické náležitosti mapy (název, legenda, měřítko,…)</a:t>
            </a:r>
          </a:p>
          <a:p>
            <a:endParaRPr lang="cs-CZ" sz="2000" dirty="0" smtClean="0"/>
          </a:p>
          <a:p>
            <a:r>
              <a:rPr lang="cs-CZ" sz="2000" dirty="0" smtClean="0"/>
              <a:t>Na základě výsledného kartogramu zkuste analyzovat, zdali se určitá kategorie obcí vyskytuje na území více koncentrovaně, případně jestli je rozložení zcela náhodné a nepravidelné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 2</a:t>
            </a:r>
            <a:br>
              <a:rPr lang="cs-CZ" dirty="0" smtClean="0"/>
            </a:br>
            <a:r>
              <a:rPr lang="cs-CZ" dirty="0" smtClean="0"/>
              <a:t>Populační vývoj obcí (1869 – 2011)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Zdroje dat:</a:t>
            </a:r>
          </a:p>
          <a:p>
            <a:r>
              <a:rPr lang="cs-CZ" sz="2400" dirty="0" smtClean="0"/>
              <a:t>Historický lexikon obcí České republiky - 1869 - 2011</a:t>
            </a:r>
            <a:br>
              <a:rPr lang="cs-CZ" sz="2400" dirty="0" smtClean="0"/>
            </a:br>
            <a:r>
              <a:rPr lang="cs-CZ" sz="2400" dirty="0" smtClean="0"/>
              <a:t>(</a:t>
            </a:r>
            <a:r>
              <a:rPr lang="cs-CZ" sz="2400" dirty="0" smtClean="0">
                <a:hlinkClick r:id="rId2"/>
              </a:rPr>
              <a:t>https://www.czso.cz/csu/czso/historicky-lexikon-obci-1869-az-2015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Případně výsledky SLDB 2011</a:t>
            </a:r>
          </a:p>
          <a:p>
            <a:endParaRPr lang="cs-CZ" sz="2400" dirty="0" smtClean="0"/>
          </a:p>
          <a:p>
            <a:r>
              <a:rPr lang="cs-CZ" sz="2400" b="1" dirty="0" smtClean="0"/>
              <a:t>Odevzdání:</a:t>
            </a:r>
          </a:p>
          <a:p>
            <a:r>
              <a:rPr lang="cs-CZ" sz="2400" dirty="0" smtClean="0"/>
              <a:t>Dvě tabulky, kartogram, komentáře v jednom dokumentu (doc, pdf, … je to na vás)</a:t>
            </a:r>
          </a:p>
          <a:p>
            <a:r>
              <a:rPr lang="cs-CZ" sz="2400" b="1" dirty="0" smtClean="0"/>
              <a:t>Termín</a:t>
            </a:r>
            <a:r>
              <a:rPr lang="cs-CZ" sz="2400" b="1" smtClean="0"/>
              <a:t>: </a:t>
            </a:r>
            <a:r>
              <a:rPr lang="cs-CZ" sz="2400" b="1" smtClean="0"/>
              <a:t>19. </a:t>
            </a:r>
            <a:r>
              <a:rPr lang="cs-CZ" sz="2400" b="1" dirty="0" smtClean="0"/>
              <a:t>března 23:59 do ISu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</TotalTime>
  <Words>506</Words>
  <Application>Microsoft Office PowerPoint</Application>
  <PresentationFormat>Předvádění na obrazovce (4:3)</PresentationFormat>
  <Paragraphs>259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Bookman Old Style</vt:lpstr>
      <vt:lpstr>Calibri</vt:lpstr>
      <vt:lpstr>Gill Sans MT</vt:lpstr>
      <vt:lpstr>Wingdings</vt:lpstr>
      <vt:lpstr>Wingdings 3</vt:lpstr>
      <vt:lpstr>Původ</vt:lpstr>
      <vt:lpstr>Geografie obyvatelstva a osídlení 2 cvičení</vt:lpstr>
      <vt:lpstr>Cvičení 2 Populační vývoj obcí (1869 – 2011)</vt:lpstr>
      <vt:lpstr>Cvičení 2 Populační vývoj obcí (1869 – 2011)</vt:lpstr>
      <vt:lpstr>Prezentace aplikace PowerPoint</vt:lpstr>
      <vt:lpstr>Prezentace aplikace PowerPoint</vt:lpstr>
      <vt:lpstr>Cvičení 2 Populační vývoj obcí (1869 – 2011)</vt:lpstr>
      <vt:lpstr>Cvičení 2 Populační vývoj obcí (1869 – 2011)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obyvatelstva a osídlení 2 cvičení</dc:title>
  <dc:creator>Martin</dc:creator>
  <cp:lastModifiedBy>Martin Tomáš</cp:lastModifiedBy>
  <cp:revision>4</cp:revision>
  <dcterms:created xsi:type="dcterms:W3CDTF">2017-02-26T16:55:26Z</dcterms:created>
  <dcterms:modified xsi:type="dcterms:W3CDTF">2017-02-27T14:29:02Z</dcterms:modified>
</cp:coreProperties>
</file>