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Geografie obyvatelstva a sídel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Zadání cvičení č. 3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Velikostní skupiny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zařazení každé obce do jedné z devíti skupin podle počtu obyvatel</a:t>
            </a:r>
          </a:p>
          <a:p>
            <a:r>
              <a:rPr lang="cs-CZ" sz="2000" dirty="0" smtClean="0"/>
              <a:t>méně než 199 ob.</a:t>
            </a:r>
          </a:p>
          <a:p>
            <a:r>
              <a:rPr lang="cs-CZ" sz="2000" dirty="0" smtClean="0"/>
              <a:t>200 – 499 ob.</a:t>
            </a:r>
          </a:p>
          <a:p>
            <a:r>
              <a:rPr lang="cs-CZ" sz="2000" dirty="0" smtClean="0"/>
              <a:t>500 – 999 ob.</a:t>
            </a:r>
          </a:p>
          <a:p>
            <a:r>
              <a:rPr lang="cs-CZ" sz="2000" dirty="0" smtClean="0"/>
              <a:t>1 000 – 1 999 ob.</a:t>
            </a:r>
          </a:p>
          <a:p>
            <a:r>
              <a:rPr lang="cs-CZ" sz="2000" dirty="0" smtClean="0"/>
              <a:t>2 000 – 4 999 ob.</a:t>
            </a:r>
          </a:p>
          <a:p>
            <a:r>
              <a:rPr lang="cs-CZ" sz="2000" dirty="0" smtClean="0"/>
              <a:t>5 000 – 9 999 ob.</a:t>
            </a:r>
          </a:p>
          <a:p>
            <a:r>
              <a:rPr lang="cs-CZ" sz="2000" dirty="0" smtClean="0"/>
              <a:t>10 000 – 19 999 ob.</a:t>
            </a:r>
          </a:p>
          <a:p>
            <a:r>
              <a:rPr lang="cs-CZ" sz="2000" dirty="0" smtClean="0"/>
              <a:t>20 000 – 49 999 ob.</a:t>
            </a:r>
          </a:p>
          <a:p>
            <a:r>
              <a:rPr lang="cs-CZ" sz="2000" dirty="0" smtClean="0"/>
              <a:t>50 000 – 99 999 ob.</a:t>
            </a:r>
          </a:p>
          <a:p>
            <a:r>
              <a:rPr lang="cs-CZ" sz="2000" dirty="0" smtClean="0"/>
              <a:t>100 000 a více ob.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do takto vytvořených intervalů roztřiďte všechny obce Vašeho SO ORP a to pro roky </a:t>
            </a:r>
            <a:r>
              <a:rPr lang="cs-CZ" sz="2400" dirty="0" smtClean="0"/>
              <a:t>1930</a:t>
            </a:r>
            <a:r>
              <a:rPr lang="cs-CZ" sz="2400" dirty="0" smtClean="0"/>
              <a:t>, 1950, 1991 a 2011</a:t>
            </a:r>
          </a:p>
          <a:p>
            <a:endParaRPr lang="cs-CZ" sz="24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928662" y="1285860"/>
          <a:ext cx="4279900" cy="2867025"/>
        </p:xfrm>
        <a:graphic>
          <a:graphicData uri="http://schemas.openxmlformats.org/drawingml/2006/table">
            <a:tbl>
              <a:tblPr/>
              <a:tblGrid>
                <a:gridCol w="1841500"/>
                <a:gridCol w="609600"/>
                <a:gridCol w="609600"/>
                <a:gridCol w="609600"/>
                <a:gridCol w="609600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Velikostní skupiny obcí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1930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199 obyvatel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200 - 499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500 - 999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1000 - 1999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2000 - 4999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5000 - 9999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10000 - 19999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20000 - 49999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50000 - 99999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100000 a více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 obcí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571472" y="4572008"/>
            <a:ext cx="8501122" cy="7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sz="2000" dirty="0" smtClean="0"/>
              <a:t>vytvořte obdobnou tabulku, spočítejte </a:t>
            </a:r>
            <a:r>
              <a:rPr lang="cs-CZ" sz="2000" b="1" dirty="0" smtClean="0"/>
              <a:t>podíl obyvatel </a:t>
            </a:r>
            <a:r>
              <a:rPr lang="cs-CZ" sz="2000" dirty="0" smtClean="0"/>
              <a:t>a </a:t>
            </a:r>
            <a:r>
              <a:rPr lang="cs-CZ" sz="2000" b="1" dirty="0" smtClean="0"/>
              <a:t>podíl na počtu obcí </a:t>
            </a:r>
            <a:r>
              <a:rPr lang="cs-CZ" sz="2000" dirty="0" smtClean="0"/>
              <a:t>každé velikostní skupiny pro jednotlivé sledované roky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/>
          <a:lstStyle/>
          <a:p>
            <a:r>
              <a:rPr lang="cs-CZ" sz="2400" dirty="0" smtClean="0"/>
              <a:t>vytvořte </a:t>
            </a:r>
            <a:r>
              <a:rPr lang="cs-CZ" sz="2400" dirty="0"/>
              <a:t>obdobnou tabulku, spočítejte </a:t>
            </a:r>
            <a:r>
              <a:rPr lang="cs-CZ" sz="2400" b="1" dirty="0"/>
              <a:t>podíl obyvatel </a:t>
            </a:r>
            <a:r>
              <a:rPr lang="cs-CZ" sz="2400" dirty="0"/>
              <a:t>a </a:t>
            </a:r>
            <a:r>
              <a:rPr lang="cs-CZ" sz="2400" b="1" dirty="0"/>
              <a:t>podíl na počtu obcí </a:t>
            </a:r>
            <a:r>
              <a:rPr lang="cs-CZ" sz="2400" dirty="0" smtClean="0"/>
              <a:t>každé velikostní </a:t>
            </a:r>
            <a:r>
              <a:rPr lang="cs-CZ" sz="2400" dirty="0"/>
              <a:t>skupiny pro jednotlivé sledované roky</a:t>
            </a:r>
          </a:p>
          <a:p>
            <a:r>
              <a:rPr lang="cs-CZ" sz="2800" dirty="0" smtClean="0"/>
              <a:t>Podíl počtu obcí v jednotlivých kategoriích (</a:t>
            </a:r>
            <a:r>
              <a:rPr lang="en-US" sz="2800" dirty="0" smtClean="0"/>
              <a:t>%</a:t>
            </a:r>
            <a:r>
              <a:rPr lang="cs-CZ" sz="2800" dirty="0" smtClean="0"/>
              <a:t>):</a:t>
            </a:r>
            <a:endParaRPr lang="cs-CZ" sz="28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5468736"/>
              </p:ext>
            </p:extLst>
          </p:nvPr>
        </p:nvGraphicFramePr>
        <p:xfrm>
          <a:off x="755576" y="2289021"/>
          <a:ext cx="7200800" cy="45649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7010"/>
                <a:gridCol w="1207875"/>
                <a:gridCol w="1114964"/>
                <a:gridCol w="1556305"/>
                <a:gridCol w="1184646"/>
              </a:tblGrid>
              <a:tr h="545667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u="none" strike="noStrike" dirty="0">
                          <a:effectLst/>
                        </a:rPr>
                        <a:t>Velikostní skupiny obcí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u="none" strike="noStrike" dirty="0" smtClean="0">
                          <a:effectLst/>
                        </a:rPr>
                        <a:t>1930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u="none" strike="noStrike" dirty="0">
                          <a:effectLst/>
                        </a:rPr>
                        <a:t>1950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u="none" strike="noStrike" dirty="0">
                          <a:effectLst/>
                        </a:rPr>
                        <a:t>1991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u="none" strike="noStrike" dirty="0">
                          <a:effectLst/>
                        </a:rPr>
                        <a:t>2011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do 199 obyvatel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9,8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 dirty="0">
                          <a:effectLst/>
                        </a:rPr>
                        <a:t>7,7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 dirty="0">
                          <a:effectLst/>
                        </a:rPr>
                        <a:t>10,0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201554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200 - 499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21,1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17,9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201554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500 - 999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29,3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28,9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33,3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1000 - 1999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2000 - 4999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4,9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7,7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10,0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5000 - 9999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9,8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7,7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10,0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10000 - 19999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21,1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17,9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20000 - 49999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50000 - 99999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 dirty="0">
                          <a:effectLst/>
                        </a:rPr>
                        <a:t>0,0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100000 a více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97564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u="none" strike="noStrike" dirty="0">
                          <a:effectLst/>
                        </a:rPr>
                        <a:t>celkem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u="none" strike="noStrike" dirty="0" smtClean="0">
                          <a:effectLst/>
                        </a:rPr>
                        <a:t>100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40871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pořadí obcí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0034" y="1071546"/>
            <a:ext cx="80724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určete a do tabulky zapište, jak se měnilo velikostní pořadí obcí SO ORP v jednotlivých sledovaných letech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pracujte s vybraným souborem největších 10 obcí SO ORP (podle počtu obyvatel)</a:t>
            </a:r>
          </a:p>
          <a:p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1524000" y="3196431"/>
          <a:ext cx="6096000" cy="13335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Pořadí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Jaroměř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Jesenná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Rychnovek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Velichovky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Vytvořte kartogram </a:t>
            </a:r>
            <a:r>
              <a:rPr lang="cs-CZ" sz="2400" dirty="0" smtClean="0"/>
              <a:t>obcí dle velikostních skupin za 2011:</a:t>
            </a:r>
          </a:p>
          <a:p>
            <a:r>
              <a:rPr lang="cs-CZ" sz="2400" dirty="0" smtClean="0"/>
              <a:t>skupina 199 a méně obyvatel = nejsvětlejší odstín</a:t>
            </a:r>
          </a:p>
          <a:p>
            <a:r>
              <a:rPr lang="cs-CZ" sz="2400" dirty="0" smtClean="0"/>
              <a:t>skupina 100 000 a více obyvatel = nejtmavší odstín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Tabulku počtu obcí v jednotlivých velikostních intervalech – absolutní hodnoty + podíl (</a:t>
            </a:r>
            <a:r>
              <a:rPr lang="en-US" sz="2400" dirty="0" smtClean="0"/>
              <a:t>%</a:t>
            </a:r>
            <a:r>
              <a:rPr lang="cs-CZ" sz="2400" dirty="0" smtClean="0"/>
              <a:t>) počtu obcí v každém intervalu</a:t>
            </a:r>
          </a:p>
          <a:p>
            <a:pPr marL="514350" indent="-514350">
              <a:buFont typeface="+mj-lt"/>
              <a:buAutoNum type="arabicParenR"/>
            </a:pPr>
            <a:endParaRPr lang="cs-CZ" sz="2400" dirty="0" smtClean="0"/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Tabulku absolutních počtů obyvatel obcí pro každý interval + podíl (</a:t>
            </a:r>
            <a:r>
              <a:rPr lang="en-US" sz="2400" dirty="0" smtClean="0"/>
              <a:t>%</a:t>
            </a:r>
            <a:r>
              <a:rPr lang="cs-CZ" sz="2400" dirty="0" smtClean="0"/>
              <a:t>) počtu obyvatel obcí na jednotlivých intervalech</a:t>
            </a:r>
          </a:p>
          <a:p>
            <a:pPr marL="514350" indent="-514350">
              <a:buFont typeface="+mj-lt"/>
              <a:buAutoNum type="arabicParenR"/>
            </a:pPr>
            <a:endParaRPr lang="cs-CZ" sz="2400" dirty="0" smtClean="0"/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Tabulku vývoje pořadí 10 největších obcí v SO ORP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Kartogram obcí SO ORP podle náležitosti do velikostních kategorií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340768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Pro obce Vašeho SO ORP a pro roky </a:t>
            </a:r>
            <a:r>
              <a:rPr lang="cs-CZ" sz="2800" dirty="0" smtClean="0"/>
              <a:t>1930</a:t>
            </a:r>
            <a:r>
              <a:rPr lang="cs-CZ" sz="2800" dirty="0" smtClean="0"/>
              <a:t>, 1950, 1991 a 2011 vytvořte: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3565094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Historický lexikon obcí ČR 1869 – 2011</a:t>
            </a:r>
          </a:p>
          <a:p>
            <a:endParaRPr lang="cs-CZ" dirty="0" smtClean="0"/>
          </a:p>
          <a:p>
            <a:r>
              <a:rPr lang="cs-CZ" b="1" dirty="0" smtClean="0"/>
              <a:t>Odevzdání do </a:t>
            </a:r>
            <a:r>
              <a:rPr lang="cs-CZ" b="1" dirty="0" err="1" smtClean="0"/>
              <a:t>ISu</a:t>
            </a:r>
            <a:r>
              <a:rPr lang="cs-CZ" b="1" dirty="0" smtClean="0"/>
              <a:t>: 26. března 23:55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493</Words>
  <Application>Microsoft Office PowerPoint</Application>
  <PresentationFormat>Předvádění na obrazovce (4:3)</PresentationFormat>
  <Paragraphs>193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Geografie obyvatelstva a sídel 2</vt:lpstr>
      <vt:lpstr>Velikostní skupiny obcí</vt:lpstr>
      <vt:lpstr>Snímek 3</vt:lpstr>
      <vt:lpstr>Snímek 4</vt:lpstr>
      <vt:lpstr>Vývoj pořadí obcí</vt:lpstr>
      <vt:lpstr>Snímek 6</vt:lpstr>
      <vt:lpstr>Shrnutí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obyvatelstva a sídel 2</dc:title>
  <dc:creator>Martin</dc:creator>
  <cp:lastModifiedBy>Martin</cp:lastModifiedBy>
  <cp:revision>14</cp:revision>
  <dcterms:created xsi:type="dcterms:W3CDTF">2016-04-06T23:14:20Z</dcterms:created>
  <dcterms:modified xsi:type="dcterms:W3CDTF">2017-03-21T11:09:21Z</dcterms:modified>
</cp:coreProperties>
</file>