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92" r:id="rId3"/>
    <p:sldId id="293" r:id="rId4"/>
    <p:sldId id="294" r:id="rId5"/>
    <p:sldId id="295" r:id="rId6"/>
    <p:sldId id="297" r:id="rId7"/>
    <p:sldId id="282" r:id="rId8"/>
    <p:sldId id="284" r:id="rId9"/>
    <p:sldId id="310" r:id="rId10"/>
    <p:sldId id="311" r:id="rId11"/>
    <p:sldId id="312" r:id="rId12"/>
    <p:sldId id="285" r:id="rId13"/>
    <p:sldId id="288" r:id="rId14"/>
    <p:sldId id="291" r:id="rId15"/>
    <p:sldId id="298" r:id="rId16"/>
    <p:sldId id="300" r:id="rId17"/>
    <p:sldId id="303" r:id="rId18"/>
    <p:sldId id="304" r:id="rId19"/>
    <p:sldId id="308" r:id="rId20"/>
    <p:sldId id="313" r:id="rId21"/>
    <p:sldId id="314" r:id="rId22"/>
    <p:sldId id="315" r:id="rId23"/>
    <p:sldId id="289" r:id="rId24"/>
  </p:sldIdLst>
  <p:sldSz cx="87122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43" autoAdjust="0"/>
    <p:restoredTop sz="98188" autoAdjust="0"/>
  </p:normalViewPr>
  <p:slideViewPr>
    <p:cSldViewPr>
      <p:cViewPr varScale="1">
        <p:scale>
          <a:sx n="68" d="100"/>
          <a:sy n="68" d="100"/>
        </p:scale>
        <p:origin x="-1532" y="-68"/>
      </p:cViewPr>
      <p:guideLst>
        <p:guide orient="horz" pos="2160"/>
        <p:guide pos="2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21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3258B7D-20B0-4727-95CE-52143A195B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334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0950" y="685800"/>
            <a:ext cx="43561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F06C3-B604-496A-B644-DFEFC28396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3084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AE3B7F-E9E2-4D66-9043-E3E9B393C4B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FCA2F-A114-4370-9AF7-FF018EEC977B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26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3FF51-ADDE-4379-92FA-0D982351D49C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31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78DF6-D940-4BC6-BB8E-A92A8569724B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07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DC2D5-C9AC-4D13-B234-D5327B18AB61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08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AFD76-1DAA-422D-87A2-49A4694A8ABC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0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3502E-CBDB-42D8-A350-BD62F33295EF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4405A3-7716-4427-85F5-F397BCA02697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12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6B4B0-C74C-447B-B089-E1472435BD6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16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068E1-ED17-4EAF-BB68-A042C0BA66B6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4CA41D-967A-488D-8469-442A66B827F0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7DD44-C9F1-4D01-8382-99FDB1E99A8C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99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D9877-88AA-4A9C-BB66-50F0A76B3F8E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32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541CD-1096-4479-BA81-EFA6040B3A86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33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085D7-4589-45F3-BB0E-425D2C195926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AEA6B-A726-4692-8C55-DE458C25DF7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23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0A401-2706-4C2B-A329-15ECCDDAA4D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00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A7EF9-ADBC-4066-9A8C-390CA587B87E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01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29C24-BC5E-4745-9060-1A6D7C39848B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02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39A009-CE35-461F-A2A4-1E359AAA63DC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03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282ABF-8BD6-4AD4-93AC-0111B5E98526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04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38764-9DD9-4826-895D-34D98FDA6A6C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5FC57-B5BD-4ECB-9781-8F87CDAB6E87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30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4050" y="2130425"/>
            <a:ext cx="74041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06513" y="3886200"/>
            <a:ext cx="60991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6525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3604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5922963" y="274638"/>
            <a:ext cx="1889125" cy="58896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2413" y="274638"/>
            <a:ext cx="5518150" cy="58896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2671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975" y="274638"/>
            <a:ext cx="5792788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252413" y="1628775"/>
            <a:ext cx="7559675" cy="4535488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79388" y="6245225"/>
            <a:ext cx="431800" cy="207963"/>
          </a:xfrm>
        </p:spPr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7883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975" y="274638"/>
            <a:ext cx="5792788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52413" y="1628775"/>
            <a:ext cx="3703637" cy="45354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108450" y="1628775"/>
            <a:ext cx="3703638" cy="21907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108450" y="3971925"/>
            <a:ext cx="3703638" cy="2192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179388" y="6245225"/>
            <a:ext cx="431800" cy="207963"/>
          </a:xfrm>
        </p:spPr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761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2487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975" y="4406900"/>
            <a:ext cx="7404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8975" y="2906713"/>
            <a:ext cx="7404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2774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413" y="1628775"/>
            <a:ext cx="3703637" cy="4535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08450" y="1628775"/>
            <a:ext cx="3703638" cy="4535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5338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975" y="274638"/>
            <a:ext cx="78422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34975" y="1535113"/>
            <a:ext cx="38496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4975" y="2174875"/>
            <a:ext cx="38496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5950" y="1535113"/>
            <a:ext cx="38512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425950" y="2174875"/>
            <a:ext cx="38512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881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2834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3408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975" y="273050"/>
            <a:ext cx="2867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6775" y="273050"/>
            <a:ext cx="4870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34975" y="1435100"/>
            <a:ext cx="2867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7866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8150" y="4800600"/>
            <a:ext cx="5226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08150" y="612775"/>
            <a:ext cx="52260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08150" y="5367338"/>
            <a:ext cx="52260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3366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274638"/>
            <a:ext cx="57927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413" y="1628775"/>
            <a:ext cx="7559675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mtClean="0"/>
              <a:t>Text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245225"/>
            <a:ext cx="4318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Vzor02a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12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20725" y="3140075"/>
            <a:ext cx="5899150" cy="576263"/>
          </a:xfrm>
        </p:spPr>
        <p:txBody>
          <a:bodyPr/>
          <a:lstStyle/>
          <a:p>
            <a:r>
              <a:rPr lang="cs-CZ" altLang="cs-CZ" sz="2400">
                <a:latin typeface="Verdana" pitchFamily="34" charset="0"/>
              </a:rPr>
              <a:t>Integrovaný plán rozvoje Města Bruntál</a:t>
            </a:r>
            <a:br>
              <a:rPr lang="cs-CZ" altLang="cs-CZ" sz="2400">
                <a:latin typeface="Verdana" pitchFamily="34" charset="0"/>
              </a:rPr>
            </a:br>
            <a:r>
              <a:rPr lang="cs-CZ" altLang="cs-CZ" sz="2400">
                <a:latin typeface="Verdana" pitchFamily="34" charset="0"/>
              </a:rPr>
              <a:t/>
            </a:r>
            <a:br>
              <a:rPr lang="cs-CZ" altLang="cs-CZ" sz="2400">
                <a:latin typeface="Verdana" pitchFamily="34" charset="0"/>
              </a:rPr>
            </a:br>
            <a:endParaRPr lang="cs-CZ" altLang="cs-CZ" sz="2400">
              <a:latin typeface="Verdana" pitchFamily="34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20725" y="3573463"/>
            <a:ext cx="5762625" cy="431800"/>
          </a:xfrm>
        </p:spPr>
        <p:txBody>
          <a:bodyPr/>
          <a:lstStyle/>
          <a:p>
            <a:pPr algn="l"/>
            <a:r>
              <a:rPr lang="cs-CZ" altLang="cs-CZ" sz="1500" b="1">
                <a:solidFill>
                  <a:schemeClr val="bg1"/>
                </a:solidFill>
                <a:latin typeface="Verdana" pitchFamily="34" charset="0"/>
              </a:rPr>
              <a:t>Ing. Zdeněk Hušek</a:t>
            </a:r>
            <a:endParaRPr lang="cs-CZ" altLang="cs-CZ" sz="15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16175" y="1427163"/>
            <a:ext cx="174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cs-CZ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20725" y="4500563"/>
            <a:ext cx="159543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300"/>
              <a:t>MEPCO</a:t>
            </a:r>
          </a:p>
          <a:p>
            <a:r>
              <a:rPr lang="cs-CZ" altLang="cs-CZ" sz="1300"/>
              <a:t>Thakurova 1</a:t>
            </a:r>
          </a:p>
          <a:p>
            <a:r>
              <a:rPr lang="cs-CZ" altLang="cs-CZ" sz="1300"/>
              <a:t>169 00 Praha 6</a:t>
            </a:r>
          </a:p>
          <a:p>
            <a:r>
              <a:rPr lang="cs-CZ" altLang="cs-CZ" sz="1300" b="1"/>
              <a:t>www.mepco.cz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19075" y="6262688"/>
            <a:ext cx="40005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300" b="1">
                <a:solidFill>
                  <a:schemeClr val="bg1"/>
                </a:solidFill>
              </a:rPr>
              <a:t>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0" y="188913"/>
            <a:ext cx="871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altLang="cs-CZ" sz="2000" b="1">
                <a:solidFill>
                  <a:schemeClr val="accent1"/>
                </a:solidFill>
              </a:rPr>
              <a:t>Zásady zpracování      </a:t>
            </a:r>
            <a:endParaRPr lang="en-GB" altLang="cs-CZ" sz="2000" b="1">
              <a:solidFill>
                <a:schemeClr val="accent1"/>
              </a:solidFill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825500"/>
            <a:ext cx="7923213" cy="3927475"/>
          </a:xfrm>
          <a:noFill/>
          <a:ln/>
        </p:spPr>
        <p:txBody>
          <a:bodyPr>
            <a:spAutoFit/>
          </a:bodyPr>
          <a:lstStyle/>
          <a:p>
            <a:r>
              <a:rPr lang="cs-CZ" altLang="cs-CZ" sz="2000" b="1"/>
              <a:t>východiska - analýzy</a:t>
            </a:r>
          </a:p>
          <a:p>
            <a:pPr lvl="1"/>
            <a:r>
              <a:rPr lang="cs-CZ" altLang="cs-CZ" sz="2000"/>
              <a:t>dokumenty a politiky (Lisabon, Göteborg, Národní plán priorit, oblasti financování pro města</a:t>
            </a:r>
          </a:p>
          <a:p>
            <a:pPr lvl="1"/>
            <a:r>
              <a:rPr lang="cs-CZ" altLang="cs-CZ" sz="2000"/>
              <a:t>strategický dokument města - SWOT a hlavní problémy města</a:t>
            </a:r>
          </a:p>
          <a:p>
            <a:r>
              <a:rPr lang="cs-CZ" altLang="cs-CZ" sz="2000" b="1"/>
              <a:t>popis jednotlivých intervencí a jejich vzájemných vazeb</a:t>
            </a:r>
          </a:p>
          <a:p>
            <a:r>
              <a:rPr lang="cs-CZ" altLang="cs-CZ" sz="2000" b="1"/>
              <a:t>finanční plán</a:t>
            </a:r>
          </a:p>
          <a:p>
            <a:pPr lvl="1"/>
            <a:r>
              <a:rPr lang="cs-CZ" altLang="cs-CZ" sz="2000"/>
              <a:t>harmonogram čerpání</a:t>
            </a:r>
          </a:p>
          <a:p>
            <a:pPr lvl="1"/>
            <a:r>
              <a:rPr lang="cs-CZ" altLang="cs-CZ" sz="2000"/>
              <a:t>struktura výdajů na intervence, projekty  </a:t>
            </a:r>
          </a:p>
          <a:p>
            <a:pPr lvl="1"/>
            <a:r>
              <a:rPr lang="cs-CZ" altLang="cs-CZ" sz="2000"/>
              <a:t>závazné celkové minimální prahy pro čerpání v jednotlivých letech</a:t>
            </a:r>
          </a:p>
          <a:p>
            <a:r>
              <a:rPr lang="cs-CZ" altLang="cs-CZ" sz="2000" b="1"/>
              <a:t>popis implementace</a:t>
            </a:r>
            <a:endParaRPr lang="cs-CZ" altLang="cs-CZ" sz="200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altLang="cs-CZ" sz="2400" b="1">
                <a:solidFill>
                  <a:schemeClr val="tx1"/>
                </a:solidFill>
                <a:latin typeface="Verdana" pitchFamily="34" charset="0"/>
              </a:rPr>
              <a:t>Vymezená území pro revitalizaci v rámci</a:t>
            </a:r>
            <a:r>
              <a:rPr lang="cs-CZ" altLang="cs-CZ" b="1">
                <a:solidFill>
                  <a:schemeClr val="tx1"/>
                </a:solidFill>
              </a:rPr>
              <a:t> </a:t>
            </a:r>
            <a:r>
              <a:rPr lang="cs-CZ" altLang="cs-CZ" sz="2400" b="1">
                <a:solidFill>
                  <a:schemeClr val="tx1"/>
                </a:solidFill>
                <a:latin typeface="Verdana" pitchFamily="34" charset="0"/>
              </a:rPr>
              <a:t>VIP Chomutov/Most</a:t>
            </a:r>
            <a:endParaRPr lang="en-US" altLang="cs-CZ" b="1">
              <a:solidFill>
                <a:schemeClr val="tx1"/>
              </a:solidFill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 sz="2000">
                <a:latin typeface="Verdana" pitchFamily="34" charset="0"/>
              </a:rPr>
              <a:t>Městské centrum jako rozvojový pól, kvalita života pro mladé profesionály (pracovní síly pro strategickou průmyslovou zónu Triangl)</a:t>
            </a:r>
          </a:p>
          <a:p>
            <a:pPr>
              <a:buFontTx/>
              <a:buNone/>
            </a:pPr>
            <a:r>
              <a:rPr lang="cs-CZ" altLang="cs-CZ" sz="2000">
                <a:latin typeface="Verdana" pitchFamily="34" charset="0"/>
              </a:rPr>
              <a:t> </a:t>
            </a:r>
          </a:p>
          <a:p>
            <a:r>
              <a:rPr lang="cs-CZ" altLang="cs-CZ" sz="2000">
                <a:latin typeface="Verdana" pitchFamily="34" charset="0"/>
              </a:rPr>
              <a:t>Rozšíření rekreačních a turistických atrakcí Zoopark a Kamencové jezero o areál starých kasáren(revitalizace brownfield a rozvoj cestovních ruchu, posílení rekreační hodnoty města</a:t>
            </a:r>
          </a:p>
          <a:p>
            <a:pPr>
              <a:buFontTx/>
              <a:buNone/>
            </a:pPr>
            <a:endParaRPr lang="cs-CZ" altLang="cs-CZ" sz="2000">
              <a:latin typeface="Verdana" pitchFamily="34" charset="0"/>
            </a:endParaRPr>
          </a:p>
          <a:p>
            <a:r>
              <a:rPr lang="cs-CZ" altLang="cs-CZ" sz="2000">
                <a:latin typeface="Verdana" pitchFamily="34" charset="0"/>
              </a:rPr>
              <a:t>Řešení sociální struktury a občanské vybavenosti sídlišt Kamená a Liščí Vrch</a:t>
            </a:r>
            <a:endParaRPr lang="en-US" altLang="cs-CZ" sz="2000">
              <a:latin typeface="Verdana" pitchFamily="34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Chytrá administrativa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Manažerské metody řízení měst – BSC, CAF Benchmarking</a:t>
            </a:r>
          </a:p>
          <a:p>
            <a:r>
              <a:rPr lang="cs-CZ" altLang="cs-CZ" sz="2800"/>
              <a:t>E-government, elektronicky dostupné služby, informatizace měst včetně tvorby obsahu. </a:t>
            </a:r>
          </a:p>
          <a:p>
            <a:r>
              <a:rPr lang="cs-CZ" altLang="cs-CZ" sz="2800"/>
              <a:t> Schopnost čerpat fondy, příprava projektových manažerů</a:t>
            </a:r>
          </a:p>
          <a:p>
            <a:r>
              <a:rPr lang="cs-CZ" altLang="cs-CZ" sz="2800"/>
              <a:t>Zapojování partnerů, včetně dalších obcí! Posílení role měst jako regionálních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Princip revolvingu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Investice do projektů které přinesou </a:t>
            </a:r>
          </a:p>
          <a:p>
            <a:pPr>
              <a:buFontTx/>
              <a:buNone/>
            </a:pPr>
            <a:r>
              <a:rPr lang="cs-CZ" altLang="cs-CZ"/>
              <a:t>   vložené peníze zpět do městského rozpočtu</a:t>
            </a:r>
          </a:p>
          <a:p>
            <a:pPr>
              <a:buFontTx/>
              <a:buNone/>
            </a:pPr>
            <a:r>
              <a:rPr lang="cs-CZ" altLang="cs-CZ"/>
              <a:t>Komercionalizace brownfields, např.Technologické parky s budoucím komerčním výnosem</a:t>
            </a:r>
          </a:p>
          <a:p>
            <a:pPr>
              <a:buFontTx/>
              <a:buNone/>
            </a:pPr>
            <a:r>
              <a:rPr lang="cs-CZ" altLang="cs-CZ"/>
              <a:t>Využít fondy, kde to lze – fondová strategie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Nadnárodní spolupráce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Zdroj nápadů, myšlenek,postupů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Zdroj financí na přípravu projektů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Zdroj kontaktů pro investice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Zdroj pro financování PR a propagace města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Nefinancujte z vlastního, co lze financovat odjinud! www.laratoolbox.net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274638"/>
            <a:ext cx="5792788" cy="496887"/>
          </a:xfrm>
        </p:spPr>
        <p:txBody>
          <a:bodyPr/>
          <a:lstStyle/>
          <a:p>
            <a:pPr algn="ctr"/>
            <a:r>
              <a:rPr lang="cs-CZ" altLang="cs-CZ" sz="3600" b="1">
                <a:solidFill>
                  <a:schemeClr val="bg2"/>
                </a:solidFill>
              </a:rPr>
              <a:t>Struktura dokumentu</a:t>
            </a:r>
          </a:p>
        </p:txBody>
      </p:sp>
      <p:sp>
        <p:nvSpPr>
          <p:cNvPr id="186371" name="AutoShape 3"/>
          <p:cNvSpPr>
            <a:spLocks noChangeArrowheads="1"/>
          </p:cNvSpPr>
          <p:nvPr/>
        </p:nvSpPr>
        <p:spPr bwMode="auto">
          <a:xfrm>
            <a:off x="857250" y="1052513"/>
            <a:ext cx="6997700" cy="5472112"/>
          </a:xfrm>
          <a:prstGeom prst="triangle">
            <a:avLst>
              <a:gd name="adj" fmla="val 49579"/>
            </a:avLst>
          </a:prstGeom>
          <a:solidFill>
            <a:srgbClr val="0000FF">
              <a:alpha val="14000"/>
            </a:srgbClr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533775" y="1628775"/>
            <a:ext cx="1576388" cy="10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cs-CZ" altLang="cs-CZ" sz="2000" b="1">
                <a:latin typeface="Arial" pitchFamily="34" charset="0"/>
              </a:rPr>
              <a:t>Mise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kumimoji="1" lang="cs-CZ" altLang="cs-CZ" sz="3200" b="1">
                <a:latin typeface="Arial" pitchFamily="34" charset="0"/>
              </a:rPr>
              <a:t>Vize</a:t>
            </a:r>
          </a:p>
          <a:p>
            <a:pPr algn="ctr" eaLnBrk="0" hangingPunct="0">
              <a:lnSpc>
                <a:spcPct val="20000"/>
              </a:lnSpc>
              <a:spcBef>
                <a:spcPct val="50000"/>
              </a:spcBef>
            </a:pPr>
            <a:endParaRPr kumimoji="1" lang="cs-CZ" altLang="cs-CZ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3463925" y="2492375"/>
            <a:ext cx="17843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2984500" y="2787650"/>
            <a:ext cx="2746375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cs-CZ" altLang="cs-CZ" sz="2800" b="1">
                <a:latin typeface="Arial" pitchFamily="34" charset="0"/>
              </a:rPr>
              <a:t>Klíčové oblasti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kumimoji="1" lang="cs-CZ" altLang="cs-CZ" b="1">
                <a:latin typeface="Arial" pitchFamily="34" charset="0"/>
              </a:rPr>
              <a:t>- globální cíl, SWOT,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kumimoji="1" lang="cs-CZ" altLang="cs-CZ" b="1">
                <a:latin typeface="Arial" pitchFamily="34" charset="0"/>
              </a:rPr>
              <a:t>- generická strategie,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kumimoji="1" lang="cs-CZ" altLang="cs-CZ" b="1">
                <a:latin typeface="Arial" pitchFamily="34" charset="0"/>
              </a:rPr>
              <a:t>- ukazatelé</a:t>
            </a:r>
            <a:r>
              <a:rPr kumimoji="1" lang="cs-CZ" altLang="cs-CZ" sz="2000" b="1">
                <a:solidFill>
                  <a:schemeClr val="folHlink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86375" name="Line 7"/>
          <p:cNvSpPr>
            <a:spLocks noChangeShapeType="1"/>
          </p:cNvSpPr>
          <p:nvPr/>
        </p:nvSpPr>
        <p:spPr bwMode="auto">
          <a:xfrm>
            <a:off x="2366963" y="4076700"/>
            <a:ext cx="3910012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2778125" y="4149725"/>
            <a:ext cx="3155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cs-CZ" altLang="cs-CZ" sz="2800" b="1">
                <a:latin typeface="Arial" pitchFamily="34" charset="0"/>
              </a:rPr>
              <a:t>Opatření</a:t>
            </a:r>
          </a:p>
        </p:txBody>
      </p:sp>
      <p:sp>
        <p:nvSpPr>
          <p:cNvPr id="186377" name="Line 9"/>
          <p:cNvSpPr>
            <a:spLocks noChangeShapeType="1"/>
          </p:cNvSpPr>
          <p:nvPr/>
        </p:nvSpPr>
        <p:spPr bwMode="auto">
          <a:xfrm>
            <a:off x="1954213" y="4797425"/>
            <a:ext cx="47339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2916238" y="4849813"/>
            <a:ext cx="3154362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cs-CZ" altLang="cs-CZ" sz="2800" b="1">
                <a:latin typeface="Arial" pitchFamily="34" charset="0"/>
              </a:rPr>
              <a:t>Specifické cíle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kumimoji="1" lang="cs-CZ" altLang="cs-CZ" sz="2400" b="1">
                <a:latin typeface="Arial" pitchFamily="34" charset="0"/>
              </a:rPr>
              <a:t>- ukazatelé</a:t>
            </a:r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>
            <a:off x="1336675" y="5805488"/>
            <a:ext cx="60388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2092325" y="5984875"/>
            <a:ext cx="4733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cs-CZ" altLang="cs-CZ" sz="2800" b="1">
                <a:latin typeface="Arial" pitchFamily="34" charset="0"/>
              </a:rPr>
              <a:t>Akční plány</a:t>
            </a:r>
            <a:r>
              <a:rPr kumimoji="1" lang="cs-CZ" altLang="cs-CZ" sz="2400" b="1">
                <a:latin typeface="Arial" pitchFamily="34" charset="0"/>
              </a:rPr>
              <a:t>  -  implementace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857250" y="2281238"/>
            <a:ext cx="230663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200" b="1">
                <a:latin typeface="Arial" pitchFamily="34" charset="0"/>
              </a:rPr>
              <a:t>Strategická část</a:t>
            </a:r>
          </a:p>
        </p:txBody>
      </p:sp>
      <p:sp>
        <p:nvSpPr>
          <p:cNvPr id="186382" name="Line 14"/>
          <p:cNvSpPr>
            <a:spLocks noChangeShapeType="1"/>
          </p:cNvSpPr>
          <p:nvPr/>
        </p:nvSpPr>
        <p:spPr bwMode="auto">
          <a:xfrm flipV="1">
            <a:off x="857250" y="1052513"/>
            <a:ext cx="68263" cy="475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83" name="Line 15"/>
          <p:cNvSpPr>
            <a:spLocks noChangeShapeType="1"/>
          </p:cNvSpPr>
          <p:nvPr/>
        </p:nvSpPr>
        <p:spPr bwMode="auto">
          <a:xfrm flipH="1">
            <a:off x="857250" y="5805488"/>
            <a:ext cx="479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84" name="Line 16"/>
          <p:cNvSpPr>
            <a:spLocks noChangeShapeType="1"/>
          </p:cNvSpPr>
          <p:nvPr/>
        </p:nvSpPr>
        <p:spPr bwMode="auto">
          <a:xfrm flipH="1">
            <a:off x="925513" y="1052513"/>
            <a:ext cx="343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385" name="Line 17"/>
          <p:cNvSpPr>
            <a:spLocks noChangeShapeType="1"/>
          </p:cNvSpPr>
          <p:nvPr/>
        </p:nvSpPr>
        <p:spPr bwMode="auto">
          <a:xfrm>
            <a:off x="7375525" y="5805488"/>
            <a:ext cx="822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274638"/>
            <a:ext cx="5792788" cy="676275"/>
          </a:xfrm>
        </p:spPr>
        <p:txBody>
          <a:bodyPr/>
          <a:lstStyle/>
          <a:p>
            <a:pPr algn="ctr"/>
            <a:r>
              <a:rPr lang="cs-CZ" altLang="cs-CZ" sz="3600" b="1">
                <a:solidFill>
                  <a:schemeClr val="tx1"/>
                </a:solidFill>
                <a:latin typeface="Verdana" pitchFamily="34" charset="0"/>
              </a:rPr>
              <a:t>Podklady pro práci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2413" y="1628775"/>
            <a:ext cx="3709987" cy="4535488"/>
          </a:xfrm>
        </p:spPr>
        <p:txBody>
          <a:bodyPr/>
          <a:lstStyle/>
          <a:p>
            <a:pPr>
              <a:buFontTx/>
              <a:buNone/>
            </a:pPr>
            <a:endParaRPr lang="cs-CZ" altLang="cs-CZ" sz="2800"/>
          </a:p>
          <a:p>
            <a:pPr>
              <a:buFontTx/>
              <a:buNone/>
            </a:pPr>
            <a:endParaRPr lang="cs-CZ" altLang="cs-CZ" sz="2800"/>
          </a:p>
          <a:p>
            <a:endParaRPr lang="cs-CZ" altLang="cs-CZ" sz="280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14350" y="1485900"/>
            <a:ext cx="7751763" cy="4967288"/>
          </a:xfrm>
        </p:spPr>
        <p:txBody>
          <a:bodyPr/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Profil města/území (kapacita)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SWOT analýza celková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SWOT analýza oblastí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Trendy rozvoje a modelování scénářů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Průzkumy (podnikatelské prostředí, veřejnost, NNO)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Oborové a skupinové strategie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altLang="cs-CZ" sz="2000">
                <a:latin typeface="Verdana" pitchFamily="34" charset="0"/>
              </a:rPr>
              <a:t>A další dle situace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Struktura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lnSpc>
                <a:spcPct val="80000"/>
              </a:lnSpc>
            </a:pPr>
            <a:r>
              <a:rPr lang="cs-CZ" altLang="cs-CZ" sz="2000">
                <a:latin typeface="Verdana" pitchFamily="34" charset="0"/>
              </a:rPr>
              <a:t>1.Situační analýza, tj. odkazy na související dokumenty, určení dokumentů které chybí pro přípravu budoucích projektů.</a:t>
            </a:r>
          </a:p>
          <a:p>
            <a:pPr marL="990600" lvl="1" indent="-533400">
              <a:lnSpc>
                <a:spcPct val="80000"/>
              </a:lnSpc>
            </a:pPr>
            <a:endParaRPr lang="cs-CZ" altLang="cs-CZ" sz="2000">
              <a:latin typeface="Verdana" pitchFamily="34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altLang="cs-CZ" sz="2000">
                <a:latin typeface="Verdana" pitchFamily="34" charset="0"/>
              </a:rPr>
              <a:t>2.Odůvodnění zvolených priorit IPR v rámci Strategické vize Zlína s ohledem na priority EU fondů, tj. Obecné strategické zásady Společenství, Národní strategický referenční rámec a Program rozvoje Kraje.</a:t>
            </a:r>
          </a:p>
          <a:p>
            <a:pPr marL="990600" lvl="1" indent="-533400">
              <a:lnSpc>
                <a:spcPct val="80000"/>
              </a:lnSpc>
            </a:pPr>
            <a:endParaRPr lang="cs-CZ" altLang="cs-CZ" sz="2000">
              <a:latin typeface="Verdana" pitchFamily="34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altLang="cs-CZ" sz="2000">
                <a:latin typeface="Verdana" pitchFamily="34" charset="0"/>
              </a:rPr>
              <a:t>3.Popis priorit a jejich specifických cílů;tyto cíle budou kvantifikovány pomocí omezeného počtu ukazatelů pro provádění, výsledky a dopad, s uvážením zásady proporcionality.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Struktura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altLang="cs-CZ" sz="2000">
                <a:latin typeface="Verdana" pitchFamily="34" charset="0"/>
              </a:rPr>
              <a:t>4.Plán financování obsahující zahrnující krajské a národní kofinancování, včetně dalších možností jako je EIB apod.</a:t>
            </a:r>
          </a:p>
          <a:p>
            <a:pPr lvl="1"/>
            <a:endParaRPr lang="cs-CZ" altLang="cs-CZ" sz="2000">
              <a:latin typeface="Verdana" pitchFamily="34" charset="0"/>
            </a:endParaRPr>
          </a:p>
          <a:p>
            <a:pPr lvl="1"/>
            <a:r>
              <a:rPr lang="cs-CZ" altLang="cs-CZ" sz="2000">
                <a:latin typeface="Verdana" pitchFamily="34" charset="0"/>
              </a:rPr>
              <a:t>5.Prováděcí opatření pro IPR, tj. návrh implementační struktury.</a:t>
            </a:r>
          </a:p>
          <a:p>
            <a:pPr lvl="1"/>
            <a:r>
              <a:rPr lang="cs-CZ" altLang="cs-CZ" sz="2000">
                <a:latin typeface="Verdana" pitchFamily="34" charset="0"/>
              </a:rPr>
              <a:t> </a:t>
            </a:r>
          </a:p>
          <a:p>
            <a:pPr lvl="1"/>
            <a:r>
              <a:rPr lang="cs-CZ" altLang="cs-CZ" sz="2000">
                <a:latin typeface="Verdana" pitchFamily="34" charset="0"/>
              </a:rPr>
              <a:t>6.Akce pro meziregionální spolupráci </a:t>
            </a:r>
          </a:p>
          <a:p>
            <a:endParaRPr lang="cs-CZ" altLang="cs-CZ" sz="20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postup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>
                <a:latin typeface="Verdana" pitchFamily="34" charset="0"/>
              </a:rPr>
              <a:t>Doplnění analytických  dat – zřízení dataroomu na úřadě (existující projekty)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latin typeface="Verdana" pitchFamily="34" charset="0"/>
              </a:rPr>
              <a:t>SWOT analýza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latin typeface="Verdana" pitchFamily="34" charset="0"/>
              </a:rPr>
              <a:t>Vize rozvoje města, specifické cíle.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latin typeface="Verdana" pitchFamily="34" charset="0"/>
              </a:rPr>
              <a:t>Popisy vazeb globálního cíle a priorit na nadřazené dokumenty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latin typeface="Verdana" pitchFamily="34" charset="0"/>
              </a:rPr>
              <a:t>Popisy priorit, plán financování, implementace (projektové fiše, organizace aj.)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latin typeface="Verdana" pitchFamily="34" charset="0"/>
              </a:rPr>
              <a:t>Prezentace pro vedení města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Obsah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Představení zpracovatele a jeho týmu</a:t>
            </a:r>
          </a:p>
          <a:p>
            <a:r>
              <a:rPr lang="cs-CZ" altLang="cs-CZ"/>
              <a:t>Strukturální fondy 2007 – 2013</a:t>
            </a:r>
          </a:p>
          <a:p>
            <a:r>
              <a:rPr lang="cs-CZ" altLang="cs-CZ"/>
              <a:t>Rozdíly mezi strategickým plánem a Integrovaným plánem rozvoje</a:t>
            </a:r>
          </a:p>
          <a:p>
            <a:r>
              <a:rPr lang="cs-CZ" altLang="cs-CZ"/>
              <a:t>Návrh dalšího postupu</a:t>
            </a:r>
          </a:p>
          <a:p>
            <a:r>
              <a:rPr lang="cs-CZ" altLang="cs-CZ"/>
              <a:t>Závěry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Pracovní skupiny</a:t>
            </a:r>
            <a:endParaRPr lang="en-US" altLang="cs-CZ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cs-CZ" altLang="cs-CZ"/>
              <a:t>1.Schůzka – SWOT analýza, kritická témata a oblasti</a:t>
            </a:r>
          </a:p>
          <a:p>
            <a:pPr marL="609600" indent="-609600">
              <a:buFontTx/>
              <a:buNone/>
            </a:pPr>
            <a:endParaRPr lang="cs-CZ" altLang="cs-CZ"/>
          </a:p>
          <a:p>
            <a:pPr marL="609600" indent="-609600">
              <a:buFontTx/>
              <a:buNone/>
            </a:pPr>
            <a:r>
              <a:rPr lang="cs-CZ" altLang="cs-CZ"/>
              <a:t>2.Schůzka - Cíle a priority</a:t>
            </a:r>
          </a:p>
          <a:p>
            <a:pPr marL="609600" indent="-609600">
              <a:buFontTx/>
              <a:buNone/>
            </a:pPr>
            <a:endParaRPr lang="cs-CZ" altLang="cs-CZ"/>
          </a:p>
          <a:p>
            <a:pPr marL="609600" indent="-609600">
              <a:buFontTx/>
              <a:buNone/>
            </a:pPr>
            <a:r>
              <a:rPr lang="cs-CZ" altLang="cs-CZ"/>
              <a:t>3.Schůzka - Výběr projektů do priorit</a:t>
            </a:r>
          </a:p>
          <a:p>
            <a:pPr marL="609600" indent="-609600">
              <a:buFontTx/>
              <a:buNone/>
            </a:pPr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Řídící skupina</a:t>
            </a:r>
            <a:endParaRPr lang="en-US" altLang="cs-CZ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1.Schůzka – Vize Bruntálu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/>
              <a:t>2.Schůzka – systém řízení projektů vedením radnice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/>
              <a:t>3.Schůzka – integrace vybraných projektů do IPRM</a:t>
            </a:r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kroky - termíny</a:t>
            </a:r>
            <a:endParaRPr lang="en-US" altLang="cs-CZ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Pracovní skupiny</a:t>
            </a:r>
          </a:p>
          <a:p>
            <a:endParaRPr lang="cs-CZ" altLang="cs-CZ"/>
          </a:p>
          <a:p>
            <a:r>
              <a:rPr lang="cs-CZ" altLang="cs-CZ"/>
              <a:t>Řídící skupina</a:t>
            </a:r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5472113" cy="1143000"/>
          </a:xfrm>
        </p:spPr>
        <p:txBody>
          <a:bodyPr/>
          <a:lstStyle/>
          <a:p>
            <a:r>
              <a:rPr lang="cs-CZ" altLang="cs-CZ" sz="3600">
                <a:latin typeface="Verdana" pitchFamily="34" charset="0"/>
              </a:rPr>
              <a:t>Děkuji za pozornost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6481762" cy="453548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/>
              <a:t> </a:t>
            </a:r>
            <a:endParaRPr lang="cs-CZ" altLang="cs-CZ" sz="4000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 sz="2400" b="1">
                <a:latin typeface="Verdana" pitchFamily="34" charset="0"/>
              </a:rPr>
              <a:t>Zdeněk Hušek</a:t>
            </a:r>
          </a:p>
          <a:p>
            <a:pPr>
              <a:buFontTx/>
              <a:buNone/>
            </a:pPr>
            <a:r>
              <a:rPr lang="cs-CZ" altLang="cs-CZ" sz="2400" b="1">
                <a:latin typeface="Verdana" pitchFamily="34" charset="0"/>
              </a:rPr>
              <a:t> </a:t>
            </a:r>
          </a:p>
          <a:p>
            <a:pPr>
              <a:buFontTx/>
              <a:buNone/>
            </a:pPr>
            <a:r>
              <a:rPr lang="cs-CZ" altLang="cs-CZ" sz="2000" b="1">
                <a:latin typeface="Verdana" pitchFamily="34" charset="0"/>
              </a:rPr>
              <a:t>MEPCO</a:t>
            </a:r>
            <a:r>
              <a:rPr lang="cs-CZ" altLang="cs-CZ" sz="2000">
                <a:latin typeface="Verdana" pitchFamily="34" charset="0"/>
              </a:rPr>
              <a:t> - Mezinárodní poradenské centrum obcí</a:t>
            </a:r>
          </a:p>
          <a:p>
            <a:pPr>
              <a:buFontTx/>
              <a:buNone/>
            </a:pPr>
            <a:endParaRPr lang="cs-CZ" altLang="cs-CZ" sz="2400" b="1">
              <a:latin typeface="Verdana" pitchFamily="34" charset="0"/>
            </a:endParaRPr>
          </a:p>
          <a:p>
            <a:pPr>
              <a:buFontTx/>
              <a:buNone/>
            </a:pPr>
            <a:r>
              <a:rPr lang="cs-CZ" altLang="cs-CZ" sz="2400" b="1">
                <a:latin typeface="Verdana" pitchFamily="34" charset="0"/>
              </a:rPr>
              <a:t>Tel: 	  731 44 55 52</a:t>
            </a:r>
          </a:p>
          <a:p>
            <a:pPr>
              <a:buFontTx/>
              <a:buNone/>
            </a:pPr>
            <a:endParaRPr lang="cs-CZ" altLang="cs-CZ" sz="2400" b="1">
              <a:latin typeface="Verdana" pitchFamily="34" charset="0"/>
            </a:endParaRPr>
          </a:p>
          <a:p>
            <a:pPr>
              <a:buFontTx/>
              <a:buNone/>
            </a:pPr>
            <a:r>
              <a:rPr lang="cs-CZ" altLang="cs-CZ" sz="2400" b="1">
                <a:latin typeface="Verdana" pitchFamily="34" charset="0"/>
              </a:rPr>
              <a:t>Email: zdenek.husek</a:t>
            </a:r>
            <a:r>
              <a:rPr lang="en-US" altLang="cs-CZ" sz="2400" b="1">
                <a:latin typeface="Verdana" pitchFamily="34" charset="0"/>
              </a:rPr>
              <a:t>@mepco.cz</a:t>
            </a:r>
            <a:endParaRPr lang="cs-CZ" altLang="cs-CZ" sz="24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>
                <a:latin typeface="Verdana" pitchFamily="34" charset="0"/>
              </a:rPr>
              <a:t>MEPCO – vybrané reference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>
                <a:latin typeface="Verdana" pitchFamily="34" charset="0"/>
              </a:rPr>
              <a:t>Člen konsorcia Národní rozvojový plán</a:t>
            </a:r>
          </a:p>
          <a:p>
            <a:r>
              <a:rPr lang="cs-CZ" altLang="cs-CZ" sz="2800">
                <a:latin typeface="Verdana" pitchFamily="34" charset="0"/>
              </a:rPr>
              <a:t>Člen konsorcia Evaluace SROP</a:t>
            </a:r>
          </a:p>
          <a:p>
            <a:r>
              <a:rPr lang="cs-CZ" altLang="cs-CZ" sz="2800">
                <a:latin typeface="Verdana" pitchFamily="34" charset="0"/>
              </a:rPr>
              <a:t>Strategie Vsetín metodou BSC</a:t>
            </a:r>
          </a:p>
          <a:p>
            <a:r>
              <a:rPr lang="cs-CZ" altLang="cs-CZ" sz="2800">
                <a:latin typeface="Verdana" pitchFamily="34" charset="0"/>
              </a:rPr>
              <a:t>Fondová strategie Chomutov</a:t>
            </a:r>
          </a:p>
          <a:p>
            <a:r>
              <a:rPr lang="cs-CZ" altLang="cs-CZ" sz="2800">
                <a:latin typeface="Verdana" pitchFamily="34" charset="0"/>
              </a:rPr>
              <a:t>Člen konsorcia ROP Jihozápad</a:t>
            </a:r>
          </a:p>
          <a:p>
            <a:r>
              <a:rPr lang="cs-CZ" altLang="cs-CZ" sz="2800">
                <a:latin typeface="Verdana" pitchFamily="34" charset="0"/>
              </a:rPr>
              <a:t>Konzultant VIP Chomutov/Most</a:t>
            </a:r>
          </a:p>
          <a:p>
            <a:r>
              <a:rPr lang="cs-CZ" altLang="cs-CZ" sz="2800">
                <a:latin typeface="Verdana" pitchFamily="34" charset="0"/>
              </a:rPr>
              <a:t>Technologická centra Vsetín, Hradec Králové, Jihlava</a:t>
            </a:r>
          </a:p>
          <a:p>
            <a:r>
              <a:rPr lang="cs-CZ" altLang="cs-CZ" sz="2800">
                <a:latin typeface="Verdana" pitchFamily="34" charset="0"/>
              </a:rPr>
              <a:t>Integrovaný plán Zlín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Tým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>
                <a:latin typeface="Verdana" pitchFamily="34" charset="0"/>
              </a:rPr>
              <a:t>Zdeněk Hušek – team leader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latin typeface="Verdana" pitchFamily="34" charset="0"/>
              </a:rPr>
              <a:t>Petr Czekaj – ekonomika a implementace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latin typeface="Verdana" pitchFamily="34" charset="0"/>
              </a:rPr>
              <a:t>Zdeněk Fischer – lidské zdroje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latin typeface="Verdana" pitchFamily="34" charset="0"/>
              </a:rPr>
              <a:t>Jiřina Bergatt Jackson – urbanista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latin typeface="Verdana" pitchFamily="34" charset="0"/>
              </a:rPr>
              <a:t>Zdeněk Výborný, cestovní ruch, infrastruktura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latin typeface="Verdana" pitchFamily="34" charset="0"/>
              </a:rPr>
              <a:t>Martina Šlapáková – analýzy, rešerše, bezpečné město, finalizace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333375"/>
            <a:ext cx="5792788" cy="1143000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Strukturální fondy po 2007</a:t>
            </a:r>
            <a:endParaRPr lang="en-GB" altLang="cs-CZ" sz="3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050" y="1773238"/>
            <a:ext cx="7404100" cy="467995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1800" b="1">
                <a:latin typeface="Verdana" pitchFamily="34" charset="0"/>
              </a:rPr>
              <a:t>Nařízení ERDF</a:t>
            </a:r>
            <a:r>
              <a:rPr lang="cs-CZ" altLang="cs-CZ" sz="1800">
                <a:latin typeface="Verdana" pitchFamily="34" charset="0"/>
              </a:rPr>
              <a:t> </a:t>
            </a:r>
          </a:p>
          <a:p>
            <a:pPr>
              <a:buFontTx/>
              <a:buNone/>
            </a:pPr>
            <a:r>
              <a:rPr lang="cs-CZ" altLang="cs-CZ" sz="1800">
                <a:latin typeface="Verdana" pitchFamily="34" charset="0"/>
              </a:rPr>
              <a:t>Čl. 8 Udržitelný rozvoj měst</a:t>
            </a:r>
          </a:p>
          <a:p>
            <a:pPr>
              <a:buFontTx/>
              <a:buNone/>
            </a:pPr>
            <a:r>
              <a:rPr lang="cs-CZ" altLang="cs-CZ" sz="1800">
                <a:latin typeface="Verdana" pitchFamily="34" charset="0"/>
              </a:rPr>
              <a:t>Vedle činností uvedených v článcích 4 a 5 tohoto nařízení může EFRR, v případě opatření týkajících se </a:t>
            </a:r>
            <a:r>
              <a:rPr lang="cs-CZ" altLang="cs-CZ" sz="1800" b="1">
                <a:latin typeface="Verdana" pitchFamily="34" charset="0"/>
              </a:rPr>
              <a:t>udržitelného rozvoje měst</a:t>
            </a:r>
            <a:r>
              <a:rPr lang="cs-CZ" altLang="cs-CZ" sz="1800">
                <a:latin typeface="Verdana" pitchFamily="34" charset="0"/>
              </a:rPr>
              <a:t> podle čl. 36 odst. 4 písm. a) nařízení (ES) č. (…),ve vhodných případech podpořit rozvoj účastnických, integrovaných a udržitelných strategií za účelem řešení vysoké koncentrace hospodářských, environmentálních a sociálních problémů, s nimiž se potýkají městské oblasti</a:t>
            </a:r>
          </a:p>
          <a:p>
            <a:pPr>
              <a:buFontTx/>
              <a:buNone/>
            </a:pPr>
            <a:r>
              <a:rPr lang="cs-CZ" altLang="cs-CZ" sz="1800">
                <a:latin typeface="Verdana" pitchFamily="34" charset="0"/>
              </a:rPr>
              <a:t>Tato činnost může kombinovat </a:t>
            </a:r>
            <a:r>
              <a:rPr lang="cs-CZ" altLang="cs-CZ" sz="1800" b="1">
                <a:latin typeface="Verdana" pitchFamily="34" charset="0"/>
              </a:rPr>
              <a:t>obnovu fyzického prostředí</a:t>
            </a:r>
            <a:r>
              <a:rPr lang="cs-CZ" altLang="cs-CZ" sz="1800">
                <a:latin typeface="Verdana" pitchFamily="34" charset="0"/>
              </a:rPr>
              <a:t>, </a:t>
            </a:r>
            <a:r>
              <a:rPr lang="cs-CZ" altLang="cs-CZ" sz="1800" b="1">
                <a:latin typeface="Verdana" pitchFamily="34" charset="0"/>
              </a:rPr>
              <a:t>asanaci starých průmyslových areálů</a:t>
            </a:r>
            <a:r>
              <a:rPr lang="cs-CZ" altLang="cs-CZ" sz="1800">
                <a:latin typeface="Verdana" pitchFamily="34" charset="0"/>
              </a:rPr>
              <a:t> a </a:t>
            </a:r>
            <a:r>
              <a:rPr lang="cs-CZ" altLang="cs-CZ" sz="1800" b="1">
                <a:latin typeface="Verdana" pitchFamily="34" charset="0"/>
              </a:rPr>
              <a:t>zachování a rozvoj historického a kulturního dědictví</a:t>
            </a:r>
            <a:r>
              <a:rPr lang="cs-CZ" altLang="cs-CZ" sz="1800">
                <a:latin typeface="Verdana" pitchFamily="34" charset="0"/>
              </a:rPr>
              <a:t> s opatřeními na </a:t>
            </a:r>
            <a:r>
              <a:rPr lang="cs-CZ" altLang="cs-CZ" sz="1800" b="1">
                <a:latin typeface="Verdana" pitchFamily="34" charset="0"/>
              </a:rPr>
              <a:t>podporu podnikavosti</a:t>
            </a:r>
            <a:r>
              <a:rPr lang="cs-CZ" altLang="cs-CZ" sz="1800">
                <a:latin typeface="Verdana" pitchFamily="34" charset="0"/>
              </a:rPr>
              <a:t>, místní </a:t>
            </a:r>
            <a:r>
              <a:rPr lang="cs-CZ" altLang="cs-CZ" sz="1800" b="1">
                <a:latin typeface="Verdana" pitchFamily="34" charset="0"/>
              </a:rPr>
              <a:t>zaměstnanosti</a:t>
            </a:r>
            <a:r>
              <a:rPr lang="cs-CZ" altLang="cs-CZ" sz="1800">
                <a:latin typeface="Verdana" pitchFamily="34" charset="0"/>
              </a:rPr>
              <a:t> a </a:t>
            </a:r>
            <a:r>
              <a:rPr lang="cs-CZ" altLang="cs-CZ" sz="1800" b="1">
                <a:latin typeface="Verdana" pitchFamily="34" charset="0"/>
              </a:rPr>
              <a:t>rozvoj společenství</a:t>
            </a:r>
            <a:r>
              <a:rPr lang="cs-CZ" altLang="cs-CZ" sz="1800">
                <a:latin typeface="Verdana" pitchFamily="34" charset="0"/>
              </a:rPr>
              <a:t>, jakož i poskytování </a:t>
            </a:r>
            <a:r>
              <a:rPr lang="cs-CZ" altLang="cs-CZ" sz="1800" b="1">
                <a:latin typeface="Verdana" pitchFamily="34" charset="0"/>
              </a:rPr>
              <a:t>služeb obyvatelstvu</a:t>
            </a:r>
            <a:r>
              <a:rPr lang="cs-CZ" altLang="cs-CZ" sz="1800">
                <a:latin typeface="Verdana" pitchFamily="34" charset="0"/>
              </a:rPr>
              <a:t> s ohledem na měnící se demografické struktury.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ChangeArrowheads="1"/>
          </p:cNvSpPr>
          <p:nvPr/>
        </p:nvSpPr>
        <p:spPr bwMode="auto">
          <a:xfrm>
            <a:off x="1200150" y="1412875"/>
            <a:ext cx="1852613" cy="5762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A52B0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200" b="1" i="1">
                <a:solidFill>
                  <a:srgbClr val="14407E"/>
                </a:solidFill>
                <a:latin typeface="Arial" pitchFamily="34" charset="0"/>
              </a:rPr>
              <a:t>Konvergence (Cíl1)</a:t>
            </a:r>
          </a:p>
        </p:txBody>
      </p:sp>
      <p:sp>
        <p:nvSpPr>
          <p:cNvPr id="185347" name="AutoShape 3"/>
          <p:cNvSpPr>
            <a:spLocks noChangeArrowheads="1"/>
          </p:cNvSpPr>
          <p:nvPr/>
        </p:nvSpPr>
        <p:spPr bwMode="auto">
          <a:xfrm>
            <a:off x="5797550" y="1412875"/>
            <a:ext cx="1782763" cy="5762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A52B0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 i="1">
                <a:solidFill>
                  <a:srgbClr val="14407E"/>
                </a:solidFill>
                <a:latin typeface="Arial" pitchFamily="34" charset="0"/>
              </a:rPr>
              <a:t>Evropská územ. spolupráce (Cíl 3)</a:t>
            </a:r>
          </a:p>
        </p:txBody>
      </p:sp>
      <p:sp>
        <p:nvSpPr>
          <p:cNvPr id="185348" name="AutoShape 4"/>
          <p:cNvSpPr>
            <a:spLocks noChangeArrowheads="1"/>
          </p:cNvSpPr>
          <p:nvPr/>
        </p:nvSpPr>
        <p:spPr bwMode="auto">
          <a:xfrm>
            <a:off x="582613" y="2133600"/>
            <a:ext cx="2058987" cy="3603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ŽP (MŽP)</a:t>
            </a:r>
          </a:p>
        </p:txBody>
      </p:sp>
      <p:sp>
        <p:nvSpPr>
          <p:cNvPr id="185349" name="AutoShape 5"/>
          <p:cNvSpPr>
            <a:spLocks noChangeArrowheads="1"/>
          </p:cNvSpPr>
          <p:nvPr/>
        </p:nvSpPr>
        <p:spPr bwMode="auto">
          <a:xfrm>
            <a:off x="582613" y="2636838"/>
            <a:ext cx="2058987" cy="36036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Doprava (MD)</a:t>
            </a:r>
          </a:p>
        </p:txBody>
      </p:sp>
      <p:sp>
        <p:nvSpPr>
          <p:cNvPr id="185350" name="AutoShape 6"/>
          <p:cNvSpPr>
            <a:spLocks noChangeArrowheads="1"/>
          </p:cNvSpPr>
          <p:nvPr/>
        </p:nvSpPr>
        <p:spPr bwMode="auto">
          <a:xfrm>
            <a:off x="582613" y="3213100"/>
            <a:ext cx="2058987" cy="3603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Vzdělávání (MŠMT)</a:t>
            </a:r>
          </a:p>
        </p:txBody>
      </p:sp>
      <p:sp>
        <p:nvSpPr>
          <p:cNvPr id="185351" name="AutoShape 7"/>
          <p:cNvSpPr>
            <a:spLocks noChangeArrowheads="1"/>
          </p:cNvSpPr>
          <p:nvPr/>
        </p:nvSpPr>
        <p:spPr bwMode="auto">
          <a:xfrm>
            <a:off x="582613" y="3717925"/>
            <a:ext cx="2058987" cy="3603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Zaměstnanost (MPSV)</a:t>
            </a:r>
          </a:p>
        </p:txBody>
      </p:sp>
      <p:sp>
        <p:nvSpPr>
          <p:cNvPr id="185352" name="AutoShape 8"/>
          <p:cNvSpPr>
            <a:spLocks noChangeArrowheads="1"/>
          </p:cNvSpPr>
          <p:nvPr/>
        </p:nvSpPr>
        <p:spPr bwMode="auto">
          <a:xfrm>
            <a:off x="582613" y="4221163"/>
            <a:ext cx="2058987" cy="36036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Podnik. konkurencesch. (MPO)</a:t>
            </a:r>
          </a:p>
        </p:txBody>
      </p:sp>
      <p:sp>
        <p:nvSpPr>
          <p:cNvPr id="185353" name="AutoShape 9"/>
          <p:cNvSpPr>
            <a:spLocks noChangeArrowheads="1"/>
          </p:cNvSpPr>
          <p:nvPr/>
        </p:nvSpPr>
        <p:spPr bwMode="auto">
          <a:xfrm>
            <a:off x="582613" y="4710113"/>
            <a:ext cx="2058987" cy="36036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VaV, znalost ekon. (MŠMT, UV)</a:t>
            </a:r>
          </a:p>
        </p:txBody>
      </p:sp>
      <p:grpSp>
        <p:nvGrpSpPr>
          <p:cNvPr id="185354" name="Group 10"/>
          <p:cNvGrpSpPr>
            <a:grpSpLocks/>
          </p:cNvGrpSpPr>
          <p:nvPr/>
        </p:nvGrpSpPr>
        <p:grpSpPr bwMode="auto">
          <a:xfrm>
            <a:off x="582613" y="5157788"/>
            <a:ext cx="3430587" cy="631825"/>
            <a:chOff x="385" y="3295"/>
            <a:chExt cx="2268" cy="317"/>
          </a:xfrm>
        </p:grpSpPr>
        <p:sp>
          <p:nvSpPr>
            <p:cNvPr id="185355" name="AutoShape 11"/>
            <p:cNvSpPr>
              <a:spLocks noChangeArrowheads="1"/>
            </p:cNvSpPr>
            <p:nvPr/>
          </p:nvSpPr>
          <p:spPr bwMode="auto">
            <a:xfrm>
              <a:off x="1292" y="3295"/>
              <a:ext cx="1361" cy="181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ROPX</a:t>
              </a:r>
            </a:p>
          </p:txBody>
        </p:sp>
        <p:sp>
          <p:nvSpPr>
            <p:cNvPr id="185356" name="AutoShape 12"/>
            <p:cNvSpPr>
              <a:spLocks noChangeArrowheads="1"/>
            </p:cNvSpPr>
            <p:nvPr/>
          </p:nvSpPr>
          <p:spPr bwMode="auto">
            <a:xfrm>
              <a:off x="995" y="3340"/>
              <a:ext cx="1361" cy="181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ROP2</a:t>
              </a:r>
            </a:p>
          </p:txBody>
        </p:sp>
        <p:sp>
          <p:nvSpPr>
            <p:cNvPr id="185357" name="AutoShape 13"/>
            <p:cNvSpPr>
              <a:spLocks noChangeArrowheads="1"/>
            </p:cNvSpPr>
            <p:nvPr/>
          </p:nvSpPr>
          <p:spPr bwMode="auto">
            <a:xfrm>
              <a:off x="683" y="3386"/>
              <a:ext cx="1361" cy="181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ROP1</a:t>
              </a:r>
            </a:p>
          </p:txBody>
        </p:sp>
        <p:sp>
          <p:nvSpPr>
            <p:cNvPr id="185358" name="AutoShape 14"/>
            <p:cNvSpPr>
              <a:spLocks noChangeArrowheads="1"/>
            </p:cNvSpPr>
            <p:nvPr/>
          </p:nvSpPr>
          <p:spPr bwMode="auto">
            <a:xfrm>
              <a:off x="385" y="3431"/>
              <a:ext cx="1361" cy="181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IOP (MMR)</a:t>
              </a:r>
            </a:p>
          </p:txBody>
        </p:sp>
      </p:grpSp>
      <p:sp>
        <p:nvSpPr>
          <p:cNvPr id="185359" name="AutoShape 15"/>
          <p:cNvSpPr>
            <a:spLocks noChangeArrowheads="1"/>
          </p:cNvSpPr>
          <p:nvPr/>
        </p:nvSpPr>
        <p:spPr bwMode="auto">
          <a:xfrm>
            <a:off x="582613" y="5948363"/>
            <a:ext cx="2058987" cy="36036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TP NSR (MMR)</a:t>
            </a:r>
          </a:p>
        </p:txBody>
      </p:sp>
      <p:cxnSp>
        <p:nvCxnSpPr>
          <p:cNvPr id="185360" name="AutoShape 16"/>
          <p:cNvCxnSpPr>
            <a:cxnSpLocks noChangeShapeType="1"/>
            <a:stCxn id="185346" idx="2"/>
            <a:endCxn id="185348" idx="3"/>
          </p:cNvCxnSpPr>
          <p:nvPr/>
        </p:nvCxnSpPr>
        <p:spPr bwMode="auto">
          <a:xfrm rot="16200000" flipH="1">
            <a:off x="2353469" y="1881981"/>
            <a:ext cx="311150" cy="554038"/>
          </a:xfrm>
          <a:prstGeom prst="bentConnector4">
            <a:avLst>
              <a:gd name="adj1" fmla="val 18366"/>
              <a:gd name="adj2" fmla="val 138681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1" name="AutoShape 17"/>
          <p:cNvCxnSpPr>
            <a:cxnSpLocks noChangeShapeType="1"/>
            <a:stCxn id="185348" idx="3"/>
            <a:endCxn id="185349" idx="3"/>
          </p:cNvCxnSpPr>
          <p:nvPr/>
        </p:nvCxnSpPr>
        <p:spPr bwMode="auto">
          <a:xfrm>
            <a:off x="2786063" y="2314575"/>
            <a:ext cx="1587" cy="503238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2" name="AutoShape 18"/>
          <p:cNvCxnSpPr>
            <a:cxnSpLocks noChangeShapeType="1"/>
            <a:stCxn id="185349" idx="3"/>
            <a:endCxn id="185350" idx="3"/>
          </p:cNvCxnSpPr>
          <p:nvPr/>
        </p:nvCxnSpPr>
        <p:spPr bwMode="auto">
          <a:xfrm>
            <a:off x="2786063" y="2817813"/>
            <a:ext cx="1587" cy="576262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3" name="AutoShape 19"/>
          <p:cNvCxnSpPr>
            <a:cxnSpLocks noChangeShapeType="1"/>
            <a:stCxn id="185350" idx="3"/>
            <a:endCxn id="185351" idx="3"/>
          </p:cNvCxnSpPr>
          <p:nvPr/>
        </p:nvCxnSpPr>
        <p:spPr bwMode="auto">
          <a:xfrm>
            <a:off x="2786063" y="3394075"/>
            <a:ext cx="1587" cy="504825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4" name="AutoShape 20"/>
          <p:cNvCxnSpPr>
            <a:cxnSpLocks noChangeShapeType="1"/>
            <a:stCxn id="185351" idx="3"/>
            <a:endCxn id="185352" idx="3"/>
          </p:cNvCxnSpPr>
          <p:nvPr/>
        </p:nvCxnSpPr>
        <p:spPr bwMode="auto">
          <a:xfrm>
            <a:off x="2786063" y="3898900"/>
            <a:ext cx="1587" cy="503238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5" name="AutoShape 21"/>
          <p:cNvCxnSpPr>
            <a:cxnSpLocks noChangeShapeType="1"/>
            <a:stCxn id="185352" idx="3"/>
            <a:endCxn id="185353" idx="3"/>
          </p:cNvCxnSpPr>
          <p:nvPr/>
        </p:nvCxnSpPr>
        <p:spPr bwMode="auto">
          <a:xfrm>
            <a:off x="2786063" y="4402138"/>
            <a:ext cx="1587" cy="488950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6" name="AutoShape 22"/>
          <p:cNvCxnSpPr>
            <a:cxnSpLocks noChangeShapeType="1"/>
            <a:stCxn id="185353" idx="3"/>
            <a:endCxn id="185358" idx="3"/>
          </p:cNvCxnSpPr>
          <p:nvPr/>
        </p:nvCxnSpPr>
        <p:spPr bwMode="auto">
          <a:xfrm>
            <a:off x="2786063" y="4891088"/>
            <a:ext cx="1587" cy="719137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67" name="AutoShape 23"/>
          <p:cNvCxnSpPr>
            <a:cxnSpLocks noChangeShapeType="1"/>
            <a:stCxn id="185358" idx="3"/>
            <a:endCxn id="185359" idx="3"/>
          </p:cNvCxnSpPr>
          <p:nvPr/>
        </p:nvCxnSpPr>
        <p:spPr bwMode="auto">
          <a:xfrm>
            <a:off x="2786063" y="5610225"/>
            <a:ext cx="1587" cy="519113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368" name="AutoShape 24"/>
          <p:cNvSpPr>
            <a:spLocks noChangeArrowheads="1"/>
          </p:cNvSpPr>
          <p:nvPr/>
        </p:nvSpPr>
        <p:spPr bwMode="auto">
          <a:xfrm>
            <a:off x="3341688" y="1412875"/>
            <a:ext cx="1990725" cy="5762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A52B0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 i="1">
                <a:solidFill>
                  <a:srgbClr val="14407E"/>
                </a:solidFill>
                <a:latin typeface="Arial" pitchFamily="34" charset="0"/>
              </a:rPr>
              <a:t>Region. Konkurencesch. a zaměstnanost (Cíl 2)</a:t>
            </a:r>
          </a:p>
        </p:txBody>
      </p:sp>
      <p:sp>
        <p:nvSpPr>
          <p:cNvPr id="185369" name="AutoShape 25"/>
          <p:cNvSpPr>
            <a:spLocks noChangeArrowheads="1"/>
          </p:cNvSpPr>
          <p:nvPr/>
        </p:nvSpPr>
        <p:spPr bwMode="auto">
          <a:xfrm>
            <a:off x="3317875" y="2133600"/>
            <a:ext cx="2058988" cy="3603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Praha (ERDF)</a:t>
            </a:r>
          </a:p>
        </p:txBody>
      </p:sp>
      <p:sp>
        <p:nvSpPr>
          <p:cNvPr id="185370" name="AutoShape 26"/>
          <p:cNvSpPr>
            <a:spLocks noChangeArrowheads="1"/>
          </p:cNvSpPr>
          <p:nvPr/>
        </p:nvSpPr>
        <p:spPr bwMode="auto">
          <a:xfrm>
            <a:off x="3313113" y="2636838"/>
            <a:ext cx="2057400" cy="36036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OP Praha (ESF)</a:t>
            </a:r>
          </a:p>
        </p:txBody>
      </p:sp>
      <p:sp>
        <p:nvSpPr>
          <p:cNvPr id="185371" name="AutoShape 27"/>
          <p:cNvSpPr>
            <a:spLocks noChangeArrowheads="1"/>
          </p:cNvSpPr>
          <p:nvPr/>
        </p:nvSpPr>
        <p:spPr bwMode="auto">
          <a:xfrm>
            <a:off x="6243638" y="2133600"/>
            <a:ext cx="1404937" cy="360363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Meziregionální spolupráce</a:t>
            </a:r>
          </a:p>
        </p:txBody>
      </p:sp>
      <p:sp>
        <p:nvSpPr>
          <p:cNvPr id="185372" name="AutoShape 28"/>
          <p:cNvSpPr>
            <a:spLocks noChangeArrowheads="1"/>
          </p:cNvSpPr>
          <p:nvPr/>
        </p:nvSpPr>
        <p:spPr bwMode="auto">
          <a:xfrm>
            <a:off x="6243638" y="2636838"/>
            <a:ext cx="1404937" cy="36036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1440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altLang="cs-CZ" sz="1200" b="1">
                <a:solidFill>
                  <a:srgbClr val="14407E"/>
                </a:solidFill>
                <a:latin typeface="Arial" pitchFamily="34" charset="0"/>
              </a:rPr>
              <a:t>Nadnárodní spolupráce</a:t>
            </a:r>
          </a:p>
        </p:txBody>
      </p:sp>
      <p:cxnSp>
        <p:nvCxnSpPr>
          <p:cNvPr id="185373" name="AutoShape 29"/>
          <p:cNvCxnSpPr>
            <a:cxnSpLocks noChangeShapeType="1"/>
            <a:stCxn id="185368" idx="3"/>
            <a:endCxn id="185369" idx="3"/>
          </p:cNvCxnSpPr>
          <p:nvPr/>
        </p:nvCxnSpPr>
        <p:spPr bwMode="auto">
          <a:xfrm>
            <a:off x="5610225" y="1701800"/>
            <a:ext cx="47625" cy="612775"/>
          </a:xfrm>
          <a:prstGeom prst="bentConnector3">
            <a:avLst>
              <a:gd name="adj1" fmla="val 55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74" name="AutoShape 30"/>
          <p:cNvCxnSpPr>
            <a:cxnSpLocks noChangeShapeType="1"/>
            <a:stCxn id="185369" idx="3"/>
            <a:endCxn id="185370" idx="3"/>
          </p:cNvCxnSpPr>
          <p:nvPr/>
        </p:nvCxnSpPr>
        <p:spPr bwMode="auto">
          <a:xfrm flipH="1">
            <a:off x="5651500" y="2314575"/>
            <a:ext cx="6350" cy="503238"/>
          </a:xfrm>
          <a:prstGeom prst="bentConnector3">
            <a:avLst>
              <a:gd name="adj1" fmla="val -3375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75" name="AutoShape 31"/>
          <p:cNvCxnSpPr>
            <a:cxnSpLocks noChangeShapeType="1"/>
            <a:stCxn id="185347" idx="3"/>
            <a:endCxn id="185371" idx="3"/>
          </p:cNvCxnSpPr>
          <p:nvPr/>
        </p:nvCxnSpPr>
        <p:spPr bwMode="auto">
          <a:xfrm>
            <a:off x="7970838" y="1701800"/>
            <a:ext cx="71437" cy="612775"/>
          </a:xfrm>
          <a:prstGeom prst="bentConnector3">
            <a:avLst>
              <a:gd name="adj1" fmla="val 4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76" name="AutoShape 32"/>
          <p:cNvCxnSpPr>
            <a:cxnSpLocks noChangeShapeType="1"/>
            <a:stCxn id="185371" idx="3"/>
            <a:endCxn id="185372" idx="3"/>
          </p:cNvCxnSpPr>
          <p:nvPr/>
        </p:nvCxnSpPr>
        <p:spPr bwMode="auto">
          <a:xfrm>
            <a:off x="8042275" y="2314575"/>
            <a:ext cx="1588" cy="503238"/>
          </a:xfrm>
          <a:prstGeom prst="bentConnector3">
            <a:avLst>
              <a:gd name="adj1" fmla="val 135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5377" name="Group 33"/>
          <p:cNvGrpSpPr>
            <a:grpSpLocks/>
          </p:cNvGrpSpPr>
          <p:nvPr/>
        </p:nvGrpSpPr>
        <p:grpSpPr bwMode="auto">
          <a:xfrm>
            <a:off x="6249988" y="3213100"/>
            <a:ext cx="2085975" cy="542925"/>
            <a:chOff x="4120" y="2397"/>
            <a:chExt cx="1379" cy="342"/>
          </a:xfrm>
        </p:grpSpPr>
        <p:sp>
          <p:nvSpPr>
            <p:cNvPr id="185378" name="AutoShape 34"/>
            <p:cNvSpPr>
              <a:spLocks noChangeArrowheads="1"/>
            </p:cNvSpPr>
            <p:nvPr/>
          </p:nvSpPr>
          <p:spPr bwMode="auto">
            <a:xfrm>
              <a:off x="4547" y="2397"/>
              <a:ext cx="952" cy="228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CBCX</a:t>
              </a:r>
            </a:p>
          </p:txBody>
        </p:sp>
        <p:sp>
          <p:nvSpPr>
            <p:cNvPr id="185379" name="AutoShape 35"/>
            <p:cNvSpPr>
              <a:spLocks noChangeArrowheads="1"/>
            </p:cNvSpPr>
            <p:nvPr/>
          </p:nvSpPr>
          <p:spPr bwMode="auto">
            <a:xfrm>
              <a:off x="4329" y="2455"/>
              <a:ext cx="952" cy="228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CBC2</a:t>
              </a:r>
            </a:p>
          </p:txBody>
        </p:sp>
        <p:sp>
          <p:nvSpPr>
            <p:cNvPr id="185380" name="AutoShape 36"/>
            <p:cNvSpPr>
              <a:spLocks noChangeArrowheads="1"/>
            </p:cNvSpPr>
            <p:nvPr/>
          </p:nvSpPr>
          <p:spPr bwMode="auto">
            <a:xfrm>
              <a:off x="4120" y="2512"/>
              <a:ext cx="952" cy="227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1440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200" b="1">
                  <a:solidFill>
                    <a:srgbClr val="14407E"/>
                  </a:solidFill>
                  <a:latin typeface="Arial" pitchFamily="34" charset="0"/>
                </a:rPr>
                <a:t>CBC</a:t>
              </a:r>
            </a:p>
          </p:txBody>
        </p:sp>
      </p:grpSp>
      <p:sp>
        <p:nvSpPr>
          <p:cNvPr id="185381" name="Rectangle 37"/>
          <p:cNvSpPr>
            <a:spLocks noChangeArrowheads="1"/>
          </p:cNvSpPr>
          <p:nvPr/>
        </p:nvSpPr>
        <p:spPr bwMode="auto">
          <a:xfrm>
            <a:off x="514350" y="477838"/>
            <a:ext cx="1920875" cy="503237"/>
          </a:xfrm>
          <a:prstGeom prst="rect">
            <a:avLst/>
          </a:prstGeom>
          <a:noFill/>
          <a:ln w="28575" algn="ctr">
            <a:solidFill>
              <a:srgbClr val="14407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300" b="1">
                <a:solidFill>
                  <a:srgbClr val="A52B02"/>
                </a:solidFill>
                <a:latin typeface="Arial" pitchFamily="34" charset="0"/>
              </a:rPr>
              <a:t>MF(Platební orgán)</a:t>
            </a:r>
          </a:p>
        </p:txBody>
      </p:sp>
      <p:cxnSp>
        <p:nvCxnSpPr>
          <p:cNvPr id="185382" name="AutoShape 38"/>
          <p:cNvCxnSpPr>
            <a:cxnSpLocks noChangeShapeType="1"/>
          </p:cNvCxnSpPr>
          <p:nvPr/>
        </p:nvCxnSpPr>
        <p:spPr bwMode="auto">
          <a:xfrm>
            <a:off x="7988300" y="2817813"/>
            <a:ext cx="42863" cy="758825"/>
          </a:xfrm>
          <a:prstGeom prst="bentConnector3">
            <a:avLst>
              <a:gd name="adj1" fmla="val 600000"/>
            </a:avLst>
          </a:prstGeom>
          <a:noFill/>
          <a:ln w="28575">
            <a:solidFill>
              <a:srgbClr val="A52B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383" name="Rectangle 39"/>
          <p:cNvSpPr>
            <a:spLocks noChangeArrowheads="1"/>
          </p:cNvSpPr>
          <p:nvPr/>
        </p:nvSpPr>
        <p:spPr bwMode="auto">
          <a:xfrm>
            <a:off x="6345238" y="476250"/>
            <a:ext cx="1920875" cy="503238"/>
          </a:xfrm>
          <a:prstGeom prst="rect">
            <a:avLst/>
          </a:prstGeom>
          <a:noFill/>
          <a:ln w="28575" algn="ctr">
            <a:solidFill>
              <a:srgbClr val="14407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300" b="1">
                <a:solidFill>
                  <a:srgbClr val="A52B02"/>
                </a:solidFill>
                <a:latin typeface="Arial" pitchFamily="34" charset="0"/>
              </a:rPr>
              <a:t>Evropská komise</a:t>
            </a:r>
          </a:p>
        </p:txBody>
      </p:sp>
      <p:sp>
        <p:nvSpPr>
          <p:cNvPr id="185384" name="Rectangle 40"/>
          <p:cNvSpPr>
            <a:spLocks noChangeArrowheads="1"/>
          </p:cNvSpPr>
          <p:nvPr/>
        </p:nvSpPr>
        <p:spPr bwMode="auto">
          <a:xfrm>
            <a:off x="3395663" y="476250"/>
            <a:ext cx="1920875" cy="503238"/>
          </a:xfrm>
          <a:prstGeom prst="rect">
            <a:avLst/>
          </a:prstGeom>
          <a:noFill/>
          <a:ln w="28575" algn="ctr">
            <a:solidFill>
              <a:srgbClr val="14407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300" b="1">
                <a:solidFill>
                  <a:srgbClr val="A52B02"/>
                </a:solidFill>
                <a:latin typeface="Arial" pitchFamily="34" charset="0"/>
              </a:rPr>
              <a:t>MMR (koordinátor NSR)</a:t>
            </a:r>
          </a:p>
        </p:txBody>
      </p:sp>
      <p:cxnSp>
        <p:nvCxnSpPr>
          <p:cNvPr id="185385" name="AutoShape 41"/>
          <p:cNvCxnSpPr>
            <a:cxnSpLocks noChangeShapeType="1"/>
            <a:stCxn id="185384" idx="1"/>
            <a:endCxn id="185381" idx="3"/>
          </p:cNvCxnSpPr>
          <p:nvPr/>
        </p:nvCxnSpPr>
        <p:spPr bwMode="auto">
          <a:xfrm flipH="1">
            <a:off x="2570163" y="728663"/>
            <a:ext cx="979487" cy="1587"/>
          </a:xfrm>
          <a:prstGeom prst="straightConnector1">
            <a:avLst/>
          </a:prstGeom>
          <a:noFill/>
          <a:ln w="28575">
            <a:solidFill>
              <a:srgbClr val="14407E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86" name="AutoShape 42"/>
          <p:cNvCxnSpPr>
            <a:cxnSpLocks noChangeShapeType="1"/>
            <a:stCxn id="185384" idx="3"/>
            <a:endCxn id="185383" idx="1"/>
          </p:cNvCxnSpPr>
          <p:nvPr/>
        </p:nvCxnSpPr>
        <p:spPr bwMode="auto">
          <a:xfrm>
            <a:off x="5594350" y="728663"/>
            <a:ext cx="1050925" cy="0"/>
          </a:xfrm>
          <a:prstGeom prst="straightConnector1">
            <a:avLst/>
          </a:prstGeom>
          <a:noFill/>
          <a:ln w="28575">
            <a:solidFill>
              <a:srgbClr val="14407E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87" name="AutoShape 43"/>
          <p:cNvCxnSpPr>
            <a:cxnSpLocks noChangeShapeType="1"/>
            <a:stCxn id="185384" idx="2"/>
            <a:endCxn id="185346" idx="0"/>
          </p:cNvCxnSpPr>
          <p:nvPr/>
        </p:nvCxnSpPr>
        <p:spPr bwMode="auto">
          <a:xfrm rot="5400000">
            <a:off x="3199606" y="26194"/>
            <a:ext cx="404813" cy="2339975"/>
          </a:xfrm>
          <a:prstGeom prst="bentConnector3">
            <a:avLst>
              <a:gd name="adj1" fmla="val 49806"/>
            </a:avLst>
          </a:prstGeom>
          <a:noFill/>
          <a:ln w="28575">
            <a:solidFill>
              <a:srgbClr val="14407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88" name="AutoShape 44"/>
          <p:cNvCxnSpPr>
            <a:cxnSpLocks noChangeShapeType="1"/>
            <a:stCxn id="185384" idx="2"/>
            <a:endCxn id="185368" idx="0"/>
          </p:cNvCxnSpPr>
          <p:nvPr/>
        </p:nvCxnSpPr>
        <p:spPr bwMode="auto">
          <a:xfrm rot="5400000">
            <a:off x="4359275" y="1185863"/>
            <a:ext cx="404813" cy="20637"/>
          </a:xfrm>
          <a:prstGeom prst="bentConnector3">
            <a:avLst>
              <a:gd name="adj1" fmla="val 49806"/>
            </a:avLst>
          </a:prstGeom>
          <a:noFill/>
          <a:ln w="28575">
            <a:solidFill>
              <a:srgbClr val="14407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389" name="AutoShape 45"/>
          <p:cNvCxnSpPr>
            <a:cxnSpLocks noChangeShapeType="1"/>
            <a:stCxn id="185384" idx="2"/>
            <a:endCxn id="185347" idx="0"/>
          </p:cNvCxnSpPr>
          <p:nvPr/>
        </p:nvCxnSpPr>
        <p:spPr bwMode="auto">
          <a:xfrm rot="16200000" flipH="1">
            <a:off x="5594350" y="-28575"/>
            <a:ext cx="404813" cy="2449513"/>
          </a:xfrm>
          <a:prstGeom prst="bentConnector3">
            <a:avLst>
              <a:gd name="adj1" fmla="val 49806"/>
            </a:avLst>
          </a:prstGeom>
          <a:noFill/>
          <a:ln w="28575">
            <a:solidFill>
              <a:srgbClr val="14407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390" name="Text Box 46"/>
          <p:cNvSpPr txBox="1">
            <a:spLocks noChangeArrowheads="1"/>
          </p:cNvSpPr>
          <p:nvPr/>
        </p:nvSpPr>
        <p:spPr bwMode="auto">
          <a:xfrm>
            <a:off x="4356100" y="4365625"/>
            <a:ext cx="39798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A52B0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altLang="cs-CZ" sz="2300">
                <a:solidFill>
                  <a:srgbClr val="14407E"/>
                </a:solidFill>
                <a:latin typeface="Arial" pitchFamily="34" charset="0"/>
              </a:rPr>
              <a:t>Pracovní návrh na koordinaci cílů politiky HSS EU</a:t>
            </a:r>
          </a:p>
          <a:p>
            <a:pPr algn="r"/>
            <a:endParaRPr lang="cs-CZ" altLang="cs-CZ" sz="1700">
              <a:solidFill>
                <a:srgbClr val="14407E"/>
              </a:solidFill>
              <a:latin typeface="Arial" pitchFamily="34" charset="0"/>
            </a:endParaRPr>
          </a:p>
          <a:p>
            <a:pPr algn="r"/>
            <a:r>
              <a:rPr lang="cs-CZ" altLang="cs-CZ" sz="1700">
                <a:solidFill>
                  <a:srgbClr val="14407E"/>
                </a:solidFill>
                <a:latin typeface="Arial" pitchFamily="34" charset="0"/>
              </a:rPr>
              <a:t>Uspořádání operačních programů (včetně regionálních) je pouze orientační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Verdana" pitchFamily="34" charset="0"/>
              </a:rPr>
              <a:t>Hlavní šance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Integrované projekty udržitelného rozvoje</a:t>
            </a:r>
          </a:p>
          <a:p>
            <a:pPr>
              <a:lnSpc>
                <a:spcPct val="90000"/>
              </a:lnSpc>
            </a:pPr>
            <a:r>
              <a:rPr lang="cs-CZ" altLang="cs-CZ"/>
              <a:t>„Chytrá administrativa“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Komplexní dopravní řešení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Lisabonská strategie</a:t>
            </a:r>
          </a:p>
          <a:p>
            <a:pPr>
              <a:lnSpc>
                <a:spcPct val="90000"/>
              </a:lnSpc>
            </a:pPr>
            <a:r>
              <a:rPr lang="cs-CZ" altLang="cs-CZ"/>
              <a:t>Uplatnění principu revolvingu</a:t>
            </a:r>
          </a:p>
          <a:p>
            <a:pPr>
              <a:lnSpc>
                <a:spcPct val="90000"/>
              </a:lnSpc>
            </a:pPr>
            <a:r>
              <a:rPr lang="cs-CZ" altLang="cs-CZ"/>
              <a:t>Mezinárodní projekty</a:t>
            </a:r>
          </a:p>
          <a:p>
            <a:pPr>
              <a:lnSpc>
                <a:spcPct val="90000"/>
              </a:lnSpc>
            </a:pPr>
            <a:r>
              <a:rPr lang="cs-CZ" altLang="cs-CZ"/>
              <a:t>Města jako implementační agentury??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6696075" cy="1143000"/>
          </a:xfrm>
        </p:spPr>
        <p:txBody>
          <a:bodyPr/>
          <a:lstStyle/>
          <a:p>
            <a:r>
              <a:rPr lang="cs-CZ" altLang="cs-CZ" sz="4000">
                <a:latin typeface="Verdana" pitchFamily="34" charset="0"/>
              </a:rPr>
              <a:t>Co to je integrovaný plán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6048375" cy="4535487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cs-CZ" altLang="cs-CZ" sz="2400"/>
              <a:t>Komplexní rozvojový nástroj logicky propojených a vzájemně podmíněných projektů zpravidla investiční a neinvestiční povahy</a:t>
            </a:r>
          </a:p>
          <a:p>
            <a:pPr>
              <a:buFontTx/>
              <a:buNone/>
            </a:pPr>
            <a:endParaRPr lang="cs-CZ" altLang="cs-CZ" sz="1600"/>
          </a:p>
          <a:p>
            <a:pPr>
              <a:buFontTx/>
              <a:buBlip>
                <a:blip r:embed="rId3"/>
              </a:buBlip>
            </a:pPr>
            <a:r>
              <a:rPr lang="cs-CZ" altLang="cs-CZ" sz="2400"/>
              <a:t>Při podpoře ze SF – vyžadují kombinované financování z více fondů nebo programů (OP)</a:t>
            </a:r>
          </a:p>
          <a:p>
            <a:pPr>
              <a:buFontTx/>
              <a:buNone/>
            </a:pPr>
            <a:endParaRPr lang="cs-CZ" altLang="cs-CZ" sz="1600"/>
          </a:p>
          <a:p>
            <a:pPr>
              <a:buFontTx/>
              <a:buBlip>
                <a:blip r:embed="rId3"/>
              </a:buBlip>
            </a:pPr>
            <a:r>
              <a:rPr lang="cs-CZ" altLang="cs-CZ" sz="2400">
                <a:latin typeface="Verdana" pitchFamily="34" charset="0"/>
              </a:rPr>
              <a:t>Strategická povaha IP</a:t>
            </a:r>
          </a:p>
          <a:p>
            <a:pPr>
              <a:buFontTx/>
              <a:buNone/>
            </a:pPr>
            <a:endParaRPr lang="cs-CZ" altLang="cs-CZ" sz="1600">
              <a:latin typeface="Verdana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cs-CZ" altLang="cs-CZ" sz="2400">
                <a:latin typeface="Verdana" pitchFamily="34" charset="0"/>
              </a:rPr>
              <a:t>Velikost, tj.spíše velké, zásadní projekty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720725" y="5522913"/>
            <a:ext cx="68262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cs-CZ" sz="13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6375" y="836613"/>
            <a:ext cx="7991475" cy="6340475"/>
          </a:xfrm>
          <a:noFill/>
          <a:ln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/>
              <a:t>vychází ze strategického dokumentu města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předkládá se řídícímu orgánu ROP ke schválení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představuje věcný a finanční závazek města realizovat obsažené  akce/projekty v období 2007-2013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aktualizace  každé 2 roky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příjemci: město, kraj, zřizované organizace, NNO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partnerství při zpracování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může kombinovat financování ze všech priorit ROP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křížové financování, kombinace „měkkých“ a „tvrdých“ aktivit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stanoví výstupy, výsledky a dopady, které budou realizací plánu dosaženy vzhledem k poměrné části indikátorů za celý ROP </a:t>
            </a:r>
          </a:p>
          <a:p>
            <a:pPr>
              <a:spcBef>
                <a:spcPct val="50000"/>
              </a:spcBef>
            </a:pPr>
            <a:r>
              <a:rPr lang="cs-CZ" altLang="cs-CZ" sz="2000" b="1"/>
              <a:t>pro předkládání, schvalování a financování jednotlivých projektů na bázi Integrovaného plánu platí zjednodušená procedura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0" y="223838"/>
            <a:ext cx="871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altLang="cs-CZ" sz="2000" b="1">
                <a:solidFill>
                  <a:schemeClr val="accent1"/>
                </a:solidFill>
              </a:rPr>
              <a:t>Základní požadavky    </a:t>
            </a:r>
            <a:endParaRPr lang="en-GB" altLang="cs-CZ" sz="20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pco">
  <a:themeElements>
    <a:clrScheme name="Mep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p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p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p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p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p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p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p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p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p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p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p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p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p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</TotalTime>
  <Words>996</Words>
  <Application>Microsoft Office PowerPoint</Application>
  <PresentationFormat>Vlastní</PresentationFormat>
  <Paragraphs>210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Verdana</vt:lpstr>
      <vt:lpstr>Times New Roman</vt:lpstr>
      <vt:lpstr>Wingdings</vt:lpstr>
      <vt:lpstr>Mepco</vt:lpstr>
      <vt:lpstr>Integrovaný plán rozvoje Města Bruntál  </vt:lpstr>
      <vt:lpstr>Obsah</vt:lpstr>
      <vt:lpstr>MEPCO – vybrané reference</vt:lpstr>
      <vt:lpstr>Tým</vt:lpstr>
      <vt:lpstr>Strukturální fondy po 2007</vt:lpstr>
      <vt:lpstr>Prezentace aplikace PowerPoint</vt:lpstr>
      <vt:lpstr>Hlavní šance</vt:lpstr>
      <vt:lpstr>Co to je integrovaný plán</vt:lpstr>
      <vt:lpstr>Prezentace aplikace PowerPoint</vt:lpstr>
      <vt:lpstr>Prezentace aplikace PowerPoint</vt:lpstr>
      <vt:lpstr>Vymezená území pro revitalizaci v rámci VIP Chomutov/Most</vt:lpstr>
      <vt:lpstr>Chytrá administrativa</vt:lpstr>
      <vt:lpstr>Princip revolvingu</vt:lpstr>
      <vt:lpstr>Nadnárodní spolupráce</vt:lpstr>
      <vt:lpstr>Struktura dokumentu</vt:lpstr>
      <vt:lpstr>Podklady pro práci</vt:lpstr>
      <vt:lpstr>Struktura</vt:lpstr>
      <vt:lpstr>Struktura</vt:lpstr>
      <vt:lpstr>Další postup</vt:lpstr>
      <vt:lpstr>Pracovní skupiny</vt:lpstr>
      <vt:lpstr>Řídící skupina</vt:lpstr>
      <vt:lpstr>Další kroky - termíny</vt:lpstr>
      <vt:lpstr>Děkuji za pozornost</vt:lpstr>
    </vt:vector>
  </TitlesOfParts>
  <Company>mepco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Stepanka Litecka</dc:creator>
  <cp:lastModifiedBy>hynek Alois</cp:lastModifiedBy>
  <cp:revision>25</cp:revision>
  <dcterms:created xsi:type="dcterms:W3CDTF">2005-07-22T12:52:57Z</dcterms:created>
  <dcterms:modified xsi:type="dcterms:W3CDTF">2014-03-12T15:40:07Z</dcterms:modified>
</cp:coreProperties>
</file>