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2" r:id="rId17"/>
    <p:sldId id="275" r:id="rId18"/>
    <p:sldId id="274" r:id="rId19"/>
    <p:sldId id="273" r:id="rId20"/>
    <p:sldId id="277" r:id="rId21"/>
    <p:sldId id="276"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71" d="100"/>
          <a:sy n="71" d="100"/>
        </p:scale>
        <p:origin x="84"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D52D820-1334-4698-ACD3-542528A79732}" type="datetimeFigureOut">
              <a:rPr lang="cs-CZ" smtClean="0"/>
              <a:t>8.3.2017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3956748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52D820-1334-4698-ACD3-542528A79732}" type="datetimeFigureOut">
              <a:rPr lang="cs-CZ" smtClean="0"/>
              <a:t>8.3.2017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3203327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52D820-1334-4698-ACD3-542528A79732}" type="datetimeFigureOut">
              <a:rPr lang="cs-CZ" smtClean="0"/>
              <a:t>8.3.2017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155740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D52D820-1334-4698-ACD3-542528A79732}" type="datetimeFigureOut">
              <a:rPr lang="cs-CZ" smtClean="0"/>
              <a:t>8.3.2017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2845764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D52D820-1334-4698-ACD3-542528A79732}" type="datetimeFigureOut">
              <a:rPr lang="cs-CZ" smtClean="0"/>
              <a:t>8.3.2017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418384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D52D820-1334-4698-ACD3-542528A79732}" type="datetimeFigureOut">
              <a:rPr lang="cs-CZ" smtClean="0"/>
              <a:t>8.3.2017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3013800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D52D820-1334-4698-ACD3-542528A79732}" type="datetimeFigureOut">
              <a:rPr lang="cs-CZ" smtClean="0"/>
              <a:t>8.3.2017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2897786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D52D820-1334-4698-ACD3-542528A79732}" type="datetimeFigureOut">
              <a:rPr lang="cs-CZ" smtClean="0"/>
              <a:t>8.3.2017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119104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D52D820-1334-4698-ACD3-542528A79732}" type="datetimeFigureOut">
              <a:rPr lang="cs-CZ" smtClean="0"/>
              <a:t>8.3.2017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3059089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D52D820-1334-4698-ACD3-542528A79732}" type="datetimeFigureOut">
              <a:rPr lang="cs-CZ" smtClean="0"/>
              <a:t>8.3.2017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66524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D52D820-1334-4698-ACD3-542528A79732}" type="datetimeFigureOut">
              <a:rPr lang="cs-CZ" smtClean="0"/>
              <a:t>8.3.2017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0856296-AE41-41D7-920C-11BFD4BABC09}" type="slidenum">
              <a:rPr lang="cs-CZ" smtClean="0"/>
              <a:t>‹#›</a:t>
            </a:fld>
            <a:endParaRPr lang="cs-CZ"/>
          </a:p>
        </p:txBody>
      </p:sp>
    </p:spTree>
    <p:extLst>
      <p:ext uri="{BB962C8B-B14F-4D97-AF65-F5344CB8AC3E}">
        <p14:creationId xmlns:p14="http://schemas.microsoft.com/office/powerpoint/2010/main" val="2182455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2D820-1334-4698-ACD3-542528A79732}" type="datetimeFigureOut">
              <a:rPr lang="cs-CZ" smtClean="0"/>
              <a:t>8.3.2017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56296-AE41-41D7-920C-11BFD4BABC09}" type="slidenum">
              <a:rPr lang="cs-CZ" smtClean="0"/>
              <a:t>‹#›</a:t>
            </a:fld>
            <a:endParaRPr lang="cs-CZ"/>
          </a:p>
        </p:txBody>
      </p:sp>
    </p:spTree>
    <p:extLst>
      <p:ext uri="{BB962C8B-B14F-4D97-AF65-F5344CB8AC3E}">
        <p14:creationId xmlns:p14="http://schemas.microsoft.com/office/powerpoint/2010/main" val="3960112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FUZZY REGIONALIZACE</a:t>
            </a:r>
            <a:endParaRPr lang="cs-CZ" dirty="0"/>
          </a:p>
        </p:txBody>
      </p:sp>
      <p:sp>
        <p:nvSpPr>
          <p:cNvPr id="3" name="Podnadpis 2"/>
          <p:cNvSpPr>
            <a:spLocks noGrp="1"/>
          </p:cNvSpPr>
          <p:nvPr>
            <p:ph type="subTitle" idx="1"/>
          </p:nvPr>
        </p:nvSpPr>
        <p:spPr/>
        <p:txBody>
          <a:bodyPr/>
          <a:lstStyle/>
          <a:p>
            <a:r>
              <a:rPr lang="cs-CZ" dirty="0" smtClean="0"/>
              <a:t>Filip Veselý</a:t>
            </a:r>
            <a:endParaRPr lang="cs-CZ" dirty="0"/>
          </a:p>
        </p:txBody>
      </p:sp>
    </p:spTree>
    <p:extLst>
      <p:ext uri="{BB962C8B-B14F-4D97-AF65-F5344CB8AC3E}">
        <p14:creationId xmlns:p14="http://schemas.microsoft.com/office/powerpoint/2010/main" val="1862643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OPERACE NAD FUZZY MNOŽINAMI</a:t>
            </a:r>
            <a:endParaRPr lang="cs-CZ" dirty="0"/>
          </a:p>
        </p:txBody>
      </p:sp>
      <p:sp>
        <p:nvSpPr>
          <p:cNvPr id="3" name="Zástupný symbol pro obsah 2"/>
          <p:cNvSpPr>
            <a:spLocks noGrp="1"/>
          </p:cNvSpPr>
          <p:nvPr>
            <p:ph idx="1"/>
          </p:nvPr>
        </p:nvSpPr>
        <p:spPr/>
        <p:txBody>
          <a:bodyPr/>
          <a:lstStyle/>
          <a:p>
            <a:r>
              <a:rPr lang="cs-CZ" dirty="0" smtClean="0"/>
              <a:t>Nejčastěji používáme průnik, sjednocení, doplněk a průměrování.</a:t>
            </a:r>
          </a:p>
          <a:p>
            <a:r>
              <a:rPr lang="cs-CZ" dirty="0" smtClean="0"/>
              <a:t>Nejjednodušší je aritmetické průměrování….klasicky 0,3 a 0,6 dává dohromady (0,3 + 0,6) / 2 = 0,45</a:t>
            </a:r>
          </a:p>
          <a:p>
            <a:r>
              <a:rPr lang="cs-CZ" dirty="0" smtClean="0"/>
              <a:t>Samozřejmě lze použít i jiné typy průměrů (chceme-li zdůraznit některé ukazatele)</a:t>
            </a:r>
          </a:p>
          <a:p>
            <a:r>
              <a:rPr lang="cs-CZ" dirty="0" smtClean="0"/>
              <a:t>Průměr lze využít pro vytvoření prvotní představy o rozložení obcí do na fuzzy škále. </a:t>
            </a:r>
          </a:p>
          <a:p>
            <a:pPr marL="0" indent="0">
              <a:buNone/>
            </a:pPr>
            <a:r>
              <a:rPr lang="cs-CZ" dirty="0" smtClean="0"/>
              <a:t> </a:t>
            </a:r>
            <a:endParaRPr lang="cs-CZ" dirty="0"/>
          </a:p>
        </p:txBody>
      </p:sp>
    </p:spTree>
    <p:extLst>
      <p:ext uri="{BB962C8B-B14F-4D97-AF65-F5344CB8AC3E}">
        <p14:creationId xmlns:p14="http://schemas.microsoft.com/office/powerpoint/2010/main" val="136571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OPERACE NAD FUZZY MNOŽINAMI</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Profesionálnější je však použít průnik obou množin. </a:t>
            </a:r>
          </a:p>
          <a:p>
            <a:r>
              <a:rPr lang="cs-CZ" dirty="0" smtClean="0"/>
              <a:t>K tomu používáme např. tzv. </a:t>
            </a:r>
            <a:r>
              <a:rPr lang="cs-CZ" dirty="0" err="1" smtClean="0"/>
              <a:t>Łukasiewiczovu</a:t>
            </a:r>
            <a:r>
              <a:rPr lang="cs-CZ" dirty="0" smtClean="0"/>
              <a:t> T-normu, která má tvar:</a:t>
            </a:r>
          </a:p>
          <a:p>
            <a:endParaRPr lang="cs-CZ" dirty="0" smtClean="0"/>
          </a:p>
          <a:p>
            <a:endParaRPr lang="cs-CZ" dirty="0"/>
          </a:p>
          <a:p>
            <a:endParaRPr lang="cs-CZ" dirty="0" smtClean="0"/>
          </a:p>
          <a:p>
            <a:pPr marL="0" indent="0">
              <a:buNone/>
            </a:pPr>
            <a:endParaRPr lang="cs-CZ" dirty="0"/>
          </a:p>
          <a:p>
            <a:pPr marL="0" indent="0">
              <a:buNone/>
            </a:pPr>
            <a:r>
              <a:rPr lang="cs-CZ" dirty="0" smtClean="0"/>
              <a:t>U T-normy se průnik řídí pravidlem:</a:t>
            </a:r>
          </a:p>
          <a:p>
            <a:pPr marL="0" indent="0">
              <a:buNone/>
            </a:pPr>
            <a:endParaRPr lang="cs-CZ" dirty="0"/>
          </a:p>
          <a:p>
            <a:pPr marL="0" indent="0">
              <a:buNone/>
            </a:pPr>
            <a:endParaRPr lang="cs-CZ" sz="1800" dirty="0" smtClean="0"/>
          </a:p>
          <a:p>
            <a:pPr marL="0" indent="0">
              <a:buNone/>
            </a:pPr>
            <a:r>
              <a:rPr lang="cs-CZ" sz="2600" dirty="0" smtClean="0"/>
              <a:t>Existuje více podob T-norem, např. </a:t>
            </a:r>
            <a:r>
              <a:rPr lang="cs-CZ" sz="2600" dirty="0"/>
              <a:t>(A⋂B)x = min(</a:t>
            </a:r>
            <a:r>
              <a:rPr lang="cs-CZ" sz="2600" dirty="0" err="1"/>
              <a:t>Ax</a:t>
            </a:r>
            <a:r>
              <a:rPr lang="cs-CZ" sz="2600" dirty="0"/>
              <a:t>, </a:t>
            </a:r>
            <a:r>
              <a:rPr lang="cs-CZ" sz="2600" dirty="0" err="1"/>
              <a:t>Bx</a:t>
            </a:r>
            <a:r>
              <a:rPr lang="cs-CZ" sz="2600" dirty="0"/>
              <a:t>)</a:t>
            </a:r>
            <a:r>
              <a:rPr lang="cs-CZ" sz="2600" dirty="0" smtClean="0"/>
              <a:t>)</a:t>
            </a:r>
            <a:endParaRPr lang="cs-CZ" sz="2600" dirty="0"/>
          </a:p>
        </p:txBody>
      </p:sp>
      <p:pic>
        <p:nvPicPr>
          <p:cNvPr id="4" name="Obrázek 3"/>
          <p:cNvPicPr>
            <a:picLocks noChangeAspect="1"/>
          </p:cNvPicPr>
          <p:nvPr/>
        </p:nvPicPr>
        <p:blipFill>
          <a:blip r:embed="rId2"/>
          <a:stretch>
            <a:fillRect/>
          </a:stretch>
        </p:blipFill>
        <p:spPr>
          <a:xfrm>
            <a:off x="1004927" y="2671995"/>
            <a:ext cx="3074655" cy="603437"/>
          </a:xfrm>
          <a:prstGeom prst="rect">
            <a:avLst/>
          </a:prstGeom>
        </p:spPr>
      </p:pic>
      <p:pic>
        <p:nvPicPr>
          <p:cNvPr id="5" name="Obrázek 4"/>
          <p:cNvPicPr>
            <a:picLocks noChangeAspect="1"/>
          </p:cNvPicPr>
          <p:nvPr/>
        </p:nvPicPr>
        <p:blipFill>
          <a:blip r:embed="rId3"/>
          <a:stretch>
            <a:fillRect/>
          </a:stretch>
        </p:blipFill>
        <p:spPr>
          <a:xfrm>
            <a:off x="1004927" y="3370355"/>
            <a:ext cx="8547962" cy="658440"/>
          </a:xfrm>
          <a:prstGeom prst="rect">
            <a:avLst/>
          </a:prstGeom>
        </p:spPr>
      </p:pic>
      <p:sp>
        <p:nvSpPr>
          <p:cNvPr id="6" name="Obdélník 5"/>
          <p:cNvSpPr/>
          <p:nvPr/>
        </p:nvSpPr>
        <p:spPr>
          <a:xfrm>
            <a:off x="838200" y="4867011"/>
            <a:ext cx="5871883" cy="461665"/>
          </a:xfrm>
          <a:prstGeom prst="rect">
            <a:avLst/>
          </a:prstGeom>
        </p:spPr>
        <p:txBody>
          <a:bodyPr wrap="square">
            <a:spAutoFit/>
          </a:bodyPr>
          <a:lstStyle/>
          <a:p>
            <a:r>
              <a:rPr lang="cs-CZ" sz="2400" b="0" i="1" u="none" strike="noStrike" baseline="0" dirty="0" smtClean="0">
                <a:latin typeface="SkolarPE-Italic"/>
              </a:rPr>
              <a:t>C</a:t>
            </a:r>
            <a:r>
              <a:rPr lang="cs-CZ" sz="2400" b="0" i="0" u="none" strike="noStrike" baseline="0" dirty="0" smtClean="0">
                <a:latin typeface="SkolarPE-Regular"/>
              </a:rPr>
              <a:t>(</a:t>
            </a:r>
            <a:r>
              <a:rPr lang="cs-CZ" sz="2400" b="0" i="1" u="none" strike="noStrike" baseline="0" dirty="0" smtClean="0">
                <a:latin typeface="SkolarPE-Italic"/>
              </a:rPr>
              <a:t>p</a:t>
            </a:r>
            <a:r>
              <a:rPr lang="cs-CZ" sz="2400" b="0" i="0" u="none" strike="noStrike" baseline="0" dirty="0" smtClean="0">
                <a:latin typeface="SkolarPE-Regular"/>
              </a:rPr>
              <a:t>) </a:t>
            </a:r>
            <a:r>
              <a:rPr lang="cs-CZ" sz="2400" b="0" i="1" u="none" strike="noStrike" baseline="0" dirty="0" smtClean="0">
                <a:latin typeface="SkolarPE-Italic"/>
              </a:rPr>
              <a:t>= A</a:t>
            </a:r>
            <a:r>
              <a:rPr lang="cs-CZ" sz="2400" b="0" i="0" u="none" strike="noStrike" baseline="0" dirty="0" smtClean="0">
                <a:latin typeface="SkolarPE-Regular"/>
              </a:rPr>
              <a:t>(</a:t>
            </a:r>
            <a:r>
              <a:rPr lang="cs-CZ" sz="2400" b="0" i="1" u="none" strike="noStrike" baseline="0" dirty="0" smtClean="0">
                <a:latin typeface="SkolarPE-Italic"/>
              </a:rPr>
              <a:t>p</a:t>
            </a:r>
            <a:r>
              <a:rPr lang="cs-CZ" sz="2400" b="0" i="0" u="none" strike="noStrike" baseline="0" dirty="0" smtClean="0">
                <a:latin typeface="SkolarPE-Regular"/>
              </a:rPr>
              <a:t>) </a:t>
            </a:r>
            <a:r>
              <a:rPr lang="cs-CZ" sz="2400" b="0" i="0" u="none" strike="noStrike" baseline="0" dirty="0" smtClean="0">
                <a:latin typeface="SymbolMT"/>
              </a:rPr>
              <a:t>⊗ </a:t>
            </a:r>
            <a:r>
              <a:rPr lang="cs-CZ" sz="2400" b="0" i="1" u="none" strike="noStrike" baseline="0" dirty="0" smtClean="0">
                <a:latin typeface="SkolarPE-Italic"/>
              </a:rPr>
              <a:t>B</a:t>
            </a:r>
            <a:r>
              <a:rPr lang="cs-CZ" sz="2400" b="0" i="0" u="none" strike="noStrike" baseline="0" dirty="0" smtClean="0">
                <a:latin typeface="SkolarPE-Regular"/>
              </a:rPr>
              <a:t>(</a:t>
            </a:r>
            <a:r>
              <a:rPr lang="cs-CZ" sz="2400" b="0" i="1" u="none" strike="noStrike" baseline="0" dirty="0" smtClean="0">
                <a:latin typeface="SkolarPE-Italic"/>
              </a:rPr>
              <a:t>p</a:t>
            </a:r>
            <a:r>
              <a:rPr lang="cs-CZ" sz="2400" b="0" i="0" u="none" strike="noStrike" baseline="0" dirty="0" smtClean="0">
                <a:latin typeface="SkolarPE-Regular"/>
              </a:rPr>
              <a:t>) = 0 </a:t>
            </a:r>
            <a:r>
              <a:rPr lang="cs-CZ" sz="2400" b="0" i="0" u="none" strike="noStrike" baseline="0" dirty="0" smtClean="0">
                <a:latin typeface="SymbolMT"/>
              </a:rPr>
              <a:t>∨ </a:t>
            </a:r>
            <a:r>
              <a:rPr lang="cs-CZ" sz="2400" b="0" i="0" u="none" strike="noStrike" baseline="0" dirty="0" smtClean="0">
                <a:latin typeface="SkolarPE-Regular"/>
              </a:rPr>
              <a:t>(</a:t>
            </a:r>
            <a:r>
              <a:rPr lang="cs-CZ" sz="2400" b="0" i="1" u="none" strike="noStrike" baseline="0" dirty="0" smtClean="0">
                <a:latin typeface="SkolarPE-Italic"/>
              </a:rPr>
              <a:t>A</a:t>
            </a:r>
            <a:r>
              <a:rPr lang="cs-CZ" sz="2400" b="0" i="0" u="none" strike="noStrike" baseline="0" dirty="0" smtClean="0">
                <a:latin typeface="SkolarPE-Regular"/>
              </a:rPr>
              <a:t>(</a:t>
            </a:r>
            <a:r>
              <a:rPr lang="cs-CZ" sz="2400" b="0" i="1" u="none" strike="noStrike" baseline="0" dirty="0" smtClean="0">
                <a:latin typeface="SkolarPE-Italic"/>
              </a:rPr>
              <a:t>p</a:t>
            </a:r>
            <a:r>
              <a:rPr lang="cs-CZ" sz="2400" b="0" i="0" u="none" strike="noStrike" baseline="0" dirty="0" smtClean="0">
                <a:latin typeface="SkolarPE-Regular"/>
              </a:rPr>
              <a:t>) + </a:t>
            </a:r>
            <a:r>
              <a:rPr lang="cs-CZ" sz="2400" b="0" i="1" u="none" strike="noStrike" baseline="0" dirty="0" smtClean="0">
                <a:latin typeface="SkolarPE-Italic"/>
              </a:rPr>
              <a:t>B</a:t>
            </a:r>
            <a:r>
              <a:rPr lang="cs-CZ" sz="2400" b="0" i="0" u="none" strike="noStrike" baseline="0" dirty="0" smtClean="0">
                <a:latin typeface="SkolarPE-Regular"/>
              </a:rPr>
              <a:t>(</a:t>
            </a:r>
            <a:r>
              <a:rPr lang="cs-CZ" sz="2400" b="0" i="1" u="none" strike="noStrike" baseline="0" dirty="0" smtClean="0">
                <a:latin typeface="SkolarPE-Italic"/>
              </a:rPr>
              <a:t>p</a:t>
            </a:r>
            <a:r>
              <a:rPr lang="cs-CZ" sz="2400" b="0" i="0" u="none" strike="noStrike" baseline="0" dirty="0" smtClean="0">
                <a:latin typeface="SkolarPE-Regular"/>
              </a:rPr>
              <a:t>) – 1)</a:t>
            </a:r>
            <a:endParaRPr lang="cs-CZ" sz="2400" dirty="0"/>
          </a:p>
        </p:txBody>
      </p:sp>
    </p:spTree>
    <p:extLst>
      <p:ext uri="{BB962C8B-B14F-4D97-AF65-F5344CB8AC3E}">
        <p14:creationId xmlns:p14="http://schemas.microsoft.com/office/powerpoint/2010/main" val="3792266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Výklad T-normy</a:t>
            </a:r>
            <a:endParaRPr lang="cs-CZ" dirty="0"/>
          </a:p>
        </p:txBody>
      </p:sp>
      <p:sp>
        <p:nvSpPr>
          <p:cNvPr id="3" name="Zástupný symbol pro obsah 2"/>
          <p:cNvSpPr>
            <a:spLocks noGrp="1"/>
          </p:cNvSpPr>
          <p:nvPr>
            <p:ph idx="1"/>
          </p:nvPr>
        </p:nvSpPr>
        <p:spPr/>
        <p:txBody>
          <a:bodyPr>
            <a:normAutofit/>
          </a:bodyPr>
          <a:lstStyle/>
          <a:p>
            <a:r>
              <a:rPr lang="cs-CZ" dirty="0" smtClean="0"/>
              <a:t>Účelem </a:t>
            </a:r>
            <a:r>
              <a:rPr lang="cs-CZ" dirty="0" err="1" smtClean="0"/>
              <a:t>Łukasiewiczovy</a:t>
            </a:r>
            <a:r>
              <a:rPr lang="cs-CZ" dirty="0" smtClean="0"/>
              <a:t> T-normy je vyřešení situace, kdy jsou stupně příslušnosti obou indikátorů v součtu menší než 1, čímž je výsledný stupeň příslušnosti 0. T-norma od sečtených hodnot odečítá 1 a záporné hodnoty nejsou přípustné, výsledný stupeň příslušnosti se stanoví jako 0, a proto obec plně náleží do venkovského prostoru. Naopak, pokud je u obou indikátorů stupeň příslušnosti 1, pak i po uplatnění </a:t>
            </a:r>
            <a:r>
              <a:rPr lang="cs-CZ" dirty="0" err="1" smtClean="0"/>
              <a:t>Łukasiewiczovy</a:t>
            </a:r>
            <a:r>
              <a:rPr lang="cs-CZ" dirty="0" smtClean="0"/>
              <a:t> T-normy je výsledný stupeň příslušnosti roven 1, čili obec náleží plně do městského prostoru. </a:t>
            </a:r>
            <a:endParaRPr lang="cs-CZ" dirty="0"/>
          </a:p>
        </p:txBody>
      </p:sp>
      <p:sp>
        <p:nvSpPr>
          <p:cNvPr id="4" name="Obdélník 3"/>
          <p:cNvSpPr/>
          <p:nvPr/>
        </p:nvSpPr>
        <p:spPr>
          <a:xfrm>
            <a:off x="7821706" y="6081067"/>
            <a:ext cx="4253752" cy="461665"/>
          </a:xfrm>
          <a:prstGeom prst="rect">
            <a:avLst/>
          </a:prstGeom>
        </p:spPr>
        <p:txBody>
          <a:bodyPr wrap="square">
            <a:spAutoFit/>
          </a:bodyPr>
          <a:lstStyle/>
          <a:p>
            <a:r>
              <a:rPr lang="cs-CZ" sz="1200" dirty="0" smtClean="0"/>
              <a:t>Cit: PASZTO V a Kol. : Fuzzy přístup při určování příslušnosti obcí</a:t>
            </a:r>
          </a:p>
          <a:p>
            <a:r>
              <a:rPr lang="pt-BR" sz="1200" dirty="0" smtClean="0"/>
              <a:t>do venkovského a městského prostoru</a:t>
            </a:r>
            <a:r>
              <a:rPr lang="cs-CZ" sz="1200" dirty="0" smtClean="0"/>
              <a:t> (2016), In: Geografie</a:t>
            </a:r>
            <a:endParaRPr lang="cs-CZ" sz="1200" dirty="0"/>
          </a:p>
        </p:txBody>
      </p:sp>
    </p:spTree>
    <p:extLst>
      <p:ext uri="{BB962C8B-B14F-4D97-AF65-F5344CB8AC3E}">
        <p14:creationId xmlns:p14="http://schemas.microsoft.com/office/powerpoint/2010/main" val="4381630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3606" y="244101"/>
            <a:ext cx="11864788" cy="1325563"/>
          </a:xfrm>
        </p:spPr>
        <p:txBody>
          <a:bodyPr/>
          <a:lstStyle/>
          <a:p>
            <a:r>
              <a:rPr lang="cs-CZ" dirty="0" smtClean="0"/>
              <a:t>PŘIDÁVÁME K NAŠEMU PŘÍKLADU  DALŠÍ KATEGORII</a:t>
            </a:r>
            <a:endParaRPr lang="cs-CZ" dirty="0"/>
          </a:p>
        </p:txBody>
      </p:sp>
      <p:sp>
        <p:nvSpPr>
          <p:cNvPr id="3" name="Zástupný symbol pro obsah 2"/>
          <p:cNvSpPr>
            <a:spLocks noGrp="1"/>
          </p:cNvSpPr>
          <p:nvPr>
            <p:ph idx="1"/>
          </p:nvPr>
        </p:nvSpPr>
        <p:spPr>
          <a:xfrm>
            <a:off x="690282" y="1394169"/>
            <a:ext cx="10515600" cy="4351338"/>
          </a:xfrm>
        </p:spPr>
        <p:txBody>
          <a:bodyPr/>
          <a:lstStyle/>
          <a:p>
            <a:r>
              <a:rPr lang="cs-CZ" dirty="0" smtClean="0"/>
              <a:t>Dosud jsme </a:t>
            </a:r>
            <a:r>
              <a:rPr lang="cs-CZ" dirty="0" err="1" smtClean="0"/>
              <a:t>fuzzifikovali</a:t>
            </a:r>
            <a:r>
              <a:rPr lang="cs-CZ" dirty="0" smtClean="0"/>
              <a:t> počet obyvatel. V praxi však pracujeme s více kategoriemi (neomezené množství). My si přidáme ještě jednu, kterou bude hustota zalidnění (v praxi ale lépe využít hustotu zalidnění v zastavěné části). Mějme za to, že i tuto hodnotu jsme již </a:t>
            </a:r>
            <a:r>
              <a:rPr lang="cs-CZ" dirty="0" err="1" smtClean="0"/>
              <a:t>fuzzifikovali</a:t>
            </a:r>
            <a:r>
              <a:rPr lang="cs-CZ" dirty="0"/>
              <a:t> </a:t>
            </a:r>
            <a:r>
              <a:rPr lang="cs-CZ" dirty="0" smtClean="0"/>
              <a:t>s hraničními hodnotami 100 a 200 obyv. / km</a:t>
            </a:r>
            <a:r>
              <a:rPr lang="cs-CZ" baseline="30000" dirty="0" smtClean="0"/>
              <a:t>2</a:t>
            </a:r>
          </a:p>
          <a:p>
            <a:pPr marL="0" indent="0">
              <a:buNone/>
            </a:pPr>
            <a:endParaRPr lang="cs-CZ" dirty="0"/>
          </a:p>
          <a:p>
            <a:pPr marL="0" indent="0">
              <a:buNone/>
            </a:pPr>
            <a:endParaRPr lang="cs-CZ" dirty="0" smtClean="0"/>
          </a:p>
          <a:p>
            <a:endParaRPr lang="cs-CZ" dirty="0"/>
          </a:p>
        </p:txBody>
      </p:sp>
      <p:pic>
        <p:nvPicPr>
          <p:cNvPr id="4" name="Obrázek 3"/>
          <p:cNvPicPr>
            <a:picLocks noChangeAspect="1"/>
          </p:cNvPicPr>
          <p:nvPr/>
        </p:nvPicPr>
        <p:blipFill>
          <a:blip r:embed="rId2"/>
          <a:stretch>
            <a:fillRect/>
          </a:stretch>
        </p:blipFill>
        <p:spPr>
          <a:xfrm>
            <a:off x="1186562" y="3665118"/>
            <a:ext cx="9818875" cy="2197194"/>
          </a:xfrm>
          <a:prstGeom prst="rect">
            <a:avLst/>
          </a:prstGeom>
        </p:spPr>
      </p:pic>
      <p:sp>
        <p:nvSpPr>
          <p:cNvPr id="5" name="TextovéPole 4"/>
          <p:cNvSpPr txBox="1"/>
          <p:nvPr/>
        </p:nvSpPr>
        <p:spPr>
          <a:xfrm>
            <a:off x="984856" y="6168279"/>
            <a:ext cx="9584531" cy="461665"/>
          </a:xfrm>
          <a:prstGeom prst="rect">
            <a:avLst/>
          </a:prstGeom>
          <a:noFill/>
        </p:spPr>
        <p:txBody>
          <a:bodyPr wrap="square" rtlCol="0">
            <a:spAutoFit/>
          </a:bodyPr>
          <a:lstStyle/>
          <a:p>
            <a:r>
              <a:rPr lang="cs-CZ" sz="2400" dirty="0" smtClean="0"/>
              <a:t>Jaké jiné ukazatele Vás napadají při vymezování venkova / města?</a:t>
            </a:r>
            <a:endParaRPr lang="cs-CZ" sz="2400" dirty="0"/>
          </a:p>
        </p:txBody>
      </p:sp>
    </p:spTree>
    <p:extLst>
      <p:ext uri="{BB962C8B-B14F-4D97-AF65-F5344CB8AC3E}">
        <p14:creationId xmlns:p14="http://schemas.microsoft.com/office/powerpoint/2010/main" val="2883648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OBCE MOŘKOV</a:t>
            </a:r>
            <a:endParaRPr lang="cs-CZ" dirty="0"/>
          </a:p>
        </p:txBody>
      </p:sp>
      <p:sp>
        <p:nvSpPr>
          <p:cNvPr id="3" name="Zástupný symbol pro obsah 2"/>
          <p:cNvSpPr>
            <a:spLocks noGrp="1"/>
          </p:cNvSpPr>
          <p:nvPr>
            <p:ph idx="1"/>
          </p:nvPr>
        </p:nvSpPr>
        <p:spPr>
          <a:xfrm>
            <a:off x="838200" y="1690688"/>
            <a:ext cx="10515600" cy="4711234"/>
          </a:xfrm>
        </p:spPr>
        <p:txBody>
          <a:bodyPr>
            <a:normAutofit fontScale="85000" lnSpcReduction="20000"/>
          </a:bodyPr>
          <a:lstStyle/>
          <a:p>
            <a:r>
              <a:rPr lang="cs-CZ" dirty="0"/>
              <a:t>Celý proces výpočtu lze demonstrovat na obci Mořkov (okres Nový Jičín</a:t>
            </a:r>
            <a:r>
              <a:rPr lang="cs-CZ" dirty="0" smtClean="0"/>
              <a:t>).</a:t>
            </a:r>
          </a:p>
          <a:p>
            <a:r>
              <a:rPr lang="cs-CZ" dirty="0" smtClean="0"/>
              <a:t> Počet </a:t>
            </a:r>
            <a:r>
              <a:rPr lang="pl-PL" dirty="0" smtClean="0"/>
              <a:t>obyvatel </a:t>
            </a:r>
            <a:r>
              <a:rPr lang="pl-PL" dirty="0"/>
              <a:t>v obci je 2 495 (rok 2013) a hustota zalidnění činí 233 obyv./km</a:t>
            </a:r>
            <a:r>
              <a:rPr lang="pl-PL" baseline="30000" dirty="0"/>
              <a:t>2</a:t>
            </a:r>
            <a:r>
              <a:rPr lang="pl-PL" dirty="0"/>
              <a:t> (</a:t>
            </a:r>
            <a:r>
              <a:rPr lang="pl-PL" dirty="0" smtClean="0"/>
              <a:t>rok </a:t>
            </a:r>
            <a:r>
              <a:rPr lang="cs-CZ" dirty="0" smtClean="0"/>
              <a:t>2013</a:t>
            </a:r>
            <a:r>
              <a:rPr lang="cs-CZ" dirty="0"/>
              <a:t>). </a:t>
            </a:r>
            <a:endParaRPr lang="cs-CZ" dirty="0" smtClean="0"/>
          </a:p>
          <a:p>
            <a:r>
              <a:rPr lang="cs-CZ" dirty="0"/>
              <a:t>N</a:t>
            </a:r>
            <a:r>
              <a:rPr lang="cs-CZ" dirty="0" smtClean="0"/>
              <a:t>esplňuje </a:t>
            </a:r>
            <a:r>
              <a:rPr lang="cs-CZ" dirty="0"/>
              <a:t>podmínky pro plnou příslušnost do </a:t>
            </a:r>
            <a:r>
              <a:rPr lang="cs-CZ" dirty="0" smtClean="0"/>
              <a:t>venkovského nebo </a:t>
            </a:r>
            <a:r>
              <a:rPr lang="cs-CZ" dirty="0"/>
              <a:t>městského prostoru u indikátoru počtu obyvatel. Tento indikátor bude </a:t>
            </a:r>
            <a:r>
              <a:rPr lang="cs-CZ" dirty="0" smtClean="0"/>
              <a:t>tedy modelován </a:t>
            </a:r>
            <a:r>
              <a:rPr lang="cs-CZ" dirty="0"/>
              <a:t>pomocí </a:t>
            </a:r>
            <a:r>
              <a:rPr lang="cs-CZ" dirty="0" smtClean="0"/>
              <a:t>rovnice.</a:t>
            </a:r>
          </a:p>
          <a:p>
            <a:r>
              <a:rPr lang="cs-CZ" dirty="0" smtClean="0"/>
              <a:t> Naopak </a:t>
            </a:r>
            <a:r>
              <a:rPr lang="cs-CZ" dirty="0"/>
              <a:t>u indikátoru hustoty zalidnění spadá </a:t>
            </a:r>
            <a:r>
              <a:rPr lang="cs-CZ" dirty="0" smtClean="0"/>
              <a:t>plně do </a:t>
            </a:r>
            <a:r>
              <a:rPr lang="cs-CZ" dirty="0"/>
              <a:t>prostoru městského (stupeň příslušnosti k venkovskému prostoru je 0). </a:t>
            </a:r>
            <a:r>
              <a:rPr lang="cs-CZ" dirty="0" smtClean="0"/>
              <a:t>Pomocí rovnice </a:t>
            </a:r>
            <a:r>
              <a:rPr lang="cs-CZ" dirty="0"/>
              <a:t>pro indikátor počtu obyvatel </a:t>
            </a:r>
            <a:r>
              <a:rPr lang="cs-CZ" dirty="0" smtClean="0"/>
              <a:t>je určen </a:t>
            </a:r>
            <a:r>
              <a:rPr lang="cs-CZ" dirty="0"/>
              <a:t>stupeň </a:t>
            </a:r>
            <a:r>
              <a:rPr lang="cs-CZ" dirty="0" smtClean="0"/>
              <a:t>příslušnosti obce</a:t>
            </a:r>
            <a:r>
              <a:rPr lang="cs-CZ" dirty="0"/>
              <a:t>. Stupeň příslušnosti k venkovskému prostoru </a:t>
            </a:r>
            <a:r>
              <a:rPr lang="cs-CZ" dirty="0" smtClean="0"/>
              <a:t>je 0,835.</a:t>
            </a:r>
            <a:endParaRPr lang="cs-CZ" dirty="0"/>
          </a:p>
          <a:p>
            <a:r>
              <a:rPr lang="cs-CZ" dirty="0" smtClean="0"/>
              <a:t> Stupně </a:t>
            </a:r>
            <a:r>
              <a:rPr lang="cs-CZ" dirty="0"/>
              <a:t>příslušnosti obou indikátorů jsou </a:t>
            </a:r>
            <a:r>
              <a:rPr lang="cs-CZ" dirty="0" smtClean="0"/>
              <a:t>zkombinovány pomocí </a:t>
            </a:r>
            <a:r>
              <a:rPr lang="cs-CZ" dirty="0"/>
              <a:t>prostého průměru </a:t>
            </a:r>
            <a:r>
              <a:rPr lang="cs-CZ" dirty="0" smtClean="0"/>
              <a:t> (</a:t>
            </a:r>
            <a:r>
              <a:rPr lang="cs-CZ" dirty="0"/>
              <a:t>finální stupeň příslušnosti Mořkova k </a:t>
            </a:r>
            <a:r>
              <a:rPr lang="cs-CZ" dirty="0" smtClean="0"/>
              <a:t>venkovskému prostoru </a:t>
            </a:r>
            <a:r>
              <a:rPr lang="cs-CZ" dirty="0"/>
              <a:t>je </a:t>
            </a:r>
            <a:r>
              <a:rPr lang="cs-CZ" dirty="0" smtClean="0"/>
              <a:t>0,418). </a:t>
            </a:r>
          </a:p>
          <a:p>
            <a:r>
              <a:rPr lang="cs-CZ" dirty="0" smtClean="0"/>
              <a:t>Po </a:t>
            </a:r>
            <a:r>
              <a:rPr lang="cs-CZ" dirty="0"/>
              <a:t>aplikaci </a:t>
            </a:r>
            <a:r>
              <a:rPr lang="cs-CZ" dirty="0" err="1" smtClean="0"/>
              <a:t>Łukasiewiczovy</a:t>
            </a:r>
            <a:r>
              <a:rPr lang="cs-CZ" dirty="0" smtClean="0"/>
              <a:t> T-normy má </a:t>
            </a:r>
            <a:r>
              <a:rPr lang="cs-CZ" dirty="0"/>
              <a:t>obec finální stupeň příslušnosti k </a:t>
            </a:r>
            <a:r>
              <a:rPr lang="cs-CZ" dirty="0" smtClean="0"/>
              <a:t>venkovskému </a:t>
            </a:r>
            <a:r>
              <a:rPr lang="es-ES" dirty="0" smtClean="0"/>
              <a:t>prostoru 0,835</a:t>
            </a:r>
            <a:r>
              <a:rPr lang="cs-CZ" dirty="0" smtClean="0"/>
              <a:t>.</a:t>
            </a:r>
            <a:endParaRPr lang="cs-CZ" dirty="0"/>
          </a:p>
        </p:txBody>
      </p:sp>
      <p:sp>
        <p:nvSpPr>
          <p:cNvPr id="4" name="Obdélník 3"/>
          <p:cNvSpPr/>
          <p:nvPr/>
        </p:nvSpPr>
        <p:spPr>
          <a:xfrm>
            <a:off x="5495366" y="6275312"/>
            <a:ext cx="6539752" cy="461665"/>
          </a:xfrm>
          <a:prstGeom prst="rect">
            <a:avLst/>
          </a:prstGeom>
        </p:spPr>
        <p:txBody>
          <a:bodyPr wrap="square">
            <a:spAutoFit/>
          </a:bodyPr>
          <a:lstStyle/>
          <a:p>
            <a:r>
              <a:rPr lang="cs-CZ" sz="1200" dirty="0" smtClean="0"/>
              <a:t>Cit: PASZTO V a Kol. : Fuzzy přístup při určování příslušnosti obcí</a:t>
            </a:r>
            <a:r>
              <a:rPr lang="pt-BR" sz="1200" dirty="0" smtClean="0"/>
              <a:t>do venkovského a městského prostoru</a:t>
            </a:r>
            <a:r>
              <a:rPr lang="cs-CZ" sz="1200" dirty="0" smtClean="0"/>
              <a:t> (2016), In: Geografie</a:t>
            </a:r>
            <a:endParaRPr lang="cs-CZ" sz="1200" dirty="0"/>
          </a:p>
        </p:txBody>
      </p:sp>
    </p:spTree>
    <p:extLst>
      <p:ext uri="{BB962C8B-B14F-4D97-AF65-F5344CB8AC3E}">
        <p14:creationId xmlns:p14="http://schemas.microsoft.com/office/powerpoint/2010/main" val="15157356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1333779" y="0"/>
            <a:ext cx="9007009" cy="5972190"/>
          </a:xfrm>
          <a:prstGeom prst="rect">
            <a:avLst/>
          </a:prstGeom>
        </p:spPr>
      </p:pic>
      <p:sp>
        <p:nvSpPr>
          <p:cNvPr id="5" name="TextovéPole 4"/>
          <p:cNvSpPr txBox="1"/>
          <p:nvPr/>
        </p:nvSpPr>
        <p:spPr>
          <a:xfrm>
            <a:off x="6288204" y="6149057"/>
            <a:ext cx="5605830" cy="523220"/>
          </a:xfrm>
          <a:prstGeom prst="rect">
            <a:avLst/>
          </a:prstGeom>
          <a:noFill/>
        </p:spPr>
        <p:txBody>
          <a:bodyPr wrap="none" rtlCol="0">
            <a:spAutoFit/>
          </a:bodyPr>
          <a:lstStyle/>
          <a:p>
            <a:r>
              <a:rPr lang="cs-CZ" sz="1400" dirty="0" smtClean="0"/>
              <a:t>Zdroj obrázku: PASZTO V a Kol. : </a:t>
            </a:r>
            <a:r>
              <a:rPr lang="cs-CZ" sz="1400" dirty="0"/>
              <a:t>Fuzzy přístup při určování příslušnosti obcí</a:t>
            </a:r>
          </a:p>
          <a:p>
            <a:r>
              <a:rPr lang="pt-BR" sz="1400" dirty="0"/>
              <a:t>do venkovského a městského </a:t>
            </a:r>
            <a:r>
              <a:rPr lang="pt-BR" sz="1400" dirty="0" smtClean="0"/>
              <a:t>prostoru</a:t>
            </a:r>
            <a:r>
              <a:rPr lang="cs-CZ" sz="1400" dirty="0" smtClean="0"/>
              <a:t> (2016), In: Geografie</a:t>
            </a:r>
            <a:endParaRPr lang="cs-CZ" sz="1400" dirty="0"/>
          </a:p>
        </p:txBody>
      </p:sp>
    </p:spTree>
    <p:extLst>
      <p:ext uri="{BB962C8B-B14F-4D97-AF65-F5344CB8AC3E}">
        <p14:creationId xmlns:p14="http://schemas.microsoft.com/office/powerpoint/2010/main" val="19949099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DAT PRO FUZZY REGIONALIZACI</a:t>
            </a:r>
            <a:endParaRPr lang="cs-CZ" dirty="0"/>
          </a:p>
        </p:txBody>
      </p:sp>
      <p:sp>
        <p:nvSpPr>
          <p:cNvPr id="3" name="Zástupný symbol pro obsah 2"/>
          <p:cNvSpPr>
            <a:spLocks noGrp="1"/>
          </p:cNvSpPr>
          <p:nvPr>
            <p:ph idx="1"/>
          </p:nvPr>
        </p:nvSpPr>
        <p:spPr>
          <a:xfrm>
            <a:off x="838200" y="1690688"/>
            <a:ext cx="10515600" cy="4351338"/>
          </a:xfrm>
        </p:spPr>
        <p:txBody>
          <a:bodyPr>
            <a:normAutofit fontScale="92500"/>
          </a:bodyPr>
          <a:lstStyle/>
          <a:p>
            <a:pPr marL="0" indent="0">
              <a:buNone/>
            </a:pPr>
            <a:r>
              <a:rPr lang="cs-CZ" dirty="0" smtClean="0"/>
              <a:t>Před vlastním zahájením fuzzy regionalizace je dobré data podrobit některým statistickým analýzám, zejména:</a:t>
            </a:r>
          </a:p>
          <a:p>
            <a:r>
              <a:rPr lang="cs-CZ" b="1" dirty="0" smtClean="0"/>
              <a:t>Korelační analýze</a:t>
            </a:r>
            <a:r>
              <a:rPr lang="cs-CZ" dirty="0" smtClean="0"/>
              <a:t>, při které jsou vytvořeny korelační matice. Korelační koeficienty mezi každými dvěma ukazateli nám uvádějí sílu vztahu mezi těmito ukazateli. Cílem je zjistit, které ukazatele na sobě silně závisí (např. hodnota 0,7) a ponechat pouze jeden z nich ….cílem je snížení počtu parametrů vstupujících do </a:t>
            </a:r>
            <a:r>
              <a:rPr lang="cs-CZ" dirty="0" err="1" smtClean="0"/>
              <a:t>fuzzyfikace</a:t>
            </a:r>
            <a:r>
              <a:rPr lang="cs-CZ" dirty="0" smtClean="0"/>
              <a:t>. </a:t>
            </a:r>
          </a:p>
          <a:p>
            <a:r>
              <a:rPr lang="cs-CZ" b="1" dirty="0" smtClean="0"/>
              <a:t>PCA analýze</a:t>
            </a:r>
            <a:r>
              <a:rPr lang="cs-CZ" dirty="0" smtClean="0"/>
              <a:t>,  která nám ukáže význam jednotlivých indikátorů. Následně tak můžeme některým dát vyšší váhu než jiným. PCA analýza nám také napomůže k nalezení správného rozměru </a:t>
            </a:r>
            <a:r>
              <a:rPr lang="cs-CZ" dirty="0"/>
              <a:t>datového </a:t>
            </a:r>
            <a:r>
              <a:rPr lang="cs-CZ" dirty="0" smtClean="0"/>
              <a:t>souboru (tj. odhalení skrytých souvislostí) a k pochopení těchto souvislostí. </a:t>
            </a:r>
            <a:endParaRPr lang="cs-CZ" dirty="0"/>
          </a:p>
        </p:txBody>
      </p:sp>
    </p:spTree>
    <p:extLst>
      <p:ext uri="{BB962C8B-B14F-4D97-AF65-F5344CB8AC3E}">
        <p14:creationId xmlns:p14="http://schemas.microsoft.com/office/powerpoint/2010/main" val="3483073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701302"/>
            <a:ext cx="10515600" cy="1325563"/>
          </a:xfrm>
        </p:spPr>
        <p:txBody>
          <a:bodyPr/>
          <a:lstStyle/>
          <a:p>
            <a:r>
              <a:rPr lang="cs-CZ" dirty="0" smtClean="0"/>
              <a:t>Příklad vah indikátorů</a:t>
            </a:r>
            <a:endParaRPr lang="cs-CZ" dirty="0"/>
          </a:p>
        </p:txBody>
      </p:sp>
      <p:pic>
        <p:nvPicPr>
          <p:cNvPr id="5" name="Obrázek 4"/>
          <p:cNvPicPr>
            <a:picLocks noChangeAspect="1"/>
          </p:cNvPicPr>
          <p:nvPr/>
        </p:nvPicPr>
        <p:blipFill>
          <a:blip r:embed="rId2"/>
          <a:stretch>
            <a:fillRect/>
          </a:stretch>
        </p:blipFill>
        <p:spPr>
          <a:xfrm>
            <a:off x="846627" y="2175413"/>
            <a:ext cx="10655949" cy="3329034"/>
          </a:xfrm>
          <a:prstGeom prst="rect">
            <a:avLst/>
          </a:prstGeom>
        </p:spPr>
      </p:pic>
      <p:sp>
        <p:nvSpPr>
          <p:cNvPr id="6" name="TextovéPole 5"/>
          <p:cNvSpPr txBox="1"/>
          <p:nvPr/>
        </p:nvSpPr>
        <p:spPr>
          <a:xfrm>
            <a:off x="6288204" y="6149057"/>
            <a:ext cx="5605830" cy="523220"/>
          </a:xfrm>
          <a:prstGeom prst="rect">
            <a:avLst/>
          </a:prstGeom>
          <a:noFill/>
        </p:spPr>
        <p:txBody>
          <a:bodyPr wrap="none" rtlCol="0">
            <a:spAutoFit/>
          </a:bodyPr>
          <a:lstStyle/>
          <a:p>
            <a:r>
              <a:rPr lang="cs-CZ" sz="1400" dirty="0" smtClean="0"/>
              <a:t>Zdroj obrázku: PASZTO V a Kol. : </a:t>
            </a:r>
            <a:r>
              <a:rPr lang="cs-CZ" sz="1400" dirty="0"/>
              <a:t>Fuzzy přístup při určování příslušnosti obcí</a:t>
            </a:r>
          </a:p>
          <a:p>
            <a:r>
              <a:rPr lang="pt-BR" sz="1400" dirty="0"/>
              <a:t>do venkovského a městského </a:t>
            </a:r>
            <a:r>
              <a:rPr lang="pt-BR" sz="1400" dirty="0" smtClean="0"/>
              <a:t>prostoru</a:t>
            </a:r>
            <a:r>
              <a:rPr lang="cs-CZ" sz="1400" dirty="0" smtClean="0"/>
              <a:t> (2016), In: Geografie</a:t>
            </a:r>
            <a:endParaRPr lang="cs-CZ" sz="1400" dirty="0"/>
          </a:p>
        </p:txBody>
      </p:sp>
    </p:spTree>
    <p:extLst>
      <p:ext uri="{BB962C8B-B14F-4D97-AF65-F5344CB8AC3E}">
        <p14:creationId xmlns:p14="http://schemas.microsoft.com/office/powerpoint/2010/main" val="2988434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VLASTNÍ HODNOCENÍ VÝSLEDKŮ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Výsledkem fuzzy regionalizace je zařazení daných jednotek na stupnici 0 až 1, ale jak to interpretovat? </a:t>
            </a:r>
          </a:p>
          <a:p>
            <a:r>
              <a:rPr lang="cs-CZ" dirty="0" smtClean="0"/>
              <a:t>Pro většinu účelů je nakonec potřeba stanovit hranice příslušnosti. </a:t>
            </a:r>
          </a:p>
          <a:p>
            <a:pPr marL="0" indent="0">
              <a:buNone/>
            </a:pPr>
            <a:endParaRPr lang="cs-CZ" dirty="0" smtClean="0"/>
          </a:p>
          <a:p>
            <a:pPr marL="0" indent="0">
              <a:buNone/>
            </a:pPr>
            <a:r>
              <a:rPr lang="cs-CZ" dirty="0" smtClean="0"/>
              <a:t>Např.: </a:t>
            </a:r>
          </a:p>
          <a:p>
            <a:pPr marL="0" indent="0">
              <a:buNone/>
            </a:pPr>
            <a:r>
              <a:rPr lang="cs-CZ" dirty="0" smtClean="0"/>
              <a:t>0 - 0,2: Zcela venkovský</a:t>
            </a:r>
          </a:p>
          <a:p>
            <a:pPr marL="0" indent="0">
              <a:buNone/>
            </a:pPr>
            <a:r>
              <a:rPr lang="cs-CZ" dirty="0" smtClean="0"/>
              <a:t>0,2 - 0,4: Převážně venkovský</a:t>
            </a:r>
          </a:p>
          <a:p>
            <a:pPr marL="0" indent="0">
              <a:buNone/>
            </a:pPr>
            <a:r>
              <a:rPr lang="cs-CZ" dirty="0" smtClean="0"/>
              <a:t>0,4 - 0,6: Přechodný</a:t>
            </a:r>
          </a:p>
          <a:p>
            <a:pPr marL="0" indent="0">
              <a:buNone/>
            </a:pPr>
            <a:r>
              <a:rPr lang="cs-CZ" dirty="0" smtClean="0"/>
              <a:t>0,6 - 0,8: Převážně městský</a:t>
            </a:r>
          </a:p>
          <a:p>
            <a:pPr marL="0" indent="0">
              <a:buNone/>
            </a:pPr>
            <a:r>
              <a:rPr lang="cs-CZ" dirty="0" smtClean="0"/>
              <a:t>0,8 - 1: Městský</a:t>
            </a:r>
          </a:p>
          <a:p>
            <a:pPr marL="0" indent="0">
              <a:buNone/>
            </a:pPr>
            <a:endParaRPr lang="cs-CZ" dirty="0"/>
          </a:p>
          <a:p>
            <a:pPr marL="0" indent="0">
              <a:buNone/>
            </a:pPr>
            <a:r>
              <a:rPr lang="cs-CZ" b="1" dirty="0" smtClean="0"/>
              <a:t>Vždy záleží na účelu regionalizace a místním kontextu!</a:t>
            </a:r>
          </a:p>
          <a:p>
            <a:pPr marL="0" indent="0">
              <a:buNone/>
            </a:pPr>
            <a:endParaRPr lang="cs-CZ" dirty="0" smtClean="0"/>
          </a:p>
          <a:p>
            <a:endParaRPr lang="cs-CZ" dirty="0"/>
          </a:p>
        </p:txBody>
      </p:sp>
    </p:spTree>
    <p:extLst>
      <p:ext uri="{BB962C8B-B14F-4D97-AF65-F5344CB8AC3E}">
        <p14:creationId xmlns:p14="http://schemas.microsoft.com/office/powerpoint/2010/main" val="2183569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ČEMU JE TO DOBRÉ?</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Lépe odpovídá skutečnosti (rovnoměrný přechod, vznik kategorií typu „převážně hnědozemě“ = odpadá nutnost jednoznačného určení). </a:t>
            </a:r>
          </a:p>
          <a:p>
            <a:r>
              <a:rPr lang="cs-CZ" dirty="0" smtClean="0"/>
              <a:t>Alternativa k prostému vymezení. Např. některé dotační programy pro venkov jsou určeny pouze pro obce do 2000 obyvatel ….je to však objektivní vymezení venkova? </a:t>
            </a:r>
          </a:p>
          <a:p>
            <a:r>
              <a:rPr lang="cs-CZ" dirty="0" smtClean="0"/>
              <a:t>Využití ve fyzické i humánní geografii. Prostředek k vymezování regionů na základě ukazatelů z obou směrů geografie. </a:t>
            </a:r>
          </a:p>
          <a:p>
            <a:r>
              <a:rPr lang="cs-CZ" dirty="0" smtClean="0"/>
              <a:t>Možnost </a:t>
            </a:r>
            <a:r>
              <a:rPr lang="cs-CZ" b="1" dirty="0" smtClean="0"/>
              <a:t>predikce jevů, které doposud nebyly měřeny nebo nenastaly</a:t>
            </a:r>
            <a:r>
              <a:rPr lang="cs-CZ" dirty="0" smtClean="0"/>
              <a:t>. Ve fyzické geografii například identifikace „převážně hnědozemě“ na základě vstupních dat jako svažitost, půdotvorný substrát, klima, ….  </a:t>
            </a:r>
            <a:endParaRPr lang="cs-CZ" dirty="0"/>
          </a:p>
        </p:txBody>
      </p:sp>
    </p:spTree>
    <p:extLst>
      <p:ext uri="{BB962C8B-B14F-4D97-AF65-F5344CB8AC3E}">
        <p14:creationId xmlns:p14="http://schemas.microsoft.com/office/powerpoint/2010/main" val="2972330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90780"/>
            <a:ext cx="10515600" cy="1325563"/>
          </a:xfrm>
        </p:spPr>
        <p:txBody>
          <a:bodyPr/>
          <a:lstStyle/>
          <a:p>
            <a:r>
              <a:rPr lang="cs-CZ" dirty="0" smtClean="0"/>
              <a:t>Co to znamená fuzzy?</a:t>
            </a:r>
            <a:endParaRPr lang="cs-CZ" dirty="0"/>
          </a:p>
        </p:txBody>
      </p:sp>
      <p:sp>
        <p:nvSpPr>
          <p:cNvPr id="3" name="Zástupný symbol pro obsah 2"/>
          <p:cNvSpPr>
            <a:spLocks noGrp="1"/>
          </p:cNvSpPr>
          <p:nvPr>
            <p:ph idx="1"/>
          </p:nvPr>
        </p:nvSpPr>
        <p:spPr>
          <a:xfrm>
            <a:off x="838200" y="1516343"/>
            <a:ext cx="10515600" cy="4351338"/>
          </a:xfrm>
        </p:spPr>
        <p:txBody>
          <a:bodyPr>
            <a:normAutofit fontScale="85000" lnSpcReduction="20000"/>
          </a:bodyPr>
          <a:lstStyle/>
          <a:p>
            <a:r>
              <a:rPr lang="cs-CZ" dirty="0"/>
              <a:t>Fuzzy množiny a logika je zavedený matematický přístup používaný ke </a:t>
            </a:r>
            <a:r>
              <a:rPr lang="cs-CZ" dirty="0" smtClean="0"/>
              <a:t>shlazení ostrých </a:t>
            </a:r>
            <a:r>
              <a:rPr lang="cs-CZ" dirty="0"/>
              <a:t>přechodů mezi dvěma sousedícími stavy jevu tak, že jeden stav </a:t>
            </a:r>
            <a:r>
              <a:rPr lang="cs-CZ" dirty="0" smtClean="0"/>
              <a:t>postupně a </a:t>
            </a:r>
            <a:r>
              <a:rPr lang="cs-CZ" dirty="0"/>
              <a:t>plynule přechází v druhý</a:t>
            </a:r>
            <a:r>
              <a:rPr lang="cs-CZ" dirty="0" smtClean="0"/>
              <a:t>.</a:t>
            </a:r>
          </a:p>
          <a:p>
            <a:endParaRPr lang="cs-CZ" dirty="0"/>
          </a:p>
          <a:p>
            <a:r>
              <a:rPr lang="cs-CZ" dirty="0" smtClean="0"/>
              <a:t>Oproti </a:t>
            </a:r>
            <a:r>
              <a:rPr lang="cs-CZ" dirty="0" err="1" smtClean="0"/>
              <a:t>booleanovskému</a:t>
            </a:r>
            <a:r>
              <a:rPr lang="cs-CZ" dirty="0" smtClean="0"/>
              <a:t> přístupu zde není vyhraněnost typu PATŘÍ / NEPATŘÍ do dané množiny.</a:t>
            </a:r>
          </a:p>
          <a:p>
            <a:endParaRPr lang="cs-CZ" dirty="0"/>
          </a:p>
          <a:p>
            <a:r>
              <a:rPr lang="cs-CZ" dirty="0" smtClean="0"/>
              <a:t>Fuzzy logiku lze uplatnit tam, kde neexistují ostré hranice (většina geografických jevů), protože sama nepracuje s ostrými hranicemi ….. lépe odpovídá skutečnosti.</a:t>
            </a:r>
          </a:p>
          <a:p>
            <a:endParaRPr lang="cs-CZ" dirty="0"/>
          </a:p>
          <a:p>
            <a:r>
              <a:rPr lang="cs-CZ" dirty="0" smtClean="0"/>
              <a:t>Pracujeme s logikou, kterou používáme i v mluvené řeči ….. málo sladký, spíše sladký, převážně sladký, nejsladší,…..</a:t>
            </a:r>
          </a:p>
          <a:p>
            <a:pPr marL="0" indent="0">
              <a:buNone/>
            </a:pPr>
            <a:endParaRPr lang="cs-CZ" dirty="0"/>
          </a:p>
          <a:p>
            <a:pPr marL="0" indent="0">
              <a:buNone/>
            </a:pPr>
            <a:endParaRPr lang="cs-CZ" dirty="0"/>
          </a:p>
        </p:txBody>
      </p:sp>
      <p:pic>
        <p:nvPicPr>
          <p:cNvPr id="1026" name="Picture 2" descr="https://upload.wikimedia.org/wikipedia/commons/thumb/6/6b/Fuzzy_logic_temperature_cs.svg/261px-Fuzzy_logic_temperature_cs.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5999" y="5469522"/>
            <a:ext cx="4340225" cy="130254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272569" y="6510456"/>
            <a:ext cx="6088526" cy="261610"/>
          </a:xfrm>
          <a:prstGeom prst="rect">
            <a:avLst/>
          </a:prstGeom>
          <a:noFill/>
        </p:spPr>
        <p:txBody>
          <a:bodyPr wrap="none" rtlCol="0">
            <a:spAutoFit/>
          </a:bodyPr>
          <a:lstStyle/>
          <a:p>
            <a:r>
              <a:rPr lang="cs-CZ" sz="1100" dirty="0" smtClean="0"/>
              <a:t>Zdroj obrázku: https://cs.wikipedia.org/wiki/Fuzzy_logika#/media/File:Fuzzy_logic_temperature_cs.svg</a:t>
            </a:r>
            <a:endParaRPr lang="cs-CZ" sz="1100" dirty="0"/>
          </a:p>
        </p:txBody>
      </p:sp>
    </p:spTree>
    <p:extLst>
      <p:ext uri="{BB962C8B-B14F-4D97-AF65-F5344CB8AC3E}">
        <p14:creationId xmlns:p14="http://schemas.microsoft.com/office/powerpoint/2010/main" val="33320502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801221" y="887226"/>
            <a:ext cx="4380948" cy="5782516"/>
          </a:xfrm>
          <a:prstGeom prst="rect">
            <a:avLst/>
          </a:prstGeom>
        </p:spPr>
      </p:pic>
      <p:sp>
        <p:nvSpPr>
          <p:cNvPr id="5" name="Obdélník 4"/>
          <p:cNvSpPr/>
          <p:nvPr/>
        </p:nvSpPr>
        <p:spPr>
          <a:xfrm>
            <a:off x="5961529" y="2594846"/>
            <a:ext cx="6096000" cy="1477328"/>
          </a:xfrm>
          <a:prstGeom prst="rect">
            <a:avLst/>
          </a:prstGeom>
        </p:spPr>
        <p:txBody>
          <a:bodyPr>
            <a:spAutoFit/>
          </a:bodyPr>
          <a:lstStyle/>
          <a:p>
            <a:r>
              <a:rPr lang="cs-CZ" b="1" dirty="0" smtClean="0"/>
              <a:t>Příklad využití fuzzy logiky při vymezení destinací atraktivních pro cestovní ruch (uvedeny i funkce v </a:t>
            </a:r>
            <a:r>
              <a:rPr lang="cs-CZ" b="1" dirty="0" err="1" smtClean="0"/>
              <a:t>ArcGIS</a:t>
            </a:r>
            <a:r>
              <a:rPr lang="cs-CZ" b="1" dirty="0" smtClean="0"/>
              <a:t>):</a:t>
            </a:r>
          </a:p>
          <a:p>
            <a:endParaRPr lang="cs-CZ" dirty="0"/>
          </a:p>
          <a:p>
            <a:r>
              <a:rPr lang="cs-CZ" dirty="0" smtClean="0"/>
              <a:t>http://download.arcdata.cz/konf/2012/prezentace/Kolisko_JihMorK.pdf</a:t>
            </a:r>
            <a:endParaRPr lang="cs-CZ" dirty="0"/>
          </a:p>
        </p:txBody>
      </p:sp>
      <p:sp>
        <p:nvSpPr>
          <p:cNvPr id="6" name="Obdélník 5"/>
          <p:cNvSpPr/>
          <p:nvPr/>
        </p:nvSpPr>
        <p:spPr>
          <a:xfrm>
            <a:off x="694764" y="517894"/>
            <a:ext cx="6096000" cy="369332"/>
          </a:xfrm>
          <a:prstGeom prst="rect">
            <a:avLst/>
          </a:prstGeom>
        </p:spPr>
        <p:txBody>
          <a:bodyPr>
            <a:spAutoFit/>
          </a:bodyPr>
          <a:lstStyle/>
          <a:p>
            <a:r>
              <a:rPr lang="cs-CZ" b="1" dirty="0" smtClean="0"/>
              <a:t>Vymezení hnědozemí na základě fuzzy přístupu:</a:t>
            </a:r>
            <a:endParaRPr lang="cs-CZ" b="1" dirty="0"/>
          </a:p>
        </p:txBody>
      </p:sp>
      <p:sp>
        <p:nvSpPr>
          <p:cNvPr id="7" name="TextovéPole 6"/>
          <p:cNvSpPr txBox="1"/>
          <p:nvPr/>
        </p:nvSpPr>
        <p:spPr>
          <a:xfrm>
            <a:off x="0" y="6407986"/>
            <a:ext cx="6298006" cy="369332"/>
          </a:xfrm>
          <a:prstGeom prst="rect">
            <a:avLst/>
          </a:prstGeom>
          <a:noFill/>
        </p:spPr>
        <p:txBody>
          <a:bodyPr wrap="none" rtlCol="0">
            <a:spAutoFit/>
          </a:bodyPr>
          <a:lstStyle/>
          <a:p>
            <a:r>
              <a:rPr lang="cs-CZ" sz="1200" dirty="0" smtClean="0"/>
              <a:t>Zdroj obrázků: PÁSKOVÁ M: FUZZY </a:t>
            </a:r>
            <a:r>
              <a:rPr lang="cs-CZ" sz="1200" dirty="0"/>
              <a:t>GIS - SOUČASNÝ STAV A VYUŽITÍ VE FYZICKÉ </a:t>
            </a:r>
            <a:r>
              <a:rPr lang="cs-CZ" sz="1200" dirty="0" smtClean="0"/>
              <a:t>GEOGRAFII (2010)</a:t>
            </a:r>
            <a:r>
              <a:rPr lang="cs-CZ" dirty="0" smtClean="0"/>
              <a:t> </a:t>
            </a:r>
            <a:endParaRPr lang="cs-CZ" dirty="0"/>
          </a:p>
        </p:txBody>
      </p:sp>
    </p:spTree>
    <p:extLst>
      <p:ext uri="{BB962C8B-B14F-4D97-AF65-F5344CB8AC3E}">
        <p14:creationId xmlns:p14="http://schemas.microsoft.com/office/powerpoint/2010/main" val="29053342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 dat:</a:t>
            </a:r>
            <a:endParaRPr lang="cs-CZ" dirty="0"/>
          </a:p>
        </p:txBody>
      </p:sp>
      <p:sp>
        <p:nvSpPr>
          <p:cNvPr id="3" name="Zástupný symbol pro obsah 2"/>
          <p:cNvSpPr>
            <a:spLocks noGrp="1"/>
          </p:cNvSpPr>
          <p:nvPr>
            <p:ph idx="1"/>
          </p:nvPr>
        </p:nvSpPr>
        <p:spPr/>
        <p:txBody>
          <a:bodyPr/>
          <a:lstStyle/>
          <a:p>
            <a:pPr marL="0" indent="0">
              <a:buNone/>
            </a:pPr>
            <a:r>
              <a:rPr lang="cs-CZ" dirty="0" smtClean="0"/>
              <a:t>Prezentace byla vytvořena na základě článku:</a:t>
            </a:r>
          </a:p>
          <a:p>
            <a:r>
              <a:rPr lang="cs-CZ" dirty="0" smtClean="0"/>
              <a:t>PÁSZTO</a:t>
            </a:r>
            <a:r>
              <a:rPr lang="cs-CZ" dirty="0"/>
              <a:t>, V., BURIAN, J., MAREK, L., VOŽENÍLEK, V., TUČEK, P. (2016): Fuzzy přístup při </a:t>
            </a:r>
            <a:r>
              <a:rPr lang="cs-CZ" dirty="0" smtClean="0"/>
              <a:t>určování příslušnosti </a:t>
            </a:r>
            <a:r>
              <a:rPr lang="cs-CZ" dirty="0"/>
              <a:t>obcí do venkovského a městského prostoru. Geografie, 121, 1, 156–186</a:t>
            </a:r>
            <a:r>
              <a:rPr lang="cs-CZ" dirty="0" smtClean="0"/>
              <a:t>.</a:t>
            </a:r>
          </a:p>
          <a:p>
            <a:endParaRPr lang="cs-CZ" dirty="0"/>
          </a:p>
        </p:txBody>
      </p:sp>
    </p:spTree>
    <p:extLst>
      <p:ext uri="{BB962C8B-B14F-4D97-AF65-F5344CB8AC3E}">
        <p14:creationId xmlns:p14="http://schemas.microsoft.com/office/powerpoint/2010/main" val="1798261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Fuzzy logika</a:t>
            </a:r>
            <a:endParaRPr lang="cs-CZ" dirty="0"/>
          </a:p>
        </p:txBody>
      </p:sp>
      <p:sp>
        <p:nvSpPr>
          <p:cNvPr id="3" name="Zástupný symbol pro obsah 2"/>
          <p:cNvSpPr>
            <a:spLocks noGrp="1"/>
          </p:cNvSpPr>
          <p:nvPr>
            <p:ph idx="1"/>
          </p:nvPr>
        </p:nvSpPr>
        <p:spPr/>
        <p:txBody>
          <a:bodyPr/>
          <a:lstStyle/>
          <a:p>
            <a:r>
              <a:rPr lang="cs-CZ" dirty="0" smtClean="0"/>
              <a:t>Klasická logika (</a:t>
            </a:r>
            <a:r>
              <a:rPr lang="cs-CZ" dirty="0" err="1" smtClean="0"/>
              <a:t>booleanovská</a:t>
            </a:r>
            <a:r>
              <a:rPr lang="cs-CZ" dirty="0" smtClean="0"/>
              <a:t>)  pracuje pouze s 2 kategoriemi:</a:t>
            </a:r>
          </a:p>
          <a:p>
            <a:pPr>
              <a:buFontTx/>
              <a:buChar char="-"/>
            </a:pPr>
            <a:r>
              <a:rPr lang="cs-CZ" dirty="0" smtClean="0"/>
              <a:t>0 (nepatří do množiny)</a:t>
            </a:r>
          </a:p>
          <a:p>
            <a:pPr>
              <a:buFontTx/>
              <a:buChar char="-"/>
            </a:pPr>
            <a:r>
              <a:rPr lang="cs-CZ" dirty="0" smtClean="0"/>
              <a:t>1 (patří do množiny)</a:t>
            </a:r>
          </a:p>
          <a:p>
            <a:pPr marL="0" indent="0">
              <a:buNone/>
            </a:pPr>
            <a:r>
              <a:rPr lang="cs-CZ" dirty="0" smtClean="0"/>
              <a:t>= ostré hranice mezi množinami.</a:t>
            </a:r>
          </a:p>
          <a:p>
            <a:pPr marL="0" indent="0">
              <a:buNone/>
            </a:pPr>
            <a:endParaRPr lang="cs-CZ" dirty="0"/>
          </a:p>
          <a:p>
            <a:pPr marL="0" indent="0">
              <a:buNone/>
            </a:pPr>
            <a:r>
              <a:rPr lang="cs-CZ" dirty="0" smtClean="0"/>
              <a:t>Ve fuzzy přístupu nepracujeme s ostrými hodnotami &lt;</a:t>
            </a:r>
            <a:r>
              <a:rPr lang="cs-CZ" dirty="0" smtClean="0"/>
              <a:t>0,1</a:t>
            </a:r>
            <a:r>
              <a:rPr lang="cs-CZ" dirty="0" smtClean="0"/>
              <a:t>&gt;, ale s libovolnými hodnotami na škále 0 až 1.  Danému jevu lze tedy přiřadit například hodnotu 0; 0,7;  0,2867; 1, …</a:t>
            </a:r>
            <a:endParaRPr lang="cs-CZ" dirty="0"/>
          </a:p>
        </p:txBody>
      </p:sp>
    </p:spTree>
    <p:extLst>
      <p:ext uri="{BB962C8B-B14F-4D97-AF65-F5344CB8AC3E}">
        <p14:creationId xmlns:p14="http://schemas.microsoft.com/office/powerpoint/2010/main" val="3071783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FUZZYFIKACE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Je proces, při kterém převádíme naměřené hodnoty na škálu 0 až 1.</a:t>
            </a:r>
          </a:p>
          <a:p>
            <a:pPr marL="0" indent="0">
              <a:buNone/>
            </a:pPr>
            <a:endParaRPr lang="cs-CZ" dirty="0"/>
          </a:p>
          <a:p>
            <a:pPr marL="0" indent="0">
              <a:buNone/>
            </a:pPr>
            <a:r>
              <a:rPr lang="cs-CZ" dirty="0" smtClean="0"/>
              <a:t>Příklad:</a:t>
            </a:r>
          </a:p>
          <a:p>
            <a:r>
              <a:rPr lang="cs-CZ" dirty="0" smtClean="0"/>
              <a:t>Mějme kategorii „počet obyvatel“. Tuto kategorii chceme převést na škálu 0 až 1.  Postup </a:t>
            </a:r>
            <a:r>
              <a:rPr lang="cs-CZ" dirty="0" err="1" smtClean="0"/>
              <a:t>fuzzyfikace</a:t>
            </a:r>
            <a:r>
              <a:rPr lang="cs-CZ" dirty="0" smtClean="0"/>
              <a:t> vždy závisí na našem cíli a naší odbornosti. Řekněme, že chceme vymezit </a:t>
            </a:r>
            <a:r>
              <a:rPr lang="cs-CZ" b="1" dirty="0" smtClean="0"/>
              <a:t>venkovské / městské oblasti.</a:t>
            </a:r>
          </a:p>
          <a:p>
            <a:r>
              <a:rPr lang="cs-CZ" dirty="0" smtClean="0"/>
              <a:t>V tomto případě si stanovíme pevné hranice, kdy je daný počet obyvatel vždy považován za vesnici nebo město.  Dejme tomu, že městem bude vždy obec na 5000 obyvatel. Naopak vesnicí vždy obec pod 2000 obyvatel. </a:t>
            </a:r>
          </a:p>
          <a:p>
            <a:r>
              <a:rPr lang="cs-CZ" dirty="0" smtClean="0"/>
              <a:t>Obce pod 2000 obyvatel vždy nabydou hodnoty 0, obce nad 5000 obyvatel vždy hodnoty 1. Obce mezi těmito hodnotami budou nabývat hodnot někde mezi 0 až 1.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162343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URČENÍ FUZZY HODNOTY</a:t>
            </a:r>
            <a:endParaRPr lang="cs-CZ" dirty="0"/>
          </a:p>
        </p:txBody>
      </p:sp>
      <p:sp>
        <p:nvSpPr>
          <p:cNvPr id="3" name="Zástupný symbol pro obsah 2"/>
          <p:cNvSpPr>
            <a:spLocks noGrp="1"/>
          </p:cNvSpPr>
          <p:nvPr>
            <p:ph idx="1"/>
          </p:nvPr>
        </p:nvSpPr>
        <p:spPr/>
        <p:txBody>
          <a:bodyPr/>
          <a:lstStyle/>
          <a:p>
            <a:r>
              <a:rPr lang="cs-CZ" dirty="0" smtClean="0"/>
              <a:t>Zde se projeví naše odbornost v daném tématu, jelikož </a:t>
            </a:r>
            <a:r>
              <a:rPr lang="cs-CZ" dirty="0" err="1" smtClean="0"/>
              <a:t>fuzzyfikace</a:t>
            </a:r>
            <a:r>
              <a:rPr lang="cs-CZ" dirty="0"/>
              <a:t> </a:t>
            </a:r>
            <a:r>
              <a:rPr lang="cs-CZ" dirty="0" smtClean="0"/>
              <a:t>se provádí podle námi zvolené funkce….volíme takovou funkci, která je pro danou problematiku nejvhodnější. </a:t>
            </a:r>
          </a:p>
          <a:p>
            <a:r>
              <a:rPr lang="cs-CZ" dirty="0" smtClean="0"/>
              <a:t>Typy funkcí: exponenciální, geometrická, logaritmická, lineární, …..</a:t>
            </a:r>
          </a:p>
          <a:p>
            <a:r>
              <a:rPr lang="cs-CZ" dirty="0" smtClean="0"/>
              <a:t>My v našem příkladu budeme počítat s nejjednodušší funkcí, kterou je funkce </a:t>
            </a:r>
            <a:r>
              <a:rPr lang="cs-CZ" b="1" dirty="0" smtClean="0"/>
              <a:t>lineární.</a:t>
            </a:r>
            <a:endParaRPr lang="cs-CZ" b="1" dirty="0"/>
          </a:p>
        </p:txBody>
      </p:sp>
    </p:spTree>
    <p:extLst>
      <p:ext uri="{BB962C8B-B14F-4D97-AF65-F5344CB8AC3E}">
        <p14:creationId xmlns:p14="http://schemas.microsoft.com/office/powerpoint/2010/main" val="2504428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URČENÍ FUZZY HODNOTY</a:t>
            </a:r>
            <a:endParaRPr lang="cs-CZ" dirty="0"/>
          </a:p>
        </p:txBody>
      </p:sp>
      <p:sp>
        <p:nvSpPr>
          <p:cNvPr id="5" name="Zástupný symbol pro obsah 4"/>
          <p:cNvSpPr>
            <a:spLocks noGrp="1"/>
          </p:cNvSpPr>
          <p:nvPr>
            <p:ph idx="1"/>
          </p:nvPr>
        </p:nvSpPr>
        <p:spPr/>
        <p:txBody>
          <a:bodyPr/>
          <a:lstStyle/>
          <a:p>
            <a:endParaRPr lang="cs-CZ" dirty="0" smtClean="0"/>
          </a:p>
          <a:p>
            <a:endParaRPr lang="cs-CZ" dirty="0"/>
          </a:p>
          <a:p>
            <a:endParaRPr lang="cs-CZ" dirty="0" smtClean="0"/>
          </a:p>
          <a:p>
            <a:endParaRPr lang="cs-CZ" dirty="0"/>
          </a:p>
          <a:p>
            <a:endParaRPr lang="cs-CZ" dirty="0" smtClean="0"/>
          </a:p>
          <a:p>
            <a:endParaRPr lang="cs-CZ" dirty="0"/>
          </a:p>
          <a:p>
            <a:endParaRPr lang="cs-CZ" dirty="0" smtClean="0"/>
          </a:p>
          <a:p>
            <a:r>
              <a:rPr lang="cs-CZ" dirty="0" smtClean="0"/>
              <a:t>Je patrné, že fuzzy hodnota je úměrná počtu obyvatel</a:t>
            </a:r>
            <a:endParaRPr lang="cs-CZ" dirty="0"/>
          </a:p>
        </p:txBody>
      </p:sp>
      <p:pic>
        <p:nvPicPr>
          <p:cNvPr id="6" name="Zástupný symbol pro obsah 3"/>
          <p:cNvPicPr>
            <a:picLocks noChangeAspect="1"/>
          </p:cNvPicPr>
          <p:nvPr/>
        </p:nvPicPr>
        <p:blipFill>
          <a:blip r:embed="rId2"/>
          <a:stretch>
            <a:fillRect/>
          </a:stretch>
        </p:blipFill>
        <p:spPr>
          <a:xfrm>
            <a:off x="447674" y="1435194"/>
            <a:ext cx="6267450" cy="3790950"/>
          </a:xfrm>
          <a:prstGeom prst="rect">
            <a:avLst/>
          </a:prstGeom>
        </p:spPr>
      </p:pic>
      <p:sp>
        <p:nvSpPr>
          <p:cNvPr id="9" name="Obdélník 8"/>
          <p:cNvSpPr/>
          <p:nvPr/>
        </p:nvSpPr>
        <p:spPr>
          <a:xfrm>
            <a:off x="6974541" y="6176963"/>
            <a:ext cx="5060577" cy="461665"/>
          </a:xfrm>
          <a:prstGeom prst="rect">
            <a:avLst/>
          </a:prstGeom>
        </p:spPr>
        <p:txBody>
          <a:bodyPr wrap="square">
            <a:spAutoFit/>
          </a:bodyPr>
          <a:lstStyle/>
          <a:p>
            <a:r>
              <a:rPr lang="cs-CZ" sz="1200" dirty="0" smtClean="0"/>
              <a:t>Zdroj obrázku: PASZTO V a Kol. : Fuzzy přístup při určování příslušnosti obcí</a:t>
            </a:r>
          </a:p>
          <a:p>
            <a:r>
              <a:rPr lang="pt-BR" sz="1200" dirty="0" smtClean="0"/>
              <a:t>do venkovského a městského prostoru</a:t>
            </a:r>
            <a:r>
              <a:rPr lang="cs-CZ" sz="1200" dirty="0" smtClean="0"/>
              <a:t> (2016), In: Geografie</a:t>
            </a:r>
            <a:endParaRPr lang="cs-CZ" sz="1200" dirty="0"/>
          </a:p>
        </p:txBody>
      </p:sp>
    </p:spTree>
    <p:extLst>
      <p:ext uri="{BB962C8B-B14F-4D97-AF65-F5344CB8AC3E}">
        <p14:creationId xmlns:p14="http://schemas.microsoft.com/office/powerpoint/2010/main" val="3235226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Ale i takto mohou vypadat fuzzy množiny</a:t>
            </a:r>
            <a:endParaRPr lang="cs-CZ" dirty="0"/>
          </a:p>
        </p:txBody>
      </p:sp>
      <p:pic>
        <p:nvPicPr>
          <p:cNvPr id="4" name="Obrázek 3"/>
          <p:cNvPicPr>
            <a:picLocks noChangeAspect="1"/>
          </p:cNvPicPr>
          <p:nvPr/>
        </p:nvPicPr>
        <p:blipFill>
          <a:blip r:embed="rId2"/>
          <a:stretch>
            <a:fillRect/>
          </a:stretch>
        </p:blipFill>
        <p:spPr>
          <a:xfrm>
            <a:off x="635372" y="1920222"/>
            <a:ext cx="5778875" cy="2747914"/>
          </a:xfrm>
          <a:prstGeom prst="rect">
            <a:avLst/>
          </a:prstGeom>
        </p:spPr>
      </p:pic>
      <p:pic>
        <p:nvPicPr>
          <p:cNvPr id="5" name="Obrázek 4"/>
          <p:cNvPicPr>
            <a:picLocks noChangeAspect="1"/>
          </p:cNvPicPr>
          <p:nvPr/>
        </p:nvPicPr>
        <p:blipFill>
          <a:blip r:embed="rId3"/>
          <a:stretch>
            <a:fillRect/>
          </a:stretch>
        </p:blipFill>
        <p:spPr>
          <a:xfrm>
            <a:off x="6599068" y="2090057"/>
            <a:ext cx="4997901" cy="2645310"/>
          </a:xfrm>
          <a:prstGeom prst="rect">
            <a:avLst/>
          </a:prstGeom>
        </p:spPr>
      </p:pic>
      <p:sp>
        <p:nvSpPr>
          <p:cNvPr id="6" name="TextovéPole 5"/>
          <p:cNvSpPr txBox="1"/>
          <p:nvPr/>
        </p:nvSpPr>
        <p:spPr>
          <a:xfrm>
            <a:off x="5696534" y="6390160"/>
            <a:ext cx="6298006" cy="369332"/>
          </a:xfrm>
          <a:prstGeom prst="rect">
            <a:avLst/>
          </a:prstGeom>
          <a:noFill/>
        </p:spPr>
        <p:txBody>
          <a:bodyPr wrap="none" rtlCol="0">
            <a:spAutoFit/>
          </a:bodyPr>
          <a:lstStyle/>
          <a:p>
            <a:r>
              <a:rPr lang="cs-CZ" sz="1200" dirty="0" smtClean="0"/>
              <a:t>Zdroj obrázků: PÁSKOVÁ M: FUZZY </a:t>
            </a:r>
            <a:r>
              <a:rPr lang="cs-CZ" sz="1200" dirty="0"/>
              <a:t>GIS - SOUČASNÝ STAV A VYUŽITÍ VE FYZICKÉ </a:t>
            </a:r>
            <a:r>
              <a:rPr lang="cs-CZ" sz="1200" dirty="0" smtClean="0"/>
              <a:t>GEOGRAFII (2010)</a:t>
            </a:r>
            <a:r>
              <a:rPr lang="cs-CZ" dirty="0" smtClean="0"/>
              <a:t> </a:t>
            </a:r>
            <a:endParaRPr lang="cs-CZ" dirty="0"/>
          </a:p>
        </p:txBody>
      </p:sp>
      <p:sp>
        <p:nvSpPr>
          <p:cNvPr id="7" name="Zástupný symbol pro obsah 2"/>
          <p:cNvSpPr>
            <a:spLocks noGrp="1"/>
          </p:cNvSpPr>
          <p:nvPr>
            <p:ph idx="1"/>
          </p:nvPr>
        </p:nvSpPr>
        <p:spPr>
          <a:xfrm>
            <a:off x="838200" y="5134736"/>
            <a:ext cx="10515600" cy="473822"/>
          </a:xfrm>
        </p:spPr>
        <p:txBody>
          <a:bodyPr>
            <a:normAutofit lnSpcReduction="10000"/>
          </a:bodyPr>
          <a:lstStyle/>
          <a:p>
            <a:r>
              <a:rPr lang="cs-CZ" dirty="0" smtClean="0"/>
              <a:t>Čím komplikovanější funkce, tím složitější rovnice a tím těžší výpočet:</a:t>
            </a:r>
          </a:p>
          <a:p>
            <a:pPr marL="0" indent="0">
              <a:buNone/>
            </a:pPr>
            <a:endParaRPr lang="cs-CZ" dirty="0"/>
          </a:p>
        </p:txBody>
      </p:sp>
      <p:pic>
        <p:nvPicPr>
          <p:cNvPr id="8" name="Obrázek 7"/>
          <p:cNvPicPr>
            <a:picLocks noChangeAspect="1"/>
          </p:cNvPicPr>
          <p:nvPr/>
        </p:nvPicPr>
        <p:blipFill>
          <a:blip r:embed="rId4"/>
          <a:stretch>
            <a:fillRect/>
          </a:stretch>
        </p:blipFill>
        <p:spPr>
          <a:xfrm>
            <a:off x="1278031" y="5608777"/>
            <a:ext cx="3111740" cy="798300"/>
          </a:xfrm>
          <a:prstGeom prst="rect">
            <a:avLst/>
          </a:prstGeom>
        </p:spPr>
      </p:pic>
    </p:spTree>
    <p:extLst>
      <p:ext uri="{BB962C8B-B14F-4D97-AF65-F5344CB8AC3E}">
        <p14:creationId xmlns:p14="http://schemas.microsoft.com/office/powerpoint/2010/main" val="2328540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VÝSLEDEK FUZZIFIKACE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Nyní již například víme, že na základě námi zvolené funkce mají obce s 3500 obyvateli fuzzy hodnotu této kategorie 0,5. Tedy jsou někde na pomezí mezi venkovským a městským prostorem. Jiné obce mají například hodnotu 0,3 ….můžeme říci převážně venkovské,  jiné 0,7…..můžeme říci převážně městské. </a:t>
            </a:r>
          </a:p>
          <a:p>
            <a:pPr marL="0" indent="0">
              <a:buNone/>
            </a:pPr>
            <a:endParaRPr lang="cs-CZ" dirty="0" smtClean="0"/>
          </a:p>
          <a:p>
            <a:r>
              <a:rPr lang="cs-CZ" dirty="0" smtClean="0"/>
              <a:t>K čemu nám to je?</a:t>
            </a:r>
          </a:p>
          <a:p>
            <a:pPr marL="0" indent="0">
              <a:buNone/>
            </a:pPr>
            <a:r>
              <a:rPr lang="cs-CZ" dirty="0" smtClean="0"/>
              <a:t>I když i toto lze považovat za výsledek, není to nic, co bychom neuměli udělat bez fuzzy logiky. </a:t>
            </a:r>
            <a:endParaRPr lang="cs-CZ" dirty="0"/>
          </a:p>
          <a:p>
            <a:pPr marL="0" indent="0">
              <a:buNone/>
            </a:pPr>
            <a:r>
              <a:rPr lang="cs-CZ" dirty="0" smtClean="0"/>
              <a:t>V praxi však pracujeme s několika kategoriemi.</a:t>
            </a:r>
          </a:p>
          <a:p>
            <a:pPr marL="0" indent="0">
              <a:buNone/>
            </a:pPr>
            <a:endParaRPr lang="cs-CZ" dirty="0"/>
          </a:p>
        </p:txBody>
      </p:sp>
    </p:spTree>
    <p:extLst>
      <p:ext uri="{BB962C8B-B14F-4D97-AF65-F5344CB8AC3E}">
        <p14:creationId xmlns:p14="http://schemas.microsoft.com/office/powerpoint/2010/main" val="3932194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OPERACE NAD FUZZY MNOŽINAMI</a:t>
            </a:r>
            <a:endParaRPr lang="cs-CZ" dirty="0"/>
          </a:p>
        </p:txBody>
      </p:sp>
      <p:sp>
        <p:nvSpPr>
          <p:cNvPr id="3" name="Zástupný symbol pro obsah 2"/>
          <p:cNvSpPr>
            <a:spLocks noGrp="1"/>
          </p:cNvSpPr>
          <p:nvPr>
            <p:ph idx="1"/>
          </p:nvPr>
        </p:nvSpPr>
        <p:spPr/>
        <p:txBody>
          <a:bodyPr/>
          <a:lstStyle/>
          <a:p>
            <a:r>
              <a:rPr lang="cs-CZ" dirty="0" smtClean="0"/>
              <a:t>Abychom mohli kombinovat různé kategorie, musíme vědět něco o operacích nad fuzzy množinami. </a:t>
            </a:r>
          </a:p>
          <a:p>
            <a:r>
              <a:rPr lang="cs-CZ" dirty="0" smtClean="0"/>
              <a:t>Ty jsou klasické (průnik, sjednocení, doplněk,….) a v podstatě se řídí podobnými pravidly (ne však úplně)</a:t>
            </a:r>
            <a:endParaRPr lang="cs-CZ" dirty="0"/>
          </a:p>
        </p:txBody>
      </p:sp>
      <p:pic>
        <p:nvPicPr>
          <p:cNvPr id="4" name="Obrázek 3"/>
          <p:cNvPicPr>
            <a:picLocks noChangeAspect="1"/>
          </p:cNvPicPr>
          <p:nvPr/>
        </p:nvPicPr>
        <p:blipFill>
          <a:blip r:embed="rId2"/>
          <a:stretch>
            <a:fillRect/>
          </a:stretch>
        </p:blipFill>
        <p:spPr>
          <a:xfrm>
            <a:off x="566457" y="4052888"/>
            <a:ext cx="4819650" cy="2124075"/>
          </a:xfrm>
          <a:prstGeom prst="rect">
            <a:avLst/>
          </a:prstGeom>
        </p:spPr>
      </p:pic>
      <p:pic>
        <p:nvPicPr>
          <p:cNvPr id="5" name="Obrázek 4"/>
          <p:cNvPicPr>
            <a:picLocks noChangeAspect="1"/>
          </p:cNvPicPr>
          <p:nvPr/>
        </p:nvPicPr>
        <p:blipFill>
          <a:blip r:embed="rId3"/>
          <a:stretch>
            <a:fillRect/>
          </a:stretch>
        </p:blipFill>
        <p:spPr>
          <a:xfrm>
            <a:off x="6304709" y="4052888"/>
            <a:ext cx="4130488" cy="2289886"/>
          </a:xfrm>
          <a:prstGeom prst="rect">
            <a:avLst/>
          </a:prstGeom>
        </p:spPr>
      </p:pic>
      <p:sp>
        <p:nvSpPr>
          <p:cNvPr id="6" name="TextovéPole 5"/>
          <p:cNvSpPr txBox="1"/>
          <p:nvPr/>
        </p:nvSpPr>
        <p:spPr>
          <a:xfrm>
            <a:off x="2787265" y="6176963"/>
            <a:ext cx="784189" cy="369332"/>
          </a:xfrm>
          <a:prstGeom prst="rect">
            <a:avLst/>
          </a:prstGeom>
          <a:noFill/>
        </p:spPr>
        <p:txBody>
          <a:bodyPr wrap="none" rtlCol="0">
            <a:spAutoFit/>
          </a:bodyPr>
          <a:lstStyle/>
          <a:p>
            <a:r>
              <a:rPr lang="cs-CZ" dirty="0" smtClean="0"/>
              <a:t>Průnik</a:t>
            </a:r>
            <a:endParaRPr lang="cs-CZ" dirty="0"/>
          </a:p>
        </p:txBody>
      </p:sp>
      <p:sp>
        <p:nvSpPr>
          <p:cNvPr id="7" name="TextovéPole 6"/>
          <p:cNvSpPr txBox="1"/>
          <p:nvPr/>
        </p:nvSpPr>
        <p:spPr>
          <a:xfrm>
            <a:off x="8614324" y="6127234"/>
            <a:ext cx="1213794" cy="369332"/>
          </a:xfrm>
          <a:prstGeom prst="rect">
            <a:avLst/>
          </a:prstGeom>
          <a:noFill/>
        </p:spPr>
        <p:txBody>
          <a:bodyPr wrap="none" rtlCol="0">
            <a:spAutoFit/>
          </a:bodyPr>
          <a:lstStyle/>
          <a:p>
            <a:r>
              <a:rPr lang="cs-CZ" dirty="0" smtClean="0"/>
              <a:t>Sjednocení</a:t>
            </a:r>
            <a:endParaRPr lang="cs-CZ" dirty="0"/>
          </a:p>
        </p:txBody>
      </p:sp>
      <p:sp>
        <p:nvSpPr>
          <p:cNvPr id="8" name="TextovéPole 7"/>
          <p:cNvSpPr txBox="1"/>
          <p:nvPr/>
        </p:nvSpPr>
        <p:spPr>
          <a:xfrm>
            <a:off x="5696534" y="6390160"/>
            <a:ext cx="6298006" cy="369332"/>
          </a:xfrm>
          <a:prstGeom prst="rect">
            <a:avLst/>
          </a:prstGeom>
          <a:noFill/>
        </p:spPr>
        <p:txBody>
          <a:bodyPr wrap="none" rtlCol="0">
            <a:spAutoFit/>
          </a:bodyPr>
          <a:lstStyle/>
          <a:p>
            <a:r>
              <a:rPr lang="cs-CZ" sz="1200" dirty="0" smtClean="0"/>
              <a:t>Zdroj obrázků: PÁSKOVÁ M: FUZZY </a:t>
            </a:r>
            <a:r>
              <a:rPr lang="cs-CZ" sz="1200" dirty="0"/>
              <a:t>GIS - SOUČASNÝ STAV A VYUŽITÍ VE FYZICKÉ </a:t>
            </a:r>
            <a:r>
              <a:rPr lang="cs-CZ" sz="1200" dirty="0" smtClean="0"/>
              <a:t>GEOGRAFII (2010)</a:t>
            </a:r>
            <a:r>
              <a:rPr lang="cs-CZ" dirty="0" smtClean="0"/>
              <a:t> </a:t>
            </a:r>
            <a:endParaRPr lang="cs-CZ" dirty="0"/>
          </a:p>
        </p:txBody>
      </p:sp>
    </p:spTree>
    <p:extLst>
      <p:ext uri="{BB962C8B-B14F-4D97-AF65-F5344CB8AC3E}">
        <p14:creationId xmlns:p14="http://schemas.microsoft.com/office/powerpoint/2010/main" val="1756432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1525</Words>
  <Application>Microsoft Office PowerPoint</Application>
  <PresentationFormat>Širokoúhlá obrazovka</PresentationFormat>
  <Paragraphs>123</Paragraphs>
  <Slides>21</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21</vt:i4>
      </vt:variant>
    </vt:vector>
  </HeadingPairs>
  <TitlesOfParts>
    <vt:vector size="28" baseType="lpstr">
      <vt:lpstr>Arial</vt:lpstr>
      <vt:lpstr>Calibri</vt:lpstr>
      <vt:lpstr>Calibri Light</vt:lpstr>
      <vt:lpstr>SkolarPE-Italic</vt:lpstr>
      <vt:lpstr>SkolarPE-Regular</vt:lpstr>
      <vt:lpstr>SymbolMT</vt:lpstr>
      <vt:lpstr>Motiv Office</vt:lpstr>
      <vt:lpstr>FUZZY REGIONALIZACE</vt:lpstr>
      <vt:lpstr>Co to znamená fuzzy?</vt:lpstr>
      <vt:lpstr>Fuzzy logika</vt:lpstr>
      <vt:lpstr>FUZZYFIKACE</vt:lpstr>
      <vt:lpstr>URČENÍ FUZZY HODNOTY</vt:lpstr>
      <vt:lpstr>URČENÍ FUZZY HODNOTY</vt:lpstr>
      <vt:lpstr>Ale i takto mohou vypadat fuzzy množiny</vt:lpstr>
      <vt:lpstr>VÝSLEDEK FUZZIFIKACE</vt:lpstr>
      <vt:lpstr>OPERACE NAD FUZZY MNOŽINAMI</vt:lpstr>
      <vt:lpstr>OPERACE NAD FUZZY MNOŽINAMI</vt:lpstr>
      <vt:lpstr>OPERACE NAD FUZZY MNOŽINAMI</vt:lpstr>
      <vt:lpstr>Výklad T-normy</vt:lpstr>
      <vt:lpstr>PŘIDÁVÁME K NAŠEMU PŘÍKLADU  DALŠÍ KATEGORII</vt:lpstr>
      <vt:lpstr>PŘÍKLAD OBCE MOŘKOV</vt:lpstr>
      <vt:lpstr>Prezentace aplikace PowerPoint</vt:lpstr>
      <vt:lpstr>PŘÍPRAVA DAT PRO FUZZY REGIONALIZACI</vt:lpstr>
      <vt:lpstr>Příklad vah indikátorů</vt:lpstr>
      <vt:lpstr>VLASTNÍ HODNOCENÍ VÝSLEDKŮ</vt:lpstr>
      <vt:lpstr>K ČEMU JE TO DOBRÉ?</vt:lpstr>
      <vt:lpstr>Prezentace aplikace PowerPoint</vt:lpstr>
      <vt:lpstr>Zdroje dat: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FUZZY REGIONALIZACE</dc:title>
  <dc:creator>Admin</dc:creator>
  <cp:lastModifiedBy>Admin</cp:lastModifiedBy>
  <cp:revision>30</cp:revision>
  <dcterms:created xsi:type="dcterms:W3CDTF">2017-03-08T09:08:06Z</dcterms:created>
  <dcterms:modified xsi:type="dcterms:W3CDTF">2017-03-08T14:32:44Z</dcterms:modified>
</cp:coreProperties>
</file>