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70" r:id="rId16"/>
    <p:sldId id="269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78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97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4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03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85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97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7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28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23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6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1BF26-AE7A-423B-98D5-7089B0F596E3}" type="datetimeFigureOut">
              <a:rPr lang="cs-CZ" smtClean="0"/>
              <a:t>19.3.2017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627A-A2E2-4D4E-8AD0-A01631F0FD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18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1/jaro2017/Z0147/um/67930594/ciceni_5.pdf?nbloku=Cvi%C4%8Den%C3%AD%202%20-%20pond%C4%9Bl%C3%A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bavod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apy.geology.cz/pud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 geografickými daty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Filip Veselý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9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Biogeografické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U rostlinstva a živočišstva se zaměřte na dominantní a ohrožené druhy, přítomnost endemitů apod. Povšimněte si zařazení, resp. vnitřní členění území okresu z hlediska fytogeografického členění a také potenciální přirozené vegetace.</a:t>
            </a:r>
          </a:p>
          <a:p>
            <a:endParaRPr lang="cs-CZ" dirty="0"/>
          </a:p>
          <a:p>
            <a:r>
              <a:rPr lang="cs-CZ" dirty="0" smtClean="0"/>
              <a:t>http://geoportal.gov.cz/web/guest/home/ (Typologie české krajiny podle využití, Potenciální přirozená vegetace). </a:t>
            </a:r>
          </a:p>
          <a:p>
            <a:r>
              <a:rPr lang="cs-CZ" dirty="0" smtClean="0"/>
              <a:t>http://is.muni.cz/do/rect/el/estud/prif/ps10/biogeogr/web/i ndex_book.html </a:t>
            </a:r>
          </a:p>
          <a:p>
            <a:r>
              <a:rPr lang="cs-CZ" dirty="0" smtClean="0"/>
              <a:t>Culek, M.: Biogeografické členění České Republiky. Praha : 1996, 1995. 347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20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Zamyšlení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Předurčují podle Vás nějakým způsobem fyzicko-geografické faktory Vašeho regionu jeho humánně geografické uspořádání a využití?</a:t>
            </a:r>
          </a:p>
          <a:p>
            <a:endParaRPr lang="cs-CZ" dirty="0"/>
          </a:p>
          <a:p>
            <a:r>
              <a:rPr lang="cs-CZ" dirty="0" smtClean="0"/>
              <a:t>Determinismus (např. E. </a:t>
            </a:r>
            <a:r>
              <a:rPr lang="cs-CZ" dirty="0" err="1" smtClean="0"/>
              <a:t>Huntington</a:t>
            </a:r>
            <a:r>
              <a:rPr lang="cs-CZ" dirty="0"/>
              <a:t>)</a:t>
            </a:r>
            <a:r>
              <a:rPr lang="cs-CZ" dirty="0" smtClean="0"/>
              <a:t> /Posibilismus (např. Paul </a:t>
            </a:r>
            <a:r>
              <a:rPr lang="cs-CZ" dirty="0" err="1" smtClean="0"/>
              <a:t>Vidal</a:t>
            </a:r>
            <a:r>
              <a:rPr lang="cs-CZ" dirty="0" smtClean="0"/>
              <a:t> de La </a:t>
            </a:r>
            <a:r>
              <a:rPr lang="cs-CZ" dirty="0" err="1" smtClean="0"/>
              <a:t>Blanche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44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geografickými daty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Platí zejména (ne však pouze) u socioekonomických ukazatelů (příští cvičení)</a:t>
            </a:r>
          </a:p>
          <a:p>
            <a:r>
              <a:rPr lang="cs-CZ" dirty="0" smtClean="0"/>
              <a:t>Geografická analýza by nám měla dávat celkovou představu nejen o aktuálním stavu, ale také o vývoji v minulosti. Jedině tak můžeme predikovat budoucnost a hodnotit situaci v regionu.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Hodnoty v časových řadách: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Lze pak činit prognózy a také počítat</a:t>
            </a:r>
          </a:p>
          <a:p>
            <a:pPr marL="0" indent="0">
              <a:buNone/>
            </a:pPr>
            <a:r>
              <a:rPr lang="cs-CZ" dirty="0" smtClean="0"/>
              <a:t>různé statistické ukazatele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 smtClean="0"/>
          </a:p>
        </p:txBody>
      </p:sp>
      <p:pic>
        <p:nvPicPr>
          <p:cNvPr id="1028" name="Picture 4" descr="Výsledek obrázku pro vývoj nezaměstnan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697" y="4336826"/>
            <a:ext cx="5180011" cy="206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0398981" y="6390042"/>
            <a:ext cx="833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Zdroj: ČSÚ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135953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geografickými daty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Kde je to vhodné, tak uvádět také relativní hodnoty:</a:t>
            </a:r>
          </a:p>
          <a:p>
            <a:pPr marL="0" indent="0">
              <a:buNone/>
            </a:pPr>
            <a:r>
              <a:rPr lang="cs-CZ" dirty="0" smtClean="0"/>
              <a:t>Nezaměstnanost (%), podíl vyjíždějících lidí (%), ….</a:t>
            </a:r>
          </a:p>
          <a:p>
            <a:pPr marL="0" indent="0">
              <a:buNone/>
            </a:pPr>
            <a:r>
              <a:rPr lang="cs-CZ" dirty="0" smtClean="0"/>
              <a:t>Proč? Protože jedině tak lze porovnávat s jinými regiony.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Kde je to vhodné porovnávat s jinými regiony a s nadřazeným regionem.  (Tzn.: Dělám-li ukazatel nezaměstnanosti za okres, porovnám to s krajem, s ČR, … ale také porovnám okres s jinými okresy.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13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geografickými daty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4. Analytické části by neměly být pouze souborem tabulek a grafů, ale měly by být vždy náležitě okomentovány a vysloveny závěry.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5. Pokud je to možné, měly by se jednotlivé analýzy uzavírat k jednomu datu (platí hlavně pro humánní geografii).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6. </a:t>
            </a:r>
            <a:r>
              <a:rPr lang="cs-CZ" b="1" dirty="0" smtClean="0"/>
              <a:t>Pozor na zvolené územní jednotky pro která děláte analýzy</a:t>
            </a:r>
            <a:r>
              <a:rPr lang="cs-CZ" dirty="0" smtClean="0"/>
              <a:t>…. Zvolené jednotky mohou významně ovlivnit výsledky. Také je zapotřebí je volit podle dostupnosti dat a charakteru zkoumaného jevu. </a:t>
            </a:r>
          </a:p>
          <a:p>
            <a:pPr marL="0" indent="0">
              <a:buNone/>
            </a:pPr>
            <a:r>
              <a:rPr lang="cs-CZ" dirty="0" smtClean="0"/>
              <a:t>(např. hustota zalidnění města vypočítaná jako počet obyvatel/celková velikost území města nemusí být nejlepší ukazatel) </a:t>
            </a:r>
          </a:p>
          <a:p>
            <a:pPr marL="0" indent="0">
              <a:buNone/>
            </a:pPr>
            <a:r>
              <a:rPr lang="cs-CZ" dirty="0" smtClean="0"/>
              <a:t>Někdy je lepší administrativní </a:t>
            </a:r>
            <a:r>
              <a:rPr lang="cs-CZ" dirty="0"/>
              <a:t>č</a:t>
            </a:r>
            <a:r>
              <a:rPr lang="cs-CZ" dirty="0" smtClean="0"/>
              <a:t>lenění nepoužívat vůbec a nahradit je jinými jednotkami (např. </a:t>
            </a:r>
            <a:r>
              <a:rPr lang="cs-CZ" dirty="0" err="1" smtClean="0"/>
              <a:t>gridem</a:t>
            </a:r>
            <a:r>
              <a:rPr lang="cs-CZ" dirty="0" smtClean="0"/>
              <a:t>), využít interpolační techniky, 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484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ýsledek obrázku pro zsj br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101" y="322838"/>
            <a:ext cx="8315661" cy="5890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8559425" y="6213097"/>
            <a:ext cx="1076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Zdroj: ibrno.cz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91071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geografickými daty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Pozor také s kterými ukazateli pracujeme. Na každý ukazatel musí vypovídat o skutečném stavu, jak by se zdálo (např. HDP)</a:t>
            </a:r>
          </a:p>
          <a:p>
            <a:endParaRPr lang="cs-CZ" dirty="0"/>
          </a:p>
          <a:p>
            <a:r>
              <a:rPr lang="cs-CZ" dirty="0" smtClean="0"/>
              <a:t>Nezapomínat počítat statistické ukazatele nebo jinak data statisticky upravovat. Například správně vypočítaná variabilita nám řekne mnohem více než dlouhá tabulka dat. Jindy je například data vhodné zhladit. Vše vede k vyšší přehlednosti, identifikaci extrémů, odhalení závislostí mezi daty. </a:t>
            </a:r>
          </a:p>
          <a:p>
            <a:endParaRPr lang="cs-CZ" dirty="0"/>
          </a:p>
          <a:p>
            <a:r>
              <a:rPr lang="cs-CZ" dirty="0" smtClean="0"/>
              <a:t>Někdy budete počítat syntetické ukazatele, nebo dělat regionalizaci (např. fuzzy).  Je nutné dobře zvážit, proč do tohoto ukazatele vstupují ta či ona data a vývěr odůvodnit. Dávat pozor na korelující veličiny.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856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Bonusová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Nemá někdo nápad, jaký ukazatel by se dal použít k jednoduchému měření míry centralizace státu?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6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k předchozím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Pište vždy správné citace všech zdrojů!</a:t>
            </a:r>
          </a:p>
          <a:p>
            <a:r>
              <a:rPr lang="cs-CZ" dirty="0" smtClean="0"/>
              <a:t>Česko / Česká republika</a:t>
            </a:r>
          </a:p>
          <a:p>
            <a:r>
              <a:rPr lang="cs-CZ" dirty="0" smtClean="0"/>
              <a:t>Teoretická část článku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Fyzicko-geografická charakteristika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oblasti fyzicko-geografické by měly být zahrnuty v komplexní analýze území?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9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https://is.muni.cz/auth/el/1431/jaro2017/Z0147/um/67930594/ciceni_5.pdf?nbloku=Cvi%C4%8Den%C3%AD%202%20-%</a:t>
            </a:r>
            <a:r>
              <a:rPr lang="cs-CZ" dirty="0" smtClean="0">
                <a:hlinkClick r:id="rId2"/>
              </a:rPr>
              <a:t>20pond%C4%9Bl%C3%AD</a:t>
            </a:r>
            <a:endParaRPr lang="cs-CZ" dirty="0" smtClean="0"/>
          </a:p>
          <a:p>
            <a:r>
              <a:rPr lang="cs-CZ" dirty="0" smtClean="0"/>
              <a:t>14 </a:t>
            </a:r>
            <a:r>
              <a:rPr lang="cs-CZ" dirty="0" smtClean="0"/>
              <a:t>dní na vypracování</a:t>
            </a:r>
          </a:p>
          <a:p>
            <a:r>
              <a:rPr lang="cs-CZ" dirty="0" smtClean="0"/>
              <a:t>Práce ve dvojících</a:t>
            </a:r>
          </a:p>
          <a:p>
            <a:r>
              <a:rPr lang="cs-CZ" dirty="0" smtClean="0"/>
              <a:t>Bodované</a:t>
            </a:r>
          </a:p>
          <a:p>
            <a:r>
              <a:rPr lang="cs-CZ" dirty="0" smtClean="0"/>
              <a:t>Pracujeme stále se stejnými okresy</a:t>
            </a:r>
          </a:p>
          <a:p>
            <a:r>
              <a:rPr lang="cs-CZ" dirty="0" smtClean="0"/>
              <a:t>Ve cvičení tohoto typu je velmi vhodné (čti nutné) citovat už v textu, nejen na konci či pod obrázky. Každou kapitolu textu doplníte vhodnou mapou či jinými obrázky!</a:t>
            </a:r>
          </a:p>
          <a:p>
            <a:r>
              <a:rPr lang="cs-CZ" dirty="0" smtClean="0"/>
              <a:t>Wikipedie není zdroj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Geologická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U geologické stavby se zaměřte na základní horninové složení (podklad i pokryv), </a:t>
            </a:r>
            <a:r>
              <a:rPr lang="cs-CZ" dirty="0" err="1" smtClean="0"/>
              <a:t>litostratigrafické</a:t>
            </a:r>
            <a:r>
              <a:rPr lang="cs-CZ" dirty="0" smtClean="0"/>
              <a:t> jednotky a tektoniku, resp. </a:t>
            </a:r>
            <a:r>
              <a:rPr lang="cs-CZ" dirty="0" err="1" smtClean="0"/>
              <a:t>neotektoniku</a:t>
            </a:r>
            <a:r>
              <a:rPr lang="cs-CZ" dirty="0" smtClean="0"/>
              <a:t> území. </a:t>
            </a:r>
          </a:p>
          <a:p>
            <a:pPr marL="0" indent="0">
              <a:buNone/>
            </a:pPr>
            <a:r>
              <a:rPr lang="cs-CZ" dirty="0" smtClean="0"/>
              <a:t>• http://www.geologicke-mapy.cz/ </a:t>
            </a:r>
          </a:p>
          <a:p>
            <a:pPr marL="0" indent="0">
              <a:buNone/>
            </a:pPr>
            <a:r>
              <a:rPr lang="cs-CZ" dirty="0" smtClean="0"/>
              <a:t>• http://www.geology.cz/extranet/mapy/mapy-online </a:t>
            </a:r>
          </a:p>
          <a:p>
            <a:pPr marL="0" indent="0">
              <a:buNone/>
            </a:pPr>
            <a:r>
              <a:rPr lang="cs-CZ" dirty="0" smtClean="0"/>
              <a:t>• http://lokality.geology.cz/d.pl </a:t>
            </a:r>
          </a:p>
          <a:p>
            <a:pPr marL="0" indent="0">
              <a:buNone/>
            </a:pPr>
            <a:r>
              <a:rPr lang="cs-CZ" dirty="0" smtClean="0"/>
              <a:t>• http://www.geology.cz/extranet/publikace/online </a:t>
            </a:r>
          </a:p>
          <a:p>
            <a:pPr marL="0" indent="0">
              <a:buNone/>
            </a:pPr>
            <a:r>
              <a:rPr lang="cs-CZ" dirty="0" smtClean="0"/>
              <a:t>• atlasy a mapy v knihovně (Geologická mapa České republiky 1:500 000, Geologická mapa Brna a okolí 1:50 000) </a:t>
            </a:r>
          </a:p>
          <a:p>
            <a:pPr marL="0" indent="0">
              <a:buNone/>
            </a:pPr>
            <a:r>
              <a:rPr lang="cs-CZ" dirty="0" smtClean="0"/>
              <a:t>• http://geoportal.gov.cz/web/guest/home/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50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Reliéf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Současný reliéf (povrch) území, jeho tvary, se pokuste interpretovat v souvislosti s geologickou stavbou a působením exogenních faktorů (voda, vítr...). Charakterizujte území okresu z hlediska zařazení do vyšších i nižších geomorfologických jednotek (pohoří, nížiny, jejich části...). Také charakterizujte vertikální členitost území. 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 err="1" smtClean="0"/>
              <a:t>Demek</a:t>
            </a:r>
            <a:r>
              <a:rPr lang="cs-CZ" dirty="0" smtClean="0"/>
              <a:t>, J., </a:t>
            </a:r>
            <a:r>
              <a:rPr lang="cs-CZ" dirty="0" err="1" smtClean="0"/>
              <a:t>Mackovčin</a:t>
            </a:r>
            <a:r>
              <a:rPr lang="cs-CZ" dirty="0" smtClean="0"/>
              <a:t>, P. (</a:t>
            </a:r>
            <a:r>
              <a:rPr lang="cs-CZ" dirty="0" err="1" smtClean="0"/>
              <a:t>eds</a:t>
            </a:r>
            <a:r>
              <a:rPr lang="cs-CZ" dirty="0" smtClean="0"/>
              <a:t>.): Zeměpisný lexikon ČR. Hory a nížiny. Brno: AOPK ČR, 2006. 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 err="1" smtClean="0"/>
              <a:t>Czudek</a:t>
            </a:r>
            <a:r>
              <a:rPr lang="cs-CZ" dirty="0" smtClean="0"/>
              <a:t>, T. Vývoj reliéfu krajiny České republiky v kvartéru. Brno: Moravské zemské muzeum, 2005. </a:t>
            </a:r>
          </a:p>
          <a:p>
            <a:pPr marL="0" indent="0">
              <a:buNone/>
            </a:pPr>
            <a:r>
              <a:rPr lang="cs-CZ" dirty="0" smtClean="0"/>
              <a:t>• Toušek, V. et al. Czech Republic - </a:t>
            </a:r>
            <a:r>
              <a:rPr lang="cs-CZ" dirty="0" err="1" smtClean="0"/>
              <a:t>Portraits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. Praha: Ministerstvo pro místní rozvoj, 2005. </a:t>
            </a:r>
          </a:p>
          <a:p>
            <a:pPr marL="0" indent="0">
              <a:buNone/>
            </a:pPr>
            <a:r>
              <a:rPr lang="cs-CZ" dirty="0" smtClean="0"/>
              <a:t>• http://geoportal.gov.cz/web/guest/home/ </a:t>
            </a:r>
          </a:p>
          <a:p>
            <a:pPr marL="0" indent="0">
              <a:buNone/>
            </a:pPr>
            <a:r>
              <a:rPr lang="cs-CZ" dirty="0" smtClean="0"/>
              <a:t>• http://www.arcdata.cz/produkty-a-sluzby/geograficka-data/digitalnimodel-reliefu-cr/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01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Klimatické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U klimatických poměrů se zaměřte na zařazení území okresu a jeho částí do klimatických oblastí, povšimněte si rozdílů v hodnotách klimatických ukazatelů – (průměrné) teploty, srážky atd. Pokuste se zamyslet a popsat, jaký vliv na místní klimatické poměry má například reliéf území (tzn. např. nadmořská výška).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atlasy a mapy v knihovně - </a:t>
            </a:r>
            <a:r>
              <a:rPr lang="cs-CZ" dirty="0" err="1" smtClean="0"/>
              <a:t>Quitt</a:t>
            </a:r>
            <a:r>
              <a:rPr lang="cs-CZ" dirty="0" smtClean="0"/>
              <a:t>, E. 1971.: Klimatické oblasti Československa;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Tolasz</a:t>
            </a:r>
            <a:r>
              <a:rPr lang="cs-CZ" dirty="0" smtClean="0"/>
              <a:t>, R. 2007. :Atlas podnebí Česka. Český hydrometeorologický ústav a </a:t>
            </a:r>
            <a:r>
              <a:rPr lang="cs-CZ" dirty="0" err="1" smtClean="0"/>
              <a:t>PřF</a:t>
            </a:r>
            <a:r>
              <a:rPr lang="cs-CZ" dirty="0" smtClean="0"/>
              <a:t> UP Olomouc 260 stran - více než 300 map, 150 grafů a množství názorných fotografií. – je i na </a:t>
            </a:r>
            <a:r>
              <a:rPr lang="cs-CZ" dirty="0" err="1" smtClean="0"/>
              <a:t>uložto</a:t>
            </a:r>
            <a:r>
              <a:rPr lang="cs-CZ" dirty="0" smtClean="0"/>
              <a:t>… </a:t>
            </a:r>
          </a:p>
          <a:p>
            <a:r>
              <a:rPr lang="cs-CZ" dirty="0" smtClean="0"/>
              <a:t> http://www.chmi.cz/portal/dt?portal_lang=cs&amp;menu=JSPTabContain </a:t>
            </a:r>
            <a:r>
              <a:rPr lang="cs-CZ" dirty="0" err="1" smtClean="0"/>
              <a:t>er</a:t>
            </a:r>
            <a:r>
              <a:rPr lang="cs-CZ" dirty="0" smtClean="0"/>
              <a:t>/P1_0_Home • http://geoportal.gov.cz/web/guest/home/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40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Hydrologické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U hydrologických poměrů si povšimněte zejména zařazení (částí) území do různých povodí, vodní toky, které protékají územím (a jejich charakteristiky jako směr a délka toku, pramen, přítoky atd.) a vodní nádrže (přirozené, umělé). Pokuste se také vyhledat informace o specifickém odtoku, režimu odtoku území a podzemních vodách. Pokuste se ve stručnosti analyzovat vazbu mezi lidskou činností a hydrologickými poměry území (uměle vybudované vodní nádrže, hráze, problém povodní, využití pro rekreaci apod.).</a:t>
            </a:r>
          </a:p>
          <a:p>
            <a:endParaRPr lang="cs-CZ" dirty="0"/>
          </a:p>
          <a:p>
            <a:r>
              <a:rPr lang="cs-CZ" dirty="0" smtClean="0"/>
              <a:t>Digitální báze vodohospodářských dat (DIBAVOD) </a:t>
            </a:r>
            <a:r>
              <a:rPr lang="cs-CZ" dirty="0" smtClean="0">
                <a:hlinkClick r:id="rId2"/>
              </a:rPr>
              <a:t>http://www.dibavod.cz</a:t>
            </a:r>
            <a:endParaRPr lang="cs-CZ" dirty="0" smtClean="0"/>
          </a:p>
          <a:p>
            <a:r>
              <a:rPr lang="cs-CZ" dirty="0" smtClean="0"/>
              <a:t>Povodí řeky Labe, Moravy, Odry (http://www.pla.cz, http://www.pmo.cz, http://www.pod.cz) </a:t>
            </a:r>
          </a:p>
          <a:p>
            <a:r>
              <a:rPr lang="cs-CZ" dirty="0" smtClean="0"/>
              <a:t>Vlček, V. 1984. Zeměpisný lexikon ČSR. Vodní toky a nádrže. </a:t>
            </a:r>
          </a:p>
          <a:p>
            <a:r>
              <a:rPr lang="cs-CZ" dirty="0" smtClean="0"/>
              <a:t>L. a V. Švorcovi. České řeky a říčky (části textu elektronicky na </a:t>
            </a:r>
          </a:p>
          <a:p>
            <a:r>
              <a:rPr lang="cs-CZ" dirty="0" smtClean="0"/>
              <a:t>http://www.infoglobe.cz). </a:t>
            </a:r>
          </a:p>
          <a:p>
            <a:r>
              <a:rPr lang="cs-CZ" dirty="0" smtClean="0"/>
              <a:t>http://geoportal.gov.cz/web/guest/home/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00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Pedogeografické</a:t>
            </a:r>
            <a:r>
              <a:rPr lang="cs-CZ" dirty="0" smtClean="0"/>
              <a:t>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V další části se zaměřte na půdní typy (subtypy) a druhy a jejich prostorové rozložení na území okresu. Zejména u půdních typů se také pokuste určit důvody jejich daného prostorového rozložení. Pokuste se také zamyslet nad vazbou mezi půdou a lidskou činností, zejména zemědělstvím.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 smtClean="0">
                <a:hlinkClick r:id="rId2"/>
              </a:rPr>
              <a:t>http://mapy.geology.cz/pudy/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• TOMÁŠEK, Martin. Půdy České republiky. Český geologický ústav. 2.vyd. Praha : Český geologický ústav, 2000. </a:t>
            </a:r>
          </a:p>
          <a:p>
            <a:pPr marL="0" indent="0">
              <a:buNone/>
            </a:pPr>
            <a:r>
              <a:rPr lang="cs-CZ" dirty="0" smtClean="0"/>
              <a:t>• KORZÁK, Josef, et al. Atlas půd České republiky. 2. vyd. Praha : Česká zemědělská univerzita, 2009 </a:t>
            </a:r>
          </a:p>
          <a:p>
            <a:pPr marL="0" indent="0">
              <a:buNone/>
            </a:pPr>
            <a:r>
              <a:rPr lang="cs-CZ" dirty="0" smtClean="0"/>
              <a:t>• http://klasifikace.pedologie.cz/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669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1207</Words>
  <Application>Microsoft Office PowerPoint</Application>
  <PresentationFormat>Širokoúhlá obrazovka</PresentationFormat>
  <Paragraphs>94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Práce s geografickými daty</vt:lpstr>
      <vt:lpstr>Poznámky k předchozím cvičení</vt:lpstr>
      <vt:lpstr>Fyzicko-geografická charakteristika území</vt:lpstr>
      <vt:lpstr>Zadání cvičení</vt:lpstr>
      <vt:lpstr>Geologická stavba</vt:lpstr>
      <vt:lpstr>Reliéf</vt:lpstr>
      <vt:lpstr>Klimatické poměry</vt:lpstr>
      <vt:lpstr>Hydrologické poměry</vt:lpstr>
      <vt:lpstr>Pedogeografické poměry</vt:lpstr>
      <vt:lpstr>Biogeografické poměry</vt:lpstr>
      <vt:lpstr>Zamyšlení </vt:lpstr>
      <vt:lpstr>Práce s geografickými daty</vt:lpstr>
      <vt:lpstr>Práce s geografickými daty</vt:lpstr>
      <vt:lpstr>Práce s geografickými daty</vt:lpstr>
      <vt:lpstr>Prezentace aplikace PowerPoint</vt:lpstr>
      <vt:lpstr>Práce s geografickými daty</vt:lpstr>
      <vt:lpstr>Bonusová otázka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geografickými daty</dc:title>
  <dc:creator>Admin</dc:creator>
  <cp:lastModifiedBy>Admin</cp:lastModifiedBy>
  <cp:revision>13</cp:revision>
  <dcterms:created xsi:type="dcterms:W3CDTF">2017-03-18T09:29:28Z</dcterms:created>
  <dcterms:modified xsi:type="dcterms:W3CDTF">2017-03-20T06:07:08Z</dcterms:modified>
</cp:coreProperties>
</file>