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2" r:id="rId4"/>
    <p:sldId id="271" r:id="rId5"/>
    <p:sldId id="277" r:id="rId6"/>
    <p:sldId id="272" r:id="rId7"/>
    <p:sldId id="273" r:id="rId8"/>
    <p:sldId id="274" r:id="rId9"/>
    <p:sldId id="275" r:id="rId10"/>
    <p:sldId id="276" r:id="rId11"/>
    <p:sldId id="278" r:id="rId12"/>
    <p:sldId id="279" r:id="rId13"/>
    <p:sldId id="280" r:id="rId1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>
      <p:cViewPr varScale="1">
        <p:scale>
          <a:sx n="88" d="100"/>
          <a:sy n="88" d="100"/>
        </p:scale>
        <p:origin x="114" y="126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25.2.2017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25.2.2017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2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25.2.2017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25.2.2017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25.2.2017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25.2.2017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25.2.2017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25.2.2017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25.2.2017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Zrg</a:t>
            </a:r>
            <a:r>
              <a:rPr lang="cs-CZ" dirty="0" smtClean="0"/>
              <a:t> – cvičení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Filip Veselý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funkční regionalizace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1083" y="1988840"/>
            <a:ext cx="9753600" cy="43434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Vymezení relativně autonomních regionů</a:t>
            </a:r>
          </a:p>
          <a:p>
            <a:r>
              <a:rPr lang="cs-CZ" dirty="0" smtClean="0"/>
              <a:t>Vyhodnocení hierarchické organizace</a:t>
            </a:r>
          </a:p>
          <a:p>
            <a:endParaRPr lang="cs-CZ" dirty="0" smtClean="0"/>
          </a:p>
          <a:p>
            <a:r>
              <a:rPr lang="cs-CZ" dirty="0" smtClean="0"/>
              <a:t>Regiony (zejména funkční) jsou vymezeny procesy uvnitř regionů -  tedy vztahy.</a:t>
            </a:r>
          </a:p>
          <a:p>
            <a:r>
              <a:rPr lang="cs-CZ" dirty="0" smtClean="0"/>
              <a:t>Regionální procesy jsou nerovnocenné. Na různých úrovních používáme jiné charakteristiky, na základě kterých lze region vymezit.  Vytváření hierarchického uspořádání regionů. </a:t>
            </a:r>
          </a:p>
          <a:p>
            <a:r>
              <a:rPr lang="cs-CZ" dirty="0" smtClean="0"/>
              <a:t>Funkční regiony vykazují maximum integrity, formální maximum homogenity a odlišnosti od ostatních regionů.</a:t>
            </a:r>
          </a:p>
          <a:p>
            <a:r>
              <a:rPr lang="cs-CZ" dirty="0" smtClean="0"/>
              <a:t>V kombinacemi s jinými ukazateli (KFV, Regionální význam, vnitřní integrita, funkční vyrovnanost), lze usuzovat důležitost střediska, postavení v hierarchii, povahu regionu, atd.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2926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Řádovostní</a:t>
            </a:r>
            <a:r>
              <a:rPr lang="cs-CZ" dirty="0" smtClean="0"/>
              <a:t> úrovně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Subregiony</a:t>
            </a:r>
            <a:r>
              <a:rPr lang="cs-CZ" dirty="0" smtClean="0"/>
              <a:t> (vztah bydliště - základní potřeby, tj. městské části, </a:t>
            </a:r>
            <a:r>
              <a:rPr lang="cs-CZ" dirty="0" err="1" smtClean="0"/>
              <a:t>cobce</a:t>
            </a:r>
            <a:r>
              <a:rPr lang="cs-CZ" dirty="0" smtClean="0"/>
              <a:t>, atd.)</a:t>
            </a:r>
          </a:p>
          <a:p>
            <a:r>
              <a:rPr lang="cs-CZ" b="1" dirty="0" smtClean="0"/>
              <a:t>Mikroregiony</a:t>
            </a:r>
            <a:r>
              <a:rPr lang="cs-CZ" dirty="0" smtClean="0"/>
              <a:t> (vztah bydliště  - zaměstnání a většina služeb). Nodální podoba regionů </a:t>
            </a:r>
          </a:p>
          <a:p>
            <a:r>
              <a:rPr lang="cs-CZ" b="1" dirty="0" err="1" smtClean="0"/>
              <a:t>Mezoregiony</a:t>
            </a:r>
            <a:r>
              <a:rPr lang="cs-CZ" dirty="0" smtClean="0"/>
              <a:t> (již jen částečně vázáno na obyvatelstvo – migrace, nedenní dojížďka , </a:t>
            </a:r>
            <a:r>
              <a:rPr lang="cs-CZ" dirty="0"/>
              <a:t>obchodní vztahy. I</a:t>
            </a:r>
            <a:r>
              <a:rPr lang="cs-CZ" dirty="0" smtClean="0"/>
              <a:t>ntegritu </a:t>
            </a:r>
            <a:r>
              <a:rPr lang="cs-CZ" dirty="0"/>
              <a:t>zajišťuje systém silných a propojených středisek</a:t>
            </a:r>
            <a:endParaRPr lang="cs-CZ" dirty="0" smtClean="0"/>
          </a:p>
          <a:p>
            <a:r>
              <a:rPr lang="cs-CZ" b="1" dirty="0" smtClean="0"/>
              <a:t>Makroregion </a:t>
            </a:r>
            <a:r>
              <a:rPr lang="cs-CZ" dirty="0" smtClean="0"/>
              <a:t>(vysoký stupeň uzavřenosti všech vztahů)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56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Požadavek na region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Územní celistvost</a:t>
            </a:r>
          </a:p>
          <a:p>
            <a:r>
              <a:rPr lang="cs-CZ" dirty="0" smtClean="0"/>
              <a:t>Dostatečná velikost regionu</a:t>
            </a:r>
          </a:p>
          <a:p>
            <a:r>
              <a:rPr lang="cs-CZ" dirty="0" smtClean="0"/>
              <a:t>Dostatečná velikost zázemí</a:t>
            </a:r>
          </a:p>
          <a:p>
            <a:r>
              <a:rPr lang="cs-CZ" dirty="0" smtClean="0"/>
              <a:t>Skladebnost regionů</a:t>
            </a:r>
          </a:p>
          <a:p>
            <a:r>
              <a:rPr lang="cs-CZ" dirty="0" smtClean="0"/>
              <a:t>U funkčních regionů </a:t>
            </a:r>
          </a:p>
          <a:p>
            <a:pPr>
              <a:buFontTx/>
              <a:buChar char="-"/>
            </a:pPr>
            <a:r>
              <a:rPr lang="cs-CZ" dirty="0" smtClean="0"/>
              <a:t>zařazení regionů do hierarchie podle nejintenzivnějšího procesu (tj. na mikroúrovni) </a:t>
            </a:r>
          </a:p>
          <a:p>
            <a:pPr>
              <a:buFontTx/>
              <a:buChar char="-"/>
            </a:pPr>
            <a:r>
              <a:rPr lang="cs-CZ" dirty="0" smtClean="0"/>
              <a:t>Určení podřízení na základě spádu.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639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Výsledky cvičení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420" y="2204864"/>
            <a:ext cx="9753600" cy="4343400"/>
          </a:xfrm>
        </p:spPr>
        <p:txBody>
          <a:bodyPr/>
          <a:lstStyle/>
          <a:p>
            <a:r>
              <a:rPr lang="cs-CZ" dirty="0" smtClean="0"/>
              <a:t>Jak byl vymezen váš region?</a:t>
            </a:r>
          </a:p>
          <a:p>
            <a:r>
              <a:rPr lang="cs-CZ" dirty="0" smtClean="0"/>
              <a:t>Jak velký byl region?</a:t>
            </a:r>
          </a:p>
          <a:p>
            <a:r>
              <a:rPr lang="cs-CZ" dirty="0" smtClean="0"/>
              <a:t>Formální x Nodální regiony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cvičení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 roce 1960 Kevin Lynch publikoval knihu </a:t>
            </a:r>
            <a:r>
              <a:rPr lang="cs-CZ" dirty="0" err="1"/>
              <a:t>The</a:t>
            </a:r>
            <a:r>
              <a:rPr lang="cs-CZ" dirty="0"/>
              <a:t> Image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City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Elements</a:t>
            </a:r>
            <a:r>
              <a:rPr lang="cs-CZ" dirty="0"/>
              <a:t>. V knize se mj. snažil zobecnit komponenty, ze kterých se skládají jím shromážděné mentální mapy severoamerických měst. Vymezil 5 základních elementů/komponentů: </a:t>
            </a:r>
            <a:endParaRPr lang="cs-CZ" dirty="0" smtClean="0"/>
          </a:p>
          <a:p>
            <a:r>
              <a:rPr lang="cs-CZ" dirty="0" smtClean="0"/>
              <a:t>1</a:t>
            </a:r>
            <a:r>
              <a:rPr lang="cs-CZ" dirty="0"/>
              <a:t>. </a:t>
            </a:r>
            <a:r>
              <a:rPr lang="cs-CZ" dirty="0" err="1"/>
              <a:t>Paths</a:t>
            </a:r>
            <a:r>
              <a:rPr lang="cs-CZ" dirty="0"/>
              <a:t> (stezky) – komunikační linie umožňující pohyb v rámci regionu/města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</a:t>
            </a:r>
            <a:r>
              <a:rPr lang="cs-CZ" dirty="0" err="1"/>
              <a:t>Edges</a:t>
            </a:r>
            <a:r>
              <a:rPr lang="cs-CZ" dirty="0"/>
              <a:t> (hrany) – bariéry, ostré předěly rozdělující kontinuální povrch regionu/města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</a:t>
            </a:r>
            <a:r>
              <a:rPr lang="cs-CZ" dirty="0" err="1"/>
              <a:t>Districts</a:t>
            </a:r>
            <a:r>
              <a:rPr lang="cs-CZ" dirty="0"/>
              <a:t> (okrsky) – rozsáhlejší oblasti v rámci regionu/města, se kterými se můžeme identifikovat, či k nim můžeme zaujmout postoj; oblasti s víceméně jednotným charakterem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. </a:t>
            </a:r>
            <a:r>
              <a:rPr lang="cs-CZ" dirty="0" err="1"/>
              <a:t>Nodes</a:t>
            </a:r>
            <a:r>
              <a:rPr lang="cs-CZ" dirty="0"/>
              <a:t> (uzly) – klíčové body regionu/města, komunikační centra </a:t>
            </a:r>
            <a:endParaRPr lang="cs-CZ" dirty="0" smtClean="0"/>
          </a:p>
          <a:p>
            <a:r>
              <a:rPr lang="cs-CZ" dirty="0" smtClean="0"/>
              <a:t>5</a:t>
            </a:r>
            <a:r>
              <a:rPr lang="cs-CZ" dirty="0"/>
              <a:t>. </a:t>
            </a:r>
            <a:r>
              <a:rPr lang="cs-CZ" dirty="0" err="1"/>
              <a:t>Landmarks</a:t>
            </a:r>
            <a:r>
              <a:rPr lang="cs-CZ" dirty="0"/>
              <a:t> (krajinné body, monumenty) – referenční body a místa, specifické a jedinečné znaky v prostoru </a:t>
            </a:r>
          </a:p>
        </p:txBody>
      </p:sp>
    </p:spTree>
    <p:extLst>
      <p:ext uri="{BB962C8B-B14F-4D97-AF65-F5344CB8AC3E}">
        <p14:creationId xmlns:p14="http://schemas.microsoft.com/office/powerpoint/2010/main" val="119037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zamyšlení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2276872"/>
            <a:ext cx="9753600" cy="4343400"/>
          </a:xfrm>
        </p:spPr>
        <p:txBody>
          <a:bodyPr/>
          <a:lstStyle/>
          <a:p>
            <a:r>
              <a:rPr lang="cs-CZ" dirty="0" smtClean="0"/>
              <a:t>Existují vůbec regiony?</a:t>
            </a:r>
          </a:p>
          <a:p>
            <a:r>
              <a:rPr lang="cs-CZ" dirty="0" smtClean="0"/>
              <a:t>Budoucnost regionů</a:t>
            </a:r>
          </a:p>
          <a:p>
            <a:r>
              <a:rPr lang="cs-CZ" dirty="0" smtClean="0"/>
              <a:t>Identifikace aktérů jako metoda vymezování regionů</a:t>
            </a:r>
          </a:p>
          <a:p>
            <a:r>
              <a:rPr lang="cs-CZ" dirty="0" smtClean="0"/>
              <a:t>Pokus o vymezení Evropy</a:t>
            </a:r>
          </a:p>
          <a:p>
            <a:endParaRPr lang="cs-CZ" dirty="0"/>
          </a:p>
          <a:p>
            <a:r>
              <a:rPr lang="cs-CZ"/>
              <a:t>http://geography.cz/geograficke-rozhledy/wp-content/uploads/2011/06/14-18.pdf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 odborné literatuře geografického zaměření (časopisy, sborníky z konferencí, monografie) si vyberte jeden článek, kapitolu nebo příspěvek, který se zabývá regionální (regionálně-geografickou) problematikou. Doporučené jsou tedy články, které mají ve svém názvu slovo „region“, „regionální“ a pod. Z tohoto článku připravte stručný referát. Pro jeho přípravu si zejména povšimněte a uveďte: </a:t>
            </a:r>
            <a:endParaRPr lang="cs-CZ" dirty="0" smtClean="0"/>
          </a:p>
          <a:p>
            <a:r>
              <a:rPr lang="cs-CZ" dirty="0" smtClean="0"/>
              <a:t>1</a:t>
            </a:r>
            <a:r>
              <a:rPr lang="cs-CZ" dirty="0"/>
              <a:t>. jméno autora, autorů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jejich pracoviště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název článku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. klíčová slova </a:t>
            </a:r>
            <a:endParaRPr lang="cs-CZ" dirty="0" smtClean="0"/>
          </a:p>
          <a:p>
            <a:r>
              <a:rPr lang="cs-CZ" dirty="0" smtClean="0"/>
              <a:t>5</a:t>
            </a:r>
            <a:r>
              <a:rPr lang="cs-CZ" dirty="0"/>
              <a:t>. jaký je cíl (cíle), které si autoři kladou? </a:t>
            </a:r>
            <a:endParaRPr lang="cs-CZ" dirty="0" smtClean="0"/>
          </a:p>
          <a:p>
            <a:r>
              <a:rPr lang="cs-CZ" dirty="0" smtClean="0"/>
              <a:t>6</a:t>
            </a:r>
            <a:r>
              <a:rPr lang="cs-CZ" dirty="0"/>
              <a:t>. stručný přehled obsahové stránky (teorie, metodika, téma, závěry atd.)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4665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7. splnili autoři cíl, který si dali na začátku, odpověděli na základní otázky?</a:t>
            </a:r>
          </a:p>
          <a:p>
            <a:r>
              <a:rPr lang="cs-CZ" dirty="0"/>
              <a:t> 8. myslíte si, že článek náleží do oblasti výzkumu regionální geografie? </a:t>
            </a:r>
          </a:p>
          <a:p>
            <a:r>
              <a:rPr lang="cs-CZ" dirty="0"/>
              <a:t>9. proč si to myslíte? </a:t>
            </a:r>
          </a:p>
          <a:p>
            <a:r>
              <a:rPr lang="cs-CZ" dirty="0"/>
              <a:t>10. jak konkrétně autoři přistupují k řešení „regionální“ problematiky – jak interpretují pojem region (regiony), jaké prostorové vymezení regionu využívají,... </a:t>
            </a:r>
          </a:p>
          <a:p>
            <a:r>
              <a:rPr lang="cs-CZ" dirty="0"/>
              <a:t>11. líbilo se vám v článku něco konkrétního? Jestli ano, co to bylo? </a:t>
            </a:r>
          </a:p>
          <a:p>
            <a:r>
              <a:rPr lang="cs-CZ" dirty="0"/>
              <a:t>12. nelíbilo se vám v článku něco konkrétního? Jestli ano, co to bylo? </a:t>
            </a:r>
          </a:p>
          <a:p>
            <a:r>
              <a:rPr lang="cs-CZ" dirty="0"/>
              <a:t>13. čemu jste v článku nerozuměli? </a:t>
            </a:r>
          </a:p>
          <a:p>
            <a:r>
              <a:rPr lang="cs-CZ" dirty="0"/>
              <a:t>14. formulujte několik stručných otázek, které byste v případě možnosti autorům položili (otázky ohledně jejich článku, výzkumu, práce atd.) </a:t>
            </a:r>
          </a:p>
          <a:p>
            <a:r>
              <a:rPr lang="cs-CZ" dirty="0"/>
              <a:t>15. cokoliv dalšího, co byste v referátu chtěli sami uvést.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43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regionů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Formální x funkční</a:t>
            </a:r>
          </a:p>
          <a:p>
            <a:r>
              <a:rPr lang="cs-CZ" dirty="0" smtClean="0"/>
              <a:t>Nodální – zvláštní případ funkčních regionů</a:t>
            </a:r>
          </a:p>
          <a:p>
            <a:r>
              <a:rPr lang="cs-CZ" dirty="0" smtClean="0"/>
              <a:t>Individuální x typologický </a:t>
            </a:r>
          </a:p>
          <a:p>
            <a:r>
              <a:rPr lang="cs-CZ" dirty="0" err="1" smtClean="0"/>
              <a:t>Monokriteriální</a:t>
            </a:r>
            <a:r>
              <a:rPr lang="cs-CZ" dirty="0" smtClean="0"/>
              <a:t> x </a:t>
            </a:r>
            <a:r>
              <a:rPr lang="cs-CZ" dirty="0" err="1" smtClean="0"/>
              <a:t>monokriteriální</a:t>
            </a:r>
            <a:r>
              <a:rPr lang="cs-CZ" dirty="0" smtClean="0"/>
              <a:t> </a:t>
            </a:r>
            <a:r>
              <a:rPr lang="cs-CZ" dirty="0"/>
              <a:t>region se specifikovanými </a:t>
            </a:r>
            <a:r>
              <a:rPr lang="cs-CZ" dirty="0" err="1"/>
              <a:t>subkriterii</a:t>
            </a:r>
            <a:r>
              <a:rPr lang="cs-CZ" dirty="0"/>
              <a:t> </a:t>
            </a:r>
            <a:r>
              <a:rPr lang="cs-CZ" dirty="0" smtClean="0"/>
              <a:t>x </a:t>
            </a:r>
            <a:r>
              <a:rPr lang="cs-CZ" dirty="0" err="1" smtClean="0"/>
              <a:t>polykriteriální</a:t>
            </a:r>
            <a:r>
              <a:rPr lang="cs-CZ" dirty="0"/>
              <a:t> x </a:t>
            </a:r>
            <a:r>
              <a:rPr lang="cs-CZ" dirty="0" err="1"/>
              <a:t>polykriteriální</a:t>
            </a:r>
            <a:r>
              <a:rPr lang="cs-CZ" dirty="0"/>
              <a:t> region se specifikovanými </a:t>
            </a:r>
            <a:r>
              <a:rPr lang="cs-CZ" dirty="0" err="1" smtClean="0"/>
              <a:t>subkriteri</a:t>
            </a:r>
            <a:r>
              <a:rPr lang="cs-CZ" dirty="0" smtClean="0"/>
              <a:t> x ?? Region vymezený na základě syntetických kritérií</a:t>
            </a:r>
          </a:p>
          <a:p>
            <a:r>
              <a:rPr lang="cs-CZ" dirty="0" smtClean="0"/>
              <a:t>Strukturovaný </a:t>
            </a:r>
            <a:r>
              <a:rPr lang="cs-CZ" dirty="0" err="1"/>
              <a:t>materielní</a:t>
            </a:r>
            <a:r>
              <a:rPr lang="cs-CZ" dirty="0"/>
              <a:t> prostor </a:t>
            </a:r>
            <a:r>
              <a:rPr lang="cs-CZ" dirty="0" smtClean="0"/>
              <a:t>(Fyzický </a:t>
            </a:r>
            <a:r>
              <a:rPr lang="cs-CZ" dirty="0"/>
              <a:t>– přírodní region) X </a:t>
            </a:r>
            <a:r>
              <a:rPr lang="cs-CZ" dirty="0" err="1"/>
              <a:t>socio</a:t>
            </a:r>
            <a:r>
              <a:rPr lang="cs-CZ" dirty="0"/>
              <a:t>-ekonomický </a:t>
            </a:r>
            <a:r>
              <a:rPr lang="cs-CZ" dirty="0" smtClean="0"/>
              <a:t>prostor (Ekonomický </a:t>
            </a:r>
            <a:r>
              <a:rPr lang="cs-CZ" dirty="0"/>
              <a:t>– funkční </a:t>
            </a:r>
            <a:r>
              <a:rPr lang="cs-CZ" dirty="0" smtClean="0"/>
              <a:t>region) X politický </a:t>
            </a:r>
            <a:r>
              <a:rPr lang="cs-CZ" dirty="0"/>
              <a:t>prostor </a:t>
            </a:r>
            <a:r>
              <a:rPr lang="cs-CZ" dirty="0" smtClean="0"/>
              <a:t>(</a:t>
            </a:r>
            <a:r>
              <a:rPr lang="cs-CZ" dirty="0" err="1" smtClean="0"/>
              <a:t>Politický-administrativní</a:t>
            </a:r>
            <a:r>
              <a:rPr lang="cs-CZ" dirty="0" smtClean="0"/>
              <a:t> </a:t>
            </a:r>
            <a:r>
              <a:rPr lang="cs-CZ" dirty="0"/>
              <a:t>region ) X kulturní prostor </a:t>
            </a:r>
            <a:r>
              <a:rPr lang="cs-CZ" dirty="0" smtClean="0"/>
              <a:t>(</a:t>
            </a:r>
            <a:r>
              <a:rPr lang="cs-CZ" dirty="0" err="1" smtClean="0"/>
              <a:t>socio</a:t>
            </a:r>
            <a:r>
              <a:rPr lang="cs-CZ" dirty="0" smtClean="0"/>
              <a:t>-kulturní region)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71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</a:t>
            </a:r>
            <a:r>
              <a:rPr lang="cs-CZ" dirty="0" smtClean="0"/>
              <a:t>regionů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Současné x historické</a:t>
            </a:r>
          </a:p>
          <a:p>
            <a:r>
              <a:rPr lang="cs-CZ" dirty="0" smtClean="0"/>
              <a:t>Z analytického hlediska:</a:t>
            </a:r>
          </a:p>
          <a:p>
            <a:pPr marL="45720" indent="0">
              <a:buNone/>
            </a:pPr>
            <a:r>
              <a:rPr lang="cs-CZ" dirty="0" smtClean="0"/>
              <a:t>Nevědecký x předmětově orientovaný x kritický </a:t>
            </a:r>
          </a:p>
          <a:p>
            <a:r>
              <a:rPr lang="cs-CZ" dirty="0" smtClean="0"/>
              <a:t>Podle přístupu ke geografii</a:t>
            </a:r>
          </a:p>
          <a:p>
            <a:pPr marL="45720" indent="0">
              <a:buNone/>
            </a:pPr>
            <a:r>
              <a:rPr lang="cs-CZ" dirty="0" smtClean="0"/>
              <a:t>FG x HG x komplexní</a:t>
            </a:r>
          </a:p>
          <a:p>
            <a:r>
              <a:rPr lang="cs-CZ" dirty="0" smtClean="0"/>
              <a:t>Metodologické hledisko:</a:t>
            </a:r>
          </a:p>
          <a:p>
            <a:r>
              <a:rPr lang="cs-CZ" dirty="0" smtClean="0"/>
              <a:t>Objekt výzkumu x nástroj výzkumu x nástroj managementu území</a:t>
            </a:r>
          </a:p>
          <a:p>
            <a:r>
              <a:rPr lang="cs-CZ" dirty="0" smtClean="0"/>
              <a:t>Model x realita</a:t>
            </a:r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1466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vymezování regionů a metody vedení hranice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916832"/>
            <a:ext cx="9753600" cy="434340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Prostorová analýza (GIS)</a:t>
            </a:r>
          </a:p>
          <a:p>
            <a:r>
              <a:rPr lang="cs-CZ" dirty="0" smtClean="0"/>
              <a:t>Síťová  analýza</a:t>
            </a:r>
          </a:p>
          <a:p>
            <a:r>
              <a:rPr lang="cs-CZ" dirty="0" smtClean="0"/>
              <a:t>PCA analýza</a:t>
            </a:r>
          </a:p>
          <a:p>
            <a:r>
              <a:rPr lang="cs-CZ" dirty="0" smtClean="0"/>
              <a:t>Shluková analýza</a:t>
            </a:r>
          </a:p>
          <a:p>
            <a:r>
              <a:rPr lang="cs-CZ" dirty="0" smtClean="0"/>
              <a:t>Fuzzy regionalizace</a:t>
            </a:r>
          </a:p>
          <a:p>
            <a:r>
              <a:rPr lang="cs-CZ" dirty="0" smtClean="0"/>
              <a:t>Gravitační modely</a:t>
            </a:r>
            <a:endParaRPr lang="cs-CZ" dirty="0"/>
          </a:p>
          <a:p>
            <a:r>
              <a:rPr lang="cs-CZ" dirty="0" smtClean="0"/>
              <a:t>Mentální mapy</a:t>
            </a:r>
          </a:p>
          <a:p>
            <a:r>
              <a:rPr lang="cs-CZ" dirty="0" smtClean="0"/>
              <a:t>Metoda analýzy hranic</a:t>
            </a:r>
          </a:p>
          <a:p>
            <a:r>
              <a:rPr lang="cs-CZ" dirty="0" smtClean="0"/>
              <a:t>Interpolace  a extrapolace</a:t>
            </a:r>
          </a:p>
          <a:p>
            <a:r>
              <a:rPr lang="cs-CZ" dirty="0" smtClean="0"/>
              <a:t>Vnitřní ukazatelé regionů</a:t>
            </a:r>
          </a:p>
          <a:p>
            <a:r>
              <a:rPr lang="cs-CZ" dirty="0" smtClean="0"/>
              <a:t>Areály maximálního zalidnění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269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788</Words>
  <Application>Microsoft Office PowerPoint</Application>
  <PresentationFormat>Vlastní</PresentationFormat>
  <Paragraphs>88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Century Gothic</vt:lpstr>
      <vt:lpstr>Continental_Europe_16x9</vt:lpstr>
      <vt:lpstr>Zrg – cvičení 2</vt:lpstr>
      <vt:lpstr>Výsledky cvičení 1</vt:lpstr>
      <vt:lpstr>Výsledky cvičení 1</vt:lpstr>
      <vt:lpstr>Otázky k zamyšlení</vt:lpstr>
      <vt:lpstr>Zadání cvičení 2</vt:lpstr>
      <vt:lpstr>Zadání cvičení 2</vt:lpstr>
      <vt:lpstr>Dělení regionů</vt:lpstr>
      <vt:lpstr>Dělení regionů</vt:lpstr>
      <vt:lpstr>Metody vymezování regionů a metody vedení hranice</vt:lpstr>
      <vt:lpstr>Cíle funkční regionalizace</vt:lpstr>
      <vt:lpstr>Řádovostní úrovně </vt:lpstr>
      <vt:lpstr>Požadavek na region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2017-02-25T12:56:16Z</dcterms:created>
  <dcterms:modified xsi:type="dcterms:W3CDTF">2017-02-26T17:59:39Z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