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2" r:id="rId4"/>
    <p:sldId id="271" r:id="rId5"/>
    <p:sldId id="272" r:id="rId6"/>
    <p:sldId id="273" r:id="rId7"/>
    <p:sldId id="274" r:id="rId8"/>
    <p:sldId id="275" r:id="rId9"/>
    <p:sldId id="276" r:id="rId10"/>
    <p:sldId id="263" r:id="rId11"/>
    <p:sldId id="264" r:id="rId12"/>
    <p:sldId id="265" r:id="rId13"/>
    <p:sldId id="266" r:id="rId14"/>
    <p:sldId id="267" r:id="rId15"/>
    <p:sldId id="277" r:id="rId16"/>
    <p:sldId id="278" r:id="rId17"/>
    <p:sldId id="279" r:id="rId18"/>
    <p:sldId id="280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89" d="100"/>
          <a:sy n="89" d="100"/>
        </p:scale>
        <p:origin x="120" y="15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3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5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4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76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11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5.3.2017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5.3.2017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Zrg</a:t>
            </a:r>
            <a:r>
              <a:rPr lang="cs-CZ" dirty="0" smtClean="0"/>
              <a:t> – 3.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Filip Veselý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7828" y="116632"/>
            <a:ext cx="9753600" cy="821506"/>
          </a:xfrm>
        </p:spPr>
        <p:txBody>
          <a:bodyPr/>
          <a:lstStyle/>
          <a:p>
            <a:r>
              <a:rPr lang="cs-CZ" dirty="0" smtClean="0"/>
              <a:t>Modely </a:t>
            </a: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59135" y="1190380"/>
            <a:ext cx="1056543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Nejužívanější modely:</a:t>
            </a:r>
          </a:p>
          <a:p>
            <a:endParaRPr lang="cs-CZ" dirty="0"/>
          </a:p>
          <a:p>
            <a:r>
              <a:rPr lang="cs-CZ" dirty="0" smtClean="0"/>
              <a:t>3. </a:t>
            </a:r>
            <a:r>
              <a:rPr lang="cs-CZ" dirty="0" err="1" smtClean="0"/>
              <a:t>Huffův</a:t>
            </a:r>
            <a:r>
              <a:rPr lang="cs-CZ" dirty="0" smtClean="0"/>
              <a:t> model:</a:t>
            </a:r>
          </a:p>
          <a:p>
            <a:endParaRPr lang="cs-CZ" dirty="0"/>
          </a:p>
          <a:p>
            <a:r>
              <a:rPr lang="cs-CZ" dirty="0" smtClean="0"/>
              <a:t>Založen </a:t>
            </a:r>
            <a:r>
              <a:rPr lang="cs-CZ" dirty="0"/>
              <a:t>na teorii pravděpodobnosti. Model zjišťuje, jaká je pravděpodobnost, </a:t>
            </a:r>
            <a:r>
              <a:rPr lang="cs-CZ" dirty="0" smtClean="0"/>
              <a:t>že </a:t>
            </a:r>
            <a:r>
              <a:rPr lang="cs-CZ" dirty="0"/>
              <a:t>zákazník </a:t>
            </a:r>
            <a:r>
              <a:rPr lang="cs-CZ" dirty="0" smtClean="0"/>
              <a:t>(osoba) navštíví </a:t>
            </a:r>
            <a:r>
              <a:rPr lang="cs-CZ" dirty="0"/>
              <a:t>právě to nákupní </a:t>
            </a:r>
            <a:r>
              <a:rPr lang="cs-CZ" dirty="0" smtClean="0"/>
              <a:t>(jiná) místa.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09" y="3206604"/>
            <a:ext cx="6207155" cy="25794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09" y="5661248"/>
            <a:ext cx="9380967" cy="9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260648"/>
            <a:ext cx="8928992" cy="585128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950396" y="6237312"/>
            <a:ext cx="60928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Zdroj: http</a:t>
            </a:r>
            <a:r>
              <a:rPr lang="cs-CZ" sz="1000" dirty="0"/>
              <a:t>://jenprostudentyctvrty.wz.cz/materialy4/files/obchodni-spolecnosti-pobs/prednasky-ve-wordu.pdf</a:t>
            </a:r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16633"/>
            <a:ext cx="4514499" cy="65527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60" y="310138"/>
            <a:ext cx="4460413" cy="63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69439" y="649995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Zadání cvičení 3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981844" y="1484784"/>
            <a:ext cx="1056543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39382" y="1782149"/>
            <a:ext cx="1056543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/>
              <a:t>Do 19.3.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Bodované cvičení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Práce ve dvojících – přihlašování </a:t>
            </a:r>
            <a:r>
              <a:rPr lang="cs-CZ" dirty="0"/>
              <a:t>přes https://docs.google.com/document/d/1MC9WJGQSmYtCsGmt48ygjfg3omEIRNYcP-pi20Cy9gw/edit?usp=sharing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Dodržujte formální náležitosti, úpravu, závěr……součástí hodnocení !!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Dodržujte obsah podle zadání (mapy, tabulky, atd.)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1069439" y="649995"/>
            <a:ext cx="9753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Zadání cvičení 3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039382" y="1782149"/>
            <a:ext cx="1056543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09836" y="1810572"/>
            <a:ext cx="1056543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u="sng" dirty="0" smtClean="0"/>
              <a:t>Úkol 1</a:t>
            </a:r>
          </a:p>
          <a:p>
            <a:endParaRPr lang="cs-CZ" b="1" dirty="0" smtClean="0"/>
          </a:p>
          <a:p>
            <a:r>
              <a:rPr lang="cs-CZ" alt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Na </a:t>
            </a:r>
            <a:r>
              <a:rPr lang="cs-CZ" altLang="cs-CZ" dirty="0">
                <a:solidFill>
                  <a:srgbClr val="000000"/>
                </a:solidFill>
                <a:latin typeface="Arial Unicode MS" panose="020B0604020202020204" pitchFamily="34" charset="-128"/>
              </a:rPr>
              <a:t>území vámi zkoumaného okresu </a:t>
            </a:r>
            <a:r>
              <a:rPr lang="cs-CZ" altLang="cs-CZ" b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vymezte jednoduchý spádový region </a:t>
            </a:r>
            <a:r>
              <a:rPr lang="cs-CZ" altLang="cs-CZ" dirty="0">
                <a:solidFill>
                  <a:srgbClr val="000000"/>
                </a:solidFill>
                <a:latin typeface="Arial Unicode MS" panose="020B0604020202020204" pitchFamily="34" charset="-128"/>
              </a:rPr>
              <a:t>největšího města (obce) okresu (podle počtu obyvatel). Přesněji půjde o region dojížďky za prací. Tento region bude prostorově vymezen obcemi okresu (obce ležící mimo hranice okresu do úvahy brát nemusíte), ze kterých do největšího města dojíždí 30 a více procent zaměstnaných osob vyjíždějících do zaměstnání. </a:t>
            </a:r>
            <a:endParaRPr lang="cs-CZ" altLang="cs-CZ" dirty="0" smtClean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endParaRPr lang="cs-CZ" altLang="cs-CZ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r>
              <a:rPr lang="cs-CZ" alt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•</a:t>
            </a:r>
            <a:r>
              <a:rPr lang="cs-CZ" altLang="cs-CZ" dirty="0">
                <a:solidFill>
                  <a:srgbClr val="000000"/>
                </a:solidFill>
                <a:latin typeface="Arial Unicode MS" panose="020B0604020202020204" pitchFamily="34" charset="-128"/>
              </a:rPr>
              <a:t>Je možné, že jste velmi podobné cvičení vypracovávali v 1. semestru v HG...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>
                <a:solidFill>
                  <a:srgbClr val="000000"/>
                </a:solidFill>
                <a:latin typeface="Arial Unicode MS" panose="020B0604020202020204" pitchFamily="34" charset="-128"/>
              </a:rPr>
              <a:t>Zdrojem dat budou výsledky SLDB </a:t>
            </a:r>
            <a:r>
              <a:rPr lang="cs-CZ" altLang="cs-CZ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2011 = </a:t>
            </a:r>
            <a:r>
              <a:rPr lang="cs-CZ" dirty="0" smtClean="0"/>
              <a:t>Dojížďka </a:t>
            </a:r>
            <a:r>
              <a:rPr lang="cs-CZ" dirty="0"/>
              <a:t>do zaměstnání a škol podle Sčítání lidu, domů a bytů </a:t>
            </a:r>
            <a:r>
              <a:rPr lang="cs-CZ" dirty="0" smtClean="0"/>
              <a:t>– kraj XY – 2011, Tab. </a:t>
            </a:r>
            <a:r>
              <a:rPr lang="cs-CZ" dirty="0"/>
              <a:t>Tab. 714 Vyjíždějící do zaměstnání a do školy podle pohlaví, věku a podle obce vyjížďky a obce </a:t>
            </a:r>
            <a:r>
              <a:rPr lang="cs-CZ" dirty="0" smtClean="0"/>
              <a:t>dojížďky. Zajímá </a:t>
            </a:r>
            <a:r>
              <a:rPr lang="cs-CZ" dirty="0"/>
              <a:t>nás </a:t>
            </a:r>
            <a:r>
              <a:rPr lang="cs-CZ" dirty="0" smtClean="0"/>
              <a:t>„</a:t>
            </a:r>
            <a:r>
              <a:rPr lang="cs-CZ" b="1" dirty="0" smtClean="0"/>
              <a:t>Zaměstnané </a:t>
            </a:r>
            <a:r>
              <a:rPr lang="cs-CZ" b="1" dirty="0"/>
              <a:t>osoby vyjíždějící do </a:t>
            </a:r>
            <a:r>
              <a:rPr lang="cs-CZ" b="1" dirty="0" smtClean="0"/>
              <a:t>zaměstnání</a:t>
            </a:r>
            <a:r>
              <a:rPr lang="cs-CZ" dirty="0" smtClean="0"/>
              <a:t>“, sloupeček „</a:t>
            </a:r>
            <a:r>
              <a:rPr lang="cs-CZ" b="1" dirty="0" smtClean="0"/>
              <a:t>Celkem</a:t>
            </a:r>
            <a:r>
              <a:rPr lang="cs-CZ" dirty="0" smtClean="0"/>
              <a:t>“. </a:t>
            </a:r>
          </a:p>
          <a:p>
            <a:endParaRPr lang="cs-CZ" dirty="0" smtClean="0"/>
          </a:p>
          <a:p>
            <a:r>
              <a:rPr lang="cs-CZ" dirty="0" smtClean="0"/>
              <a:t>NE </a:t>
            </a:r>
            <a:r>
              <a:rPr lang="cs-CZ" strike="sngStrike" dirty="0"/>
              <a:t>Vyjíždějící </a:t>
            </a:r>
            <a:r>
              <a:rPr lang="cs-CZ" strike="sngStrike" dirty="0" smtClean="0"/>
              <a:t>celkem</a:t>
            </a:r>
            <a:endParaRPr lang="cs-CZ" strike="sngStrike" dirty="0"/>
          </a:p>
          <a:p>
            <a:endParaRPr lang="cs-CZ" altLang="cs-CZ" dirty="0" smtClean="0"/>
          </a:p>
          <a:p>
            <a:endParaRPr lang="cs-CZ" altLang="cs-CZ" sz="4400" dirty="0">
              <a:latin typeface="Arial" panose="020B0604020202020204" pitchFamily="34" charset="0"/>
            </a:endParaRPr>
          </a:p>
          <a:p>
            <a:endParaRPr lang="cs-CZ" altLang="cs-CZ" sz="4400" dirty="0">
              <a:latin typeface="Arial" panose="020B0604020202020204" pitchFamily="34" charset="0"/>
            </a:endParaRP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1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188640"/>
            <a:ext cx="10441160" cy="467938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9796" y="5196771"/>
            <a:ext cx="109087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P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okud u obce není uveden počet vyjíždějících do vašeho města: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ale do jiného města ano, potom obec patrně nepatří do vašeho spádového regionu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-  ani do žádného jiného města, může být celkový počet vyjíždějících příliš nízký a zařazení do spádového regionu je třeba zhodnotit i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  <a:r>
              <a:rPr lang="cs-CZ" altLang="cs-CZ" sz="14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  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prostorově (spádový region by měl být pokud možno souvislý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9796" y="548680"/>
            <a:ext cx="1141530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Úkol 1 - výstupy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Zpracujte tabulku, ve které budou uvedeny všechny obce v okrese a podíl osob vyjíždějících </a:t>
            </a:r>
            <a:r>
              <a:rPr kumimoji="0" lang="cs-CZ" altLang="cs-CZ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z těchto obcí do zaměstnání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do největšího města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anose="020B0604020202020204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Identifikujte obce, u kterých uvedená hodnota dosahuje, resp. překračuje úroveň 30 %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6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Na základě výše uvedených kritérií zpracujte mapu s vymezením spádového regionu největšího města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Zhodnoťte vliv použitého kritéria na velikost spádového regionu (připadá vám nízké, vysoké...?)</a:t>
            </a:r>
            <a:r>
              <a:rPr kumimoji="0" lang="cs-CZ" alt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cs-CZ" altLang="cs-CZ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Zamyslete se, jestli a případně jak by se prostorový rozsah spádového regionu změnil, pokud byste při jeho </a:t>
            </a: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vymezování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brali </a:t>
            </a:r>
            <a:r>
              <a:rPr lang="cs-CZ" altLang="cs-CZ" sz="1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do úvahy i obce ležící mimo váš </a:t>
            </a: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okres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Uveďte důvody nebo faktory, o kterých si myslíte, že by mohly mít v budoucnu dopad na vámi vymezený spádový </a:t>
            </a: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region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600" dirty="0">
              <a:solidFill>
                <a:srgbClr val="000000"/>
              </a:solidFill>
              <a:latin typeface="Arial Unicode MS" panose="020B0604020202020204" pitchFamily="34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Pokuste </a:t>
            </a:r>
            <a:r>
              <a:rPr lang="cs-CZ" altLang="cs-CZ" sz="1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se také zhodnotit, resp. předpovědět, jak se prostorový rozsah daného spádového regionu mění a bude </a:t>
            </a: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měnit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 smtClean="0">
                <a:solidFill>
                  <a:srgbClr val="000000"/>
                </a:solidFill>
                <a:latin typeface="Arial Unicode MS" panose="020B0604020202020204" pitchFamily="34" charset="-128"/>
              </a:rPr>
              <a:t>(s výhledem třeba 20 let, přičemž můžete zvolit i několik „scénářů“ vývoje)</a:t>
            </a:r>
            <a:r>
              <a:rPr lang="cs-CZ" altLang="cs-CZ" sz="1600" dirty="0" smtClean="0"/>
              <a:t> </a:t>
            </a:r>
            <a:endParaRPr lang="cs-CZ" altLang="cs-CZ" sz="1600" dirty="0" smtClean="0"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cs-CZ" alt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549796" y="692696"/>
            <a:ext cx="1056543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u="sng" dirty="0" smtClean="0"/>
              <a:t>Úkol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r>
              <a:rPr lang="cs-CZ" sz="1600" dirty="0" smtClean="0">
                <a:solidFill>
                  <a:schemeClr val="tx2"/>
                </a:solidFill>
              </a:rPr>
              <a:t>Vyberte si libovolné sousední okresní město. Změřte délku nejkratší silnice a na </a:t>
            </a:r>
            <a:r>
              <a:rPr lang="cs-CZ" sz="1600" b="1" dirty="0" smtClean="0">
                <a:solidFill>
                  <a:schemeClr val="tx2"/>
                </a:solidFill>
              </a:rPr>
              <a:t>základě </a:t>
            </a:r>
            <a:r>
              <a:rPr lang="cs-CZ" sz="1600" b="1" dirty="0" err="1" smtClean="0">
                <a:solidFill>
                  <a:schemeClr val="tx2"/>
                </a:solidFill>
              </a:rPr>
              <a:t>Reillyho</a:t>
            </a:r>
            <a:r>
              <a:rPr lang="cs-CZ" sz="1600" b="1" dirty="0" smtClean="0">
                <a:solidFill>
                  <a:schemeClr val="tx2"/>
                </a:solidFill>
              </a:rPr>
              <a:t> modelu určete, kudy na této silnici (mezi kterými obcemi ) prochází hranice vlivů </a:t>
            </a:r>
            <a:r>
              <a:rPr lang="cs-CZ" sz="1600" dirty="0" smtClean="0">
                <a:solidFill>
                  <a:schemeClr val="tx2"/>
                </a:solidFill>
              </a:rPr>
              <a:t>vašeho okresního města a vámi vybraného vedlejšího okresního města. Doplňte mapou (stačí Google </a:t>
            </a:r>
            <a:r>
              <a:rPr lang="cs-CZ" sz="1600" dirty="0" err="1" smtClean="0">
                <a:solidFill>
                  <a:schemeClr val="tx2"/>
                </a:solidFill>
              </a:rPr>
              <a:t>Maps</a:t>
            </a:r>
            <a:r>
              <a:rPr lang="cs-CZ" sz="1600" dirty="0" smtClean="0">
                <a:solidFill>
                  <a:schemeClr val="tx2"/>
                </a:solidFill>
              </a:rPr>
              <a:t>, Mapy.cz….) a </a:t>
            </a:r>
            <a:r>
              <a:rPr lang="cs-CZ" sz="1600" u="sng" dirty="0" smtClean="0">
                <a:solidFill>
                  <a:schemeClr val="tx2"/>
                </a:solidFill>
              </a:rPr>
              <a:t>výpočtem</a:t>
            </a:r>
            <a:r>
              <a:rPr lang="cs-CZ" sz="1600" dirty="0" smtClean="0"/>
              <a:t>. </a:t>
            </a:r>
          </a:p>
          <a:p>
            <a:endParaRPr lang="cs-CZ" sz="1600" dirty="0"/>
          </a:p>
          <a:p>
            <a:endParaRPr lang="cs-CZ" sz="1600" dirty="0" smtClean="0"/>
          </a:p>
          <a:p>
            <a:r>
              <a:rPr lang="cs-CZ" sz="2800" b="1" u="sng" dirty="0" smtClean="0"/>
              <a:t>Úkol 3</a:t>
            </a:r>
          </a:p>
          <a:p>
            <a:endParaRPr lang="cs-CZ" sz="2800" u="sng" dirty="0"/>
          </a:p>
          <a:p>
            <a:r>
              <a:rPr lang="cs-CZ" sz="1600" dirty="0" smtClean="0">
                <a:solidFill>
                  <a:schemeClr val="tx2"/>
                </a:solidFill>
              </a:rPr>
              <a:t>Vyberte si libovolnou obec v zázemí vašeho města a vypočtěte na základě </a:t>
            </a:r>
            <a:r>
              <a:rPr lang="cs-CZ" sz="1600" dirty="0" err="1" smtClean="0">
                <a:solidFill>
                  <a:schemeClr val="tx2"/>
                </a:solidFill>
              </a:rPr>
              <a:t>Huffova</a:t>
            </a:r>
            <a:r>
              <a:rPr lang="cs-CZ" sz="1600" dirty="0" smtClean="0">
                <a:solidFill>
                  <a:schemeClr val="tx2"/>
                </a:solidFill>
              </a:rPr>
              <a:t> modelu pravděpodobnost , že někdo pojede z této obce do vašeho centrálního města, do vedlejšího okresního města a do libovolného vzdálenějšího krajského města. </a:t>
            </a:r>
            <a:endParaRPr lang="cs-CZ" sz="2800" u="sng" dirty="0" smtClean="0">
              <a:solidFill>
                <a:schemeClr val="tx2"/>
              </a:solidFill>
            </a:endParaRP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2800" b="1" u="sng" dirty="0"/>
          </a:p>
          <a:p>
            <a:endParaRPr lang="cs-CZ" sz="2800" b="1" u="sng" dirty="0" smtClean="0"/>
          </a:p>
          <a:p>
            <a:endParaRPr lang="cs-CZ" altLang="cs-CZ" dirty="0" smtClean="0"/>
          </a:p>
          <a:p>
            <a:endParaRPr lang="cs-CZ" altLang="cs-CZ" sz="4400" dirty="0">
              <a:latin typeface="Arial" panose="020B0604020202020204" pitchFamily="34" charset="0"/>
            </a:endParaRPr>
          </a:p>
          <a:p>
            <a:endParaRPr lang="cs-CZ" altLang="cs-CZ" sz="4400" dirty="0">
              <a:latin typeface="Arial" panose="020B0604020202020204" pitchFamily="34" charset="0"/>
            </a:endParaRP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7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Hodnocení cvičení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5. jaký je cíl (cíle), které si autoři kladou</a:t>
            </a:r>
            <a:r>
              <a:rPr lang="cs-CZ" dirty="0" smtClean="0"/>
              <a:t>?</a:t>
            </a:r>
          </a:p>
          <a:p>
            <a:r>
              <a:rPr lang="cs-CZ" dirty="0"/>
              <a:t>6. stručný přehled obsahové stránky (teorie, metodika, téma, závěry atd</a:t>
            </a:r>
            <a:r>
              <a:rPr lang="cs-CZ" dirty="0" smtClean="0"/>
              <a:t>.)</a:t>
            </a:r>
          </a:p>
          <a:p>
            <a:r>
              <a:rPr lang="cs-CZ" dirty="0"/>
              <a:t>7. splnili autoři cíl, který si dali na začátku, odpověděli na základní otázky? </a:t>
            </a:r>
            <a:endParaRPr lang="cs-CZ" dirty="0" smtClean="0"/>
          </a:p>
          <a:p>
            <a:r>
              <a:rPr lang="cs-CZ" dirty="0"/>
              <a:t>10. jak konkrétně autoři přistupují k řešení „regionální“ problematiky – jak interpretují pojem region (regiony), jaké prostorové vymezení regionu využívají,... </a:t>
            </a:r>
            <a:endParaRPr lang="cs-CZ" dirty="0" smtClean="0"/>
          </a:p>
          <a:p>
            <a:r>
              <a:rPr lang="cs-CZ" dirty="0"/>
              <a:t>13. čemu jste v článku nerozuměli?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Regionalizace   - podle dojížďky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Smyslem vymezení regionů pracovní dojížďky je identifikace přirozených územních jednotek, které jsou z hlediska pohybu za prací relativně uzavřené. To hraje velkou roli při úvahách o rozmístění zdrojů pracovních sil, o jejich využití a rovněž pro plánování dopravní infrastruktury, zejména veřejné hromadné dopravy. Dojížďka do škol je pro regionalizaci méně využitelná, protože zejména v mladším školním věku je směrově silně ovlivněna dopravním spojením a snahou o minimalizaci </a:t>
            </a:r>
            <a:r>
              <a:rPr lang="cs-CZ" dirty="0" err="1"/>
              <a:t>dojížďkového</a:t>
            </a:r>
            <a:r>
              <a:rPr lang="cs-CZ" dirty="0"/>
              <a:t> resp. docházkového času žáků mladšího věku. U základních škol stále silně převažuje tradiční rajonizace územních obvodů škol, i když samozřejmě existuje možnost svobodného výběru školy nebo navštěvování specializovaných, soukromých nebo církevních škol.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207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Regionalizace  podle dojížďky – </a:t>
            </a:r>
            <a:br>
              <a:rPr lang="cs-CZ" dirty="0" smtClean="0"/>
            </a:br>
            <a:r>
              <a:rPr lang="cs-CZ" dirty="0" smtClean="0"/>
              <a:t>vymezení center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Administrativní centra</a:t>
            </a:r>
          </a:p>
          <a:p>
            <a:r>
              <a:rPr lang="cs-CZ" dirty="0" smtClean="0"/>
              <a:t>Kladné saldo dojížďky / vyjížďky</a:t>
            </a:r>
          </a:p>
          <a:p>
            <a:r>
              <a:rPr lang="cs-CZ" dirty="0" smtClean="0"/>
              <a:t>Hodnota </a:t>
            </a:r>
            <a:r>
              <a:rPr lang="cs-CZ" b="1" dirty="0" smtClean="0"/>
              <a:t>OPM </a:t>
            </a:r>
            <a:r>
              <a:rPr lang="cs-CZ" dirty="0" smtClean="0"/>
              <a:t>(například nad 1000)</a:t>
            </a:r>
          </a:p>
          <a:p>
            <a:r>
              <a:rPr lang="cs-CZ" dirty="0" smtClean="0"/>
              <a:t>Minimální velikost (populační) centra </a:t>
            </a:r>
          </a:p>
          <a:p>
            <a:r>
              <a:rPr lang="cs-CZ" dirty="0" smtClean="0"/>
              <a:t>Velikost zázemí</a:t>
            </a:r>
          </a:p>
          <a:p>
            <a:r>
              <a:rPr lang="cs-CZ" dirty="0" smtClean="0"/>
              <a:t>Další</a:t>
            </a:r>
          </a:p>
          <a:p>
            <a:endParaRPr lang="cs-CZ" dirty="0"/>
          </a:p>
          <a:p>
            <a:r>
              <a:rPr lang="cs-CZ" dirty="0" smtClean="0"/>
              <a:t>Pokud </a:t>
            </a:r>
            <a:r>
              <a:rPr lang="cs-CZ" dirty="0"/>
              <a:t>zázemí města tvoří pouze jedna obec, která je současně centrem pro jiný region, je toto město ze souboru pracovních center odstraněno.</a:t>
            </a: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115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Regionalizace  podle dojížďky – </a:t>
            </a:r>
            <a:br>
              <a:rPr lang="cs-CZ" dirty="0"/>
            </a:br>
            <a:r>
              <a:rPr lang="cs-CZ" dirty="0"/>
              <a:t>vymezení </a:t>
            </a:r>
            <a:r>
              <a:rPr lang="cs-CZ" dirty="0" smtClean="0"/>
              <a:t>zázemí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 err="1" smtClean="0"/>
              <a:t>Dojížďkový</a:t>
            </a:r>
            <a:r>
              <a:rPr lang="cs-CZ" dirty="0" smtClean="0"/>
              <a:t> </a:t>
            </a:r>
            <a:r>
              <a:rPr lang="cs-CZ" dirty="0"/>
              <a:t>region by měl být územně souvislý, bez enkláv a exkláv (územně „odtržených“ obcí</a:t>
            </a:r>
            <a:r>
              <a:rPr lang="cs-CZ" dirty="0" smtClean="0"/>
              <a:t>). Výjimky??</a:t>
            </a:r>
          </a:p>
          <a:p>
            <a:pPr marL="45720" indent="0">
              <a:buNone/>
            </a:pPr>
            <a:r>
              <a:rPr lang="cs-CZ" dirty="0" smtClean="0"/>
              <a:t>Pokud dojde ke vzniku enklávy, přiřadí se obec na základě 2. nejpočetnějšího směru dojížďky, atd.</a:t>
            </a:r>
          </a:p>
          <a:p>
            <a:pPr marL="45720" indent="0">
              <a:buNone/>
            </a:pPr>
            <a:r>
              <a:rPr lang="cs-CZ" dirty="0"/>
              <a:t>Obce s nevyhraněnou spádovostí obklopené územím jediného </a:t>
            </a:r>
            <a:r>
              <a:rPr lang="cs-CZ" dirty="0" err="1"/>
              <a:t>dojížďkového</a:t>
            </a:r>
            <a:r>
              <a:rPr lang="cs-CZ" dirty="0"/>
              <a:t> regionu </a:t>
            </a:r>
            <a:r>
              <a:rPr lang="cs-CZ" dirty="0" smtClean="0"/>
              <a:t> se začlení do </a:t>
            </a:r>
            <a:r>
              <a:rPr lang="cs-CZ" dirty="0"/>
              <a:t>daného regionu. 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V nejasných případech musí být rozhodnuto na základě </a:t>
            </a:r>
            <a:r>
              <a:rPr lang="cs-CZ" dirty="0"/>
              <a:t>jiných kritérií (jakými jsou poloha vůči centrům dojížďky, dopravní dostupnost a spádovost za občanskou </a:t>
            </a:r>
            <a:r>
              <a:rPr lang="cs-CZ" dirty="0" smtClean="0"/>
              <a:t>vybaveností). 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43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cs-CZ" dirty="0"/>
              <a:t>Regionalizace  podle dojížďky – </a:t>
            </a:r>
            <a:br>
              <a:rPr lang="cs-CZ" dirty="0"/>
            </a:br>
            <a:r>
              <a:rPr lang="cs-CZ" dirty="0"/>
              <a:t>vymezení </a:t>
            </a:r>
            <a:r>
              <a:rPr lang="cs-CZ" dirty="0" smtClean="0"/>
              <a:t>zázemí I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/>
          <a:lstStyle/>
          <a:p>
            <a:pPr marL="45720" indent="0">
              <a:buNone/>
            </a:pPr>
            <a:r>
              <a:rPr lang="cs-CZ" b="1" dirty="0" smtClean="0"/>
              <a:t>Metody vymezování regionů:</a:t>
            </a:r>
          </a:p>
          <a:p>
            <a:r>
              <a:rPr lang="cs-CZ" dirty="0" smtClean="0"/>
              <a:t>Vymezení na základě spádu nad určitou mez (např. 30 %)….určujeme zázemí města. </a:t>
            </a:r>
          </a:p>
          <a:p>
            <a:r>
              <a:rPr lang="cs-CZ" dirty="0" smtClean="0"/>
              <a:t>Vymezení na základě převažujícího spádu….celé území státu přiřazeno k danému regionu</a:t>
            </a:r>
          </a:p>
          <a:p>
            <a:r>
              <a:rPr lang="cs-CZ" dirty="0" smtClean="0"/>
              <a:t>Se </a:t>
            </a:r>
            <a:r>
              <a:rPr lang="cs-CZ" dirty="0" err="1" smtClean="0"/>
              <a:t>subregiony</a:t>
            </a:r>
            <a:r>
              <a:rPr lang="cs-CZ" dirty="0" smtClean="0"/>
              <a:t> x bez </a:t>
            </a:r>
            <a:r>
              <a:rPr lang="cs-CZ" dirty="0" err="1" smtClean="0"/>
              <a:t>subregionu</a:t>
            </a:r>
            <a:r>
              <a:rPr lang="cs-CZ" dirty="0" smtClean="0"/>
              <a:t> (viz. tabulka).</a:t>
            </a:r>
          </a:p>
          <a:p>
            <a:endParaRPr lang="cs-CZ" dirty="0"/>
          </a:p>
          <a:p>
            <a:r>
              <a:rPr lang="cs-CZ" dirty="0" smtClean="0"/>
              <a:t>Data: Dojížďka za prací….ale jaká?? 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30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188640"/>
            <a:ext cx="6192688" cy="630736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12" y="6219352"/>
            <a:ext cx="212590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1100" dirty="0" smtClean="0"/>
              <a:t>Zdroj: P. Daněk, </a:t>
            </a:r>
          </a:p>
          <a:p>
            <a:pPr>
              <a:lnSpc>
                <a:spcPct val="90000"/>
              </a:lnSpc>
            </a:pPr>
            <a:r>
              <a:rPr lang="cs-CZ" sz="1100" dirty="0" smtClean="0"/>
              <a:t>prezentace k předmětu SGR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0059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 </a:t>
            </a:r>
            <a:r>
              <a:rPr lang="cs-CZ" dirty="0" err="1" smtClean="0"/>
              <a:t>postupU</a:t>
            </a:r>
            <a:r>
              <a:rPr lang="cs-CZ" dirty="0" smtClean="0"/>
              <a:t> regionalizace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828800"/>
            <a:ext cx="10565430" cy="43434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1. Identifikujeme centra:</a:t>
            </a:r>
          </a:p>
          <a:p>
            <a:pPr marL="45720" indent="0">
              <a:buNone/>
            </a:pPr>
            <a:r>
              <a:rPr lang="cs-CZ" dirty="0" smtClean="0"/>
              <a:t>Minimálně 1000 OPM…. Co to je??</a:t>
            </a:r>
          </a:p>
          <a:p>
            <a:pPr marL="45720" indent="0">
              <a:buNone/>
            </a:pPr>
            <a:r>
              <a:rPr lang="cs-CZ" dirty="0" smtClean="0"/>
              <a:t>Minimálně 4 obce v zázemí</a:t>
            </a:r>
          </a:p>
          <a:p>
            <a:pPr marL="45720" indent="0">
              <a:buNone/>
            </a:pPr>
            <a:r>
              <a:rPr lang="cs-CZ" dirty="0" smtClean="0"/>
              <a:t>2. Provedeme regionalizaci podle pravidel.</a:t>
            </a:r>
          </a:p>
          <a:p>
            <a:pPr marL="45720" indent="0">
              <a:buNone/>
            </a:pPr>
            <a:r>
              <a:rPr lang="cs-CZ" dirty="0" smtClean="0"/>
              <a:t>3. Identifikujeme centra s méně něž 6000 obyvateli a následně buď:</a:t>
            </a:r>
          </a:p>
          <a:p>
            <a:pPr marL="45720" indent="0">
              <a:buNone/>
            </a:pPr>
            <a:r>
              <a:rPr lang="cs-CZ" dirty="0" smtClean="0"/>
              <a:t> a) přiřadíme všechny obce v zázemí tohoto vyřazeného centra k jinému centru podle spádovost původního centra….vznik </a:t>
            </a:r>
            <a:r>
              <a:rPr lang="cs-CZ" dirty="0" err="1" smtClean="0"/>
              <a:t>subregionu</a:t>
            </a: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b) Přiřazujeme jednotlivé obce podle pravidel regionalizace….bez </a:t>
            </a:r>
            <a:r>
              <a:rPr lang="cs-CZ" dirty="0" err="1" smtClean="0"/>
              <a:t>subregionu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296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7828" y="476672"/>
            <a:ext cx="9753600" cy="907967"/>
          </a:xfrm>
        </p:spPr>
        <p:txBody>
          <a:bodyPr/>
          <a:lstStyle/>
          <a:p>
            <a:r>
              <a:rPr lang="cs-CZ" dirty="0" smtClean="0"/>
              <a:t>Modely 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837828" y="1886818"/>
            <a:ext cx="10565430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Nejužívanější modely:</a:t>
            </a:r>
          </a:p>
          <a:p>
            <a:endParaRPr lang="cs-CZ" dirty="0"/>
          </a:p>
          <a:p>
            <a:r>
              <a:rPr lang="cs-CZ" dirty="0" smtClean="0"/>
              <a:t>1. Klasický gravitační model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2</a:t>
            </a:r>
            <a:r>
              <a:rPr lang="cs-CZ" dirty="0"/>
              <a:t>. </a:t>
            </a:r>
            <a:r>
              <a:rPr lang="cs-CZ" dirty="0" err="1" smtClean="0"/>
              <a:t>Reillyho</a:t>
            </a:r>
            <a:r>
              <a:rPr lang="cs-CZ" dirty="0" smtClean="0"/>
              <a:t> model. Používaný například v maloobchodu nebo také při vymezování vlivu dvou měst. Tři </a:t>
            </a:r>
            <a:r>
              <a:rPr lang="cs-CZ" dirty="0"/>
              <a:t>základní podoby: </a:t>
            </a:r>
            <a:r>
              <a:rPr lang="cs-CZ" b="1" dirty="0" smtClean="0"/>
              <a:t>geometrická</a:t>
            </a:r>
            <a:r>
              <a:rPr lang="cs-CZ" dirty="0" smtClean="0"/>
              <a:t>, topografická </a:t>
            </a:r>
            <a:r>
              <a:rPr lang="cs-CZ" dirty="0"/>
              <a:t>a </a:t>
            </a:r>
            <a:r>
              <a:rPr lang="cs-CZ" dirty="0" smtClean="0"/>
              <a:t>oscilační</a:t>
            </a:r>
          </a:p>
          <a:p>
            <a:endParaRPr lang="cs-CZ" dirty="0"/>
          </a:p>
          <a:p>
            <a:r>
              <a:rPr lang="cs-CZ" b="1" dirty="0" smtClean="0"/>
              <a:t>Důležitý vliv zvolené odmocniny</a:t>
            </a:r>
            <a:endParaRPr lang="cs-CZ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2204864"/>
            <a:ext cx="1857044" cy="1008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028" y="5085184"/>
            <a:ext cx="1584176" cy="1011743"/>
          </a:xfrm>
          <a:prstGeom prst="rect">
            <a:avLst/>
          </a:prstGeom>
        </p:spPr>
      </p:pic>
      <p:pic>
        <p:nvPicPr>
          <p:cNvPr id="1026" name="Picture 2" descr="Výsledek obrázku pro reilly model geogra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4349541"/>
            <a:ext cx="4228312" cy="21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55977" y="883631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https://www.vse.cz/polek/download.php?jnl=aop&amp;pdf=396.pdf</a:t>
            </a:r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1069</Words>
  <Application>Microsoft Office PowerPoint</Application>
  <PresentationFormat>Vlastní</PresentationFormat>
  <Paragraphs>138</Paragraphs>
  <Slides>17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 Unicode MS</vt:lpstr>
      <vt:lpstr>Arial</vt:lpstr>
      <vt:lpstr>Century Gothic</vt:lpstr>
      <vt:lpstr>Continental_Europe_16x9</vt:lpstr>
      <vt:lpstr>Zrg – 3. cvičení</vt:lpstr>
      <vt:lpstr>Hodnocení cvičení 2</vt:lpstr>
      <vt:lpstr>Regionalizace   - podle dojížďky</vt:lpstr>
      <vt:lpstr>Regionalizace  podle dojížďky –  vymezení center</vt:lpstr>
      <vt:lpstr>Regionalizace  podle dojížďky –  vymezení zázemí I</vt:lpstr>
      <vt:lpstr>Regionalizace  podle dojížďky –  vymezení zázemí I</vt:lpstr>
      <vt:lpstr>Prezentace aplikace PowerPoint</vt:lpstr>
      <vt:lpstr>PŘÍKLAD  postupU regionalizace</vt:lpstr>
      <vt:lpstr>Modely </vt:lpstr>
      <vt:lpstr>Modely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2017-03-05T09:53:22Z</dcterms:created>
  <dcterms:modified xsi:type="dcterms:W3CDTF">2017-03-06T07:04:34Z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