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7" r:id="rId2"/>
    <p:sldId id="326" r:id="rId3"/>
    <p:sldId id="337" r:id="rId4"/>
    <p:sldId id="338" r:id="rId5"/>
    <p:sldId id="336" r:id="rId6"/>
    <p:sldId id="339" r:id="rId7"/>
    <p:sldId id="335" r:id="rId8"/>
    <p:sldId id="340" r:id="rId9"/>
    <p:sldId id="341" r:id="rId10"/>
    <p:sldId id="344" r:id="rId11"/>
    <p:sldId id="343" r:id="rId12"/>
    <p:sldId id="332" r:id="rId13"/>
    <p:sldId id="342" r:id="rId14"/>
    <p:sldId id="319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95F61-BAF7-42CA-897D-707A036282DB}" type="datetimeFigureOut">
              <a:rPr lang="cs-CZ" smtClean="0"/>
              <a:t>8.3.2017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8A6DF-4673-498B-9FAE-39B0F4E95A8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95F61-BAF7-42CA-897D-707A036282DB}" type="datetimeFigureOut">
              <a:rPr lang="cs-CZ" smtClean="0"/>
              <a:t>8.3.2017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8A6DF-4673-498B-9FAE-39B0F4E95A8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95F61-BAF7-42CA-897D-707A036282DB}" type="datetimeFigureOut">
              <a:rPr lang="cs-CZ" smtClean="0"/>
              <a:t>8.3.2017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8A6DF-4673-498B-9FAE-39B0F4E95A8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95F61-BAF7-42CA-897D-707A036282DB}" type="datetimeFigureOut">
              <a:rPr lang="cs-CZ" smtClean="0"/>
              <a:t>8.3.2017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8A6DF-4673-498B-9FAE-39B0F4E95A8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95F61-BAF7-42CA-897D-707A036282DB}" type="datetimeFigureOut">
              <a:rPr lang="cs-CZ" smtClean="0"/>
              <a:t>8.3.2017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8A6DF-4673-498B-9FAE-39B0F4E95A8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95F61-BAF7-42CA-897D-707A036282DB}" type="datetimeFigureOut">
              <a:rPr lang="cs-CZ" smtClean="0"/>
              <a:t>8.3.2017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8A6DF-4673-498B-9FAE-39B0F4E95A8F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95F61-BAF7-42CA-897D-707A036282DB}" type="datetimeFigureOut">
              <a:rPr lang="cs-CZ" smtClean="0"/>
              <a:t>8.3.2017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8A6DF-4673-498B-9FAE-39B0F4E95A8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95F61-BAF7-42CA-897D-707A036282DB}" type="datetimeFigureOut">
              <a:rPr lang="cs-CZ" smtClean="0"/>
              <a:t>8.3.2017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8A6DF-4673-498B-9FAE-39B0F4E95A8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95F61-BAF7-42CA-897D-707A036282DB}" type="datetimeFigureOut">
              <a:rPr lang="cs-CZ" smtClean="0"/>
              <a:t>8.3.2017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8A6DF-4673-498B-9FAE-39B0F4E95A8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95F61-BAF7-42CA-897D-707A036282DB}" type="datetimeFigureOut">
              <a:rPr lang="cs-CZ" smtClean="0"/>
              <a:t>8.3.2017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08A6DF-4673-498B-9FAE-39B0F4E95A8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95F61-BAF7-42CA-897D-707A036282DB}" type="datetimeFigureOut">
              <a:rPr lang="cs-CZ" smtClean="0"/>
              <a:t>8.3.2017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8A6DF-4673-498B-9FAE-39B0F4E95A8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A095F61-BAF7-42CA-897D-707A036282DB}" type="datetimeFigureOut">
              <a:rPr lang="cs-CZ" smtClean="0"/>
              <a:t>8.3.2017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FB08A6DF-4673-498B-9FAE-39B0F4E95A8F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660332" cy="288032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cs-CZ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Geografie města - </a:t>
            </a:r>
            <a:r>
              <a:rPr lang="cs-CZ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i="1" dirty="0">
                <a:latin typeface="Arial" panose="020B0604020202020204" pitchFamily="34" charset="0"/>
                <a:cs typeface="Arial" panose="020B0604020202020204" pitchFamily="34" charset="0"/>
              </a:rPr>
              <a:t>7.3.2017 SEMINÁŘ </a:t>
            </a:r>
            <a:r>
              <a:rPr lang="cs-CZ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na téma:</a:t>
            </a:r>
            <a:r>
              <a:rPr lang="cs-CZ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-industriální město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57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VÝSLEDEK?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352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139952" y="1246106"/>
            <a:ext cx="3888432" cy="3579849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Zadar, Chorvatsko</a:t>
            </a:r>
          </a:p>
          <a:p>
            <a:pPr lvl="1"/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klasické období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59 BC – Roman municipium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48 BC – Roman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colonia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nejstarší osídlené město v Chorvatsku</a:t>
            </a:r>
          </a:p>
          <a:p>
            <a:pPr lvl="1"/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1196752"/>
            <a:ext cx="2592287" cy="3629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98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139952" y="1246106"/>
            <a:ext cx="3888432" cy="3579849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Cáchy (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Aachen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), Německo</a:t>
            </a:r>
          </a:p>
          <a:p>
            <a:pPr lvl="1"/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raný středověk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 8. století hlavní město Francké říše</a:t>
            </a:r>
          </a:p>
          <a:p>
            <a:pPr lvl="1"/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severoevropské-pobaltské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město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1196752"/>
            <a:ext cx="2592288" cy="3629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7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139952" y="1246106"/>
            <a:ext cx="3888432" cy="3579849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Glasgow, Skotsko, VB</a:t>
            </a:r>
          </a:p>
          <a:p>
            <a:pPr lvl="1"/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renesanční a barokní období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přístavní město</a:t>
            </a:r>
          </a:p>
          <a:p>
            <a:pPr lvl="1"/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gateway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pro obchod s cukrem se Severní Amerikou a Západní Indií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buNone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015702"/>
            <a:ext cx="3384377" cy="241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98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2564904"/>
            <a:ext cx="7660332" cy="129614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DĚKUJI ZA POZORNOST!</a:t>
            </a:r>
            <a:endParaRPr lang="cs-CZ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45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365760"/>
            <a:ext cx="8964488" cy="830992"/>
          </a:xfrm>
        </p:spPr>
        <p:txBody>
          <a:bodyPr/>
          <a:lstStyle/>
          <a:p>
            <a:r>
              <a:rPr lang="cs-CZ" dirty="0" smtClean="0"/>
              <a:t>Téma: </a:t>
            </a:r>
            <a:r>
              <a:rPr lang="cs-CZ" dirty="0" err="1" smtClean="0"/>
              <a:t>pre</a:t>
            </a:r>
            <a:r>
              <a:rPr lang="cs-CZ" dirty="0" smtClean="0"/>
              <a:t>-industriální město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822960" y="1100628"/>
            <a:ext cx="7997512" cy="3840540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endParaRPr lang="cs-CZ" dirty="0" smtClean="0"/>
          </a:p>
          <a:p>
            <a:pPr lvl="1"/>
            <a:r>
              <a:rPr lang="cs-CZ" b="1" dirty="0" smtClean="0"/>
              <a:t>PRE-INDUSTRIÁLNÍ MĚSTA</a:t>
            </a:r>
          </a:p>
          <a:p>
            <a:pPr lvl="1"/>
            <a:endParaRPr lang="cs-CZ" b="1" dirty="0" smtClean="0"/>
          </a:p>
          <a:p>
            <a:pPr lvl="1"/>
            <a:r>
              <a:rPr lang="cs-CZ" dirty="0" smtClean="0"/>
              <a:t>INDUSTRIÁLNÍ MĚSTA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POST-INDUSTRIÁLNÍ MĚSTA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748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365760"/>
            <a:ext cx="8964488" cy="830992"/>
          </a:xfrm>
        </p:spPr>
        <p:txBody>
          <a:bodyPr/>
          <a:lstStyle/>
          <a:p>
            <a:r>
              <a:rPr lang="cs-CZ" dirty="0" smtClean="0"/>
              <a:t>TYPY PRE-INDUSTRIÁLNÍCH MĚST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822960" y="1100628"/>
            <a:ext cx="7997512" cy="3840540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cs-CZ" dirty="0" smtClean="0"/>
              <a:t>Typy </a:t>
            </a:r>
            <a:r>
              <a:rPr lang="cs-CZ" dirty="0" err="1" smtClean="0"/>
              <a:t>pre</a:t>
            </a:r>
            <a:r>
              <a:rPr lang="cs-CZ" dirty="0" smtClean="0"/>
              <a:t>-industriálních měst ?</a:t>
            </a:r>
          </a:p>
          <a:p>
            <a:pPr marL="0" lvl="1" indent="0">
              <a:buNone/>
            </a:pPr>
            <a:endParaRPr lang="cs-CZ" dirty="0" smtClean="0"/>
          </a:p>
          <a:p>
            <a:pPr lvl="1"/>
            <a:r>
              <a:rPr lang="cs-CZ" dirty="0" smtClean="0"/>
              <a:t>Klasické období (800 BC – 450 AD)</a:t>
            </a:r>
          </a:p>
          <a:p>
            <a:pPr lvl="1"/>
            <a:endParaRPr lang="cs-CZ" dirty="0"/>
          </a:p>
          <a:p>
            <a:pPr lvl="1"/>
            <a:r>
              <a:rPr lang="cs-CZ" dirty="0" smtClean="0"/>
              <a:t>Raný středověk (450 – 1300)</a:t>
            </a:r>
          </a:p>
          <a:p>
            <a:pPr lvl="1"/>
            <a:endParaRPr lang="cs-CZ" dirty="0"/>
          </a:p>
          <a:p>
            <a:pPr lvl="1"/>
            <a:r>
              <a:rPr lang="cs-CZ" dirty="0" smtClean="0"/>
              <a:t>Renesance a baroko (1300 – 1760)</a:t>
            </a:r>
            <a:endParaRPr lang="cs-CZ" dirty="0"/>
          </a:p>
          <a:p>
            <a:pPr marL="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036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8069520" cy="830992"/>
          </a:xfrm>
        </p:spPr>
        <p:txBody>
          <a:bodyPr/>
          <a:lstStyle/>
          <a:p>
            <a:r>
              <a:rPr lang="cs-CZ" dirty="0"/>
              <a:t>Analýza morfologických jednotek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822960" y="1100628"/>
            <a:ext cx="7520940" cy="3840540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endParaRPr lang="cs-CZ" sz="1800" dirty="0" smtClean="0"/>
          </a:p>
          <a:p>
            <a:pPr marL="0" lvl="1" indent="0">
              <a:buNone/>
            </a:pPr>
            <a:r>
              <a:rPr lang="cs-CZ" sz="2400" b="1" dirty="0" smtClean="0"/>
              <a:t>-morfologická jednotka = ???</a:t>
            </a:r>
          </a:p>
          <a:p>
            <a:pPr marL="0" lvl="1" indent="0">
              <a:buNone/>
            </a:pPr>
            <a:endParaRPr lang="cs-CZ" sz="2400" b="1" dirty="0" smtClean="0"/>
          </a:p>
          <a:p>
            <a:pPr marL="0" lvl="1" indent="0">
              <a:buNone/>
            </a:pPr>
            <a:r>
              <a:rPr lang="cs-CZ" sz="2400" b="1" dirty="0" smtClean="0"/>
              <a:t>-funkční využití = ???</a:t>
            </a:r>
          </a:p>
          <a:p>
            <a:pPr marL="0" lvl="1" indent="0">
              <a:buNone/>
            </a:pPr>
            <a:endParaRPr lang="cs-CZ" sz="2400" b="1" dirty="0" smtClean="0"/>
          </a:p>
          <a:p>
            <a:pPr marL="0" lvl="1" indent="0">
              <a:buNone/>
            </a:pPr>
            <a:r>
              <a:rPr lang="cs-CZ" sz="2400" b="1" dirty="0" smtClean="0"/>
              <a:t>-územní struktura = ???</a:t>
            </a:r>
          </a:p>
          <a:p>
            <a:pPr marL="0" lvl="1" indent="0">
              <a:buNone/>
            </a:pPr>
            <a:endParaRPr lang="cs-CZ" sz="1800" dirty="0" smtClean="0"/>
          </a:p>
          <a:p>
            <a:pPr marL="0" lvl="1" indent="0">
              <a:buNone/>
            </a:pPr>
            <a:endParaRPr lang="cs-CZ" sz="1800" dirty="0" smtClean="0"/>
          </a:p>
        </p:txBody>
      </p:sp>
    </p:spTree>
    <p:extLst>
      <p:ext uri="{BB962C8B-B14F-4D97-AF65-F5344CB8AC3E}">
        <p14:creationId xmlns:p14="http://schemas.microsoft.com/office/powerpoint/2010/main" val="328976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8069520" cy="830992"/>
          </a:xfrm>
        </p:spPr>
        <p:txBody>
          <a:bodyPr/>
          <a:lstStyle/>
          <a:p>
            <a:r>
              <a:rPr lang="cs-CZ" dirty="0" smtClean="0"/>
              <a:t>Analýza </a:t>
            </a:r>
            <a:r>
              <a:rPr lang="cs-CZ" dirty="0"/>
              <a:t>morfologických </a:t>
            </a:r>
            <a:r>
              <a:rPr lang="cs-CZ" dirty="0" smtClean="0"/>
              <a:t>jednotek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822960" y="1100628"/>
            <a:ext cx="7520940" cy="3840540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endParaRPr lang="cs-CZ" sz="1800" dirty="0" smtClean="0"/>
          </a:p>
          <a:p>
            <a:pPr marL="0" lvl="1" indent="0">
              <a:buNone/>
            </a:pPr>
            <a:r>
              <a:rPr lang="cs-CZ" sz="1800" dirty="0" smtClean="0"/>
              <a:t>-</a:t>
            </a:r>
            <a:r>
              <a:rPr lang="cs-CZ" sz="1800" b="1" dirty="0" smtClean="0"/>
              <a:t>morfologická jednotka </a:t>
            </a:r>
            <a:r>
              <a:rPr lang="cs-CZ" sz="1800" dirty="0" smtClean="0"/>
              <a:t>= území se stejnou funkcí a územní strukturou</a:t>
            </a:r>
          </a:p>
          <a:p>
            <a:pPr marL="0" lvl="1" indent="0">
              <a:buNone/>
            </a:pPr>
            <a:endParaRPr lang="cs-CZ" sz="1800" dirty="0" smtClean="0"/>
          </a:p>
          <a:p>
            <a:pPr marL="0" lvl="1" indent="0">
              <a:buNone/>
            </a:pPr>
            <a:r>
              <a:rPr lang="cs-CZ" sz="1800" dirty="0" smtClean="0"/>
              <a:t>-</a:t>
            </a:r>
            <a:r>
              <a:rPr lang="cs-CZ" sz="1800" b="1" dirty="0" smtClean="0"/>
              <a:t>funkční využití </a:t>
            </a:r>
            <a:r>
              <a:rPr lang="cs-CZ" sz="1800" dirty="0" smtClean="0"/>
              <a:t>= bydlení, průmysl, občanská vybavenost, komerční služby</a:t>
            </a:r>
          </a:p>
          <a:p>
            <a:pPr marL="0" lvl="1" indent="0">
              <a:buNone/>
            </a:pPr>
            <a:endParaRPr lang="cs-CZ" sz="1800" dirty="0" smtClean="0"/>
          </a:p>
          <a:p>
            <a:pPr marL="0" lvl="1" indent="0">
              <a:buNone/>
            </a:pPr>
            <a:r>
              <a:rPr lang="cs-CZ" sz="1800" dirty="0" smtClean="0"/>
              <a:t>-</a:t>
            </a:r>
            <a:r>
              <a:rPr lang="cs-CZ" sz="1800" b="1" dirty="0" smtClean="0"/>
              <a:t>územní struktura </a:t>
            </a:r>
            <a:r>
              <a:rPr lang="cs-CZ" sz="1800" dirty="0" smtClean="0"/>
              <a:t>= použitá urbanistická koncepce a stavební technologie (silná závislost na historii)</a:t>
            </a:r>
          </a:p>
          <a:p>
            <a:pPr marL="0" lvl="1" indent="0">
              <a:buNone/>
            </a:pPr>
            <a:endParaRPr lang="cs-CZ" sz="1800" dirty="0" smtClean="0"/>
          </a:p>
          <a:p>
            <a:pPr marL="0" lvl="1" indent="0">
              <a:buNone/>
            </a:pPr>
            <a:r>
              <a:rPr lang="cs-CZ" sz="1800" u="sng" dirty="0" smtClean="0"/>
              <a:t>Morfologická jednotka</a:t>
            </a:r>
            <a:r>
              <a:rPr lang="cs-CZ" sz="1800" dirty="0" smtClean="0"/>
              <a:t> = </a:t>
            </a:r>
            <a:r>
              <a:rPr lang="cs-CZ" sz="1800" u="sng" dirty="0" smtClean="0"/>
              <a:t>funkce + historie</a:t>
            </a:r>
          </a:p>
          <a:p>
            <a:pPr marL="0" lvl="1" indent="0">
              <a:buNone/>
            </a:pPr>
            <a:endParaRPr lang="cs-CZ" sz="1800" dirty="0"/>
          </a:p>
          <a:p>
            <a:pPr marL="0" lvl="1" indent="0">
              <a:buNone/>
            </a:pPr>
            <a:r>
              <a:rPr lang="cs-CZ" sz="1800" b="1" i="1" dirty="0" smtClean="0"/>
              <a:t>Analýza morfologických jednotek umožňuje pochopit historii města a jeho funkční strukturu.</a:t>
            </a:r>
            <a:endParaRPr lang="cs-CZ" sz="1800" b="1" i="1" dirty="0"/>
          </a:p>
          <a:p>
            <a:pPr marL="0" lvl="1" indent="0">
              <a:buNone/>
            </a:pPr>
            <a:endParaRPr lang="cs-CZ" sz="1800" dirty="0" smtClean="0"/>
          </a:p>
        </p:txBody>
      </p:sp>
    </p:spTree>
    <p:extLst>
      <p:ext uri="{BB962C8B-B14F-4D97-AF65-F5344CB8AC3E}">
        <p14:creationId xmlns:p14="http://schemas.microsoft.com/office/powerpoint/2010/main" val="373272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8069520" cy="830992"/>
          </a:xfrm>
        </p:spPr>
        <p:txBody>
          <a:bodyPr/>
          <a:lstStyle/>
          <a:p>
            <a:r>
              <a:rPr lang="cs-CZ" dirty="0" smtClean="0"/>
              <a:t>Cvičení: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822960" y="1100628"/>
            <a:ext cx="7520940" cy="3840540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cs-CZ" sz="1800" dirty="0" smtClean="0"/>
              <a:t>Analyzujte morfologické jednotky 3 vybraných měst. Jedná se o typické zástupce </a:t>
            </a:r>
            <a:r>
              <a:rPr lang="cs-CZ" sz="1800" dirty="0" err="1" smtClean="0"/>
              <a:t>pre</a:t>
            </a:r>
            <a:r>
              <a:rPr lang="cs-CZ" sz="1800" dirty="0" smtClean="0"/>
              <a:t>-industriálních měst 3 hlavních období.</a:t>
            </a:r>
            <a:endParaRPr lang="cs-CZ" sz="1800" b="1" dirty="0" smtClean="0"/>
          </a:p>
          <a:p>
            <a:pPr marL="0" lvl="1" indent="0">
              <a:buNone/>
            </a:pPr>
            <a:endParaRPr lang="cs-CZ" sz="1800" dirty="0" smtClean="0"/>
          </a:p>
          <a:p>
            <a:pPr marL="342900" lvl="1" indent="-342900">
              <a:buAutoNum type="arabicParenR"/>
            </a:pPr>
            <a:r>
              <a:rPr lang="cs-CZ" sz="1800" dirty="0" smtClean="0"/>
              <a:t>Vymezte historické jádro města, tedy první území, které bylo rozvinuto.</a:t>
            </a:r>
          </a:p>
          <a:p>
            <a:pPr marL="342900" lvl="1" indent="-342900">
              <a:buAutoNum type="arabicParenR"/>
            </a:pPr>
            <a:endParaRPr lang="cs-CZ" sz="1800" dirty="0" smtClean="0"/>
          </a:p>
          <a:p>
            <a:pPr marL="342900" lvl="1" indent="-342900">
              <a:buAutoNum type="arabicParenR"/>
            </a:pPr>
            <a:r>
              <a:rPr lang="cs-CZ" sz="1800" dirty="0" smtClean="0"/>
              <a:t>Vymezte ostatní morfologické jednotky v daném městě a určete v jaké době a s jakou funkcí vznikla.</a:t>
            </a:r>
          </a:p>
          <a:p>
            <a:pPr marL="342900" lvl="1" indent="-342900">
              <a:buAutoNum type="arabicParenR"/>
            </a:pPr>
            <a:endParaRPr lang="cs-CZ" sz="1800" dirty="0" smtClean="0"/>
          </a:p>
          <a:p>
            <a:pPr marL="342900" lvl="1" indent="-342900">
              <a:buAutoNum type="arabicParenR"/>
            </a:pPr>
            <a:r>
              <a:rPr lang="cs-CZ" sz="1800" dirty="0" smtClean="0"/>
              <a:t>Určete o jaké město se jedná (název města).</a:t>
            </a:r>
            <a:endParaRPr lang="cs-CZ" sz="1800" dirty="0" smtClean="0"/>
          </a:p>
          <a:p>
            <a:pPr marL="0" lvl="1" indent="0">
              <a:buNone/>
            </a:pPr>
            <a:endParaRPr lang="cs-CZ" sz="1800" dirty="0"/>
          </a:p>
          <a:p>
            <a:pPr marL="0" lvl="1" indent="0">
              <a:buNone/>
            </a:pPr>
            <a:endParaRPr lang="cs-CZ" sz="1800" dirty="0" smtClean="0"/>
          </a:p>
        </p:txBody>
      </p:sp>
    </p:spTree>
    <p:extLst>
      <p:ext uri="{BB962C8B-B14F-4D97-AF65-F5344CB8AC3E}">
        <p14:creationId xmlns:p14="http://schemas.microsoft.com/office/powerpoint/2010/main" val="41581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3728" y="0"/>
            <a:ext cx="4896544" cy="685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16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16632"/>
            <a:ext cx="9144000" cy="6531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11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ogel\Disk Google-MT\1_MU\6_JARO_2017\seminar2\zad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0"/>
            <a:ext cx="4896544" cy="685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9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Úhly">
  <a:themeElements>
    <a:clrScheme name="Úhly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Úhly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Úhl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1107</TotalTime>
  <Words>249</Words>
  <Application>Microsoft Office PowerPoint</Application>
  <PresentationFormat>Předvádění na obrazovce (4:3)</PresentationFormat>
  <Paragraphs>63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Úhly</vt:lpstr>
      <vt:lpstr>Geografie města -  7.3.2017 SEMINÁŘ na téma: pre-industriální město</vt:lpstr>
      <vt:lpstr>Téma: pre-industriální město</vt:lpstr>
      <vt:lpstr>TYPY PRE-INDUSTRIÁLNÍCH MĚST</vt:lpstr>
      <vt:lpstr>Analýza morfologických jednotek</vt:lpstr>
      <vt:lpstr>Analýza morfologických jednotek</vt:lpstr>
      <vt:lpstr>Cvičení:</vt:lpstr>
      <vt:lpstr>Prezentace aplikace PowerPoint</vt:lpstr>
      <vt:lpstr>Prezentace aplikace PowerPoint</vt:lpstr>
      <vt:lpstr>Prezentace aplikace PowerPoint</vt:lpstr>
      <vt:lpstr>VÝSLEDEK?</vt:lpstr>
      <vt:lpstr>Prezentace aplikace PowerPoint</vt:lpstr>
      <vt:lpstr>Prezentace aplikace PowerPoint</vt:lpstr>
      <vt:lpstr>Prezentace aplikace PowerPoint</vt:lpstr>
      <vt:lpstr>DĚKUJI ZA POZORNOST!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Cvičení 1: Hierarchie sídelních systémů</dc:title>
  <dc:creator>Togel</dc:creator>
  <cp:lastModifiedBy>Togel</cp:lastModifiedBy>
  <cp:revision>87</cp:revision>
  <dcterms:created xsi:type="dcterms:W3CDTF">2014-09-22T14:44:12Z</dcterms:created>
  <dcterms:modified xsi:type="dcterms:W3CDTF">2017-03-08T14:01:22Z</dcterms:modified>
</cp:coreProperties>
</file>