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326" r:id="rId3"/>
    <p:sldId id="371" r:id="rId4"/>
    <p:sldId id="370" r:id="rId5"/>
    <p:sldId id="369" r:id="rId6"/>
    <p:sldId id="368" r:id="rId7"/>
    <p:sldId id="375" r:id="rId8"/>
    <p:sldId id="372" r:id="rId9"/>
    <p:sldId id="373" r:id="rId10"/>
    <p:sldId id="374" r:id="rId11"/>
    <p:sldId id="376" r:id="rId12"/>
    <p:sldId id="377" r:id="rId13"/>
    <p:sldId id="378" r:id="rId14"/>
    <p:sldId id="379" r:id="rId15"/>
    <p:sldId id="380" r:id="rId16"/>
    <p:sldId id="381" r:id="rId17"/>
    <p:sldId id="382" r:id="rId18"/>
    <p:sldId id="319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5F61-BAF7-42CA-897D-707A036282DB}" type="datetimeFigureOut">
              <a:rPr lang="cs-CZ" smtClean="0"/>
              <a:t>29.3.2017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6DF-4673-498B-9FAE-39B0F4E95A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5F61-BAF7-42CA-897D-707A036282DB}" type="datetimeFigureOut">
              <a:rPr lang="cs-CZ" smtClean="0"/>
              <a:t>29.3.2017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6DF-4673-498B-9FAE-39B0F4E95A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5F61-BAF7-42CA-897D-707A036282DB}" type="datetimeFigureOut">
              <a:rPr lang="cs-CZ" smtClean="0"/>
              <a:t>29.3.2017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6DF-4673-498B-9FAE-39B0F4E95A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5F61-BAF7-42CA-897D-707A036282DB}" type="datetimeFigureOut">
              <a:rPr lang="cs-CZ" smtClean="0"/>
              <a:t>29.3.2017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6DF-4673-498B-9FAE-39B0F4E95A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5F61-BAF7-42CA-897D-707A036282DB}" type="datetimeFigureOut">
              <a:rPr lang="cs-CZ" smtClean="0"/>
              <a:t>29.3.2017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6DF-4673-498B-9FAE-39B0F4E95A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5F61-BAF7-42CA-897D-707A036282DB}" type="datetimeFigureOut">
              <a:rPr lang="cs-CZ" smtClean="0"/>
              <a:t>29.3.2017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6DF-4673-498B-9FAE-39B0F4E95A8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5F61-BAF7-42CA-897D-707A036282DB}" type="datetimeFigureOut">
              <a:rPr lang="cs-CZ" smtClean="0"/>
              <a:t>29.3.2017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6DF-4673-498B-9FAE-39B0F4E95A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5F61-BAF7-42CA-897D-707A036282DB}" type="datetimeFigureOut">
              <a:rPr lang="cs-CZ" smtClean="0"/>
              <a:t>29.3.2017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6DF-4673-498B-9FAE-39B0F4E95A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5F61-BAF7-42CA-897D-707A036282DB}" type="datetimeFigureOut">
              <a:rPr lang="cs-CZ" smtClean="0"/>
              <a:t>29.3.2017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6DF-4673-498B-9FAE-39B0F4E95A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5F61-BAF7-42CA-897D-707A036282DB}" type="datetimeFigureOut">
              <a:rPr lang="cs-CZ" smtClean="0"/>
              <a:t>29.3.2017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8A6DF-4673-498B-9FAE-39B0F4E95A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5F61-BAF7-42CA-897D-707A036282DB}" type="datetimeFigureOut">
              <a:rPr lang="cs-CZ" smtClean="0"/>
              <a:t>29.3.2017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8A6DF-4673-498B-9FAE-39B0F4E95A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A095F61-BAF7-42CA-897D-707A036282DB}" type="datetimeFigureOut">
              <a:rPr lang="cs-CZ" smtClean="0"/>
              <a:t>29.3.2017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B08A6DF-4673-498B-9FAE-39B0F4E95A8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660332" cy="288032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Geografie města </a:t>
            </a:r>
            <a:r>
              <a:rPr 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r>
              <a:rPr 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.3.2017 </a:t>
            </a:r>
            <a:r>
              <a:rPr lang="cs-CZ" b="1" i="1" dirty="0">
                <a:latin typeface="Arial" panose="020B0604020202020204" pitchFamily="34" charset="0"/>
                <a:cs typeface="Arial" panose="020B0604020202020204" pitchFamily="34" charset="0"/>
              </a:rPr>
              <a:t>SEMINÁŘ </a:t>
            </a:r>
            <a:r>
              <a:rPr 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na téma:</a:t>
            </a:r>
            <a:br>
              <a:rPr 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METAFORY MĚSTA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57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65760"/>
            <a:ext cx="8964488" cy="830992"/>
          </a:xfrm>
        </p:spPr>
        <p:txBody>
          <a:bodyPr/>
          <a:lstStyle/>
          <a:p>
            <a:r>
              <a:rPr lang="cs-CZ" dirty="0" smtClean="0"/>
              <a:t>METAFORY MĚSTA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2960" y="1100628"/>
            <a:ext cx="7997512" cy="384054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cs-CZ" dirty="0" smtClean="0"/>
          </a:p>
          <a:p>
            <a:pPr lvl="1"/>
            <a:r>
              <a:rPr lang="cs-CZ" sz="2400" dirty="0"/>
              <a:t>peklo, noční můra, stoka</a:t>
            </a:r>
          </a:p>
          <a:p>
            <a:pPr lvl="1"/>
            <a:endParaRPr lang="cs-CZ" sz="2400" dirty="0"/>
          </a:p>
          <a:p>
            <a:pPr lvl="1"/>
            <a:r>
              <a:rPr lang="cs-CZ" sz="2400" dirty="0"/>
              <a:t>tavící kotel</a:t>
            </a:r>
          </a:p>
          <a:p>
            <a:pPr lvl="1"/>
            <a:endParaRPr lang="cs-CZ" sz="2400" dirty="0"/>
          </a:p>
          <a:p>
            <a:pPr lvl="1"/>
            <a:r>
              <a:rPr lang="cs-CZ" sz="2400" dirty="0"/>
              <a:t>divadlo, tematický park</a:t>
            </a:r>
          </a:p>
          <a:p>
            <a:pPr lvl="1"/>
            <a:endParaRPr lang="cs-CZ" sz="2400" dirty="0"/>
          </a:p>
          <a:p>
            <a:pPr lvl="1"/>
            <a:endParaRPr lang="cs-CZ" sz="2400" dirty="0"/>
          </a:p>
          <a:p>
            <a:pPr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7949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65760"/>
            <a:ext cx="8964488" cy="830992"/>
          </a:xfrm>
        </p:spPr>
        <p:txBody>
          <a:bodyPr/>
          <a:lstStyle/>
          <a:p>
            <a:r>
              <a:rPr lang="cs-CZ" dirty="0" smtClean="0"/>
              <a:t>METAFORY MĚSTA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2960" y="1100628"/>
            <a:ext cx="7997512" cy="384054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cs-CZ" dirty="0" smtClean="0"/>
          </a:p>
          <a:p>
            <a:pPr lvl="1"/>
            <a:r>
              <a:rPr lang="cs-CZ" sz="2400" dirty="0"/>
              <a:t>hra</a:t>
            </a:r>
          </a:p>
          <a:p>
            <a:pPr lvl="1"/>
            <a:endParaRPr lang="cs-CZ" sz="2400" dirty="0"/>
          </a:p>
          <a:p>
            <a:pPr lvl="1"/>
            <a:r>
              <a:rPr lang="cs-CZ" sz="2400" dirty="0" smtClean="0"/>
              <a:t>stroj</a:t>
            </a:r>
          </a:p>
          <a:p>
            <a:pPr lvl="1"/>
            <a:endParaRPr lang="cs-CZ" sz="2400" dirty="0"/>
          </a:p>
          <a:p>
            <a:pPr lvl="1"/>
            <a:r>
              <a:rPr lang="cs-CZ" sz="2400" dirty="0"/>
              <a:t>síť</a:t>
            </a:r>
          </a:p>
          <a:p>
            <a:pPr lvl="1"/>
            <a:endParaRPr lang="cs-CZ" sz="2400" dirty="0"/>
          </a:p>
          <a:p>
            <a:pPr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5457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65760"/>
            <a:ext cx="8964488" cy="830992"/>
          </a:xfrm>
        </p:spPr>
        <p:txBody>
          <a:bodyPr/>
          <a:lstStyle/>
          <a:p>
            <a:r>
              <a:rPr lang="cs-CZ" dirty="0" smtClean="0"/>
              <a:t>METAFORY MĚSTA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2960" y="1100628"/>
            <a:ext cx="7997512" cy="3840540"/>
          </a:xfrm>
        </p:spPr>
        <p:txBody>
          <a:bodyPr>
            <a:normAutofit fontScale="85000" lnSpcReduction="20000"/>
          </a:bodyPr>
          <a:lstStyle/>
          <a:p>
            <a:pPr marL="0" lvl="1" indent="0">
              <a:buNone/>
            </a:pPr>
            <a:endParaRPr lang="cs-CZ" dirty="0" smtClean="0"/>
          </a:p>
          <a:p>
            <a:pPr lvl="1"/>
            <a:r>
              <a:rPr lang="cs-CZ" sz="2400" dirty="0"/>
              <a:t>aréna</a:t>
            </a:r>
          </a:p>
          <a:p>
            <a:pPr lvl="1"/>
            <a:r>
              <a:rPr lang="cs-CZ" sz="2400" dirty="0"/>
              <a:t>Babylon </a:t>
            </a:r>
          </a:p>
          <a:p>
            <a:pPr lvl="1"/>
            <a:r>
              <a:rPr lang="cs-CZ" sz="2400" dirty="0"/>
              <a:t>fórum</a:t>
            </a:r>
          </a:p>
          <a:p>
            <a:pPr lvl="1"/>
            <a:r>
              <a:rPr lang="cs-CZ" sz="2400" dirty="0"/>
              <a:t>kaleidoskop</a:t>
            </a:r>
          </a:p>
          <a:p>
            <a:pPr lvl="1"/>
            <a:r>
              <a:rPr lang="cs-CZ" sz="2400" dirty="0"/>
              <a:t>galaxie, fragmenty</a:t>
            </a:r>
          </a:p>
          <a:p>
            <a:pPr lvl="1"/>
            <a:r>
              <a:rPr lang="cs-CZ" sz="2400" dirty="0"/>
              <a:t>organismus</a:t>
            </a:r>
          </a:p>
          <a:p>
            <a:pPr lvl="1"/>
            <a:r>
              <a:rPr lang="cs-CZ" sz="2400" dirty="0"/>
              <a:t>peklo, noční můra, stoka</a:t>
            </a:r>
          </a:p>
          <a:p>
            <a:pPr lvl="1"/>
            <a:r>
              <a:rPr lang="cs-CZ" sz="2400" dirty="0"/>
              <a:t>tavící kotel</a:t>
            </a:r>
          </a:p>
          <a:p>
            <a:pPr lvl="1"/>
            <a:r>
              <a:rPr lang="cs-CZ" sz="2400" dirty="0"/>
              <a:t>divadlo, tematický park</a:t>
            </a:r>
          </a:p>
          <a:p>
            <a:pPr lvl="1"/>
            <a:r>
              <a:rPr lang="cs-CZ" sz="2400" dirty="0"/>
              <a:t>hra</a:t>
            </a:r>
          </a:p>
          <a:p>
            <a:pPr lvl="1"/>
            <a:r>
              <a:rPr lang="cs-CZ" sz="2400" dirty="0"/>
              <a:t>stroj</a:t>
            </a:r>
          </a:p>
          <a:p>
            <a:pPr lvl="1"/>
            <a:r>
              <a:rPr lang="cs-CZ" sz="2400" dirty="0"/>
              <a:t>síť</a:t>
            </a:r>
          </a:p>
          <a:p>
            <a:pPr lvl="1"/>
            <a:endParaRPr lang="cs-CZ" sz="2400" dirty="0"/>
          </a:p>
          <a:p>
            <a:pPr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9259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65760"/>
            <a:ext cx="8964488" cy="830992"/>
          </a:xfrm>
        </p:spPr>
        <p:txBody>
          <a:bodyPr/>
          <a:lstStyle/>
          <a:p>
            <a:r>
              <a:rPr lang="cs-CZ" dirty="0" smtClean="0"/>
              <a:t>METAFORY MĚSTA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2960" y="1100628"/>
            <a:ext cx="7997512" cy="3840540"/>
          </a:xfrm>
        </p:spPr>
        <p:txBody>
          <a:bodyPr>
            <a:normAutofit fontScale="85000" lnSpcReduction="20000"/>
          </a:bodyPr>
          <a:lstStyle/>
          <a:p>
            <a:pPr marL="0" lvl="1" indent="0">
              <a:buNone/>
            </a:pPr>
            <a:endParaRPr lang="cs-CZ" dirty="0" smtClean="0"/>
          </a:p>
          <a:p>
            <a:pPr lvl="1"/>
            <a:r>
              <a:rPr lang="cs-CZ" sz="2400" dirty="0"/>
              <a:t>aréna</a:t>
            </a:r>
          </a:p>
          <a:p>
            <a:pPr lvl="1"/>
            <a:r>
              <a:rPr lang="cs-CZ" sz="2400" dirty="0"/>
              <a:t>Babylon </a:t>
            </a:r>
          </a:p>
          <a:p>
            <a:pPr lvl="1"/>
            <a:r>
              <a:rPr lang="cs-CZ" sz="2400" dirty="0"/>
              <a:t>fórum</a:t>
            </a:r>
          </a:p>
          <a:p>
            <a:pPr lvl="1"/>
            <a:r>
              <a:rPr lang="cs-CZ" sz="2400" dirty="0"/>
              <a:t>kaleidoskop</a:t>
            </a:r>
          </a:p>
          <a:p>
            <a:pPr lvl="1"/>
            <a:r>
              <a:rPr lang="cs-CZ" sz="2400" dirty="0"/>
              <a:t>galaxie, fragmenty</a:t>
            </a:r>
          </a:p>
          <a:p>
            <a:pPr lvl="1"/>
            <a:r>
              <a:rPr lang="cs-CZ" sz="2400" b="1" dirty="0"/>
              <a:t>organismus</a:t>
            </a:r>
          </a:p>
          <a:p>
            <a:pPr lvl="1"/>
            <a:r>
              <a:rPr lang="cs-CZ" sz="2400" dirty="0"/>
              <a:t>peklo, noční můra, stoka</a:t>
            </a:r>
          </a:p>
          <a:p>
            <a:pPr lvl="1"/>
            <a:r>
              <a:rPr lang="cs-CZ" sz="2400" dirty="0"/>
              <a:t>tavící kotel</a:t>
            </a:r>
          </a:p>
          <a:p>
            <a:pPr lvl="1"/>
            <a:r>
              <a:rPr lang="cs-CZ" sz="2400" dirty="0"/>
              <a:t>divadlo, tematický park</a:t>
            </a:r>
          </a:p>
          <a:p>
            <a:pPr lvl="1"/>
            <a:r>
              <a:rPr lang="cs-CZ" sz="2400" dirty="0"/>
              <a:t>hra</a:t>
            </a:r>
          </a:p>
          <a:p>
            <a:pPr lvl="1"/>
            <a:r>
              <a:rPr lang="cs-CZ" sz="2400" b="1" dirty="0"/>
              <a:t>stroj</a:t>
            </a:r>
          </a:p>
          <a:p>
            <a:pPr lvl="1"/>
            <a:r>
              <a:rPr lang="cs-CZ" sz="2400" b="1" dirty="0"/>
              <a:t>síť</a:t>
            </a:r>
          </a:p>
          <a:p>
            <a:pPr lvl="1"/>
            <a:endParaRPr lang="cs-CZ" sz="2400" dirty="0"/>
          </a:p>
          <a:p>
            <a:pPr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0138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65760"/>
            <a:ext cx="8964488" cy="830992"/>
          </a:xfrm>
        </p:spPr>
        <p:txBody>
          <a:bodyPr/>
          <a:lstStyle/>
          <a:p>
            <a:r>
              <a:rPr lang="cs-CZ" dirty="0" smtClean="0"/>
              <a:t>METAFORY MĚSTA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2960" y="1100628"/>
            <a:ext cx="7997512" cy="3840540"/>
          </a:xfrm>
        </p:spPr>
        <p:txBody>
          <a:bodyPr>
            <a:normAutofit fontScale="85000" lnSpcReduction="20000"/>
          </a:bodyPr>
          <a:lstStyle/>
          <a:p>
            <a:pPr marL="0" lvl="1" indent="0">
              <a:buNone/>
            </a:pPr>
            <a:endParaRPr lang="cs-CZ" dirty="0" smtClean="0"/>
          </a:p>
          <a:p>
            <a:pPr lvl="1"/>
            <a:r>
              <a:rPr lang="cs-CZ" sz="2400" b="1" dirty="0"/>
              <a:t>aréna</a:t>
            </a:r>
          </a:p>
          <a:p>
            <a:pPr lvl="1"/>
            <a:r>
              <a:rPr lang="cs-CZ" sz="2400" b="1" dirty="0"/>
              <a:t>Babylon </a:t>
            </a:r>
          </a:p>
          <a:p>
            <a:pPr lvl="1"/>
            <a:r>
              <a:rPr lang="cs-CZ" sz="2400" b="1" dirty="0"/>
              <a:t>fórum</a:t>
            </a:r>
          </a:p>
          <a:p>
            <a:pPr lvl="1"/>
            <a:r>
              <a:rPr lang="cs-CZ" sz="2400" dirty="0"/>
              <a:t>kaleidoskop</a:t>
            </a:r>
          </a:p>
          <a:p>
            <a:pPr lvl="1"/>
            <a:r>
              <a:rPr lang="cs-CZ" sz="2400" dirty="0"/>
              <a:t>galaxie, fragmenty</a:t>
            </a:r>
          </a:p>
          <a:p>
            <a:pPr lvl="1"/>
            <a:r>
              <a:rPr lang="cs-CZ" sz="2400" dirty="0"/>
              <a:t>organismus</a:t>
            </a:r>
          </a:p>
          <a:p>
            <a:pPr lvl="1"/>
            <a:r>
              <a:rPr lang="cs-CZ" sz="2400" dirty="0"/>
              <a:t>peklo, noční můra, stoka</a:t>
            </a:r>
          </a:p>
          <a:p>
            <a:pPr lvl="1"/>
            <a:r>
              <a:rPr lang="cs-CZ" sz="2400" b="1" dirty="0"/>
              <a:t>tavící kotel</a:t>
            </a:r>
          </a:p>
          <a:p>
            <a:pPr lvl="1"/>
            <a:r>
              <a:rPr lang="cs-CZ" sz="2400" dirty="0"/>
              <a:t>divadlo, tematický park</a:t>
            </a:r>
          </a:p>
          <a:p>
            <a:pPr lvl="1"/>
            <a:r>
              <a:rPr lang="cs-CZ" sz="2400" dirty="0"/>
              <a:t>hra</a:t>
            </a:r>
          </a:p>
          <a:p>
            <a:pPr lvl="1"/>
            <a:r>
              <a:rPr lang="cs-CZ" sz="2400" dirty="0"/>
              <a:t>stroj</a:t>
            </a:r>
          </a:p>
          <a:p>
            <a:pPr lvl="1"/>
            <a:r>
              <a:rPr lang="cs-CZ" sz="2400" dirty="0"/>
              <a:t>síť</a:t>
            </a:r>
          </a:p>
          <a:p>
            <a:pPr lvl="1"/>
            <a:endParaRPr lang="cs-CZ" sz="2400" dirty="0"/>
          </a:p>
          <a:p>
            <a:pPr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2427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65760"/>
            <a:ext cx="8964488" cy="830992"/>
          </a:xfrm>
        </p:spPr>
        <p:txBody>
          <a:bodyPr/>
          <a:lstStyle/>
          <a:p>
            <a:r>
              <a:rPr lang="cs-CZ" dirty="0" smtClean="0"/>
              <a:t>METAFORY MĚSTA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2960" y="1100628"/>
            <a:ext cx="7997512" cy="3840540"/>
          </a:xfrm>
        </p:spPr>
        <p:txBody>
          <a:bodyPr>
            <a:normAutofit fontScale="85000" lnSpcReduction="20000"/>
          </a:bodyPr>
          <a:lstStyle/>
          <a:p>
            <a:pPr marL="0" lvl="1" indent="0">
              <a:buNone/>
            </a:pPr>
            <a:endParaRPr lang="cs-CZ" dirty="0" smtClean="0"/>
          </a:p>
          <a:p>
            <a:pPr lvl="1"/>
            <a:r>
              <a:rPr lang="cs-CZ" sz="2400" b="1" dirty="0"/>
              <a:t>aréna</a:t>
            </a:r>
          </a:p>
          <a:p>
            <a:pPr lvl="1"/>
            <a:r>
              <a:rPr lang="cs-CZ" sz="2400" b="1" dirty="0"/>
              <a:t>Babylon </a:t>
            </a:r>
          </a:p>
          <a:p>
            <a:pPr lvl="1"/>
            <a:r>
              <a:rPr lang="cs-CZ" sz="2400" dirty="0"/>
              <a:t>fórum</a:t>
            </a:r>
          </a:p>
          <a:p>
            <a:pPr lvl="1"/>
            <a:r>
              <a:rPr lang="cs-CZ" sz="2400" b="1" dirty="0"/>
              <a:t>kaleidoskop</a:t>
            </a:r>
          </a:p>
          <a:p>
            <a:pPr lvl="1"/>
            <a:r>
              <a:rPr lang="cs-CZ" sz="2400" dirty="0"/>
              <a:t>galaxie, fragmenty</a:t>
            </a:r>
          </a:p>
          <a:p>
            <a:pPr lvl="1"/>
            <a:r>
              <a:rPr lang="cs-CZ" sz="2400" dirty="0"/>
              <a:t>organismus</a:t>
            </a:r>
          </a:p>
          <a:p>
            <a:pPr lvl="1"/>
            <a:r>
              <a:rPr lang="cs-CZ" sz="2400" b="1" dirty="0"/>
              <a:t>peklo, noční můra, stoka</a:t>
            </a:r>
          </a:p>
          <a:p>
            <a:pPr lvl="1"/>
            <a:r>
              <a:rPr lang="cs-CZ" sz="2400" dirty="0"/>
              <a:t>tavící kotel</a:t>
            </a:r>
          </a:p>
          <a:p>
            <a:pPr lvl="1"/>
            <a:r>
              <a:rPr lang="cs-CZ" sz="2400" b="1" dirty="0"/>
              <a:t>divadlo, tematický park</a:t>
            </a:r>
          </a:p>
          <a:p>
            <a:pPr lvl="1"/>
            <a:r>
              <a:rPr lang="cs-CZ" sz="2400" b="1" dirty="0"/>
              <a:t>hra</a:t>
            </a:r>
          </a:p>
          <a:p>
            <a:pPr lvl="1"/>
            <a:r>
              <a:rPr lang="cs-CZ" sz="2400" dirty="0"/>
              <a:t>stroj</a:t>
            </a:r>
          </a:p>
          <a:p>
            <a:pPr lvl="1"/>
            <a:r>
              <a:rPr lang="cs-CZ" sz="2400" dirty="0"/>
              <a:t>síť</a:t>
            </a:r>
          </a:p>
          <a:p>
            <a:pPr lvl="1"/>
            <a:endParaRPr lang="cs-CZ" sz="2400" dirty="0"/>
          </a:p>
          <a:p>
            <a:pPr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7721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65760"/>
            <a:ext cx="8964488" cy="830992"/>
          </a:xfrm>
        </p:spPr>
        <p:txBody>
          <a:bodyPr/>
          <a:lstStyle/>
          <a:p>
            <a:r>
              <a:rPr lang="cs-CZ" dirty="0" smtClean="0"/>
              <a:t>ZADÁNÍ CVIČENÍ – </a:t>
            </a:r>
            <a:r>
              <a:rPr lang="cs-CZ" dirty="0" err="1" smtClean="0"/>
              <a:t>VYMYSLETe</a:t>
            </a:r>
            <a:r>
              <a:rPr lang="cs-CZ" dirty="0" smtClean="0"/>
              <a:t> METAFORU MĚSTA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2960" y="1100628"/>
            <a:ext cx="8321040" cy="4992668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1"/>
            <a:r>
              <a:rPr lang="cs-CZ" sz="1800" dirty="0" smtClean="0"/>
              <a:t>dle </a:t>
            </a:r>
            <a:r>
              <a:rPr lang="cs-CZ" sz="1800" dirty="0"/>
              <a:t>vlastního uvážení zvolte </a:t>
            </a:r>
            <a:r>
              <a:rPr lang="cs-CZ" sz="1800" dirty="0" smtClean="0"/>
              <a:t>problém, jev, fenomén, </a:t>
            </a:r>
            <a:r>
              <a:rPr lang="cs-CZ" sz="1800" dirty="0"/>
              <a:t>který je typicky městský, resp. jehož podstata pramení z městských struktur či procesů (např. vývoj cen pozemků v závislosti na poloze, segregace etnických skupin, dopravní dostupnosti míst ve městě, apod</a:t>
            </a:r>
            <a:r>
              <a:rPr lang="cs-CZ" sz="1800" dirty="0" smtClean="0"/>
              <a:t>.);</a:t>
            </a:r>
            <a:endParaRPr lang="cs-CZ" sz="1800" dirty="0"/>
          </a:p>
          <a:p>
            <a:pPr lvl="1"/>
            <a:r>
              <a:rPr lang="cs-CZ" sz="1800" dirty="0" smtClean="0"/>
              <a:t>pro </a:t>
            </a:r>
            <a:r>
              <a:rPr lang="cs-CZ" sz="1800" dirty="0"/>
              <a:t>zvolený </a:t>
            </a:r>
            <a:r>
              <a:rPr lang="cs-CZ" sz="1800" dirty="0" smtClean="0"/>
              <a:t>problém, jev, fenomén </a:t>
            </a:r>
            <a:r>
              <a:rPr lang="cs-CZ" sz="1800" dirty="0"/>
              <a:t>se pokuste najít vhodný koncept (metaforu) města tak, aby v rámci tohoto konceptu bylo možné problém popsat, porozumět mechanismu vztahů a interpretovat</a:t>
            </a:r>
            <a:r>
              <a:rPr lang="cs-CZ" sz="1800" dirty="0" smtClean="0"/>
              <a:t>.</a:t>
            </a:r>
            <a:endParaRPr lang="cs-CZ" sz="1800" dirty="0"/>
          </a:p>
          <a:p>
            <a:pPr lvl="1"/>
            <a:r>
              <a:rPr lang="cs-CZ" sz="1800" dirty="0" smtClean="0"/>
              <a:t>Vypracujte text (1 A4), kde:</a:t>
            </a:r>
          </a:p>
          <a:p>
            <a:pPr lvl="3"/>
            <a:r>
              <a:rPr lang="cs-CZ" sz="1800" dirty="0" smtClean="0"/>
              <a:t>popíšete zvolený problém, jev, fenomén (včetně mechanismu vzniku)</a:t>
            </a:r>
          </a:p>
          <a:p>
            <a:pPr lvl="3"/>
            <a:r>
              <a:rPr lang="cs-CZ" sz="1800" dirty="0" smtClean="0"/>
              <a:t>uvedete metaforu (koncept), která bude daný problém/jev/fenomén charakterizovat</a:t>
            </a:r>
          </a:p>
          <a:p>
            <a:pPr lvl="3"/>
            <a:r>
              <a:rPr lang="cs-CZ" sz="1800" dirty="0" smtClean="0"/>
              <a:t>uvedete, jak metafora daný problém/jev/fenomén charakterizuje</a:t>
            </a:r>
          </a:p>
          <a:p>
            <a:pPr lvl="3"/>
            <a:r>
              <a:rPr lang="cs-CZ" sz="1800" dirty="0" smtClean="0"/>
              <a:t>uvedete příklad interpretace daného problému/jevu/fenomény prostřednictvím vaší metafory</a:t>
            </a:r>
          </a:p>
          <a:p>
            <a:pPr lvl="1"/>
            <a:r>
              <a:rPr lang="cs-CZ" sz="1800" dirty="0" smtClean="0"/>
              <a:t>Protokol se všemi náležitostmi a obsahem odevzdejte </a:t>
            </a:r>
            <a:r>
              <a:rPr lang="cs-CZ" sz="1800" b="1" dirty="0" smtClean="0"/>
              <a:t>do </a:t>
            </a:r>
            <a:r>
              <a:rPr lang="cs-CZ" sz="1800" b="1" dirty="0" err="1" smtClean="0"/>
              <a:t>odevzdávárny</a:t>
            </a:r>
            <a:r>
              <a:rPr lang="cs-CZ" sz="1800" b="1" dirty="0" smtClean="0"/>
              <a:t> v </a:t>
            </a:r>
            <a:r>
              <a:rPr lang="cs-CZ" sz="1800" b="1" dirty="0" err="1" smtClean="0"/>
              <a:t>ISu</a:t>
            </a:r>
            <a:r>
              <a:rPr lang="cs-CZ" sz="1800" b="1" dirty="0" smtClean="0"/>
              <a:t> do 7. dubna 2017</a:t>
            </a:r>
            <a:r>
              <a:rPr lang="cs-CZ" sz="1800" dirty="0" smtClean="0"/>
              <a:t>.</a:t>
            </a:r>
          </a:p>
          <a:p>
            <a:pPr lvl="3"/>
            <a:endParaRPr lang="cs-CZ" dirty="0" smtClean="0"/>
          </a:p>
          <a:p>
            <a:pPr lvl="3"/>
            <a:endParaRPr lang="cs-CZ" dirty="0"/>
          </a:p>
          <a:p>
            <a:pPr lvl="1"/>
            <a:endParaRPr lang="cs-CZ" sz="2400" dirty="0"/>
          </a:p>
          <a:p>
            <a:pPr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3074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65760"/>
            <a:ext cx="8964488" cy="975008"/>
          </a:xfrm>
        </p:spPr>
        <p:txBody>
          <a:bodyPr/>
          <a:lstStyle/>
          <a:p>
            <a:r>
              <a:rPr lang="cs-CZ" dirty="0" smtClean="0"/>
              <a:t>doplňte </a:t>
            </a:r>
            <a:r>
              <a:rPr lang="cs-CZ" dirty="0" err="1" smtClean="0"/>
              <a:t>skeny</a:t>
            </a:r>
            <a:r>
              <a:rPr lang="cs-CZ" dirty="0" smtClean="0"/>
              <a:t> z testu A SWOT ANALÝZY </a:t>
            </a:r>
            <a:br>
              <a:rPr lang="cs-CZ" dirty="0" smtClean="0"/>
            </a:br>
            <a:r>
              <a:rPr lang="cs-CZ" dirty="0" err="1" smtClean="0"/>
              <a:t>pre</a:t>
            </a:r>
            <a:r>
              <a:rPr lang="cs-CZ" dirty="0" smtClean="0"/>
              <a:t>-industriálních měst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90438" y="1484784"/>
            <a:ext cx="8321040" cy="2976444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1"/>
            <a:endParaRPr lang="cs-CZ" sz="1800" dirty="0" smtClean="0"/>
          </a:p>
          <a:p>
            <a:pPr lvl="1"/>
            <a:endParaRPr lang="cs-CZ" sz="1800" dirty="0"/>
          </a:p>
          <a:p>
            <a:pPr lvl="1"/>
            <a:r>
              <a:rPr lang="cs-CZ" sz="1800" dirty="0" smtClean="0"/>
              <a:t>vložte do </a:t>
            </a:r>
            <a:r>
              <a:rPr lang="cs-CZ" sz="1800" b="1" dirty="0" err="1" smtClean="0"/>
              <a:t>odevzdávárny</a:t>
            </a:r>
            <a:r>
              <a:rPr lang="cs-CZ" sz="1800" b="1" dirty="0" smtClean="0"/>
              <a:t> v </a:t>
            </a:r>
            <a:r>
              <a:rPr lang="cs-CZ" sz="1800" b="1" dirty="0" err="1" smtClean="0"/>
              <a:t>ISu</a:t>
            </a:r>
            <a:r>
              <a:rPr lang="cs-CZ" sz="1800" b="1" dirty="0" smtClean="0"/>
              <a:t> do 2. dubna 2017</a:t>
            </a:r>
            <a:r>
              <a:rPr lang="cs-CZ" sz="1800" dirty="0" smtClean="0"/>
              <a:t> (Cviceni_2-skeny) naskenovaný nebo přepsaný dotazník z „</a:t>
            </a:r>
            <a:r>
              <a:rPr lang="cs-CZ" sz="1800" dirty="0" err="1" smtClean="0"/>
              <a:t>poznávačky</a:t>
            </a:r>
            <a:r>
              <a:rPr lang="cs-CZ" sz="1800" dirty="0" smtClean="0"/>
              <a:t>“ prostorových struktur </a:t>
            </a:r>
            <a:r>
              <a:rPr lang="cs-CZ" sz="1800" dirty="0" err="1" smtClean="0"/>
              <a:t>pre</a:t>
            </a:r>
            <a:r>
              <a:rPr lang="cs-CZ" sz="1800" dirty="0" smtClean="0"/>
              <a:t>-industriálních měst, která proběhla na semináři 15.3.2017</a:t>
            </a:r>
          </a:p>
          <a:p>
            <a:pPr lvl="1"/>
            <a:r>
              <a:rPr lang="cs-CZ" sz="1800" dirty="0" smtClean="0"/>
              <a:t>vložte do </a:t>
            </a:r>
            <a:r>
              <a:rPr lang="cs-CZ" sz="1800" b="1" dirty="0" err="1" smtClean="0"/>
              <a:t>odevzdávárny</a:t>
            </a:r>
            <a:r>
              <a:rPr lang="cs-CZ" sz="1800" b="1" dirty="0" smtClean="0"/>
              <a:t> v </a:t>
            </a:r>
            <a:r>
              <a:rPr lang="cs-CZ" sz="1800" b="1" dirty="0" err="1" smtClean="0"/>
              <a:t>ISu</a:t>
            </a:r>
            <a:r>
              <a:rPr lang="cs-CZ" sz="1800" b="1" dirty="0" smtClean="0"/>
              <a:t> do 4. dubna 2017 </a:t>
            </a:r>
            <a:r>
              <a:rPr lang="cs-CZ" sz="1800" dirty="0" smtClean="0"/>
              <a:t>(Cvicení_2-skeny) naskenovaný nebo přepsaný dotazník „SWOT“ analýzy územních struktur dnešních měst, která vznikla v </a:t>
            </a:r>
            <a:r>
              <a:rPr lang="cs-CZ" sz="1800" dirty="0" err="1" smtClean="0"/>
              <a:t>pre</a:t>
            </a:r>
            <a:r>
              <a:rPr lang="cs-CZ" sz="1800" dirty="0" smtClean="0"/>
              <a:t>-industriálním období, jako výsledek aktivity, která proběhla na semináři 15.3.2017</a:t>
            </a:r>
            <a:endParaRPr lang="cs-CZ" sz="1800" dirty="0"/>
          </a:p>
          <a:p>
            <a:pPr lvl="3"/>
            <a:endParaRPr lang="cs-CZ" dirty="0" smtClean="0"/>
          </a:p>
          <a:p>
            <a:pPr lvl="3"/>
            <a:endParaRPr lang="cs-CZ" dirty="0"/>
          </a:p>
          <a:p>
            <a:pPr lvl="1"/>
            <a:endParaRPr lang="cs-CZ" sz="2400" dirty="0"/>
          </a:p>
          <a:p>
            <a:pPr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4674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564904"/>
            <a:ext cx="7660332" cy="129614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DĚKUJI ZA POZORNOST!</a:t>
            </a:r>
            <a:endParaRPr lang="cs-CZ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45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65760"/>
            <a:ext cx="8964488" cy="830992"/>
          </a:xfrm>
        </p:spPr>
        <p:txBody>
          <a:bodyPr/>
          <a:lstStyle/>
          <a:p>
            <a:r>
              <a:rPr lang="cs-CZ" dirty="0" smtClean="0"/>
              <a:t>Téma: </a:t>
            </a:r>
            <a:r>
              <a:rPr lang="cs-CZ" dirty="0" smtClean="0"/>
              <a:t>metafory města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2960" y="1100628"/>
            <a:ext cx="7997512" cy="384054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cs-CZ" dirty="0" smtClean="0"/>
          </a:p>
          <a:p>
            <a:pPr lvl="1"/>
            <a:r>
              <a:rPr lang="cs-CZ" sz="2400" dirty="0" smtClean="0"/>
              <a:t>K čemu se metafory používají?</a:t>
            </a:r>
            <a:endParaRPr lang="cs-CZ" sz="2400" dirty="0" smtClean="0"/>
          </a:p>
          <a:p>
            <a:pPr lvl="1"/>
            <a:endParaRPr lang="cs-CZ" sz="2400" b="1" dirty="0" smtClean="0"/>
          </a:p>
          <a:p>
            <a:pPr lvl="1"/>
            <a:r>
              <a:rPr lang="cs-CZ" sz="2400" dirty="0" smtClean="0"/>
              <a:t>Jaké metafory města znáte?</a:t>
            </a:r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/>
              <a:t>Zadání cvičení – vymyslet metaforu města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9748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65760"/>
            <a:ext cx="8964488" cy="830992"/>
          </a:xfrm>
        </p:spPr>
        <p:txBody>
          <a:bodyPr/>
          <a:lstStyle/>
          <a:p>
            <a:r>
              <a:rPr lang="cs-CZ" dirty="0" smtClean="0"/>
              <a:t>k čemu se metafora používá?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2960" y="1100628"/>
            <a:ext cx="7997512" cy="384054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cs-CZ" dirty="0" smtClean="0"/>
          </a:p>
          <a:p>
            <a:pPr marL="0" lvl="1" indent="0">
              <a:buNone/>
            </a:pPr>
            <a:endParaRPr lang="cs-CZ" sz="2400" dirty="0"/>
          </a:p>
          <a:p>
            <a:pPr marL="0" lvl="1" indent="0">
              <a:buNone/>
            </a:pPr>
            <a:endParaRPr lang="cs-CZ" sz="2400" dirty="0" smtClean="0"/>
          </a:p>
          <a:p>
            <a:pPr marL="0" lvl="1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1407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65760"/>
            <a:ext cx="8964488" cy="830992"/>
          </a:xfrm>
        </p:spPr>
        <p:txBody>
          <a:bodyPr/>
          <a:lstStyle/>
          <a:p>
            <a:r>
              <a:rPr lang="cs-CZ" dirty="0" smtClean="0"/>
              <a:t>k čemu se metafora používá?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2960" y="1100628"/>
            <a:ext cx="7997512" cy="384054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cs-CZ" dirty="0" smtClean="0"/>
          </a:p>
          <a:p>
            <a:pPr lvl="1"/>
            <a:r>
              <a:rPr lang="cs-CZ" sz="2400" b="1" dirty="0" smtClean="0"/>
              <a:t>Marketing, slogan</a:t>
            </a:r>
          </a:p>
          <a:p>
            <a:pPr lvl="1"/>
            <a:endParaRPr lang="cs-CZ" sz="2400" dirty="0"/>
          </a:p>
          <a:p>
            <a:pPr marL="0" lvl="1" indent="0">
              <a:buNone/>
            </a:pPr>
            <a:endParaRPr lang="cs-CZ" sz="2400" dirty="0" smtClean="0"/>
          </a:p>
          <a:p>
            <a:pPr marL="0" lvl="1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6792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65760"/>
            <a:ext cx="8964488" cy="830992"/>
          </a:xfrm>
        </p:spPr>
        <p:txBody>
          <a:bodyPr/>
          <a:lstStyle/>
          <a:p>
            <a:r>
              <a:rPr lang="cs-CZ" dirty="0" smtClean="0"/>
              <a:t>k čemu se metafora používá?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2960" y="1100628"/>
            <a:ext cx="7997512" cy="384054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cs-CZ" dirty="0" smtClean="0"/>
          </a:p>
          <a:p>
            <a:pPr lvl="1"/>
            <a:r>
              <a:rPr lang="cs-CZ" sz="2400" dirty="0" smtClean="0"/>
              <a:t>Marketing, slogan</a:t>
            </a:r>
          </a:p>
          <a:p>
            <a:pPr lvl="1"/>
            <a:endParaRPr lang="cs-CZ" sz="2400" dirty="0"/>
          </a:p>
          <a:p>
            <a:pPr lvl="1"/>
            <a:r>
              <a:rPr lang="cs-CZ" sz="2400" b="1" dirty="0" smtClean="0"/>
              <a:t>Výuka a prezentace laické veřejnosti (veřejná projednání, vize, web)</a:t>
            </a:r>
          </a:p>
          <a:p>
            <a:pPr lvl="1"/>
            <a:endParaRPr lang="cs-CZ" sz="2400" dirty="0" smtClean="0"/>
          </a:p>
          <a:p>
            <a:pPr marL="0" lvl="1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4381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65760"/>
            <a:ext cx="8964488" cy="830992"/>
          </a:xfrm>
        </p:spPr>
        <p:txBody>
          <a:bodyPr/>
          <a:lstStyle/>
          <a:p>
            <a:r>
              <a:rPr lang="cs-CZ" dirty="0" smtClean="0"/>
              <a:t>k čemu se metafora používá?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2960" y="1100628"/>
            <a:ext cx="7997512" cy="384054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cs-CZ" dirty="0" smtClean="0"/>
          </a:p>
          <a:p>
            <a:pPr lvl="1"/>
            <a:r>
              <a:rPr lang="cs-CZ" sz="2400" dirty="0" smtClean="0"/>
              <a:t>Marketing, slogan</a:t>
            </a:r>
          </a:p>
          <a:p>
            <a:pPr lvl="1"/>
            <a:endParaRPr lang="cs-CZ" sz="2400" dirty="0"/>
          </a:p>
          <a:p>
            <a:pPr lvl="1"/>
            <a:r>
              <a:rPr lang="cs-CZ" sz="2400" dirty="0" smtClean="0"/>
              <a:t>Výuka a prezentace laické veřejnosti (veřejná projednání, vize, web)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b="1" dirty="0" smtClean="0"/>
              <a:t>Elegantní způsob úvodu k odbornému textu (odborná práce, </a:t>
            </a:r>
            <a:r>
              <a:rPr lang="cs-CZ" sz="2400" b="1" dirty="0" smtClean="0"/>
              <a:t>článek, kniha)</a:t>
            </a:r>
          </a:p>
          <a:p>
            <a:pPr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4561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65760"/>
            <a:ext cx="8964488" cy="830992"/>
          </a:xfrm>
        </p:spPr>
        <p:txBody>
          <a:bodyPr/>
          <a:lstStyle/>
          <a:p>
            <a:r>
              <a:rPr lang="cs-CZ" dirty="0" smtClean="0"/>
              <a:t>k čemu se metafora používá?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2960" y="1100628"/>
            <a:ext cx="7997512" cy="4128572"/>
          </a:xfrm>
        </p:spPr>
        <p:txBody>
          <a:bodyPr>
            <a:normAutofit lnSpcReduction="10000"/>
          </a:bodyPr>
          <a:lstStyle/>
          <a:p>
            <a:pPr marL="0" lvl="1" indent="0">
              <a:buNone/>
            </a:pPr>
            <a:endParaRPr lang="cs-CZ" dirty="0" smtClean="0"/>
          </a:p>
          <a:p>
            <a:pPr lvl="1"/>
            <a:r>
              <a:rPr lang="cs-CZ" sz="2400" dirty="0" smtClean="0"/>
              <a:t>Marketing, slogan</a:t>
            </a:r>
          </a:p>
          <a:p>
            <a:pPr lvl="1"/>
            <a:endParaRPr lang="cs-CZ" sz="2400" dirty="0"/>
          </a:p>
          <a:p>
            <a:pPr lvl="1"/>
            <a:r>
              <a:rPr lang="cs-CZ" sz="2400" dirty="0" smtClean="0"/>
              <a:t>Výuka a prezentace laické veřejnosti (veřejná projednání, vize, web)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/>
              <a:t>Elegantní způsob úvodu k odbornému textu (odborná práce, </a:t>
            </a:r>
            <a:r>
              <a:rPr lang="cs-CZ" sz="2400" dirty="0" smtClean="0"/>
              <a:t>článek, kniha)</a:t>
            </a:r>
          </a:p>
          <a:p>
            <a:pPr lvl="1"/>
            <a:endParaRPr lang="cs-CZ" sz="2400" dirty="0"/>
          </a:p>
          <a:p>
            <a:pPr lvl="1"/>
            <a:r>
              <a:rPr lang="cs-CZ" sz="2400" b="1" dirty="0" smtClean="0"/>
              <a:t>Výuka odborné veřejnosti (studenti, vědci, odborníci; způsob vysvětlení/pochopení problémů, jevů</a:t>
            </a:r>
            <a:r>
              <a:rPr lang="cs-CZ" sz="2400" b="1" dirty="0"/>
              <a:t> </a:t>
            </a:r>
            <a:r>
              <a:rPr lang="cs-CZ" sz="2400" b="1" dirty="0" smtClean="0"/>
              <a:t>a</a:t>
            </a:r>
            <a:r>
              <a:rPr lang="cs-CZ" sz="2400" b="1" dirty="0" smtClean="0"/>
              <a:t> situací)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34710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65760"/>
            <a:ext cx="8964488" cy="830992"/>
          </a:xfrm>
        </p:spPr>
        <p:txBody>
          <a:bodyPr/>
          <a:lstStyle/>
          <a:p>
            <a:r>
              <a:rPr lang="cs-CZ" dirty="0" smtClean="0"/>
              <a:t>METAFORY MĚSTA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2960" y="1100628"/>
            <a:ext cx="7997512" cy="384054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cs-CZ" dirty="0" smtClean="0"/>
          </a:p>
          <a:p>
            <a:pPr lvl="1"/>
            <a:r>
              <a:rPr lang="cs-CZ" sz="2400" dirty="0"/>
              <a:t>a</a:t>
            </a:r>
            <a:r>
              <a:rPr lang="cs-CZ" sz="2400" dirty="0" smtClean="0"/>
              <a:t>réna</a:t>
            </a:r>
          </a:p>
          <a:p>
            <a:pPr lvl="1"/>
            <a:endParaRPr lang="cs-CZ" sz="2400" dirty="0"/>
          </a:p>
          <a:p>
            <a:pPr lvl="1"/>
            <a:r>
              <a:rPr lang="cs-CZ" sz="2400" dirty="0"/>
              <a:t>Babylon </a:t>
            </a:r>
            <a:endParaRPr lang="cs-CZ" sz="2400" dirty="0" smtClean="0"/>
          </a:p>
          <a:p>
            <a:pPr lvl="1"/>
            <a:endParaRPr lang="cs-CZ" sz="2400" dirty="0"/>
          </a:p>
          <a:p>
            <a:pPr lvl="1"/>
            <a:r>
              <a:rPr lang="cs-CZ" sz="2400" dirty="0"/>
              <a:t>fórum</a:t>
            </a:r>
          </a:p>
          <a:p>
            <a:pPr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5839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65760"/>
            <a:ext cx="8964488" cy="830992"/>
          </a:xfrm>
        </p:spPr>
        <p:txBody>
          <a:bodyPr/>
          <a:lstStyle/>
          <a:p>
            <a:r>
              <a:rPr lang="cs-CZ" dirty="0" smtClean="0"/>
              <a:t>METAFORY MĚSTA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2960" y="1100628"/>
            <a:ext cx="7997512" cy="384054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cs-CZ" dirty="0" smtClean="0"/>
          </a:p>
          <a:p>
            <a:pPr lvl="1"/>
            <a:r>
              <a:rPr lang="cs-CZ" sz="2400" dirty="0"/>
              <a:t>kaleidoskop</a:t>
            </a:r>
            <a:endParaRPr lang="cs-CZ" sz="2400" dirty="0" smtClean="0"/>
          </a:p>
          <a:p>
            <a:pPr lvl="1"/>
            <a:endParaRPr lang="cs-CZ" sz="2400" dirty="0"/>
          </a:p>
          <a:p>
            <a:pPr lvl="1"/>
            <a:r>
              <a:rPr lang="cs-CZ" sz="2400" dirty="0"/>
              <a:t>galaxie, </a:t>
            </a:r>
            <a:r>
              <a:rPr lang="cs-CZ" sz="2400" dirty="0" smtClean="0"/>
              <a:t>fragmenty</a:t>
            </a:r>
          </a:p>
          <a:p>
            <a:pPr lvl="1"/>
            <a:endParaRPr lang="cs-CZ" sz="2400" dirty="0"/>
          </a:p>
          <a:p>
            <a:pPr lvl="1"/>
            <a:r>
              <a:rPr lang="cs-CZ" sz="2400" dirty="0"/>
              <a:t>organismus</a:t>
            </a:r>
          </a:p>
          <a:p>
            <a:pPr lvl="1"/>
            <a:endParaRPr lang="cs-CZ" sz="2400" dirty="0"/>
          </a:p>
          <a:p>
            <a:pPr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8925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Úhly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Úhl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1316</TotalTime>
  <Words>514</Words>
  <Application>Microsoft Office PowerPoint</Application>
  <PresentationFormat>Předvádění na obrazovce (4:3)</PresentationFormat>
  <Paragraphs>140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Úhly</vt:lpstr>
      <vt:lpstr>Geografie města   29.3.2017 SEMINÁŘ na téma:  METAFORY MĚSTA</vt:lpstr>
      <vt:lpstr>Téma: metafory města</vt:lpstr>
      <vt:lpstr>k čemu se metafora používá?</vt:lpstr>
      <vt:lpstr>k čemu se metafora používá?</vt:lpstr>
      <vt:lpstr>k čemu se metafora používá?</vt:lpstr>
      <vt:lpstr>k čemu se metafora používá?</vt:lpstr>
      <vt:lpstr>k čemu se metafora používá?</vt:lpstr>
      <vt:lpstr>METAFORY MĚSTA</vt:lpstr>
      <vt:lpstr>METAFORY MĚSTA</vt:lpstr>
      <vt:lpstr>METAFORY MĚSTA</vt:lpstr>
      <vt:lpstr>METAFORY MĚSTA</vt:lpstr>
      <vt:lpstr>METAFORY MĚSTA</vt:lpstr>
      <vt:lpstr>METAFORY MĚSTA</vt:lpstr>
      <vt:lpstr>METAFORY MĚSTA</vt:lpstr>
      <vt:lpstr>METAFORY MĚSTA</vt:lpstr>
      <vt:lpstr>ZADÁNÍ CVIČENÍ – VYMYSLETe METAFORU MĚSTA</vt:lpstr>
      <vt:lpstr>doplňte skeny z testu A SWOT ANALÝZY  pre-industriálních měst</vt:lpstr>
      <vt:lpstr>DĚKUJI ZA POZORNOST!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Cvičení 1: Hierarchie sídelních systémů</dc:title>
  <dc:creator>Togel</dc:creator>
  <cp:lastModifiedBy>Marek Tögel</cp:lastModifiedBy>
  <cp:revision>99</cp:revision>
  <dcterms:created xsi:type="dcterms:W3CDTF">2014-09-22T14:44:12Z</dcterms:created>
  <dcterms:modified xsi:type="dcterms:W3CDTF">2017-03-29T14:07:51Z</dcterms:modified>
</cp:coreProperties>
</file>