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71" r:id="rId6"/>
    <p:sldId id="264" r:id="rId7"/>
    <p:sldId id="268" r:id="rId8"/>
    <p:sldId id="269" r:id="rId9"/>
    <p:sldId id="272" r:id="rId10"/>
    <p:sldId id="270" r:id="rId11"/>
    <p:sldId id="273" r:id="rId12"/>
    <p:sldId id="262" r:id="rId13"/>
    <p:sldId id="263" r:id="rId14"/>
    <p:sldId id="261" r:id="rId15"/>
    <p:sldId id="258" r:id="rId1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9" autoAdjust="0"/>
    <p:restoredTop sz="94660"/>
  </p:normalViewPr>
  <p:slideViewPr>
    <p:cSldViewPr snapToGrid="0">
      <p:cViewPr varScale="1">
        <p:scale>
          <a:sx n="74" d="100"/>
          <a:sy n="74" d="100"/>
        </p:scale>
        <p:origin x="-41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0353B-D357-4801-90F6-E0F75397B9AA}" type="datetimeFigureOut">
              <a:rPr lang="cs-CZ" smtClean="0"/>
              <a:t>27.3.2017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B9347-A794-4255-8FD9-C2E376374FA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277922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0353B-D357-4801-90F6-E0F75397B9AA}" type="datetimeFigureOut">
              <a:rPr lang="cs-CZ" smtClean="0"/>
              <a:t>27.3.2017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B9347-A794-4255-8FD9-C2E376374FA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238527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0353B-D357-4801-90F6-E0F75397B9AA}" type="datetimeFigureOut">
              <a:rPr lang="cs-CZ" smtClean="0"/>
              <a:t>27.3.2017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B9347-A794-4255-8FD9-C2E376374FA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50745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0353B-D357-4801-90F6-E0F75397B9AA}" type="datetimeFigureOut">
              <a:rPr lang="cs-CZ" smtClean="0"/>
              <a:t>27.3.2017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B9347-A794-4255-8FD9-C2E376374FA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242159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0353B-D357-4801-90F6-E0F75397B9AA}" type="datetimeFigureOut">
              <a:rPr lang="cs-CZ" smtClean="0"/>
              <a:t>27.3.2017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B9347-A794-4255-8FD9-C2E376374FA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112992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0353B-D357-4801-90F6-E0F75397B9AA}" type="datetimeFigureOut">
              <a:rPr lang="cs-CZ" smtClean="0"/>
              <a:t>27.3.2017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B9347-A794-4255-8FD9-C2E376374FA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36723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0353B-D357-4801-90F6-E0F75397B9AA}" type="datetimeFigureOut">
              <a:rPr lang="cs-CZ" smtClean="0"/>
              <a:t>27.3.2017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B9347-A794-4255-8FD9-C2E376374FA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84300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0353B-D357-4801-90F6-E0F75397B9AA}" type="datetimeFigureOut">
              <a:rPr lang="cs-CZ" smtClean="0"/>
              <a:t>27.3.2017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B9347-A794-4255-8FD9-C2E376374FA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15854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0353B-D357-4801-90F6-E0F75397B9AA}" type="datetimeFigureOut">
              <a:rPr lang="cs-CZ" smtClean="0"/>
              <a:t>27.3.2017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B9347-A794-4255-8FD9-C2E376374FA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852214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0353B-D357-4801-90F6-E0F75397B9AA}" type="datetimeFigureOut">
              <a:rPr lang="cs-CZ" smtClean="0"/>
              <a:t>27.3.2017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B9347-A794-4255-8FD9-C2E376374FA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001901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0353B-D357-4801-90F6-E0F75397B9AA}" type="datetimeFigureOut">
              <a:rPr lang="cs-CZ" smtClean="0"/>
              <a:t>27.3.2017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B9347-A794-4255-8FD9-C2E376374FA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3129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20353B-D357-4801-90F6-E0F75397B9AA}" type="datetimeFigureOut">
              <a:rPr lang="cs-CZ" smtClean="0"/>
              <a:t>27.3.2017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1B9347-A794-4255-8FD9-C2E376374FA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3497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7" Type="http://schemas.openxmlformats.org/officeDocument/2006/relationships/image" Target="../media/image13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376363"/>
            <a:ext cx="7772400" cy="2387600"/>
          </a:xfrm>
        </p:spPr>
        <p:txBody>
          <a:bodyPr/>
          <a:lstStyle/>
          <a:p>
            <a:r>
              <a:rPr lang="cs-CZ" b="1" dirty="0" smtClean="0"/>
              <a:t>ABIOTICKÉ PODMÍNKY </a:t>
            </a:r>
            <a:br>
              <a:rPr lang="cs-CZ" b="1" dirty="0" smtClean="0"/>
            </a:br>
            <a:r>
              <a:rPr lang="cs-CZ" b="1" dirty="0" smtClean="0"/>
              <a:t>A BIOTA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22444033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altLang="cs-CZ" smtClean="0"/>
          </a:p>
        </p:txBody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cs-CZ" altLang="cs-CZ" smtClean="0"/>
          </a:p>
        </p:txBody>
      </p:sp>
      <p:pic>
        <p:nvPicPr>
          <p:cNvPr id="141316" name="Picture 4" descr="PB252236x"/>
          <p:cNvPicPr>
            <a:picLocks noChangeAspect="1" noChangeArrowheads="1"/>
          </p:cNvPicPr>
          <p:nvPr/>
        </p:nvPicPr>
        <p:blipFill>
          <a:blip r:embed="rId2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1317" name="TextovéPole 1"/>
          <p:cNvSpPr txBox="1">
            <a:spLocks noChangeArrowheads="1"/>
          </p:cNvSpPr>
          <p:nvPr/>
        </p:nvSpPr>
        <p:spPr bwMode="auto">
          <a:xfrm>
            <a:off x="0" y="0"/>
            <a:ext cx="8532813" cy="369888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>
                <a:solidFill>
                  <a:srgbClr val="FF0000"/>
                </a:solidFill>
              </a:rPr>
              <a:t>Nitrofilní vegetace na stávaništi stád muflonů, kteří přispěli také ke vzniku světliny</a:t>
            </a:r>
          </a:p>
        </p:txBody>
      </p:sp>
    </p:spTree>
    <p:extLst>
      <p:ext uri="{BB962C8B-B14F-4D97-AF65-F5344CB8AC3E}">
        <p14:creationId xmlns:p14="http://schemas.microsoft.com/office/powerpoint/2010/main" val="36942843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7886700" cy="854074"/>
          </a:xfrm>
        </p:spPr>
        <p:txBody>
          <a:bodyPr/>
          <a:lstStyle/>
          <a:p>
            <a:r>
              <a:rPr lang="cs-CZ" b="1" dirty="0" err="1" smtClean="0"/>
              <a:t>Bazifilní</a:t>
            </a:r>
            <a:r>
              <a:rPr lang="cs-CZ" b="1" dirty="0" smtClean="0"/>
              <a:t> druhy</a:t>
            </a:r>
            <a:endParaRPr lang="cs-CZ" b="1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4074"/>
            <a:ext cx="3859200" cy="2850173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93232"/>
            <a:ext cx="2281931" cy="1782153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0" y="854074"/>
            <a:ext cx="28231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/>
              <a:t>Dub pýřitý (šípák</a:t>
            </a:r>
            <a:r>
              <a:rPr lang="cs-CZ" b="1" dirty="0" smtClean="0"/>
              <a:t>)</a:t>
            </a:r>
          </a:p>
          <a:p>
            <a:r>
              <a:rPr lang="cs-CZ" b="1" dirty="0" smtClean="0"/>
              <a:t> </a:t>
            </a:r>
            <a:r>
              <a:rPr lang="cs-CZ" b="1" dirty="0"/>
              <a:t>(</a:t>
            </a:r>
            <a:r>
              <a:rPr lang="cs-CZ" b="1" i="1" dirty="0" err="1"/>
              <a:t>Quercus</a:t>
            </a:r>
            <a:r>
              <a:rPr lang="cs-CZ" b="1" i="1" dirty="0"/>
              <a:t> </a:t>
            </a:r>
            <a:r>
              <a:rPr lang="cs-CZ" b="1" i="1" dirty="0" err="1"/>
              <a:t>pubescens</a:t>
            </a:r>
            <a:r>
              <a:rPr lang="cs-CZ" b="1" i="1" dirty="0"/>
              <a:t> </a:t>
            </a:r>
            <a:r>
              <a:rPr lang="cs-CZ" b="1" dirty="0" err="1"/>
              <a:t>Willd</a:t>
            </a:r>
            <a:r>
              <a:rPr lang="cs-CZ" b="1" dirty="0"/>
              <a:t>.)</a:t>
            </a:r>
            <a:endParaRPr lang="cs-CZ" dirty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8789" y="0"/>
            <a:ext cx="2795211" cy="2349116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3350" y="5361"/>
            <a:ext cx="3027350" cy="2343755"/>
          </a:xfrm>
          <a:prstGeom prst="rect">
            <a:avLst/>
          </a:prstGeom>
        </p:spPr>
      </p:pic>
      <p:sp>
        <p:nvSpPr>
          <p:cNvPr id="9" name="TextovéPole 8"/>
          <p:cNvSpPr txBox="1"/>
          <p:nvPr/>
        </p:nvSpPr>
        <p:spPr>
          <a:xfrm>
            <a:off x="5287912" y="2349116"/>
            <a:ext cx="2598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/>
              <a:t>Dřín jarní (</a:t>
            </a:r>
            <a:r>
              <a:rPr lang="pt-BR" b="1" i="1" dirty="0"/>
              <a:t>Cornus mas</a:t>
            </a:r>
            <a:r>
              <a:rPr lang="pt-BR" b="1" dirty="0"/>
              <a:t> L.)</a:t>
            </a:r>
            <a:endParaRPr lang="cs-CZ" dirty="0"/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8789" y="2775106"/>
            <a:ext cx="2632483" cy="3566589"/>
          </a:xfrm>
          <a:prstGeom prst="rect">
            <a:avLst/>
          </a:prstGeom>
        </p:spPr>
      </p:pic>
      <p:sp>
        <p:nvSpPr>
          <p:cNvPr id="11" name="TextovéPole 10"/>
          <p:cNvSpPr txBox="1"/>
          <p:nvPr/>
        </p:nvSpPr>
        <p:spPr>
          <a:xfrm>
            <a:off x="5628037" y="6341695"/>
            <a:ext cx="35159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/>
              <a:t>Třemdava bílá (</a:t>
            </a:r>
            <a:r>
              <a:rPr lang="cs-CZ" b="1" i="1" dirty="0" err="1"/>
              <a:t>Dictamnus</a:t>
            </a:r>
            <a:r>
              <a:rPr lang="cs-CZ" b="1" i="1" dirty="0"/>
              <a:t> </a:t>
            </a:r>
            <a:r>
              <a:rPr lang="cs-CZ" b="1" i="1" dirty="0" err="1"/>
              <a:t>albus</a:t>
            </a:r>
            <a:r>
              <a:rPr lang="cs-CZ" b="1" dirty="0"/>
              <a:t> L.)</a:t>
            </a:r>
            <a:endParaRPr lang="cs-CZ" dirty="0"/>
          </a:p>
        </p:txBody>
      </p:sp>
      <p:pic>
        <p:nvPicPr>
          <p:cNvPr id="12" name="Obrázek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8103" y="3810392"/>
            <a:ext cx="2998100" cy="2626519"/>
          </a:xfrm>
          <a:prstGeom prst="rect">
            <a:avLst/>
          </a:prstGeom>
        </p:spPr>
      </p:pic>
      <p:sp>
        <p:nvSpPr>
          <p:cNvPr id="13" name="TextovéPole 12"/>
          <p:cNvSpPr txBox="1"/>
          <p:nvPr/>
        </p:nvSpPr>
        <p:spPr>
          <a:xfrm>
            <a:off x="2351143" y="6436911"/>
            <a:ext cx="33920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/>
              <a:t>Hlaváček jarní (</a:t>
            </a:r>
            <a:r>
              <a:rPr lang="cs-CZ" b="1" i="1" dirty="0"/>
              <a:t>Adonis </a:t>
            </a:r>
            <a:r>
              <a:rPr lang="cs-CZ" b="1" i="1" dirty="0" err="1"/>
              <a:t>vernalis</a:t>
            </a:r>
            <a:r>
              <a:rPr lang="cs-CZ" b="1" dirty="0"/>
              <a:t> L.)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622318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54927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cs-CZ" altLang="cs-CZ" sz="4000" b="1" dirty="0" smtClean="0"/>
              <a:t>Hadce </a:t>
            </a:r>
            <a:r>
              <a:rPr lang="cs-CZ" altLang="cs-CZ" sz="3600" b="1" dirty="0" smtClean="0"/>
              <a:t>- Mohelno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cs-CZ" altLang="cs-CZ" smtClean="0"/>
          </a:p>
        </p:txBody>
      </p:sp>
      <p:pic>
        <p:nvPicPr>
          <p:cNvPr id="22532" name="Picture 4" descr="Mohelno_zariznuty_meandr"/>
          <p:cNvPicPr>
            <a:picLocks noChangeAspect="1" noChangeArrowheads="1"/>
          </p:cNvPicPr>
          <p:nvPr/>
        </p:nvPicPr>
        <p:blipFill>
          <a:blip r:embed="rId2">
            <a:lum bright="18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9275"/>
            <a:ext cx="9144000" cy="630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5741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1619250" cy="5818187"/>
          </a:xfrm>
        </p:spPr>
        <p:txBody>
          <a:bodyPr/>
          <a:lstStyle/>
          <a:p>
            <a:pPr eaLnBrk="1" hangingPunct="1"/>
            <a:r>
              <a:rPr lang="cs-CZ" altLang="cs-CZ" sz="2400" b="1" dirty="0" smtClean="0"/>
              <a:t>Podmrvka hadcová – jen na hadcích</a:t>
            </a:r>
          </a:p>
        </p:txBody>
      </p:sp>
      <p:pic>
        <p:nvPicPr>
          <p:cNvPr id="56323" name="Picture 5" descr="podmrvka (šupinatka) hadcová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300" y="-14288"/>
            <a:ext cx="7632700" cy="687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81854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54927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cs-CZ" altLang="cs-CZ" sz="4000" b="1" dirty="0" smtClean="0"/>
              <a:t>Hadce </a:t>
            </a:r>
            <a:r>
              <a:rPr lang="cs-CZ" altLang="cs-CZ" sz="3600" b="1" dirty="0" smtClean="0"/>
              <a:t>- </a:t>
            </a:r>
            <a:r>
              <a:rPr lang="cs-CZ" altLang="cs-CZ" sz="3600" b="1" dirty="0" err="1" smtClean="0"/>
              <a:t>Mohleno</a:t>
            </a:r>
            <a:endParaRPr lang="cs-CZ" altLang="cs-CZ" sz="3600" b="1" dirty="0" smtClean="0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cs-CZ" altLang="cs-CZ" smtClean="0"/>
          </a:p>
        </p:txBody>
      </p:sp>
      <p:pic>
        <p:nvPicPr>
          <p:cNvPr id="22532" name="Picture 4" descr="Mohelno_zariznuty_meandr"/>
          <p:cNvPicPr>
            <a:picLocks noChangeAspect="1" noChangeArrowheads="1"/>
          </p:cNvPicPr>
          <p:nvPr/>
        </p:nvPicPr>
        <p:blipFill>
          <a:blip r:embed="rId2">
            <a:lum bright="18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9275"/>
            <a:ext cx="9144000" cy="630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P5290539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 flipH="1">
            <a:off x="2086998" y="274637"/>
            <a:ext cx="682840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2800" b="1" dirty="0" smtClean="0"/>
              <a:t>Hadce u Českého Krumlova – výskyt kapradiny sleziníku hadcového</a:t>
            </a:r>
          </a:p>
          <a:p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1236568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LITERATURA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dirty="0"/>
              <a:t>BUČEK, A. &amp; LACINA, J. (1999): </a:t>
            </a:r>
            <a:r>
              <a:rPr lang="cs-CZ" dirty="0" err="1"/>
              <a:t>Geobiocenologie</a:t>
            </a:r>
            <a:r>
              <a:rPr lang="cs-CZ" dirty="0"/>
              <a:t> II. 1. vyd., Mendelova zemědělská a lesnická universita, Brno. 240 s., 5 s. obr. </a:t>
            </a:r>
            <a:r>
              <a:rPr lang="cs-CZ" dirty="0" err="1"/>
              <a:t>příl</a:t>
            </a:r>
            <a:r>
              <a:rPr lang="cs-CZ" dirty="0"/>
              <a:t>. + 1 tabulka. ISBN </a:t>
            </a:r>
            <a:r>
              <a:rPr lang="cs-CZ" dirty="0" smtClean="0"/>
              <a:t>8071574171</a:t>
            </a:r>
          </a:p>
          <a:p>
            <a:pPr marL="0" indent="0">
              <a:buNone/>
            </a:pPr>
            <a:r>
              <a:rPr lang="cs-CZ" dirty="0"/>
              <a:t>MADĚRA, P. &amp; ZÍMOVÁ, E. </a:t>
            </a:r>
            <a:r>
              <a:rPr lang="cs-CZ" dirty="0" err="1"/>
              <a:t>eds</a:t>
            </a:r>
            <a:r>
              <a:rPr lang="cs-CZ" dirty="0"/>
              <a:t>. (2005): Metodické postupy projektování lokálního ÚSES. Ústav lesnické botaniky, typologie a dendrologie LDF MZLU v Brně a </a:t>
            </a:r>
            <a:r>
              <a:rPr lang="cs-CZ" dirty="0" err="1"/>
              <a:t>Löw</a:t>
            </a:r>
            <a:r>
              <a:rPr lang="cs-CZ" dirty="0"/>
              <a:t> a spol., Brno. [CD-ROM].</a:t>
            </a:r>
            <a:endParaRPr lang="cs-CZ" dirty="0" smtClean="0"/>
          </a:p>
          <a:p>
            <a:pPr marL="0" indent="0">
              <a:buNone/>
            </a:pPr>
            <a:r>
              <a:rPr lang="cs-CZ" u="sng" dirty="0" smtClean="0"/>
              <a:t>Biogeografie – Multimediální výuková příručka:</a:t>
            </a:r>
          </a:p>
          <a:p>
            <a:pPr marL="0" indent="0">
              <a:buNone/>
            </a:pPr>
            <a:r>
              <a:rPr lang="cs-CZ" dirty="0" smtClean="0"/>
              <a:t>https</a:t>
            </a:r>
            <a:r>
              <a:rPr lang="cs-CZ" dirty="0"/>
              <a:t>://is.muni.cz/el/1431/jaro2010/Z0005/18118868/index_com_TR.html</a:t>
            </a:r>
          </a:p>
        </p:txBody>
      </p:sp>
    </p:spTree>
    <p:extLst>
      <p:ext uri="{BB962C8B-B14F-4D97-AF65-F5344CB8AC3E}">
        <p14:creationId xmlns:p14="http://schemas.microsoft.com/office/powerpoint/2010/main" val="24693524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HORNINY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Vyvřelé = magmatické</a:t>
            </a:r>
          </a:p>
          <a:p>
            <a:r>
              <a:rPr lang="cs-CZ" dirty="0" smtClean="0"/>
              <a:t>Usazené = sedimentární</a:t>
            </a:r>
          </a:p>
          <a:p>
            <a:r>
              <a:rPr lang="cs-CZ" dirty="0" smtClean="0"/>
              <a:t>Přeměněné = metamorfované</a:t>
            </a:r>
          </a:p>
          <a:p>
            <a:r>
              <a:rPr lang="cs-CZ" dirty="0" smtClean="0"/>
              <a:t>Minerál X hornina</a:t>
            </a:r>
            <a:endParaRPr lang="cs-CZ" dirty="0"/>
          </a:p>
          <a:p>
            <a:r>
              <a:rPr lang="cs-CZ" dirty="0" smtClean="0"/>
              <a:t>Vlastnosti:</a:t>
            </a:r>
          </a:p>
          <a:p>
            <a:r>
              <a:rPr lang="cs-CZ" b="1" dirty="0" smtClean="0"/>
              <a:t>Chemické složení hornin </a:t>
            </a:r>
            <a:r>
              <a:rPr lang="cs-CZ" dirty="0" smtClean="0"/>
              <a:t>má velký vliv na půdní pokryv</a:t>
            </a:r>
          </a:p>
          <a:p>
            <a:r>
              <a:rPr lang="cs-CZ" b="1" dirty="0" smtClean="0"/>
              <a:t>Fyzikální vlastnosti </a:t>
            </a:r>
            <a:r>
              <a:rPr lang="cs-CZ" dirty="0" smtClean="0"/>
              <a:t>–pevnost, vlhkost, pórovitost, nasáklivost …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610634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PŮDY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cs-CZ" sz="2000" b="1" dirty="0" smtClean="0"/>
              <a:t>Trofické </a:t>
            </a:r>
            <a:r>
              <a:rPr lang="cs-CZ" sz="2000" b="1" dirty="0"/>
              <a:t>řady </a:t>
            </a:r>
            <a:r>
              <a:rPr lang="cs-CZ" sz="2000" dirty="0"/>
              <a:t>vyjadřují rozdíly v minerální bohatosti a kyselosti půd. Základní trofické řady jsou čtyři</a:t>
            </a:r>
            <a:r>
              <a:rPr lang="cs-CZ" sz="2000" dirty="0" smtClean="0"/>
              <a:t>:</a:t>
            </a:r>
            <a:endParaRPr lang="cs-CZ" sz="2000" dirty="0"/>
          </a:p>
          <a:p>
            <a:pPr lvl="1"/>
            <a:r>
              <a:rPr lang="cs-CZ" sz="2000" dirty="0"/>
              <a:t>A - oligotrofní (chudá a kyselá</a:t>
            </a:r>
            <a:r>
              <a:rPr lang="cs-CZ" sz="2000" dirty="0" smtClean="0"/>
              <a:t>)</a:t>
            </a:r>
            <a:endParaRPr lang="cs-CZ" sz="2000" dirty="0"/>
          </a:p>
          <a:p>
            <a:pPr lvl="1"/>
            <a:r>
              <a:rPr lang="cs-CZ" sz="2000" dirty="0"/>
              <a:t>B - </a:t>
            </a:r>
            <a:r>
              <a:rPr lang="cs-CZ" sz="2000" dirty="0" err="1"/>
              <a:t>mezotrofní</a:t>
            </a:r>
            <a:r>
              <a:rPr lang="cs-CZ" sz="2000" dirty="0"/>
              <a:t> (středně bohatá</a:t>
            </a:r>
            <a:r>
              <a:rPr lang="cs-CZ" sz="2000" dirty="0" smtClean="0"/>
              <a:t>)</a:t>
            </a:r>
            <a:endParaRPr lang="cs-CZ" sz="2000" dirty="0"/>
          </a:p>
          <a:p>
            <a:pPr lvl="1"/>
            <a:r>
              <a:rPr lang="cs-CZ" sz="2000" dirty="0"/>
              <a:t>C - nitrofilní (obohacená dusíkem</a:t>
            </a:r>
            <a:r>
              <a:rPr lang="cs-CZ" sz="2000" dirty="0" smtClean="0"/>
              <a:t>)</a:t>
            </a:r>
            <a:endParaRPr lang="cs-CZ" sz="2000" dirty="0"/>
          </a:p>
          <a:p>
            <a:pPr lvl="1"/>
            <a:r>
              <a:rPr lang="cs-CZ" sz="2000" dirty="0"/>
              <a:t>D - </a:t>
            </a:r>
            <a:r>
              <a:rPr lang="cs-CZ" sz="2000" dirty="0" smtClean="0"/>
              <a:t>bazická </a:t>
            </a:r>
            <a:r>
              <a:rPr lang="cs-CZ" sz="2000" dirty="0"/>
              <a:t>(živinami bohatá na </a:t>
            </a:r>
            <a:r>
              <a:rPr lang="cs-CZ" sz="2000" dirty="0" smtClean="0"/>
              <a:t>bazických </a:t>
            </a:r>
            <a:r>
              <a:rPr lang="cs-CZ" sz="2000" dirty="0"/>
              <a:t>horninách, především na vápencích</a:t>
            </a:r>
            <a:r>
              <a:rPr lang="cs-CZ" sz="2000" dirty="0" smtClean="0"/>
              <a:t>)</a:t>
            </a:r>
            <a:endParaRPr lang="cs-CZ" sz="2000" dirty="0"/>
          </a:p>
          <a:p>
            <a:r>
              <a:rPr lang="cs-CZ" sz="2000" dirty="0"/>
              <a:t>Velmi často se mezi trofickými řadami projevují přechody, označované jako </a:t>
            </a:r>
            <a:r>
              <a:rPr lang="cs-CZ" sz="2000" dirty="0" err="1"/>
              <a:t>meziřady</a:t>
            </a:r>
            <a:r>
              <a:rPr lang="cs-CZ" sz="2000" dirty="0" smtClean="0"/>
              <a:t>.</a:t>
            </a:r>
            <a:endParaRPr lang="cs-CZ" sz="2000" dirty="0"/>
          </a:p>
          <a:p>
            <a:pPr lvl="1"/>
            <a:r>
              <a:rPr lang="cs-CZ" sz="2000" dirty="0"/>
              <a:t>AB - </a:t>
            </a:r>
            <a:r>
              <a:rPr lang="cs-CZ" sz="2000" dirty="0" smtClean="0"/>
              <a:t>oligotrofně-</a:t>
            </a:r>
            <a:r>
              <a:rPr lang="cs-CZ" sz="2000" dirty="0" err="1" smtClean="0"/>
              <a:t>mezotrofní</a:t>
            </a:r>
            <a:endParaRPr lang="cs-CZ" sz="2000" dirty="0"/>
          </a:p>
          <a:p>
            <a:pPr lvl="1"/>
            <a:r>
              <a:rPr lang="cs-CZ" sz="2000" dirty="0"/>
              <a:t>BC - </a:t>
            </a:r>
            <a:r>
              <a:rPr lang="cs-CZ" sz="2000" dirty="0" err="1" smtClean="0"/>
              <a:t>mezotrofně</a:t>
            </a:r>
            <a:r>
              <a:rPr lang="cs-CZ" sz="2000" dirty="0" smtClean="0"/>
              <a:t>-nitrofilní</a:t>
            </a:r>
            <a:endParaRPr lang="cs-CZ" sz="2000" dirty="0"/>
          </a:p>
          <a:p>
            <a:pPr lvl="1"/>
            <a:r>
              <a:rPr lang="cs-CZ" sz="2000" dirty="0"/>
              <a:t>BD - </a:t>
            </a:r>
            <a:r>
              <a:rPr lang="cs-CZ" sz="2000" dirty="0" err="1"/>
              <a:t>mezotrofně</a:t>
            </a:r>
            <a:r>
              <a:rPr lang="cs-CZ" sz="2000" dirty="0"/>
              <a:t> </a:t>
            </a:r>
            <a:r>
              <a:rPr lang="cs-CZ" sz="2000" dirty="0" smtClean="0"/>
              <a:t>bazická</a:t>
            </a:r>
            <a:endParaRPr lang="cs-CZ" sz="2000" dirty="0"/>
          </a:p>
          <a:p>
            <a:pPr lvl="1"/>
            <a:r>
              <a:rPr lang="cs-CZ" sz="2000" dirty="0"/>
              <a:t>CD - </a:t>
            </a:r>
            <a:r>
              <a:rPr lang="cs-CZ" sz="2000" dirty="0" smtClean="0"/>
              <a:t>nitrofilně-bazická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9162369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OBSAH CHEM. LÁTEK V PŮDĚ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u="sng" dirty="0" smtClean="0"/>
              <a:t>Ekologická valence </a:t>
            </a:r>
          </a:p>
          <a:p>
            <a:pPr marL="0" indent="0">
              <a:buNone/>
            </a:pPr>
            <a:r>
              <a:rPr lang="cs-CZ" dirty="0">
                <a:latin typeface="Calibri" panose="020F0502020204030204" pitchFamily="34" charset="0"/>
              </a:rPr>
              <a:t>	</a:t>
            </a:r>
            <a:r>
              <a:rPr lang="cs-CZ" dirty="0" smtClean="0">
                <a:latin typeface="Calibri" panose="020F0502020204030204" pitchFamily="34" charset="0"/>
              </a:rPr>
              <a:t>=&gt; </a:t>
            </a:r>
            <a:r>
              <a:rPr lang="cs-CZ" i="1" dirty="0" err="1" smtClean="0">
                <a:latin typeface="Calibri" panose="020F0502020204030204" pitchFamily="34" charset="0"/>
              </a:rPr>
              <a:t>euryvalentní</a:t>
            </a:r>
            <a:r>
              <a:rPr lang="cs-CZ" dirty="0" smtClean="0">
                <a:latin typeface="Calibri" panose="020F0502020204030204" pitchFamily="34" charset="0"/>
              </a:rPr>
              <a:t>  druhy (snesou hodně)</a:t>
            </a:r>
          </a:p>
          <a:p>
            <a:pPr marL="0" indent="0">
              <a:buNone/>
            </a:pPr>
            <a:r>
              <a:rPr lang="cs-CZ" dirty="0">
                <a:latin typeface="Calibri" panose="020F0502020204030204" pitchFamily="34" charset="0"/>
              </a:rPr>
              <a:t>	</a:t>
            </a:r>
            <a:r>
              <a:rPr lang="cs-CZ" dirty="0" smtClean="0">
                <a:latin typeface="Calibri" panose="020F0502020204030204" pitchFamily="34" charset="0"/>
              </a:rPr>
              <a:t>=&gt; </a:t>
            </a:r>
            <a:r>
              <a:rPr lang="cs-CZ" i="1" dirty="0" err="1" smtClean="0">
                <a:latin typeface="Calibri" panose="020F0502020204030204" pitchFamily="34" charset="0"/>
              </a:rPr>
              <a:t>stenovaletní</a:t>
            </a:r>
            <a:r>
              <a:rPr lang="cs-CZ" dirty="0" smtClean="0">
                <a:latin typeface="Calibri" panose="020F0502020204030204" pitchFamily="34" charset="0"/>
              </a:rPr>
              <a:t> druhy (snesou málo)</a:t>
            </a:r>
          </a:p>
          <a:p>
            <a:pPr marL="0" indent="0">
              <a:buNone/>
            </a:pPr>
            <a:endParaRPr lang="cs-CZ" dirty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cs-CZ" dirty="0" smtClean="0">
                <a:latin typeface="Calibri" panose="020F0502020204030204" pitchFamily="34" charset="0"/>
              </a:rPr>
              <a:t>	=&gt; </a:t>
            </a:r>
            <a:r>
              <a:rPr lang="cs-CZ" i="1" dirty="0" err="1" smtClean="0">
                <a:latin typeface="Calibri" panose="020F0502020204030204" pitchFamily="34" charset="0"/>
              </a:rPr>
              <a:t>euryekní</a:t>
            </a:r>
            <a:r>
              <a:rPr lang="cs-CZ" dirty="0">
                <a:latin typeface="Calibri" panose="020F0502020204030204" pitchFamily="34" charset="0"/>
              </a:rPr>
              <a:t> </a:t>
            </a:r>
            <a:r>
              <a:rPr lang="cs-CZ" dirty="0" smtClean="0">
                <a:latin typeface="Calibri" panose="020F0502020204030204" pitchFamily="34" charset="0"/>
              </a:rPr>
              <a:t>druhy (snesou skoro vše)</a:t>
            </a:r>
          </a:p>
          <a:p>
            <a:pPr marL="0" indent="0">
              <a:buNone/>
            </a:pPr>
            <a:r>
              <a:rPr lang="cs-CZ" dirty="0">
                <a:latin typeface="Calibri" panose="020F0502020204030204" pitchFamily="34" charset="0"/>
              </a:rPr>
              <a:t>	</a:t>
            </a:r>
            <a:r>
              <a:rPr lang="cs-CZ" dirty="0" smtClean="0">
                <a:latin typeface="Calibri" panose="020F0502020204030204" pitchFamily="34" charset="0"/>
              </a:rPr>
              <a:t>=&gt; </a:t>
            </a:r>
            <a:r>
              <a:rPr lang="cs-CZ" i="1" dirty="0" err="1" smtClean="0">
                <a:latin typeface="Calibri" panose="020F0502020204030204" pitchFamily="34" charset="0"/>
              </a:rPr>
              <a:t>stenoekní</a:t>
            </a:r>
            <a:r>
              <a:rPr lang="cs-CZ" dirty="0" smtClean="0">
                <a:latin typeface="Calibri" panose="020F0502020204030204" pitchFamily="34" charset="0"/>
              </a:rPr>
              <a:t> druhy (specializované druhy)</a:t>
            </a:r>
          </a:p>
          <a:p>
            <a:pPr marL="0" indent="0">
              <a:buNone/>
            </a:pPr>
            <a:endParaRPr lang="cs-CZ" dirty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cs-CZ" dirty="0">
                <a:latin typeface="Calibri" panose="020F0502020204030204" pitchFamily="34" charset="0"/>
              </a:rPr>
              <a:t>P</a:t>
            </a:r>
            <a:r>
              <a:rPr lang="cs-CZ" dirty="0" smtClean="0">
                <a:latin typeface="Calibri" panose="020F0502020204030204" pitchFamily="34" charset="0"/>
              </a:rPr>
              <a:t>ř.: dusík =&gt; nitrofilní X </a:t>
            </a:r>
            <a:r>
              <a:rPr lang="cs-CZ" dirty="0" err="1" smtClean="0">
                <a:latin typeface="Calibri" panose="020F0502020204030204" pitchFamily="34" charset="0"/>
              </a:rPr>
              <a:t>nitrofobní</a:t>
            </a:r>
            <a:endParaRPr lang="cs-CZ" dirty="0" smtClean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cs-CZ" dirty="0">
                <a:latin typeface="Calibri" panose="020F0502020204030204" pitchFamily="34" charset="0"/>
              </a:rPr>
              <a:t>v</a:t>
            </a:r>
            <a:r>
              <a:rPr lang="cs-CZ" dirty="0" smtClean="0">
                <a:latin typeface="Calibri" panose="020F0502020204030204" pitchFamily="34" charset="0"/>
              </a:rPr>
              <a:t>ápník =&gt; kalcifilní X </a:t>
            </a:r>
            <a:r>
              <a:rPr lang="cs-CZ" dirty="0" err="1" smtClean="0">
                <a:latin typeface="Calibri" panose="020F0502020204030204" pitchFamily="34" charset="0"/>
              </a:rPr>
              <a:t>kalcifobní</a:t>
            </a:r>
            <a:endParaRPr lang="cs-CZ" dirty="0" smtClean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cs-CZ" dirty="0">
                <a:latin typeface="Calibri" panose="020F0502020204030204" pitchFamily="34" charset="0"/>
              </a:rPr>
              <a:t>h</a:t>
            </a:r>
            <a:r>
              <a:rPr lang="cs-CZ" dirty="0" smtClean="0">
                <a:latin typeface="Calibri" panose="020F0502020204030204" pitchFamily="34" charset="0"/>
              </a:rPr>
              <a:t>ořčík =&gt; </a:t>
            </a:r>
            <a:r>
              <a:rPr lang="cs-CZ" dirty="0" err="1" smtClean="0">
                <a:latin typeface="Calibri" panose="020F0502020204030204" pitchFamily="34" charset="0"/>
              </a:rPr>
              <a:t>serpentinofyty</a:t>
            </a:r>
            <a:endParaRPr lang="cs-CZ" dirty="0" smtClean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cs-CZ" dirty="0">
                <a:latin typeface="Calibri" panose="020F0502020204030204" pitchFamily="34" charset="0"/>
              </a:rPr>
              <a:t>s</a:t>
            </a:r>
            <a:r>
              <a:rPr lang="cs-CZ" dirty="0" smtClean="0">
                <a:latin typeface="Calibri" panose="020F0502020204030204" pitchFamily="34" charset="0"/>
              </a:rPr>
              <a:t>ůl =&gt; halofyty X </a:t>
            </a:r>
            <a:r>
              <a:rPr lang="cs-CZ" dirty="0" err="1" smtClean="0">
                <a:latin typeface="Calibri" panose="020F0502020204030204" pitchFamily="34" charset="0"/>
              </a:rPr>
              <a:t>halofobní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019404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854074"/>
          </a:xfrm>
        </p:spPr>
        <p:txBody>
          <a:bodyPr/>
          <a:lstStyle/>
          <a:p>
            <a:r>
              <a:rPr lang="cs-CZ" b="1" dirty="0" smtClean="0"/>
              <a:t>Oligotrofní druhy</a:t>
            </a:r>
            <a:endParaRPr lang="cs-CZ" b="1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743" y="1219201"/>
            <a:ext cx="3518643" cy="2347754"/>
          </a:xfrm>
        </p:spPr>
      </p:pic>
      <p:sp>
        <p:nvSpPr>
          <p:cNvPr id="5" name="TextovéPole 4"/>
          <p:cNvSpPr txBox="1"/>
          <p:nvPr/>
        </p:nvSpPr>
        <p:spPr>
          <a:xfrm>
            <a:off x="232743" y="3566955"/>
            <a:ext cx="4018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/>
              <a:t>Metlička křivolaká (</a:t>
            </a:r>
            <a:r>
              <a:rPr lang="cs-CZ" b="1" i="1" dirty="0" err="1"/>
              <a:t>Avenella</a:t>
            </a:r>
            <a:r>
              <a:rPr lang="cs-CZ" b="1" i="1" dirty="0"/>
              <a:t> </a:t>
            </a:r>
            <a:r>
              <a:rPr lang="cs-CZ" b="1" i="1" dirty="0" err="1"/>
              <a:t>flexuosa</a:t>
            </a:r>
            <a:r>
              <a:rPr lang="cs-CZ" b="1" dirty="0"/>
              <a:t> L.)</a:t>
            </a:r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9388" y="365127"/>
            <a:ext cx="3531998" cy="2884365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5017458" y="3249492"/>
            <a:ext cx="38358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/>
              <a:t>Vřes obecný (</a:t>
            </a:r>
            <a:r>
              <a:rPr lang="cs-CZ" b="1" i="1" dirty="0" err="1"/>
              <a:t>Calluna</a:t>
            </a:r>
            <a:r>
              <a:rPr lang="cs-CZ" b="1" i="1" dirty="0"/>
              <a:t> </a:t>
            </a:r>
            <a:r>
              <a:rPr lang="cs-CZ" b="1" i="1" dirty="0" err="1"/>
              <a:t>vulgaris</a:t>
            </a:r>
            <a:r>
              <a:rPr lang="cs-CZ" b="1" i="1" dirty="0"/>
              <a:t> </a:t>
            </a:r>
            <a:r>
              <a:rPr lang="cs-CZ" b="1" dirty="0"/>
              <a:t>L., </a:t>
            </a:r>
            <a:r>
              <a:rPr lang="cs-CZ" b="1" dirty="0" err="1"/>
              <a:t>Hull</a:t>
            </a:r>
            <a:r>
              <a:rPr lang="cs-CZ" b="1" dirty="0"/>
              <a:t>.)</a:t>
            </a:r>
            <a:endParaRPr lang="cs-CZ" dirty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2777" y="3936287"/>
            <a:ext cx="3716234" cy="2795062"/>
          </a:xfrm>
          <a:prstGeom prst="rect">
            <a:avLst/>
          </a:prstGeom>
        </p:spPr>
      </p:pic>
      <p:sp>
        <p:nvSpPr>
          <p:cNvPr id="9" name="TextovéPole 8"/>
          <p:cNvSpPr txBox="1"/>
          <p:nvPr/>
        </p:nvSpPr>
        <p:spPr>
          <a:xfrm>
            <a:off x="6109011" y="5010652"/>
            <a:ext cx="31046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/>
              <a:t>Hasivka orličí </a:t>
            </a:r>
            <a:endParaRPr lang="cs-CZ" b="1" dirty="0" smtClean="0"/>
          </a:p>
          <a:p>
            <a:r>
              <a:rPr lang="cs-CZ" b="1" dirty="0" smtClean="0"/>
              <a:t>(</a:t>
            </a:r>
            <a:r>
              <a:rPr lang="cs-CZ" b="1" i="1" dirty="0" err="1"/>
              <a:t>Pteridium</a:t>
            </a:r>
            <a:r>
              <a:rPr lang="cs-CZ" b="1" i="1" dirty="0"/>
              <a:t> </a:t>
            </a:r>
            <a:r>
              <a:rPr lang="cs-CZ" b="1" i="1" dirty="0" err="1"/>
              <a:t>aquilinum</a:t>
            </a:r>
            <a:r>
              <a:rPr lang="cs-CZ" b="1" dirty="0"/>
              <a:t> L., Kuhn)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807831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altLang="cs-CZ" smtClean="0"/>
          </a:p>
        </p:txBody>
      </p:sp>
      <p:pic>
        <p:nvPicPr>
          <p:cNvPr id="57347" name="Picture 3" descr="Budislav_vřes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lum bright="12000"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961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7348" name="Text Box 4"/>
          <p:cNvSpPr txBox="1">
            <a:spLocks noChangeArrowheads="1"/>
          </p:cNvSpPr>
          <p:nvPr/>
        </p:nvSpPr>
        <p:spPr bwMode="auto">
          <a:xfrm>
            <a:off x="4736123" y="1027907"/>
            <a:ext cx="2195513" cy="19383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000" dirty="0"/>
              <a:t>Pískovce  a písky – extrémně kyselé – výskyt borovic a vřesu. </a:t>
            </a:r>
            <a:r>
              <a:rPr lang="cs-CZ" altLang="cs-CZ" sz="2000" dirty="0" err="1"/>
              <a:t>Toulovcovy</a:t>
            </a:r>
            <a:r>
              <a:rPr lang="cs-CZ" altLang="cs-CZ" sz="2000" dirty="0"/>
              <a:t> maštale, Budislav</a:t>
            </a:r>
          </a:p>
        </p:txBody>
      </p:sp>
    </p:spTree>
    <p:extLst>
      <p:ext uri="{BB962C8B-B14F-4D97-AF65-F5344CB8AC3E}">
        <p14:creationId xmlns:p14="http://schemas.microsoft.com/office/powerpoint/2010/main" val="33069740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altLang="cs-CZ" smtClean="0"/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cs-CZ" altLang="cs-CZ" smtClean="0"/>
          </a:p>
        </p:txBody>
      </p:sp>
      <p:pic>
        <p:nvPicPr>
          <p:cNvPr id="123908" name="Picture 4" descr="P7133742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909" name="TextovéPole 1"/>
          <p:cNvSpPr txBox="1">
            <a:spLocks noChangeArrowheads="1"/>
          </p:cNvSpPr>
          <p:nvPr/>
        </p:nvSpPr>
        <p:spPr bwMode="auto">
          <a:xfrm>
            <a:off x="663575" y="333375"/>
            <a:ext cx="680186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b="1" dirty="0"/>
              <a:t>Slaniska u Neziderského jezera – zde dosud se slanorožcem</a:t>
            </a:r>
          </a:p>
        </p:txBody>
      </p:sp>
    </p:spTree>
    <p:extLst>
      <p:ext uri="{BB962C8B-B14F-4D97-AF65-F5344CB8AC3E}">
        <p14:creationId xmlns:p14="http://schemas.microsoft.com/office/powerpoint/2010/main" val="2706744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altLang="cs-CZ" smtClean="0"/>
          </a:p>
        </p:txBody>
      </p:sp>
      <p:pic>
        <p:nvPicPr>
          <p:cNvPr id="124931" name="Picture 4" descr="P7133749ax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lum bright="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50152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7886700" cy="854074"/>
          </a:xfrm>
        </p:spPr>
        <p:txBody>
          <a:bodyPr/>
          <a:lstStyle/>
          <a:p>
            <a:r>
              <a:rPr lang="cs-CZ" b="1" dirty="0" smtClean="0"/>
              <a:t>Nitrofilní druhy</a:t>
            </a:r>
            <a:endParaRPr lang="cs-CZ" b="1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4074"/>
            <a:ext cx="2917671" cy="4349262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47766"/>
            <a:ext cx="2917671" cy="2110234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0" y="3997564"/>
            <a:ext cx="22000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>
                <a:solidFill>
                  <a:schemeClr val="bg1"/>
                </a:solidFill>
              </a:rPr>
              <a:t>Javor </a:t>
            </a:r>
            <a:r>
              <a:rPr lang="cs-CZ" b="1" dirty="0" smtClean="0">
                <a:solidFill>
                  <a:schemeClr val="bg1"/>
                </a:solidFill>
              </a:rPr>
              <a:t>mléč</a:t>
            </a:r>
          </a:p>
          <a:p>
            <a:r>
              <a:rPr lang="cs-CZ" b="1" dirty="0" smtClean="0">
                <a:solidFill>
                  <a:schemeClr val="bg1"/>
                </a:solidFill>
              </a:rPr>
              <a:t> </a:t>
            </a:r>
            <a:r>
              <a:rPr lang="cs-CZ" b="1" dirty="0">
                <a:solidFill>
                  <a:schemeClr val="bg1"/>
                </a:solidFill>
              </a:rPr>
              <a:t>(</a:t>
            </a:r>
            <a:r>
              <a:rPr lang="cs-CZ" b="1" i="1" dirty="0">
                <a:solidFill>
                  <a:schemeClr val="bg1"/>
                </a:solidFill>
              </a:rPr>
              <a:t>Acer </a:t>
            </a:r>
            <a:r>
              <a:rPr lang="cs-CZ" b="1" i="1" dirty="0" err="1">
                <a:solidFill>
                  <a:schemeClr val="bg1"/>
                </a:solidFill>
              </a:rPr>
              <a:t>platanoides</a:t>
            </a:r>
            <a:r>
              <a:rPr lang="cs-CZ" b="1" dirty="0">
                <a:solidFill>
                  <a:schemeClr val="bg1"/>
                </a:solidFill>
              </a:rPr>
              <a:t> L.)</a:t>
            </a:r>
            <a:endParaRPr lang="cs-CZ" dirty="0">
              <a:solidFill>
                <a:schemeClr val="bg1"/>
              </a:solidFill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8852" y="0"/>
            <a:ext cx="2718684" cy="3387969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7536" y="0"/>
            <a:ext cx="2846464" cy="1541633"/>
          </a:xfrm>
          <a:prstGeom prst="rect">
            <a:avLst/>
          </a:prstGeom>
        </p:spPr>
      </p:pic>
      <p:sp>
        <p:nvSpPr>
          <p:cNvPr id="9" name="TextovéPole 8"/>
          <p:cNvSpPr txBox="1"/>
          <p:nvPr/>
        </p:nvSpPr>
        <p:spPr>
          <a:xfrm>
            <a:off x="6297536" y="1541633"/>
            <a:ext cx="27186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Jasan </a:t>
            </a:r>
            <a:r>
              <a:rPr lang="cs-CZ" b="1" dirty="0" smtClean="0"/>
              <a:t>ztepilý</a:t>
            </a:r>
          </a:p>
          <a:p>
            <a:r>
              <a:rPr lang="cs-CZ" b="1" dirty="0" smtClean="0"/>
              <a:t>         (</a:t>
            </a:r>
            <a:r>
              <a:rPr lang="cs-CZ" b="1" i="1" dirty="0" err="1"/>
              <a:t>Fraxinus</a:t>
            </a:r>
            <a:r>
              <a:rPr lang="cs-CZ" b="1" i="1" dirty="0"/>
              <a:t> </a:t>
            </a:r>
            <a:r>
              <a:rPr lang="cs-CZ" b="1" i="1" dirty="0" err="1"/>
              <a:t>excelsior</a:t>
            </a:r>
            <a:r>
              <a:rPr lang="cs-CZ" b="1" dirty="0"/>
              <a:t> L.)</a:t>
            </a:r>
            <a:endParaRPr lang="cs-CZ" dirty="0"/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1614" y="3550382"/>
            <a:ext cx="2529124" cy="2451833"/>
          </a:xfrm>
          <a:prstGeom prst="rect">
            <a:avLst/>
          </a:prstGeom>
        </p:spPr>
      </p:pic>
      <p:sp>
        <p:nvSpPr>
          <p:cNvPr id="11" name="TextovéPole 10"/>
          <p:cNvSpPr txBox="1"/>
          <p:nvPr/>
        </p:nvSpPr>
        <p:spPr>
          <a:xfrm>
            <a:off x="3364902" y="6084277"/>
            <a:ext cx="20425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/>
              <a:t>Česnek </a:t>
            </a:r>
            <a:r>
              <a:rPr lang="cs-CZ" b="1" dirty="0" smtClean="0"/>
              <a:t>medvědí</a:t>
            </a:r>
          </a:p>
          <a:p>
            <a:r>
              <a:rPr lang="cs-CZ" b="1" dirty="0" smtClean="0"/>
              <a:t>(</a:t>
            </a:r>
            <a:r>
              <a:rPr lang="cs-CZ" b="1" i="1" dirty="0" err="1"/>
              <a:t>Allium</a:t>
            </a:r>
            <a:r>
              <a:rPr lang="cs-CZ" b="1" i="1" dirty="0"/>
              <a:t> </a:t>
            </a:r>
            <a:r>
              <a:rPr lang="cs-CZ" b="1" i="1" dirty="0" err="1"/>
              <a:t>ursinum</a:t>
            </a:r>
            <a:r>
              <a:rPr lang="cs-CZ" b="1" dirty="0"/>
              <a:t> L.)</a:t>
            </a:r>
            <a:endParaRPr lang="cs-CZ" dirty="0"/>
          </a:p>
        </p:txBody>
      </p:sp>
      <p:pic>
        <p:nvPicPr>
          <p:cNvPr id="12" name="Obrázek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4681" y="3718429"/>
            <a:ext cx="3036765" cy="1850931"/>
          </a:xfrm>
          <a:prstGeom prst="rect">
            <a:avLst/>
          </a:prstGeom>
        </p:spPr>
      </p:pic>
      <p:sp>
        <p:nvSpPr>
          <p:cNvPr id="13" name="TextovéPole 12"/>
          <p:cNvSpPr txBox="1"/>
          <p:nvPr/>
        </p:nvSpPr>
        <p:spPr>
          <a:xfrm>
            <a:off x="6097969" y="5576654"/>
            <a:ext cx="23711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/>
              <a:t>Vlaštovičník větší </a:t>
            </a:r>
            <a:endParaRPr lang="cs-CZ" b="1" dirty="0" smtClean="0"/>
          </a:p>
          <a:p>
            <a:r>
              <a:rPr lang="cs-CZ" b="1" dirty="0" smtClean="0"/>
              <a:t>(</a:t>
            </a:r>
            <a:r>
              <a:rPr lang="cs-CZ" b="1" i="1" dirty="0" err="1"/>
              <a:t>Chelidonium</a:t>
            </a:r>
            <a:r>
              <a:rPr lang="cs-CZ" b="1" i="1" dirty="0"/>
              <a:t> </a:t>
            </a:r>
            <a:r>
              <a:rPr lang="cs-CZ" b="1" i="1" dirty="0" err="1"/>
              <a:t>majus</a:t>
            </a:r>
            <a:r>
              <a:rPr lang="cs-CZ" b="1" dirty="0"/>
              <a:t> L.)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25468409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126</TotalTime>
  <Words>371</Words>
  <Application>Microsoft Office PowerPoint</Application>
  <PresentationFormat>Předvádění na obrazovce (4:3)</PresentationFormat>
  <Paragraphs>64</Paragraphs>
  <Slides>15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6" baseType="lpstr">
      <vt:lpstr>Motiv Office</vt:lpstr>
      <vt:lpstr>ABIOTICKÉ PODMÍNKY  A BIOTA</vt:lpstr>
      <vt:lpstr>HORNINY</vt:lpstr>
      <vt:lpstr>PŮDY</vt:lpstr>
      <vt:lpstr>OBSAH CHEM. LÁTEK V PŮDĚ</vt:lpstr>
      <vt:lpstr>Oligotrofní druhy</vt:lpstr>
      <vt:lpstr>Prezentace aplikace PowerPoint</vt:lpstr>
      <vt:lpstr>Prezentace aplikace PowerPoint</vt:lpstr>
      <vt:lpstr>Prezentace aplikace PowerPoint</vt:lpstr>
      <vt:lpstr>Nitrofilní druhy</vt:lpstr>
      <vt:lpstr>Prezentace aplikace PowerPoint</vt:lpstr>
      <vt:lpstr>Bazifilní druhy</vt:lpstr>
      <vt:lpstr>Hadce - Mohelno</vt:lpstr>
      <vt:lpstr>Podmrvka hadcová – jen na hadcích</vt:lpstr>
      <vt:lpstr>Hadce - Mohleno</vt:lpstr>
      <vt:lpstr>LITERATURA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ABIOTICKÉ PODMÍNKY  A BIOTA</dc:title>
  <dc:creator>david honek</dc:creator>
  <cp:lastModifiedBy>ucitel</cp:lastModifiedBy>
  <cp:revision>22</cp:revision>
  <dcterms:created xsi:type="dcterms:W3CDTF">2016-01-31T15:18:15Z</dcterms:created>
  <dcterms:modified xsi:type="dcterms:W3CDTF">2017-03-27T12:55:16Z</dcterms:modified>
</cp:coreProperties>
</file>