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s/comment3.xml" ContentType="application/vnd.openxmlformats-officedocument.presentationml.comment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4" r:id="rId7"/>
    <p:sldId id="260" r:id="rId8"/>
    <p:sldId id="263" r:id="rId9"/>
    <p:sldId id="261" r:id="rId10"/>
    <p:sldId id="262" r:id="rId11"/>
    <p:sldId id="285" r:id="rId12"/>
    <p:sldId id="293" r:id="rId13"/>
    <p:sldId id="294" r:id="rId14"/>
    <p:sldId id="287" r:id="rId15"/>
    <p:sldId id="295" r:id="rId16"/>
    <p:sldId id="296" r:id="rId17"/>
    <p:sldId id="265" r:id="rId18"/>
    <p:sldId id="271" r:id="rId19"/>
    <p:sldId id="267" r:id="rId20"/>
    <p:sldId id="269" r:id="rId21"/>
    <p:sldId id="270" r:id="rId22"/>
    <p:sldId id="268" r:id="rId23"/>
    <p:sldId id="272" r:id="rId24"/>
    <p:sldId id="284" r:id="rId25"/>
    <p:sldId id="273" r:id="rId26"/>
    <p:sldId id="289" r:id="rId27"/>
    <p:sldId id="288" r:id="rId28"/>
    <p:sldId id="274" r:id="rId29"/>
    <p:sldId id="283" r:id="rId30"/>
    <p:sldId id="276" r:id="rId31"/>
    <p:sldId id="280" r:id="rId32"/>
    <p:sldId id="275" r:id="rId33"/>
    <p:sldId id="279" r:id="rId34"/>
    <p:sldId id="290" r:id="rId35"/>
    <p:sldId id="291" r:id="rId36"/>
    <p:sldId id="297" r:id="rId3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 Divisek" initials="J.D.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7" autoAdjust="0"/>
    <p:restoredTop sz="94660"/>
  </p:normalViewPr>
  <p:slideViewPr>
    <p:cSldViewPr>
      <p:cViewPr>
        <p:scale>
          <a:sx n="70" d="100"/>
          <a:sy n="70" d="100"/>
        </p:scale>
        <p:origin x="-2184" y="-9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12T09:11:45.853" idx="5">
    <p:pos x="5362" y="2233"/>
    <p:text>Tohle se bude dělat tak, že se všechny mapy pro Evropu položí na sebe a udělá se jejich součet. Potom se to porovná s klimatem Evropy - ještě nevíme jak, asi pomocí PCA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12T08:59:04.890" idx="3">
    <p:pos x="5095" y="405"/>
    <p:text>No jo, ale vycházelo se z areálů. Rozděl to prosím na dva slajdy - v prvním popiš s jakými daty o výskytu druhů pracuješ. Můžeš ukázat i tu webouvou stránku odkud jsi data stahovala. Ukaž několik map areálů a popiš jakým způsobem jsi je převáděla na prezenční body. Taky musíš zmínit na základě čeho jsi druhy vybírala - druhy které invadují někde v Evropě podle té a té literatury (uveď odkazy). S jakou skupinou se bude dál pracovat?</p:text>
  </p:cm>
  <p:cm authorId="0" dt="2017-04-12T09:01:28.950" idx="4">
    <p:pos x="5096" y="581"/>
    <p:text>Na druhý slajd dej klimatická data a trochu víc je popiš - odkud se vzaly, jaké pokrývají území, jaké mají rozlišení atp. Potom, které proměnné jsme vybrali a proč?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4-12T08:56:27.982" idx="2">
    <p:pos x="3108" y="1071"/>
    <p:text>Ka každému druhu přidej prosím mapu jeho areálu, aby bylo vidět. z čeho jsi vycházela.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D5C37-5691-4EF9-A296-0D0BCFE5726B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F8D10-8948-4C36-AA8F-53EF1BC9B2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7969A-0729-4FE9-A778-7BE8177AC9BF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7C02-5BE8-437B-B6B2-AB727EE9E2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418BD-6034-46DD-B1C5-E76DFA06B5F0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7C210-9C96-4C44-B523-2F3E734A63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349F5-C974-4C8A-B0E6-1606B4060192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FB7B2-504D-4621-90A9-55745968FC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70413-5244-4264-9ADC-1240483E50C1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A55F5-245E-491D-BF79-D112422109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B641-13EF-4DFB-9B77-CE3D85EFC609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A868-5A48-4BF2-8591-D23118EFE9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67D4A-10E1-41C0-B99C-9BEE2593599C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F084-3735-4AE7-AF41-F77515B5DB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C3C64-D933-4261-840A-754C17CCC3A4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ED7C6-2CC1-4BD3-BD7B-6B4659D296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44349-436E-4126-8BB1-B5020CAB7D83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1BAC-0360-461E-9AE4-F0C655D353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B764-CB2B-4439-B77A-240E1252D666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33A8E-2B17-435D-AEBA-0CEF47A30E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D007A-BD08-41B8-92A7-76A01294F385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F6A5F-B010-4558-B9ED-A7FC1CE567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1D5B03-39B5-4AF4-90D9-A543507EFF49}" type="datetimeFigureOut">
              <a:rPr lang="cs-CZ"/>
              <a:pPr>
                <a:defRPr/>
              </a:pPr>
              <a:t>14.4.2017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015576-93DF-4D98-86E9-12603DE17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75" r:id="rId8"/>
    <p:sldLayoutId id="2147483667" r:id="rId9"/>
    <p:sldLayoutId id="2147483666" r:id="rId10"/>
    <p:sldLayoutId id="214748366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comments" Target="../comments/comment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2625" y="1125538"/>
            <a:ext cx="7848600" cy="1927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4400" cap="none" smtClean="0">
                <a:latin typeface="Calibri" pitchFamily="34" charset="0"/>
              </a:rPr>
              <a:t>ÚVOD DO INVAZNÍ EKOLOGIE A </a:t>
            </a:r>
            <a:br>
              <a:rPr lang="cs-CZ" sz="4400" cap="none" smtClean="0">
                <a:latin typeface="Calibri" pitchFamily="34" charset="0"/>
              </a:rPr>
            </a:br>
            <a:r>
              <a:rPr lang="cs-CZ" sz="4400" cap="none" smtClean="0">
                <a:latin typeface="Calibri" pitchFamily="34" charset="0"/>
              </a:rPr>
              <a:t>MODELOVÁNÍ ROZŠÍŘENÍ DRUHŮ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mtClean="0">
                <a:solidFill>
                  <a:srgbClr val="404040"/>
                </a:solidFill>
                <a:latin typeface="Cambria" pitchFamily="18" charset="0"/>
              </a:rPr>
              <a:t>Bc. Martina Doležalová</a:t>
            </a:r>
          </a:p>
        </p:txBody>
      </p:sp>
      <p:pic>
        <p:nvPicPr>
          <p:cNvPr id="13315" name="Picture 2" descr="Výsledek obrázku pro robinia pseudoacac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3573463"/>
            <a:ext cx="4344987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873375" cy="2155825"/>
          </a:xfr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3113" y="0"/>
            <a:ext cx="26939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2350" y="0"/>
            <a:ext cx="30416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ovéPole 6"/>
          <p:cNvSpPr txBox="1">
            <a:spLocks noChangeArrowheads="1"/>
          </p:cNvSpPr>
          <p:nvPr/>
        </p:nvSpPr>
        <p:spPr bwMode="auto">
          <a:xfrm>
            <a:off x="3228975" y="1619250"/>
            <a:ext cx="1252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chemeClr val="bg1"/>
                </a:solidFill>
                <a:latin typeface="Cambria" pitchFamily="18" charset="0"/>
              </a:rPr>
              <a:t>S. noguchii</a:t>
            </a:r>
          </a:p>
          <a:p>
            <a:endParaRPr lang="cs-CZ" i="1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534" name="TextovéPole 7"/>
          <p:cNvSpPr txBox="1">
            <a:spLocks noChangeArrowheads="1"/>
          </p:cNvSpPr>
          <p:nvPr/>
        </p:nvSpPr>
        <p:spPr bwMode="auto">
          <a:xfrm>
            <a:off x="1908175" y="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F. catus</a:t>
            </a:r>
          </a:p>
        </p:txBody>
      </p:sp>
      <p:sp>
        <p:nvSpPr>
          <p:cNvPr id="22535" name="TextovéPole 8"/>
          <p:cNvSpPr txBox="1">
            <a:spLocks noChangeArrowheads="1"/>
          </p:cNvSpPr>
          <p:nvPr/>
        </p:nvSpPr>
        <p:spPr bwMode="auto">
          <a:xfrm>
            <a:off x="6102350" y="1622425"/>
            <a:ext cx="955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chemeClr val="bg1"/>
                </a:solidFill>
                <a:latin typeface="Cambria" pitchFamily="18" charset="0"/>
              </a:rPr>
              <a:t>C. lewisi</a:t>
            </a:r>
          </a:p>
        </p:txBody>
      </p:sp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49500"/>
            <a:ext cx="32258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ovéPole 12"/>
          <p:cNvSpPr txBox="1">
            <a:spLocks noChangeArrowheads="1"/>
          </p:cNvSpPr>
          <p:nvPr/>
        </p:nvSpPr>
        <p:spPr bwMode="auto">
          <a:xfrm>
            <a:off x="0" y="4067175"/>
            <a:ext cx="113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chemeClr val="bg1"/>
                </a:solidFill>
                <a:latin typeface="Cambria" pitchFamily="18" charset="0"/>
              </a:rPr>
              <a:t>M. ermiea</a:t>
            </a:r>
          </a:p>
        </p:txBody>
      </p:sp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3250" y="2271713"/>
            <a:ext cx="33782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TextovéPole 14"/>
          <p:cNvSpPr txBox="1">
            <a:spLocks noChangeArrowheads="1"/>
          </p:cNvSpPr>
          <p:nvPr/>
        </p:nvSpPr>
        <p:spPr bwMode="auto">
          <a:xfrm>
            <a:off x="7756525" y="406717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A. mantelli</a:t>
            </a:r>
          </a:p>
        </p:txBody>
      </p:sp>
      <p:pic>
        <p:nvPicPr>
          <p:cNvPr id="22540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735513"/>
            <a:ext cx="322580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TextovéPole 20"/>
          <p:cNvSpPr txBox="1">
            <a:spLocks noChangeArrowheads="1"/>
          </p:cNvSpPr>
          <p:nvPr/>
        </p:nvSpPr>
        <p:spPr bwMode="auto">
          <a:xfrm>
            <a:off x="0" y="6478588"/>
            <a:ext cx="1220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chemeClr val="bg1"/>
                </a:solidFill>
                <a:latin typeface="Cambria" pitchFamily="18" charset="0"/>
              </a:rPr>
              <a:t>L. niloticus</a:t>
            </a:r>
          </a:p>
        </p:txBody>
      </p:sp>
      <p:pic>
        <p:nvPicPr>
          <p:cNvPr id="22542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3250" y="4732338"/>
            <a:ext cx="33432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3" name="TextovéPole 24"/>
          <p:cNvSpPr txBox="1">
            <a:spLocks noChangeArrowheads="1"/>
          </p:cNvSpPr>
          <p:nvPr/>
        </p:nvSpPr>
        <p:spPr bwMode="auto">
          <a:xfrm>
            <a:off x="7791450" y="6410325"/>
            <a:ext cx="1203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H. arcanus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NEPŮVODNÍ FLÓRA EVROPY</a:t>
            </a:r>
          </a:p>
        </p:txBody>
      </p:sp>
      <p:sp>
        <p:nvSpPr>
          <p:cNvPr id="2355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latin typeface="Cambria" pitchFamily="18" charset="0"/>
              </a:rPr>
              <a:t>5 789 nepůvodních druhů</a:t>
            </a:r>
          </a:p>
          <a:p>
            <a:pPr lvl="1"/>
            <a:r>
              <a:rPr lang="cs-CZ" smtClean="0">
                <a:latin typeface="Cambria" pitchFamily="18" charset="0"/>
              </a:rPr>
              <a:t>z toho 2 843 druhů má původ mimo Evropu</a:t>
            </a:r>
          </a:p>
          <a:p>
            <a:r>
              <a:rPr lang="cs-CZ" smtClean="0">
                <a:latin typeface="Cambria" pitchFamily="18" charset="0"/>
              </a:rPr>
              <a:t>3 749 naturalizovaných druhů</a:t>
            </a:r>
          </a:p>
          <a:p>
            <a:pPr lvl="1"/>
            <a:r>
              <a:rPr lang="cs-CZ" smtClean="0">
                <a:latin typeface="Cambria" pitchFamily="18" charset="0"/>
              </a:rPr>
              <a:t>z toho 1 780 naturalizovaných druhů s původem mimo Evropu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00438"/>
            <a:ext cx="26797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3500438"/>
            <a:ext cx="26638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2025" y="3500438"/>
            <a:ext cx="3021013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ovéPole 6"/>
          <p:cNvSpPr txBox="1">
            <a:spLocks noChangeArrowheads="1"/>
          </p:cNvSpPr>
          <p:nvPr/>
        </p:nvSpPr>
        <p:spPr bwMode="auto">
          <a:xfrm>
            <a:off x="179388" y="5510213"/>
            <a:ext cx="1522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C. canadiensis</a:t>
            </a:r>
          </a:p>
        </p:txBody>
      </p:sp>
      <p:sp>
        <p:nvSpPr>
          <p:cNvPr id="23559" name="TextovéPole 7"/>
          <p:cNvSpPr txBox="1">
            <a:spLocks noChangeArrowheads="1"/>
          </p:cNvSpPr>
          <p:nvPr/>
        </p:nvSpPr>
        <p:spPr bwMode="auto">
          <a:xfrm>
            <a:off x="3182938" y="5510213"/>
            <a:ext cx="160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D. stramonium</a:t>
            </a:r>
          </a:p>
        </p:txBody>
      </p:sp>
      <p:sp>
        <p:nvSpPr>
          <p:cNvPr id="23560" name="TextovéPole 8"/>
          <p:cNvSpPr txBox="1">
            <a:spLocks noChangeArrowheads="1"/>
          </p:cNvSpPr>
          <p:nvPr/>
        </p:nvSpPr>
        <p:spPr bwMode="auto">
          <a:xfrm>
            <a:off x="6030913" y="5514975"/>
            <a:ext cx="1452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A. retroflexus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341438"/>
            <a:ext cx="6842125" cy="5427662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NEPŮVODNÍ FLÓRA EVROPY</a:t>
            </a:r>
          </a:p>
        </p:txBody>
      </p:sp>
      <p:sp>
        <p:nvSpPr>
          <p:cNvPr id="24579" name="TextovéPole 5"/>
          <p:cNvSpPr txBox="1">
            <a:spLocks noChangeArrowheads="1"/>
          </p:cNvSpPr>
          <p:nvPr/>
        </p:nvSpPr>
        <p:spPr bwMode="auto">
          <a:xfrm>
            <a:off x="19050" y="6486525"/>
            <a:ext cx="173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mbria" pitchFamily="18" charset="0"/>
              </a:rPr>
              <a:t>Lambdon,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NEPŮVODNÍ FLÓRA EVROPY</a:t>
            </a:r>
            <a:endParaRPr lang="cs-CZ" smtClean="0"/>
          </a:p>
        </p:txBody>
      </p:sp>
      <p:pic>
        <p:nvPicPr>
          <p:cNvPr id="2560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700213"/>
            <a:ext cx="7416800" cy="3919537"/>
          </a:xfrm>
        </p:spPr>
      </p:pic>
      <p:sp>
        <p:nvSpPr>
          <p:cNvPr id="25603" name="Obdélník 4"/>
          <p:cNvSpPr>
            <a:spLocks noChangeArrowheads="1"/>
          </p:cNvSpPr>
          <p:nvPr/>
        </p:nvSpPr>
        <p:spPr bwMode="auto">
          <a:xfrm>
            <a:off x="0" y="6445250"/>
            <a:ext cx="1730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mbria" pitchFamily="18" charset="0"/>
              </a:rPr>
              <a:t>Lambdon, 2008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NEPŮVODNÍ FLÓRA ČR</a:t>
            </a:r>
          </a:p>
        </p:txBody>
      </p:sp>
      <p:pic>
        <p:nvPicPr>
          <p:cNvPr id="2662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12875"/>
            <a:ext cx="8280400" cy="1535113"/>
          </a:xfrm>
        </p:spPr>
      </p:pic>
      <p:pic>
        <p:nvPicPr>
          <p:cNvPr id="26627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0338" y="3032125"/>
            <a:ext cx="6030912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Obdélník 5"/>
          <p:cNvSpPr>
            <a:spLocks noChangeArrowheads="1"/>
          </p:cNvSpPr>
          <p:nvPr/>
        </p:nvSpPr>
        <p:spPr bwMode="auto">
          <a:xfrm>
            <a:off x="0" y="6445250"/>
            <a:ext cx="1892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mbria" pitchFamily="18" charset="0"/>
              </a:rPr>
              <a:t>Pyšek et al., 2012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NEPŮVODNÍ FLÓRA ČR</a:t>
            </a:r>
            <a:endParaRPr lang="cs-CZ" smtClean="0"/>
          </a:p>
        </p:txBody>
      </p:sp>
      <p:pic>
        <p:nvPicPr>
          <p:cNvPr id="2765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74763" y="1600200"/>
            <a:ext cx="6594475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NEPŮVODNÍ FLÓRA ČR</a:t>
            </a:r>
            <a:endParaRPr lang="cs-CZ" smtClean="0"/>
          </a:p>
        </p:txBody>
      </p:sp>
      <p:pic>
        <p:nvPicPr>
          <p:cNvPr id="28674" name="Picture 2" descr="Výsledek obrázku pro amaranthus powellii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082800"/>
            <a:ext cx="2713038" cy="3617913"/>
          </a:xfrm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3475" y="2543175"/>
            <a:ext cx="29305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1350" y="2065338"/>
            <a:ext cx="27146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Obdélník 7"/>
          <p:cNvSpPr>
            <a:spLocks noChangeArrowheads="1"/>
          </p:cNvSpPr>
          <p:nvPr/>
        </p:nvSpPr>
        <p:spPr bwMode="auto">
          <a:xfrm>
            <a:off x="-25400" y="5684838"/>
            <a:ext cx="1220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A. powellii</a:t>
            </a:r>
            <a:endParaRPr lang="cs-CZ" i="1"/>
          </a:p>
        </p:txBody>
      </p:sp>
      <p:sp>
        <p:nvSpPr>
          <p:cNvPr id="28678" name="Obdélník 8"/>
          <p:cNvSpPr>
            <a:spLocks noChangeArrowheads="1"/>
          </p:cNvSpPr>
          <p:nvPr/>
        </p:nvSpPr>
        <p:spPr bwMode="auto">
          <a:xfrm>
            <a:off x="3181350" y="5684838"/>
            <a:ext cx="1536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O. glazioviana</a:t>
            </a:r>
            <a:endParaRPr lang="cs-CZ" i="1"/>
          </a:p>
        </p:txBody>
      </p:sp>
      <p:sp>
        <p:nvSpPr>
          <p:cNvPr id="28679" name="Obdélník 9"/>
          <p:cNvSpPr>
            <a:spLocks noChangeArrowheads="1"/>
          </p:cNvSpPr>
          <p:nvPr/>
        </p:nvSpPr>
        <p:spPr bwMode="auto">
          <a:xfrm>
            <a:off x="6213475" y="5207000"/>
            <a:ext cx="1122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T. badium</a:t>
            </a:r>
            <a:endParaRPr lang="cs-CZ" i="1"/>
          </a:p>
        </p:txBody>
      </p:sp>
      <p:sp>
        <p:nvSpPr>
          <p:cNvPr id="28680" name="Obdélník 10"/>
          <p:cNvSpPr>
            <a:spLocks noChangeArrowheads="1"/>
          </p:cNvSpPr>
          <p:nvPr/>
        </p:nvSpPr>
        <p:spPr bwMode="auto">
          <a:xfrm>
            <a:off x="584200" y="1484313"/>
            <a:ext cx="1406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mbria" pitchFamily="18" charset="0"/>
              </a:rPr>
              <a:t>rod laskavec</a:t>
            </a:r>
            <a:endParaRPr lang="cs-CZ"/>
          </a:p>
        </p:txBody>
      </p:sp>
      <p:sp>
        <p:nvSpPr>
          <p:cNvPr id="28681" name="Obdélník 11"/>
          <p:cNvSpPr>
            <a:spLocks noChangeArrowheads="1"/>
          </p:cNvSpPr>
          <p:nvPr/>
        </p:nvSpPr>
        <p:spPr bwMode="auto">
          <a:xfrm>
            <a:off x="3805238" y="1485900"/>
            <a:ext cx="1370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mbria" pitchFamily="18" charset="0"/>
              </a:rPr>
              <a:t>rod pupalka</a:t>
            </a:r>
            <a:endParaRPr lang="cs-CZ"/>
          </a:p>
        </p:txBody>
      </p:sp>
      <p:sp>
        <p:nvSpPr>
          <p:cNvPr id="28682" name="Obdélník 12"/>
          <p:cNvSpPr>
            <a:spLocks noChangeArrowheads="1"/>
          </p:cNvSpPr>
          <p:nvPr/>
        </p:nvSpPr>
        <p:spPr bwMode="auto">
          <a:xfrm>
            <a:off x="6991350" y="1485900"/>
            <a:ext cx="1003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mbria" pitchFamily="18" charset="0"/>
              </a:rPr>
              <a:t>rod jetel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2781300"/>
            <a:ext cx="6707187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MODELOVÁNÍ ROZŠÍŘENÍ DRUHŮ</a:t>
            </a:r>
          </a:p>
        </p:txBody>
      </p:sp>
      <p:sp>
        <p:nvSpPr>
          <p:cNvPr id="2969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SDMs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(Species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latin typeface="Cambria" pitchFamily="18" charset="0"/>
              </a:rPr>
              <a:t>empirické modely spojující poznatky o výskytu druhů s environmentálními podmínkami prostředí, ve kterém žijí</a:t>
            </a:r>
          </a:p>
          <a:p>
            <a:r>
              <a:rPr lang="cs-CZ" smtClean="0">
                <a:latin typeface="Cambria" pitchFamily="18" charset="0"/>
              </a:rPr>
              <a:t>využití:</a:t>
            </a:r>
          </a:p>
          <a:p>
            <a:pPr lvl="1"/>
            <a:r>
              <a:rPr lang="cs-CZ" smtClean="0">
                <a:latin typeface="Cambria" pitchFamily="18" charset="0"/>
              </a:rPr>
              <a:t>současné rozšíření druhů a jeho změny</a:t>
            </a:r>
          </a:p>
          <a:p>
            <a:pPr lvl="1"/>
            <a:r>
              <a:rPr lang="cs-CZ" smtClean="0">
                <a:latin typeface="Cambria" pitchFamily="18" charset="0"/>
              </a:rPr>
              <a:t>predikce potenciálního rozšíření</a:t>
            </a:r>
          </a:p>
          <a:p>
            <a:r>
              <a:rPr lang="cs-CZ" smtClean="0">
                <a:latin typeface="Cambria" pitchFamily="18" charset="0"/>
              </a:rPr>
              <a:t>biologie, ekologie, biogeografie, biologie ochrany přírody,…</a:t>
            </a:r>
          </a:p>
        </p:txBody>
      </p:sp>
      <p:pic>
        <p:nvPicPr>
          <p:cNvPr id="30723" name="Picture 2" descr="C:\Users\Martinka\Documents\MEGA\Geografie\10. semestr\Oborový seminář\PREZENTACE\abieba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98925"/>
            <a:ext cx="364331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019550"/>
            <a:ext cx="3970337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TEORIE ENVIRONMENTÁLNÍ NIKY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environmentální nika </a:t>
            </a:r>
            <a:r>
              <a:rPr lang="cs-CZ" dirty="0">
                <a:latin typeface="Cambria" panose="02040503050406030204" pitchFamily="18" charset="0"/>
              </a:rPr>
              <a:t>= soubor biotických i abiotických podmínek prostředí, ve kterých jsou druhy schopné přežít, rozmnožovat se a založit životaschopné populace </a:t>
            </a:r>
            <a:endParaRPr lang="cs-CZ" dirty="0" smtClean="0">
              <a:latin typeface="Cambria" panose="02040503050406030204" pitchFamily="18" charset="0"/>
            </a:endParaRP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latin typeface="Cambria" panose="02040503050406030204" pitchFamily="18" charset="0"/>
              </a:rPr>
              <a:t>základní</a:t>
            </a:r>
            <a:r>
              <a:rPr lang="cs-CZ" dirty="0" smtClean="0">
                <a:latin typeface="Cambria" panose="02040503050406030204" pitchFamily="18" charset="0"/>
              </a:rPr>
              <a:t> (fundamentální)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latin typeface="Cambria" panose="02040503050406030204" pitchFamily="18" charset="0"/>
              </a:rPr>
              <a:t>realizovaná</a:t>
            </a:r>
            <a:r>
              <a:rPr lang="cs-CZ" dirty="0" smtClean="0">
                <a:latin typeface="Cambria" panose="02040503050406030204" pitchFamily="18" charset="0"/>
              </a:rPr>
              <a:t> – vliv biotických interakcí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geografický prostor </a:t>
            </a:r>
            <a:r>
              <a:rPr lang="cs-CZ" dirty="0">
                <a:latin typeface="Cambria" panose="02040503050406030204" pitchFamily="18" charset="0"/>
              </a:rPr>
              <a:t>= skutečné rozšíření daného druhu, které se dá souřadnicemi zaznačit do </a:t>
            </a:r>
            <a:r>
              <a:rPr lang="cs-CZ" dirty="0" smtClean="0">
                <a:latin typeface="Cambria" panose="02040503050406030204" pitchFamily="18" charset="0"/>
              </a:rPr>
              <a:t>mapy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environmentální prostor </a:t>
            </a:r>
            <a:r>
              <a:rPr lang="cs-CZ" dirty="0" smtClean="0">
                <a:latin typeface="Cambria" panose="02040503050406030204" pitchFamily="18" charset="0"/>
              </a:rPr>
              <a:t>= základní nika</a:t>
            </a:r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0338" y="2781300"/>
            <a:ext cx="403225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INVAZNÍ EKOLOGIE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CO SI DÁT POZOR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v modelech se používají pouze vybrané podmínky prostředí (zejména klima)        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klimatická nika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modelování potenciálního rozšíření invazních druhů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tvorba budoucích scénářů rozšíření druhů v případě klimatických změn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konzervatismus niky</a:t>
            </a:r>
            <a:r>
              <a:rPr lang="cs-CZ" dirty="0" smtClean="0">
                <a:latin typeface="Cambria" panose="02040503050406030204" pitchFamily="18" charset="0"/>
              </a:rPr>
              <a:t> – stálost / dynamika niky v čase i prostoru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source –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sink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theory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cs-CZ" dirty="0">
                <a:latin typeface="Cambria" panose="02040503050406030204" pitchFamily="18" charset="0"/>
              </a:rPr>
              <a:t>– druhy se mohou vyskytovat i tam, kde pro ně nejsou vhodné podmínky (</a:t>
            </a:r>
            <a:r>
              <a:rPr lang="cs-CZ" dirty="0" err="1">
                <a:latin typeface="Cambria" panose="02040503050406030204" pitchFamily="18" charset="0"/>
              </a:rPr>
              <a:t>sink</a:t>
            </a:r>
            <a:r>
              <a:rPr lang="cs-CZ" dirty="0">
                <a:latin typeface="Cambria" panose="02040503050406030204" pitchFamily="18" charset="0"/>
              </a:rPr>
              <a:t> habitat)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2916238" y="2205038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MAXENT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program sloužící k modelování rozšíření druhů na základě principu maximální entropie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data o výskytu druhů </a:t>
            </a:r>
            <a:r>
              <a:rPr lang="en-US" dirty="0" smtClean="0">
                <a:latin typeface="Cambria" panose="02040503050406030204" pitchFamily="18" charset="0"/>
              </a:rPr>
              <a:t>+ </a:t>
            </a:r>
            <a:r>
              <a:rPr lang="cs-CZ" dirty="0" smtClean="0">
                <a:latin typeface="Cambria" panose="02040503050406030204" pitchFamily="18" charset="0"/>
              </a:rPr>
              <a:t>environmentální data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výhody: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pouze presence – </a:t>
            </a:r>
            <a:r>
              <a:rPr lang="cs-CZ" dirty="0" err="1" smtClean="0">
                <a:latin typeface="Cambria" panose="02040503050406030204" pitchFamily="18" charset="0"/>
              </a:rPr>
              <a:t>only</a:t>
            </a:r>
            <a:r>
              <a:rPr lang="cs-CZ" dirty="0" smtClean="0">
                <a:latin typeface="Cambria" panose="02040503050406030204" pitchFamily="18" charset="0"/>
              </a:rPr>
              <a:t> data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err="1" smtClean="0">
                <a:latin typeface="Cambria" panose="02040503050406030204" pitchFamily="18" charset="0"/>
              </a:rPr>
              <a:t>pseudo</a:t>
            </a:r>
            <a:r>
              <a:rPr lang="cs-CZ" dirty="0" smtClean="0">
                <a:latin typeface="Cambria" panose="02040503050406030204" pitchFamily="18" charset="0"/>
              </a:rPr>
              <a:t> – absence 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environmentální data mohou být </a:t>
            </a:r>
          </a:p>
          <a:p>
            <a:pPr marL="27432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>
                <a:latin typeface="Cambria" panose="02040503050406030204" pitchFamily="18" charset="0"/>
              </a:rPr>
              <a:t> </a:t>
            </a:r>
            <a:r>
              <a:rPr lang="cs-CZ" dirty="0" smtClean="0">
                <a:latin typeface="Cambria" panose="02040503050406030204" pitchFamily="18" charset="0"/>
              </a:rPr>
              <a:t>  jak spojitá, tak kategoriální</a:t>
            </a:r>
          </a:p>
        </p:txBody>
      </p:sp>
      <p:pic>
        <p:nvPicPr>
          <p:cNvPr id="33795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213100"/>
            <a:ext cx="42037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481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4819" name="Obrázek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0"/>
            <a:ext cx="676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5842" name="Picture 3" descr="D:\downloads\diagram_diplomka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484313"/>
            <a:ext cx="9144000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DIPLOMOV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Á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>
                <a:latin typeface="Cambria" panose="02040503050406030204" pitchFamily="18" charset="0"/>
              </a:rPr>
              <a:t>Modelování klimatické niky invazních druhů </a:t>
            </a:r>
            <a:r>
              <a:rPr lang="cs-CZ" b="1" dirty="0" smtClean="0">
                <a:latin typeface="Cambria" panose="02040503050406030204" pitchFamily="18" charset="0"/>
              </a:rPr>
              <a:t>rostlin</a:t>
            </a:r>
            <a:endParaRPr lang="cs-CZ" dirty="0" smtClean="0">
              <a:latin typeface="Cambria" panose="02040503050406030204" pitchFamily="18" charset="0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mapy ukazující vhodnost klimatických podmínek v Evropě pro invazní druhy dřevin ze Severní Ameriky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latin typeface="Cambria" panose="02040503050406030204" pitchFamily="18" charset="0"/>
              </a:rPr>
              <a:t>pomocí prostorového modelování otestovat tzv. </a:t>
            </a:r>
            <a:r>
              <a:rPr lang="cs-CZ" dirty="0" err="1" smtClean="0">
                <a:latin typeface="Cambria" panose="02040503050406030204" pitchFamily="18" charset="0"/>
              </a:rPr>
              <a:t>Rejmánkovu</a:t>
            </a:r>
            <a:r>
              <a:rPr lang="cs-CZ" dirty="0" smtClean="0">
                <a:latin typeface="Cambria" panose="02040503050406030204" pitchFamily="18" charset="0"/>
              </a:rPr>
              <a:t> hypotézu o tom, že nejvíce </a:t>
            </a:r>
            <a:r>
              <a:rPr lang="cs-CZ" dirty="0" err="1" smtClean="0">
                <a:latin typeface="Cambria" panose="02040503050406030204" pitchFamily="18" charset="0"/>
              </a:rPr>
              <a:t>invadované</a:t>
            </a:r>
            <a:r>
              <a:rPr lang="cs-CZ" dirty="0" smtClean="0">
                <a:latin typeface="Cambria" panose="02040503050406030204" pitchFamily="18" charset="0"/>
              </a:rPr>
              <a:t> jsou </a:t>
            </a:r>
            <a:r>
              <a:rPr lang="cs-CZ" dirty="0" err="1" smtClean="0">
                <a:latin typeface="Cambria" panose="02040503050406030204" pitchFamily="18" charset="0"/>
              </a:rPr>
              <a:t>mezické</a:t>
            </a:r>
            <a:r>
              <a:rPr lang="cs-CZ" dirty="0" smtClean="0">
                <a:latin typeface="Cambria" panose="02040503050406030204" pitchFamily="18" charset="0"/>
              </a:rPr>
              <a:t> podmínky prostředí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>
              <a:latin typeface="Cambria" panose="02040503050406030204" pitchFamily="18" charset="0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latin typeface="Cambria" panose="02040503050406030204" pitchFamily="18" charset="0"/>
              </a:rPr>
              <a:t>v</a:t>
            </a:r>
            <a:r>
              <a:rPr lang="cs-CZ" dirty="0" smtClean="0">
                <a:latin typeface="Cambria" panose="02040503050406030204" pitchFamily="18" charset="0"/>
              </a:rPr>
              <a:t>ychází se z předpokladu, že invazní druhy si budou v novém areálu zachovávat svou klimatickou niku (</a:t>
            </a:r>
            <a:r>
              <a:rPr lang="cs-CZ" dirty="0" err="1" smtClean="0">
                <a:latin typeface="Cambria" panose="02040503050406030204" pitchFamily="18" charset="0"/>
              </a:rPr>
              <a:t>niche</a:t>
            </a:r>
            <a:r>
              <a:rPr lang="cs-CZ" dirty="0" smtClean="0">
                <a:latin typeface="Cambria" panose="02040503050406030204" pitchFamily="18" charset="0"/>
              </a:rPr>
              <a:t> </a:t>
            </a:r>
            <a:r>
              <a:rPr lang="cs-CZ" dirty="0" err="1" smtClean="0">
                <a:latin typeface="Cambria" panose="02040503050406030204" pitchFamily="18" charset="0"/>
              </a:rPr>
              <a:t>conservatism</a:t>
            </a:r>
            <a:r>
              <a:rPr lang="cs-CZ" dirty="0" smtClean="0">
                <a:latin typeface="Cambria" panose="02040503050406030204" pitchFamily="18" charset="0"/>
              </a:rPr>
              <a:t>)</a:t>
            </a:r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DATA O VÝSKYTU DRUHŮ </a:t>
            </a:r>
          </a:p>
        </p:txBody>
      </p:sp>
      <p:sp>
        <p:nvSpPr>
          <p:cNvPr id="37890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smtClean="0">
                <a:latin typeface="Cambria" pitchFamily="18" charset="0"/>
              </a:rPr>
              <a:t>prezenční data výskytu vybraných severoamerických druhů, které jsou invazní v Evropě</a:t>
            </a:r>
          </a:p>
          <a:p>
            <a:r>
              <a:rPr lang="cs-CZ" smtClean="0">
                <a:latin typeface="Cambria" pitchFamily="18" charset="0"/>
              </a:rPr>
              <a:t>Atlas of United States Trees (Elbert, Little, Jr.) – digitální databáze</a:t>
            </a:r>
          </a:p>
          <a:p>
            <a:r>
              <a:rPr lang="cs-CZ" smtClean="0">
                <a:latin typeface="Cambria" pitchFamily="18" charset="0"/>
              </a:rPr>
              <a:t>databáze DAISIE – invazní druhy v Evropě</a:t>
            </a:r>
          </a:p>
          <a:p>
            <a:r>
              <a:rPr lang="cs-CZ" smtClean="0">
                <a:latin typeface="Cambria" pitchFamily="18" charset="0"/>
              </a:rPr>
              <a:t>83 druhů </a:t>
            </a:r>
          </a:p>
          <a:p>
            <a:pPr lvl="1"/>
            <a:r>
              <a:rPr lang="cs-CZ" smtClean="0">
                <a:latin typeface="Cambria" pitchFamily="18" charset="0"/>
              </a:rPr>
              <a:t>27 jehličnanů, 8 keřů, 49 listnáčů</a:t>
            </a:r>
          </a:p>
          <a:p>
            <a:r>
              <a:rPr lang="cs-CZ" smtClean="0">
                <a:latin typeface="Cambria" pitchFamily="18" charset="0"/>
              </a:rPr>
              <a:t>9 druhů odstraněno pro příliš malý areál (pod 10 000 km</a:t>
            </a:r>
            <a:r>
              <a:rPr lang="cs-CZ" baseline="30000" smtClean="0">
                <a:latin typeface="Cambria" pitchFamily="18" charset="0"/>
              </a:rPr>
              <a:t>2</a:t>
            </a:r>
            <a:r>
              <a:rPr lang="cs-CZ" smtClean="0">
                <a:latin typeface="Cambria" pitchFamily="18" charset="0"/>
              </a:rPr>
              <a:t>)</a:t>
            </a:r>
          </a:p>
          <a:p>
            <a:r>
              <a:rPr lang="cs-CZ" b="1" smtClean="0">
                <a:latin typeface="Cambria" pitchFamily="18" charset="0"/>
              </a:rPr>
              <a:t>74 druhů</a:t>
            </a:r>
          </a:p>
          <a:p>
            <a:pPr lvl="1"/>
            <a:r>
              <a:rPr lang="cs-CZ" smtClean="0">
                <a:latin typeface="Cambria" pitchFamily="18" charset="0"/>
              </a:rPr>
              <a:t>21 jehličnanů, 8 keřů, 46 listnáčů</a:t>
            </a:r>
          </a:p>
          <a:p>
            <a:endParaRPr lang="cs-CZ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891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2005013"/>
            <a:ext cx="2690813" cy="3506787"/>
          </a:xfrm>
        </p:spPr>
      </p:pic>
      <p:pic>
        <p:nvPicPr>
          <p:cNvPr id="38915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549275"/>
            <a:ext cx="29511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7300" y="3757613"/>
            <a:ext cx="297021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KLIMATICKÁ DATA </a:t>
            </a:r>
            <a:endParaRPr lang="cs-CZ" dirty="0"/>
          </a:p>
        </p:txBody>
      </p:sp>
      <p:sp>
        <p:nvSpPr>
          <p:cNvPr id="3993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latin typeface="Cambria" pitchFamily="18" charset="0"/>
              </a:rPr>
              <a:t>databáze WORLDCLIM</a:t>
            </a:r>
          </a:p>
          <a:p>
            <a:r>
              <a:rPr lang="cs-CZ" smtClean="0">
                <a:latin typeface="Cambria" pitchFamily="18" charset="0"/>
              </a:rPr>
              <a:t>bioklimatické proměnné</a:t>
            </a:r>
          </a:p>
          <a:p>
            <a:pPr lvl="1"/>
            <a:r>
              <a:rPr lang="cs-CZ" smtClean="0">
                <a:latin typeface="Cambria" pitchFamily="18" charset="0"/>
              </a:rPr>
              <a:t>19 datasetů – roční trendy, sezónnost, extrémní hodnoty</a:t>
            </a:r>
          </a:p>
          <a:p>
            <a:r>
              <a:rPr lang="cs-CZ" smtClean="0">
                <a:latin typeface="Cambria" pitchFamily="18" charset="0"/>
              </a:rPr>
              <a:t>vybráno 6 datasetů</a:t>
            </a:r>
          </a:p>
          <a:p>
            <a:endParaRPr lang="cs-CZ" smtClean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11188" y="3429000"/>
          <a:ext cx="4052887" cy="2225675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902018"/>
                <a:gridCol w="315118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BIO 1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průměrná roční teplota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BIO 2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průměrný denní rozsah teplot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BIO 3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>
                          <a:latin typeface="Cambria" panose="02040503050406030204" pitchFamily="18" charset="0"/>
                        </a:rPr>
                        <a:t>isotermalita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BIO</a:t>
                      </a:r>
                      <a:r>
                        <a:rPr lang="cs-CZ" baseline="0" dirty="0" smtClean="0">
                          <a:latin typeface="Cambria" panose="02040503050406030204" pitchFamily="18" charset="0"/>
                        </a:rPr>
                        <a:t> 7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roční teplotní rozsah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BIO 12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roční úhrn srážek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BIO 15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Cambria" panose="02040503050406030204" pitchFamily="18" charset="0"/>
                        </a:rPr>
                        <a:t>sezónnost srážek</a:t>
                      </a:r>
                      <a:endParaRPr lang="cs-CZ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ANALOGIE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62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50038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404813"/>
            <a:ext cx="4427537" cy="3321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VYHODNOCENÍ MODELŮ</a:t>
            </a:r>
          </a:p>
        </p:txBody>
      </p:sp>
      <p:sp>
        <p:nvSpPr>
          <p:cNvPr id="4198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latin typeface="Cambria" pitchFamily="18" charset="0"/>
              </a:rPr>
              <a:t>AUC = „Area Under the Curve“</a:t>
            </a:r>
          </a:p>
          <a:p>
            <a:pPr lvl="1"/>
            <a:r>
              <a:rPr lang="cs-CZ" smtClean="0">
                <a:latin typeface="Cambria" pitchFamily="18" charset="0"/>
              </a:rPr>
              <a:t>0,5 – 0,7: žádná či špatná přesnost</a:t>
            </a:r>
          </a:p>
          <a:p>
            <a:pPr lvl="1"/>
            <a:r>
              <a:rPr lang="cs-CZ" smtClean="0">
                <a:latin typeface="Cambria" pitchFamily="18" charset="0"/>
              </a:rPr>
              <a:t>0,7 – 0,9: střední přesnost</a:t>
            </a:r>
          </a:p>
          <a:p>
            <a:pPr lvl="1"/>
            <a:r>
              <a:rPr lang="cs-CZ" smtClean="0">
                <a:latin typeface="Cambria" pitchFamily="18" charset="0"/>
              </a:rPr>
              <a:t>0,9 – 1: výborná přesnost</a:t>
            </a:r>
          </a:p>
        </p:txBody>
      </p:sp>
      <p:pic>
        <p:nvPicPr>
          <p:cNvPr id="41987" name="Picture 2" descr="E:\DIPLOMKA\gis\modely maxent\abiebals\plots\abies_balsamea_r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213100"/>
            <a:ext cx="52657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HLAVNÍ TÉMATA INVAZNÍ EKOLOGIE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latin typeface="Cambria" pitchFamily="18" charset="0"/>
              </a:rPr>
              <a:t>invazivnost druhů</a:t>
            </a:r>
          </a:p>
          <a:p>
            <a:r>
              <a:rPr lang="cs-CZ" smtClean="0">
                <a:latin typeface="Cambria" pitchFamily="18" charset="0"/>
              </a:rPr>
              <a:t>invazibilita společenstev</a:t>
            </a:r>
          </a:p>
          <a:p>
            <a:r>
              <a:rPr lang="cs-CZ" smtClean="0">
                <a:latin typeface="Cambria" pitchFamily="18" charset="0"/>
              </a:rPr>
              <a:t>impakt</a:t>
            </a:r>
          </a:p>
          <a:p>
            <a:r>
              <a:rPr lang="cs-CZ" smtClean="0">
                <a:latin typeface="Cambria" pitchFamily="18" charset="0"/>
              </a:rPr>
              <a:t>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990600"/>
          </a:xfrm>
          <a:solidFill>
            <a:schemeClr val="bg1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Abies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balsamea</a:t>
            </a:r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– jedle balzámová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01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43525" y="1484313"/>
            <a:ext cx="3800475" cy="3960812"/>
          </a:xfrm>
        </p:spPr>
      </p:pic>
      <p:pic>
        <p:nvPicPr>
          <p:cNvPr id="43011" name="Picture 2" descr="E:\DIPLOMKA\gis\modely maxent\abiebals\plots\abies_balsamea_roc.png"/>
          <p:cNvPicPr>
            <a:picLocks noChangeAspect="1" noChangeArrowheads="1"/>
          </p:cNvPicPr>
          <p:nvPr/>
        </p:nvPicPr>
        <p:blipFill>
          <a:blip r:embed="rId3"/>
          <a:srcRect l="-2" r="29677"/>
          <a:stretch>
            <a:fillRect/>
          </a:stretch>
        </p:blipFill>
        <p:spPr bwMode="auto">
          <a:xfrm>
            <a:off x="2987675" y="4265613"/>
            <a:ext cx="1941513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ovéPole 6"/>
          <p:cNvSpPr txBox="1">
            <a:spLocks noChangeArrowheads="1"/>
          </p:cNvSpPr>
          <p:nvPr/>
        </p:nvSpPr>
        <p:spPr bwMode="auto">
          <a:xfrm>
            <a:off x="3235325" y="6126163"/>
            <a:ext cx="1446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AUC =</a:t>
            </a:r>
            <a:r>
              <a:rPr lang="cs-CZ">
                <a:latin typeface="Cambria" pitchFamily="18" charset="0"/>
              </a:rPr>
              <a:t> 0,806</a:t>
            </a:r>
            <a:r>
              <a:rPr lang="en-US">
                <a:latin typeface="Cambria" pitchFamily="18" charset="0"/>
              </a:rPr>
              <a:t> </a:t>
            </a:r>
            <a:endParaRPr lang="cs-CZ">
              <a:latin typeface="Cambria" pitchFamily="18" charset="0"/>
            </a:endParaRPr>
          </a:p>
        </p:txBody>
      </p:sp>
      <p:pic>
        <p:nvPicPr>
          <p:cNvPr id="4301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4300" y="1557338"/>
            <a:ext cx="26066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50" y="1557338"/>
            <a:ext cx="2443163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50" y="4897438"/>
            <a:ext cx="244316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Abies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balsamea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– jedle balzámová</a:t>
            </a:r>
            <a:endParaRPr lang="cs-CZ" dirty="0"/>
          </a:p>
        </p:txBody>
      </p:sp>
      <p:pic>
        <p:nvPicPr>
          <p:cNvPr id="4403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230313"/>
            <a:ext cx="5400675" cy="5627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i="1" smtClean="0">
                <a:latin typeface="Calibri" pitchFamily="34" charset="0"/>
              </a:rPr>
              <a:t>Abies concolor </a:t>
            </a:r>
            <a:r>
              <a:rPr lang="en-US" smtClean="0">
                <a:latin typeface="Calibri" pitchFamily="34" charset="0"/>
              </a:rPr>
              <a:t>– jedle oj</a:t>
            </a:r>
            <a:r>
              <a:rPr lang="cs-CZ" smtClean="0">
                <a:latin typeface="Calibri" pitchFamily="34" charset="0"/>
              </a:rPr>
              <a:t>íněná</a:t>
            </a:r>
            <a:endParaRPr lang="cs-CZ" i="1" smtClean="0">
              <a:latin typeface="Calibri" pitchFamily="34" charset="0"/>
            </a:endParaRPr>
          </a:p>
        </p:txBody>
      </p:sp>
      <p:pic>
        <p:nvPicPr>
          <p:cNvPr id="4505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67338" y="1524000"/>
            <a:ext cx="3776662" cy="3935413"/>
          </a:xfrm>
        </p:spPr>
      </p:pic>
      <p:pic>
        <p:nvPicPr>
          <p:cNvPr id="45059" name="Picture 2" descr="E:\DIPLOMKA\gis\modely maxent\abieconc\plots\abies_concolor_roc.png"/>
          <p:cNvPicPr>
            <a:picLocks noChangeAspect="1" noChangeArrowheads="1"/>
          </p:cNvPicPr>
          <p:nvPr/>
        </p:nvPicPr>
        <p:blipFill>
          <a:blip r:embed="rId3"/>
          <a:srcRect r="28835"/>
          <a:stretch>
            <a:fillRect/>
          </a:stretch>
        </p:blipFill>
        <p:spPr bwMode="auto">
          <a:xfrm>
            <a:off x="2987675" y="4265613"/>
            <a:ext cx="22494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ovéPole 5"/>
          <p:cNvSpPr txBox="1">
            <a:spLocks noChangeArrowheads="1"/>
          </p:cNvSpPr>
          <p:nvPr/>
        </p:nvSpPr>
        <p:spPr bwMode="auto">
          <a:xfrm>
            <a:off x="3389313" y="6375400"/>
            <a:ext cx="1446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AUC =</a:t>
            </a:r>
            <a:r>
              <a:rPr lang="cs-CZ">
                <a:latin typeface="Cambria" pitchFamily="18" charset="0"/>
              </a:rPr>
              <a:t> 0,980</a:t>
            </a:r>
            <a:r>
              <a:rPr lang="en-US">
                <a:latin typeface="Cambria" pitchFamily="18" charset="0"/>
              </a:rPr>
              <a:t> </a:t>
            </a:r>
            <a:endParaRPr lang="cs-CZ">
              <a:latin typeface="Cambria" pitchFamily="18" charset="0"/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524000"/>
            <a:ext cx="264636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838" y="5146675"/>
            <a:ext cx="21605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Obrázek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0" y="1524000"/>
            <a:ext cx="250983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304925"/>
            <a:ext cx="5329237" cy="5553075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i="1" smtClean="0">
                <a:latin typeface="Calibri" pitchFamily="34" charset="0"/>
              </a:rPr>
              <a:t>Abies concolor </a:t>
            </a:r>
            <a:r>
              <a:rPr lang="en-US" smtClean="0">
                <a:latin typeface="Calibri" pitchFamily="34" charset="0"/>
              </a:rPr>
              <a:t>– jedle oj</a:t>
            </a:r>
            <a:r>
              <a:rPr lang="cs-CZ" smtClean="0">
                <a:latin typeface="Calibri" pitchFamily="34" charset="0"/>
              </a:rPr>
              <a:t>íněná</a:t>
            </a:r>
            <a:endParaRPr lang="cs-CZ" i="1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Populus</a:t>
            </a:r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trichocarpa</a:t>
            </a:r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– topol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chlupatoplodý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557338"/>
            <a:ext cx="2808288" cy="3368675"/>
          </a:xfrm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5002213"/>
            <a:ext cx="2232025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Obráze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557338"/>
            <a:ext cx="24971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Obrázek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0663" y="1557338"/>
            <a:ext cx="3843337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4" descr="E:\DIPLOMKA\gis\modely maxent\poputric\plots\populus_trichocarpa_roc.png"/>
          <p:cNvPicPr>
            <a:picLocks noChangeAspect="1" noChangeArrowheads="1"/>
          </p:cNvPicPr>
          <p:nvPr/>
        </p:nvPicPr>
        <p:blipFill>
          <a:blip r:embed="rId6"/>
          <a:srcRect r="28142"/>
          <a:stretch>
            <a:fillRect/>
          </a:stretch>
        </p:blipFill>
        <p:spPr bwMode="auto">
          <a:xfrm>
            <a:off x="3335338" y="4237038"/>
            <a:ext cx="21494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ovéPole 8"/>
          <p:cNvSpPr txBox="1">
            <a:spLocks noChangeArrowheads="1"/>
          </p:cNvSpPr>
          <p:nvPr/>
        </p:nvSpPr>
        <p:spPr bwMode="auto">
          <a:xfrm>
            <a:off x="3687763" y="6375400"/>
            <a:ext cx="144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AUC =</a:t>
            </a:r>
            <a:r>
              <a:rPr lang="cs-CZ">
                <a:latin typeface="Cambria" pitchFamily="18" charset="0"/>
              </a:rPr>
              <a:t> 0,897</a:t>
            </a:r>
            <a:r>
              <a:rPr lang="en-US">
                <a:latin typeface="Cambria" pitchFamily="18" charset="0"/>
              </a:rPr>
              <a:t> </a:t>
            </a:r>
            <a:endParaRPr lang="cs-CZ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1268413"/>
            <a:ext cx="5365750" cy="5589587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Populus</a:t>
            </a:r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trichocarpa</a:t>
            </a:r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– topol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chlupatoplodý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781300"/>
            <a:ext cx="8229600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cs-CZ" smtClean="0">
                <a:latin typeface="Calibri" pitchFamily="34" charset="0"/>
              </a:rPr>
              <a:t>DĚKUJI ZA POZORNOST.</a:t>
            </a:r>
          </a:p>
        </p:txBody>
      </p:sp>
      <p:sp>
        <p:nvSpPr>
          <p:cNvPr id="4915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4460875"/>
            <a:ext cx="281622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latin typeface="Cambria" pitchFamily="18" charset="0"/>
              </a:rPr>
              <a:t>původní druh</a:t>
            </a:r>
          </a:p>
          <a:p>
            <a:r>
              <a:rPr lang="cs-CZ" smtClean="0">
                <a:latin typeface="Cambria" pitchFamily="18" charset="0"/>
              </a:rPr>
              <a:t>nepůvodní druh</a:t>
            </a:r>
          </a:p>
          <a:p>
            <a:pPr lvl="1"/>
            <a:r>
              <a:rPr lang="cs-CZ" smtClean="0">
                <a:latin typeface="Cambria" pitchFamily="18" charset="0"/>
              </a:rPr>
              <a:t>přechodně zavlečený</a:t>
            </a:r>
          </a:p>
          <a:p>
            <a:pPr lvl="1"/>
            <a:r>
              <a:rPr lang="cs-CZ" smtClean="0">
                <a:latin typeface="Cambria" pitchFamily="18" charset="0"/>
              </a:rPr>
              <a:t>naturalizovaný</a:t>
            </a:r>
          </a:p>
          <a:p>
            <a:pPr lvl="1"/>
            <a:r>
              <a:rPr lang="cs-CZ" smtClean="0">
                <a:latin typeface="Cambria" pitchFamily="18" charset="0"/>
              </a:rPr>
              <a:t>invazivní</a:t>
            </a:r>
          </a:p>
          <a:p>
            <a:r>
              <a:rPr lang="cs-CZ" smtClean="0">
                <a:latin typeface="Cambria" pitchFamily="18" charset="0"/>
              </a:rPr>
              <a:t>archeofyt</a:t>
            </a:r>
          </a:p>
          <a:p>
            <a:r>
              <a:rPr lang="cs-CZ" smtClean="0">
                <a:latin typeface="Cambria" pitchFamily="18" charset="0"/>
              </a:rPr>
              <a:t>neofyt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57200"/>
            <a:ext cx="36861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0" y="3068638"/>
            <a:ext cx="25273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5588" y="3049588"/>
            <a:ext cx="2538412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ovéPole 3"/>
          <p:cNvSpPr txBox="1">
            <a:spLocks noChangeArrowheads="1"/>
          </p:cNvSpPr>
          <p:nvPr/>
        </p:nvSpPr>
        <p:spPr bwMode="auto">
          <a:xfrm>
            <a:off x="5364163" y="457200"/>
            <a:ext cx="1233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chemeClr val="bg1"/>
                </a:solidFill>
                <a:latin typeface="Cambria" pitchFamily="18" charset="0"/>
              </a:rPr>
              <a:t>F. sylvatica</a:t>
            </a:r>
          </a:p>
        </p:txBody>
      </p:sp>
      <p:sp>
        <p:nvSpPr>
          <p:cNvPr id="16392" name="TextovéPole 10"/>
          <p:cNvSpPr txBox="1">
            <a:spLocks noChangeArrowheads="1"/>
          </p:cNvSpPr>
          <p:nvPr/>
        </p:nvSpPr>
        <p:spPr bwMode="auto">
          <a:xfrm>
            <a:off x="6597650" y="6507163"/>
            <a:ext cx="1719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chemeClr val="bg1"/>
                </a:solidFill>
                <a:latin typeface="Cambria" pitchFamily="18" charset="0"/>
              </a:rPr>
              <a:t>R. pseudoacacia</a:t>
            </a:r>
          </a:p>
        </p:txBody>
      </p:sp>
      <p:sp>
        <p:nvSpPr>
          <p:cNvPr id="16393" name="TextovéPole 11"/>
          <p:cNvSpPr txBox="1">
            <a:spLocks noChangeArrowheads="1"/>
          </p:cNvSpPr>
          <p:nvPr/>
        </p:nvSpPr>
        <p:spPr bwMode="auto">
          <a:xfrm>
            <a:off x="3683000" y="2681288"/>
            <a:ext cx="2173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>
                <a:solidFill>
                  <a:schemeClr val="tx2"/>
                </a:solidFill>
                <a:latin typeface="Cambria" pitchFamily="18" charset="0"/>
              </a:rPr>
              <a:t>A. saccharinum</a:t>
            </a:r>
          </a:p>
        </p:txBody>
      </p:sp>
      <p:sp>
        <p:nvSpPr>
          <p:cNvPr id="16394" name="TextovéPole 12"/>
          <p:cNvSpPr txBox="1">
            <a:spLocks noChangeArrowheads="1"/>
          </p:cNvSpPr>
          <p:nvPr/>
        </p:nvSpPr>
        <p:spPr bwMode="auto">
          <a:xfrm>
            <a:off x="460375" y="6437313"/>
            <a:ext cx="113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mbria" pitchFamily="18" charset="0"/>
              </a:rPr>
              <a:t>H. annuus</a:t>
            </a:r>
          </a:p>
        </p:txBody>
      </p:sp>
      <p:sp>
        <p:nvSpPr>
          <p:cNvPr id="16395" name="AutoShape 2" descr="Výsledek obrázku pro helianthus annu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396" name="AutoShape 4" descr="Výsledek obrázku pro helianthus annuus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" y="2152650"/>
            <a:ext cx="4067175" cy="3051175"/>
          </a:xfrm>
        </p:spPr>
      </p:pic>
      <p:sp>
        <p:nvSpPr>
          <p:cNvPr id="17411" name="TextovéPole 5"/>
          <p:cNvSpPr txBox="1">
            <a:spLocks noChangeArrowheads="1"/>
          </p:cNvSpPr>
          <p:nvPr/>
        </p:nvSpPr>
        <p:spPr bwMode="auto">
          <a:xfrm>
            <a:off x="0" y="4808538"/>
            <a:ext cx="1036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chemeClr val="bg1"/>
                </a:solidFill>
                <a:latin typeface="Cambria" pitchFamily="18" charset="0"/>
              </a:rPr>
              <a:t>R. villosa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2138363"/>
            <a:ext cx="456723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ovéPole 7"/>
          <p:cNvSpPr txBox="1">
            <a:spLocks noChangeArrowheads="1"/>
          </p:cNvSpPr>
          <p:nvPr/>
        </p:nvSpPr>
        <p:spPr bwMode="auto">
          <a:xfrm>
            <a:off x="4567238" y="4791075"/>
            <a:ext cx="1028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chemeClr val="bg1"/>
                </a:solidFill>
                <a:latin typeface="Cambria" pitchFamily="18" charset="0"/>
              </a:rPr>
              <a:t>P. rhoeas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792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404813"/>
            <a:ext cx="8605838" cy="6453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INVAZIVNOST DRUHŮ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doba zavlečení </a:t>
            </a:r>
            <a:r>
              <a:rPr lang="cs-CZ" dirty="0" smtClean="0">
                <a:latin typeface="Cambria" panose="02040503050406030204" pitchFamily="18" charset="0"/>
              </a:rPr>
              <a:t>– čím déle je druh v území, tím je vyšší pravděpodobnost, že se stane invazním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schopnost šíření na velké vzdálenosti</a:t>
            </a:r>
            <a:r>
              <a:rPr lang="cs-CZ" dirty="0" smtClean="0">
                <a:latin typeface="Cambria" panose="02040503050406030204" pitchFamily="18" charset="0"/>
              </a:rPr>
              <a:t> – invaze se šíří rychleji než přirozená migrace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hypotéza úniku před nepřáteli </a:t>
            </a:r>
            <a:r>
              <a:rPr lang="cs-CZ" dirty="0" smtClean="0">
                <a:latin typeface="Cambria" panose="02040503050406030204" pitchFamily="18" charset="0"/>
              </a:rPr>
              <a:t>– v nepůvodním areálu mají druhy méně specializovaných nepřátel</a:t>
            </a: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latin typeface="Calibri" pitchFamily="34" charset="0"/>
              </a:rPr>
              <a:t>INVAZIBILITA SPOLEČENSTEV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přísun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diaspor </a:t>
            </a:r>
            <a:r>
              <a:rPr lang="cs-CZ" dirty="0" smtClean="0">
                <a:latin typeface="Cambria" panose="02040503050406030204" pitchFamily="18" charset="0"/>
              </a:rPr>
              <a:t>– počet semen nebo plodů vstupujících do společenstva či na dané území</a:t>
            </a:r>
            <a:endParaRPr lang="cs-CZ" dirty="0">
              <a:latin typeface="Cambria" panose="02040503050406030204" pitchFamily="18" charset="0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h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ypotéza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biologické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odolnosti </a:t>
            </a:r>
            <a:r>
              <a:rPr lang="cs-CZ" dirty="0" smtClean="0">
                <a:latin typeface="Cambria" panose="02040503050406030204" pitchFamily="18" charset="0"/>
              </a:rPr>
              <a:t>– při větším množství druhů se zvyšuje mezidruhová </a:t>
            </a:r>
            <a:r>
              <a:rPr lang="cs-CZ" dirty="0" err="1" smtClean="0">
                <a:latin typeface="Cambria" panose="02040503050406030204" pitchFamily="18" charset="0"/>
              </a:rPr>
              <a:t>kompetice</a:t>
            </a:r>
            <a:r>
              <a:rPr lang="cs-CZ" dirty="0" smtClean="0">
                <a:latin typeface="Cambria" panose="02040503050406030204" pitchFamily="18" charset="0"/>
              </a:rPr>
              <a:t>, což vede k nižší pravděpodobnosti invaze</a:t>
            </a:r>
            <a:endParaRPr lang="cs-CZ" dirty="0">
              <a:latin typeface="Cambria" panose="02040503050406030204" pitchFamily="18" charset="0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„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invasional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meltdown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“ </a:t>
            </a:r>
            <a:r>
              <a:rPr lang="cs-CZ" dirty="0" smtClean="0">
                <a:latin typeface="Cambria" panose="02040503050406030204" pitchFamily="18" charset="0"/>
              </a:rPr>
              <a:t>- mutualismus</a:t>
            </a:r>
            <a:endParaRPr lang="cs-CZ" dirty="0">
              <a:latin typeface="Cambria" panose="02040503050406030204" pitchFamily="18" charset="0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teorie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fluktuace dostupnosti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zdrojů </a:t>
            </a:r>
            <a:r>
              <a:rPr lang="cs-CZ" dirty="0" smtClean="0">
                <a:latin typeface="Cambria" panose="02040503050406030204" pitchFamily="18" charset="0"/>
              </a:rPr>
              <a:t>– s rostoucím množstvím volných zdrojů roste také </a:t>
            </a:r>
            <a:r>
              <a:rPr lang="cs-CZ" dirty="0" err="1" smtClean="0">
                <a:latin typeface="Cambria" panose="02040503050406030204" pitchFamily="18" charset="0"/>
              </a:rPr>
              <a:t>invazibilita</a:t>
            </a:r>
            <a:endParaRPr lang="cs-CZ" dirty="0">
              <a:latin typeface="Cambria" panose="02040503050406030204" pitchFamily="18" charset="0"/>
            </a:endParaRPr>
          </a:p>
          <a:p>
            <a:pPr marL="182880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IMPAKT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0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5888"/>
            <a:ext cx="8496300" cy="4214812"/>
          </a:xfrm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11675"/>
            <a:ext cx="313213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Výsledek obrázku pro rumex alpin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5350" y="448151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4181475"/>
            <a:ext cx="201612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4047</TotalTime>
  <Words>610</Words>
  <Application>Microsoft Office PowerPoint</Application>
  <PresentationFormat>Předvádění na obrazovce (4:3)</PresentationFormat>
  <Paragraphs>136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Šablona návrhu</vt:lpstr>
      </vt:variant>
      <vt:variant>
        <vt:i4>5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Calibri</vt:lpstr>
      <vt:lpstr>Cambria</vt:lpstr>
      <vt:lpstr>Přehlednost</vt:lpstr>
      <vt:lpstr>Přehlednost</vt:lpstr>
      <vt:lpstr>Přehlednost</vt:lpstr>
      <vt:lpstr>Přehlednost</vt:lpstr>
      <vt:lpstr>Přehlednost</vt:lpstr>
      <vt:lpstr>ÚVOD DO INVAZNÍ EKOLOGIE A  MODELOVÁNÍ ROZŠÍŘENÍ DRUHŮ</vt:lpstr>
      <vt:lpstr>INVAZNÍ EKOLOGIE</vt:lpstr>
      <vt:lpstr>HLAVNÍ TÉMATA INVAZNÍ EKOLOGIE</vt:lpstr>
      <vt:lpstr>TERMINOLOGIE</vt:lpstr>
      <vt:lpstr>Snímek 5</vt:lpstr>
      <vt:lpstr>Snímek 6</vt:lpstr>
      <vt:lpstr>INVAZIVNOST DRUHŮ</vt:lpstr>
      <vt:lpstr>INVAZIBILITA SPOLEČENSTEV</vt:lpstr>
      <vt:lpstr>IMPAKT</vt:lpstr>
      <vt:lpstr>Snímek 10</vt:lpstr>
      <vt:lpstr>NEPŮVODNÍ FLÓRA EVROPY</vt:lpstr>
      <vt:lpstr>NEPŮVODNÍ FLÓRA EVROPY</vt:lpstr>
      <vt:lpstr>NEPŮVODNÍ FLÓRA EVROPY</vt:lpstr>
      <vt:lpstr>NEPŮVODNÍ FLÓRA ČR</vt:lpstr>
      <vt:lpstr>NEPŮVODNÍ FLÓRA ČR</vt:lpstr>
      <vt:lpstr>NEPŮVODNÍ FLÓRA ČR</vt:lpstr>
      <vt:lpstr>MODELOVÁNÍ ROZŠÍŘENÍ DRUHŮ</vt:lpstr>
      <vt:lpstr>SDMs (Species Distribution Models)</vt:lpstr>
      <vt:lpstr>TEORIE ENVIRONMENTÁLNÍ NIKY</vt:lpstr>
      <vt:lpstr>NA CO SI DÁT POZOR</vt:lpstr>
      <vt:lpstr>MAXENT</vt:lpstr>
      <vt:lpstr>Snímek 22</vt:lpstr>
      <vt:lpstr>Snímek 23</vt:lpstr>
      <vt:lpstr>DIPLOMOVÁ PRÁCE</vt:lpstr>
      <vt:lpstr>DATA O VÝSKYTU DRUHŮ </vt:lpstr>
      <vt:lpstr>Snímek 26</vt:lpstr>
      <vt:lpstr>KLIMATICKÁ DATA </vt:lpstr>
      <vt:lpstr>ANALOGIE</vt:lpstr>
      <vt:lpstr>VYHODNOCENÍ MODELŮ</vt:lpstr>
      <vt:lpstr>Abies balsamea – jedle balzámová</vt:lpstr>
      <vt:lpstr>Abies balsamea – jedle balzámová</vt:lpstr>
      <vt:lpstr>Abies concolor – jedle ojíněná</vt:lpstr>
      <vt:lpstr>Abies concolor – jedle ojíněná</vt:lpstr>
      <vt:lpstr>Populus trichocarpa – topol chlupatoplodý</vt:lpstr>
      <vt:lpstr>Populus trichocarpa – topol chlupatoplodý</vt:lpstr>
      <vt:lpstr>DĚKUJI ZA POZORNOST.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Martinka</dc:creator>
  <cp:lastModifiedBy>Rudolf Brazdil</cp:lastModifiedBy>
  <cp:revision>121</cp:revision>
  <dcterms:created xsi:type="dcterms:W3CDTF">2017-04-03T09:24:30Z</dcterms:created>
  <dcterms:modified xsi:type="dcterms:W3CDTF">2017-04-14T14:07:57Z</dcterms:modified>
</cp:coreProperties>
</file>