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9" r:id="rId4"/>
    <p:sldId id="262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58" r:id="rId1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4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32136-CE39-49FB-8C6E-73EEEC3BA62E}" type="datetimeFigureOut">
              <a:rPr lang="cs-CZ" smtClean="0"/>
              <a:t>22.3.2017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79596-837C-4460-8041-0F891172F3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9422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32136-CE39-49FB-8C6E-73EEEC3BA62E}" type="datetimeFigureOut">
              <a:rPr lang="cs-CZ" smtClean="0"/>
              <a:t>22.3.2017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79596-837C-4460-8041-0F891172F3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9002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32136-CE39-49FB-8C6E-73EEEC3BA62E}" type="datetimeFigureOut">
              <a:rPr lang="cs-CZ" smtClean="0"/>
              <a:t>22.3.2017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79596-837C-4460-8041-0F891172F3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4964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32136-CE39-49FB-8C6E-73EEEC3BA62E}" type="datetimeFigureOut">
              <a:rPr lang="cs-CZ" smtClean="0"/>
              <a:t>22.3.2017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79596-837C-4460-8041-0F891172F3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4811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32136-CE39-49FB-8C6E-73EEEC3BA62E}" type="datetimeFigureOut">
              <a:rPr lang="cs-CZ" smtClean="0"/>
              <a:t>22.3.2017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79596-837C-4460-8041-0F891172F3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8041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32136-CE39-49FB-8C6E-73EEEC3BA62E}" type="datetimeFigureOut">
              <a:rPr lang="cs-CZ" smtClean="0"/>
              <a:t>22.3.2017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79596-837C-4460-8041-0F891172F3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6447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32136-CE39-49FB-8C6E-73EEEC3BA62E}" type="datetimeFigureOut">
              <a:rPr lang="cs-CZ" smtClean="0"/>
              <a:t>22.3.2017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79596-837C-4460-8041-0F891172F3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1227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32136-CE39-49FB-8C6E-73EEEC3BA62E}" type="datetimeFigureOut">
              <a:rPr lang="cs-CZ" smtClean="0"/>
              <a:t>22.3.2017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79596-837C-4460-8041-0F891172F3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729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32136-CE39-49FB-8C6E-73EEEC3BA62E}" type="datetimeFigureOut">
              <a:rPr lang="cs-CZ" smtClean="0"/>
              <a:t>22.3.2017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79596-837C-4460-8041-0F891172F3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2158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32136-CE39-49FB-8C6E-73EEEC3BA62E}" type="datetimeFigureOut">
              <a:rPr lang="cs-CZ" smtClean="0"/>
              <a:t>22.3.2017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79596-837C-4460-8041-0F891172F3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290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32136-CE39-49FB-8C6E-73EEEC3BA62E}" type="datetimeFigureOut">
              <a:rPr lang="cs-CZ" smtClean="0"/>
              <a:t>22.3.2017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79596-837C-4460-8041-0F891172F3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1297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32136-CE39-49FB-8C6E-73EEEC3BA62E}" type="datetimeFigureOut">
              <a:rPr lang="cs-CZ" smtClean="0"/>
              <a:t>22.3.2017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79596-837C-4460-8041-0F891172F3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1669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0" y="584775"/>
            <a:ext cx="72151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Přistroj:	</a:t>
            </a:r>
            <a:r>
              <a:rPr lang="cs-CZ" sz="2400" b="1" dirty="0" err="1" smtClean="0"/>
              <a:t>Leica</a:t>
            </a:r>
            <a:r>
              <a:rPr lang="cs-CZ" sz="2400" b="1" dirty="0" smtClean="0"/>
              <a:t> </a:t>
            </a:r>
            <a:r>
              <a:rPr lang="cs-CZ" sz="2400" b="1" dirty="0" err="1"/>
              <a:t>Viva</a:t>
            </a:r>
            <a:r>
              <a:rPr lang="cs-CZ" sz="2400" b="1" dirty="0"/>
              <a:t> </a:t>
            </a:r>
            <a:r>
              <a:rPr lang="cs-CZ" sz="2400" b="1" dirty="0" err="1"/>
              <a:t>NetRover</a:t>
            </a:r>
            <a:r>
              <a:rPr lang="cs-CZ" sz="2400" b="1" dirty="0"/>
              <a:t> </a:t>
            </a:r>
            <a:r>
              <a:rPr lang="cs-CZ" sz="2400" b="1" dirty="0" smtClean="0"/>
              <a:t>GS08</a:t>
            </a:r>
          </a:p>
          <a:p>
            <a:r>
              <a:rPr lang="cs-CZ" sz="2400" dirty="0" smtClean="0"/>
              <a:t>Výstup:	seznam souřadnic v textovém souboru</a:t>
            </a:r>
            <a:endParaRPr lang="cs-CZ" sz="24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1" y="0"/>
            <a:ext cx="7215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GNSS [</a:t>
            </a:r>
            <a:r>
              <a:rPr lang="cs-CZ" sz="3200" b="1" dirty="0" err="1" smtClean="0"/>
              <a:t>Global</a:t>
            </a:r>
            <a:r>
              <a:rPr lang="cs-CZ" sz="3200" b="1" dirty="0" smtClean="0"/>
              <a:t> </a:t>
            </a:r>
            <a:r>
              <a:rPr lang="cs-CZ" sz="3200" b="1" dirty="0" err="1" smtClean="0"/>
              <a:t>Navigation</a:t>
            </a:r>
            <a:r>
              <a:rPr lang="cs-CZ" sz="3200" b="1" dirty="0" smtClean="0"/>
              <a:t> </a:t>
            </a:r>
            <a:r>
              <a:rPr lang="cs-CZ" sz="3200" b="1" dirty="0" err="1" smtClean="0"/>
              <a:t>Satellite</a:t>
            </a:r>
            <a:r>
              <a:rPr lang="cs-CZ" sz="3200" b="1" dirty="0" smtClean="0"/>
              <a:t> </a:t>
            </a:r>
            <a:r>
              <a:rPr lang="cs-CZ" sz="3200" b="1" dirty="0" err="1" smtClean="0"/>
              <a:t>System</a:t>
            </a:r>
            <a:r>
              <a:rPr lang="cs-CZ" sz="3200" b="1" dirty="0" smtClean="0"/>
              <a:t>]</a:t>
            </a:r>
          </a:p>
        </p:txBody>
      </p:sp>
      <p:graphicFrame>
        <p:nvGraphicFramePr>
          <p:cNvPr id="8" name="Tabulk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50338"/>
              </p:ext>
            </p:extLst>
          </p:nvPr>
        </p:nvGraphicFramePr>
        <p:xfrm>
          <a:off x="92501" y="1756426"/>
          <a:ext cx="6412002" cy="46981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6679"/>
                <a:gridCol w="347173"/>
                <a:gridCol w="794467"/>
                <a:gridCol w="596029"/>
                <a:gridCol w="661116"/>
                <a:gridCol w="400766"/>
                <a:gridCol w="388003"/>
                <a:gridCol w="290340"/>
                <a:gridCol w="415054"/>
                <a:gridCol w="627779"/>
                <a:gridCol w="500779"/>
                <a:gridCol w="673817"/>
              </a:tblGrid>
              <a:tr h="15004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spc="-100" baseline="0" dirty="0">
                          <a:effectLst/>
                        </a:rPr>
                        <a:t>Bod</a:t>
                      </a:r>
                      <a:endParaRPr lang="cs-CZ" sz="1400" b="1" i="0" u="none" strike="noStrike" spc="-100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spc="-100" baseline="0" dirty="0" err="1">
                          <a:effectLst/>
                        </a:rPr>
                        <a:t>Trida</a:t>
                      </a:r>
                      <a:endParaRPr lang="cs-CZ" sz="1400" b="1" i="0" u="none" strike="noStrike" spc="-100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spc="-100" baseline="0" dirty="0" err="1">
                          <a:effectLst/>
                        </a:rPr>
                        <a:t>Podtr</a:t>
                      </a:r>
                      <a:endParaRPr lang="cs-CZ" sz="1400" b="1" i="0" u="none" strike="noStrike" spc="-100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spc="-100" baseline="0" dirty="0">
                          <a:effectLst/>
                        </a:rPr>
                        <a:t>Y</a:t>
                      </a:r>
                      <a:endParaRPr lang="cs-CZ" sz="1400" b="1" i="0" u="none" strike="noStrike" spc="-100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spc="-100" baseline="0" dirty="0">
                          <a:effectLst/>
                        </a:rPr>
                        <a:t>X</a:t>
                      </a:r>
                      <a:endParaRPr lang="cs-CZ" sz="1400" b="1" i="0" u="none" strike="noStrike" spc="-100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spc="-100" baseline="0" dirty="0">
                          <a:effectLst/>
                        </a:rPr>
                        <a:t>H</a:t>
                      </a:r>
                      <a:endParaRPr lang="cs-CZ" sz="1400" b="1" i="0" u="none" strike="noStrike" spc="-100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spc="-100" baseline="0">
                          <a:effectLst/>
                        </a:rPr>
                        <a:t>H-ant</a:t>
                      </a:r>
                      <a:endParaRPr lang="cs-CZ" sz="1400" b="1" i="0" u="none" strike="noStrike" spc="-100" baseline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spc="-100" baseline="0">
                          <a:effectLst/>
                        </a:rPr>
                        <a:t>Obs</a:t>
                      </a:r>
                      <a:endParaRPr lang="cs-CZ" sz="1400" b="1" i="0" u="none" strike="noStrike" spc="-100" baseline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spc="-100" baseline="0" dirty="0">
                          <a:effectLst/>
                        </a:rPr>
                        <a:t>PDOP</a:t>
                      </a:r>
                      <a:endParaRPr lang="cs-CZ" sz="1400" b="1" i="0" u="none" strike="noStrike" spc="-100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spc="-100" baseline="0" dirty="0">
                          <a:effectLst/>
                        </a:rPr>
                        <a:t>Datum</a:t>
                      </a:r>
                      <a:endParaRPr lang="cs-CZ" sz="1400" b="1" i="0" u="none" strike="noStrike" spc="-100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spc="-100" baseline="0" dirty="0" err="1">
                          <a:effectLst/>
                        </a:rPr>
                        <a:t>Cas</a:t>
                      </a:r>
                      <a:endParaRPr lang="cs-CZ" sz="1400" b="1" i="0" u="none" strike="noStrike" spc="-100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spc="-100" baseline="0" dirty="0" err="1">
                          <a:effectLst/>
                        </a:rPr>
                        <a:t>Mountp</a:t>
                      </a:r>
                      <a:r>
                        <a:rPr lang="cs-CZ" sz="1400" b="1" u="none" strike="noStrike" spc="-100" baseline="0" dirty="0">
                          <a:effectLst/>
                        </a:rPr>
                        <a:t>.</a:t>
                      </a:r>
                      <a:endParaRPr lang="cs-CZ" sz="1400" b="1" i="0" u="none" strike="noStrike" spc="-100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004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RTCM-</a:t>
                      </a:r>
                      <a:r>
                        <a:rPr lang="cs-CZ" sz="1000" u="none" strike="noStrike" dirty="0" err="1">
                          <a:effectLst/>
                        </a:rPr>
                        <a:t>Ref</a:t>
                      </a:r>
                      <a:r>
                        <a:rPr lang="cs-CZ" sz="1000" u="none" strike="noStrike" dirty="0">
                          <a:effectLst/>
                        </a:rPr>
                        <a:t> 74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RE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 err="1">
                          <a:effectLst/>
                        </a:rPr>
                        <a:t>Fixni</a:t>
                      </a:r>
                      <a:r>
                        <a:rPr lang="cs-CZ" sz="1000" u="none" strike="noStrike" dirty="0">
                          <a:effectLst/>
                        </a:rPr>
                        <a:t> (</a:t>
                      </a:r>
                      <a:r>
                        <a:rPr lang="cs-CZ" sz="1000" u="none" strike="noStrike" dirty="0" err="1">
                          <a:effectLst/>
                        </a:rPr>
                        <a:t>Poz</a:t>
                      </a:r>
                      <a:r>
                        <a:rPr lang="cs-CZ" sz="1000" u="none" strike="noStrike" dirty="0">
                          <a:effectLst/>
                        </a:rPr>
                        <a:t> a H) 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 dirty="0">
                          <a:effectLst/>
                        </a:rPr>
                        <a:t>599131,62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 dirty="0">
                          <a:effectLst/>
                        </a:rPr>
                        <a:t>1159442,07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279,58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--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--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--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17.03.2017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10:46:13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--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004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M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GNSS </a:t>
                      </a:r>
                      <a:r>
                        <a:rPr lang="cs-CZ" sz="1000" u="none" strike="noStrike" dirty="0" err="1">
                          <a:effectLst/>
                        </a:rPr>
                        <a:t>fixovano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599411,78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1141750,92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341,66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1,5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17.03.2017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10:47:59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MAXC-GG_L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004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4002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M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GNSS fixovano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599372,14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1141770,95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352,36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0,25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1,3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17.03.2017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11:18:54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MAXC-GG_L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004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0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M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GNSS fixovano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599411,74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 dirty="0">
                          <a:effectLst/>
                        </a:rPr>
                        <a:t>1141750,90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341,67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1,9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17.03.2017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11:22:56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MAXC-GG_L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004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12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M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GNSS fixovano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599401,41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 dirty="0">
                          <a:effectLst/>
                        </a:rPr>
                        <a:t>1141755,87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344,23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1,9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17.03.2017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11:23:54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MAXC-GG_L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004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24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M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GNSS fixovano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599390,88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 dirty="0">
                          <a:effectLst/>
                        </a:rPr>
                        <a:t>1141760,62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346,79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1,9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17.03.2017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11:24:56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MAXC-GG_L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004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36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M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GNSS fixovano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599380,18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 dirty="0">
                          <a:effectLst/>
                        </a:rPr>
                        <a:t>1141765,40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349,32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1,9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17.03.2017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11:25:49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MAXC-GG_L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004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48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M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GNSS fixovano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599370,08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 dirty="0">
                          <a:effectLst/>
                        </a:rPr>
                        <a:t>1141771,38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351,57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1,9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17.03.2017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11:26:26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MAXC-GG_L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004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60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M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GNSS fixovano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599360,41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 dirty="0">
                          <a:effectLst/>
                        </a:rPr>
                        <a:t>1141777,07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355,03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1,9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17.03.2017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11:27:09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MAXC-GG_L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004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72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M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GNSS fixovano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599350,01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 dirty="0">
                          <a:effectLst/>
                        </a:rPr>
                        <a:t>1141782,35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357,38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1,9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17.03.2017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11:27:46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MAXC-GG_L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004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84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M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GNSS fixovano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599339,96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 dirty="0">
                          <a:effectLst/>
                        </a:rPr>
                        <a:t>1141787,86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360,12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17.03.2017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11:28:22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MAXC-GG_L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004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96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M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GNSS fixovano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599329,48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 dirty="0">
                          <a:effectLst/>
                        </a:rPr>
                        <a:t>1141793,35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361,87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1,9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17.03.2017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11:28:51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MAXC-GG_L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004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4001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M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GNSS fixovano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599394,65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 dirty="0">
                          <a:effectLst/>
                        </a:rPr>
                        <a:t>1141757,00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346,87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0,25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1,7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17.03.2017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11:57:59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MAXC-GG_L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004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hrana1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M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GNSS fixovano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599354,18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 dirty="0">
                          <a:effectLst/>
                        </a:rPr>
                        <a:t>1141791,93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 dirty="0">
                          <a:effectLst/>
                        </a:rPr>
                        <a:t>359,83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0,25</a:t>
                      </a:r>
                      <a:endParaRPr lang="cs-CZ" sz="1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1,1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17.03.2017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12:40:37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MAXC-GG_L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004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hrana2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M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GNSS fixovano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599352,18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1141792,30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 dirty="0">
                          <a:effectLst/>
                        </a:rPr>
                        <a:t>360,27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0,25</a:t>
                      </a:r>
                      <a:endParaRPr lang="cs-CZ" sz="1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1,1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17.03.2017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12:41:11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MAXC-GG_L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004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hrana3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M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GNSS fixovano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599350,57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1141792,16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 dirty="0">
                          <a:effectLst/>
                        </a:rPr>
                        <a:t>360,53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0,25</a:t>
                      </a:r>
                      <a:endParaRPr lang="cs-CZ" sz="1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1,1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17.03.2017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12:41:41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MAXC-GG_L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004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hrana4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M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GNSS fixovano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599348,79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1141791,51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 dirty="0">
                          <a:effectLst/>
                        </a:rPr>
                        <a:t>360,76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0,25</a:t>
                      </a:r>
                      <a:endParaRPr lang="cs-CZ" sz="1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1,1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17.03.2017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12:42:10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MAXC-GG_L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004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hrana5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M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GNSS fixovano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599346,80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1141790,63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 dirty="0">
                          <a:effectLst/>
                        </a:rPr>
                        <a:t>361,01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0,25</a:t>
                      </a:r>
                      <a:endParaRPr lang="cs-CZ" sz="1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1,1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17.03.2017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12:42:44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MAXC-GG_L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004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hrana6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M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GNSS fixovano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599344,86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1141789,57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 dirty="0">
                          <a:effectLst/>
                        </a:rPr>
                        <a:t>361,17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0,25</a:t>
                      </a:r>
                      <a:endParaRPr lang="cs-CZ" sz="1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1,1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17.03.2017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12:43:12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MAXC-GG_L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004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hrana7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M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GNSS fixovano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599343,79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1141787,85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 dirty="0">
                          <a:effectLst/>
                        </a:rPr>
                        <a:t>361,26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0,25</a:t>
                      </a:r>
                      <a:endParaRPr lang="cs-CZ" sz="1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1,1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17.03.2017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12:43:27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MAXC-GG_L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004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hrana8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M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GNSS fixovano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599343,01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1141786,00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 dirty="0">
                          <a:effectLst/>
                        </a:rPr>
                        <a:t>361,23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0,25</a:t>
                      </a:r>
                      <a:endParaRPr lang="cs-CZ" sz="1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1,1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17.03.2017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12:43:44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MAXC-GG_L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004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hrana9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M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GNSS fixovano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599342,41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1141784,12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 dirty="0">
                          <a:effectLst/>
                        </a:rPr>
                        <a:t>361,20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0,25</a:t>
                      </a:r>
                      <a:endParaRPr lang="cs-CZ" sz="1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1,1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17.03.2017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12:43:60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MAXC-GG_L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004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hrana10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M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GNSS fixovano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599342,16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1141782,66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 dirty="0">
                          <a:effectLst/>
                        </a:rPr>
                        <a:t>361,17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0,25</a:t>
                      </a:r>
                      <a:endParaRPr lang="cs-CZ" sz="1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1,1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17.03.2017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12:44:18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MAXC-GG_L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004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hrana11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M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GNSS fixovano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599342,45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1141780,71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 dirty="0">
                          <a:effectLst/>
                        </a:rPr>
                        <a:t>361,00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0,25</a:t>
                      </a:r>
                      <a:endParaRPr lang="cs-CZ" sz="1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1,1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17.03.2017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12:44:34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MAXC-GG_L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004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hrana12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M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GNSS fixovano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599342,49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1141778,94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 dirty="0">
                          <a:effectLst/>
                        </a:rPr>
                        <a:t>360,89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0,25</a:t>
                      </a:r>
                      <a:endParaRPr lang="cs-CZ" sz="1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1,1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17.03.2017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12:44:49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MAXC-GG_L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004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hrana13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M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GNSS fixovano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599342,56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1141777,33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 dirty="0">
                          <a:effectLst/>
                        </a:rPr>
                        <a:t>360,81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0,25</a:t>
                      </a:r>
                      <a:endParaRPr lang="cs-CZ" sz="1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1,1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17.03.2017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12:45:03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MAXC-GG_L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004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hrana14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M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GNSS fixovano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599342,99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1141775,97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 dirty="0">
                          <a:effectLst/>
                        </a:rPr>
                        <a:t>360,74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0,25</a:t>
                      </a:r>
                      <a:endParaRPr lang="cs-CZ" sz="1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1,1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17.03.2017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12:45:22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MAXC-GG_L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004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4003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M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GNSS </a:t>
                      </a:r>
                      <a:r>
                        <a:rPr lang="cs-CZ" sz="1000" u="none" strike="noStrike" dirty="0" err="1">
                          <a:effectLst/>
                        </a:rPr>
                        <a:t>fixovano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599347,45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1141782,74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 dirty="0">
                          <a:effectLst/>
                        </a:rPr>
                        <a:t>359,13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0,25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u="none" strike="noStrike">
                          <a:effectLst/>
                        </a:rPr>
                        <a:t>1,3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17.03.2017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12:51:05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MAXC-GG_L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5668" y="1415772"/>
            <a:ext cx="2362110" cy="5379427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2014" y="3721994"/>
            <a:ext cx="2937233" cy="1457541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10264232" y="769440"/>
            <a:ext cx="1543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27 bodů</a:t>
            </a:r>
            <a:endParaRPr lang="cs-CZ" sz="2400" b="1" dirty="0"/>
          </a:p>
        </p:txBody>
      </p:sp>
      <p:sp>
        <p:nvSpPr>
          <p:cNvPr id="2" name="TextovéPole 1"/>
          <p:cNvSpPr txBox="1"/>
          <p:nvPr/>
        </p:nvSpPr>
        <p:spPr>
          <a:xfrm>
            <a:off x="9142014" y="1761325"/>
            <a:ext cx="29131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ZPRACOVANÍ:</a:t>
            </a:r>
          </a:p>
          <a:p>
            <a:r>
              <a:rPr lang="cs-CZ" dirty="0" smtClean="0"/>
              <a:t>1) Přenos </a:t>
            </a:r>
            <a:r>
              <a:rPr lang="cs-CZ" dirty="0" smtClean="0"/>
              <a:t>na USB</a:t>
            </a:r>
          </a:p>
          <a:p>
            <a:r>
              <a:rPr lang="cs-CZ" dirty="0" smtClean="0"/>
              <a:t>2) Editace sloupců v MS Excel</a:t>
            </a:r>
          </a:p>
          <a:p>
            <a:r>
              <a:rPr lang="cs-CZ" dirty="0" smtClean="0"/>
              <a:t>    (z</a:t>
            </a:r>
            <a:r>
              <a:rPr lang="cs-CZ" dirty="0" smtClean="0"/>
              <a:t>áměna </a:t>
            </a:r>
            <a:r>
              <a:rPr lang="cs-CZ" dirty="0" smtClean="0"/>
              <a:t>kvadrantu </a:t>
            </a:r>
            <a:r>
              <a:rPr lang="cs-CZ" dirty="0" smtClean="0"/>
              <a:t>S-JTSK)</a:t>
            </a:r>
            <a:endParaRPr lang="cs-CZ" dirty="0" smtClean="0"/>
          </a:p>
          <a:p>
            <a:r>
              <a:rPr lang="cs-CZ" dirty="0" smtClean="0"/>
              <a:t>3) Import souřadnic do GIS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204509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000" y="648000"/>
            <a:ext cx="11541284" cy="577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5353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000" y="648000"/>
            <a:ext cx="11541284" cy="577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226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000" y="648000"/>
            <a:ext cx="11541284" cy="577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319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981024"/>
              </p:ext>
            </p:extLst>
          </p:nvPr>
        </p:nvGraphicFramePr>
        <p:xfrm>
          <a:off x="3522662" y="1243013"/>
          <a:ext cx="5978524" cy="40767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20107"/>
                <a:gridCol w="1403123"/>
                <a:gridCol w="1677647"/>
                <a:gridCol w="1677647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K [m]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2000" u="none" strike="noStrike" dirty="0">
                          <a:effectLst/>
                        </a:rPr>
                        <a:t>Δ</a:t>
                      </a:r>
                      <a:r>
                        <a:rPr lang="cs-CZ" sz="2000" u="none" strike="noStrike" dirty="0">
                          <a:effectLst/>
                        </a:rPr>
                        <a:t>Z TS-</a:t>
                      </a:r>
                      <a:r>
                        <a:rPr lang="cs-CZ" sz="2000" b="1" u="none" strike="noStrike" dirty="0">
                          <a:effectLst/>
                        </a:rPr>
                        <a:t>GNSS</a:t>
                      </a:r>
                      <a:r>
                        <a:rPr lang="cs-CZ" sz="2000" u="none" strike="noStrike" dirty="0">
                          <a:effectLst/>
                        </a:rPr>
                        <a:t> [m]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2000" u="none" strike="noStrike" dirty="0">
                          <a:effectLst/>
                        </a:rPr>
                        <a:t>Δ</a:t>
                      </a:r>
                      <a:r>
                        <a:rPr lang="cs-CZ" sz="2000" u="none" strike="noStrike" dirty="0">
                          <a:effectLst/>
                        </a:rPr>
                        <a:t>Z </a:t>
                      </a:r>
                      <a:r>
                        <a:rPr lang="cs-CZ" sz="2000" u="none" strike="noStrike" dirty="0" smtClean="0">
                          <a:effectLst/>
                        </a:rPr>
                        <a:t>TS-</a:t>
                      </a:r>
                      <a:r>
                        <a:rPr lang="cs-CZ" sz="2000" b="1" u="none" strike="noStrike" dirty="0" smtClean="0">
                          <a:effectLst/>
                        </a:rPr>
                        <a:t>DMR4G</a:t>
                      </a:r>
                      <a:r>
                        <a:rPr lang="cs-CZ" sz="2000" u="none" strike="noStrike" dirty="0" smtClean="0">
                          <a:effectLst/>
                        </a:rPr>
                        <a:t> </a:t>
                      </a:r>
                      <a:r>
                        <a:rPr lang="en-US" sz="2000" u="none" strike="noStrike" dirty="0" smtClean="0">
                          <a:effectLst/>
                        </a:rPr>
                        <a:t>[</a:t>
                      </a:r>
                      <a:r>
                        <a:rPr lang="cs-CZ" sz="2000" u="none" strike="noStrike" dirty="0" smtClean="0">
                          <a:effectLst/>
                        </a:rPr>
                        <a:t>m</a:t>
                      </a:r>
                      <a:r>
                        <a:rPr lang="en-US" sz="2000" u="none" strike="noStrike" dirty="0" smtClean="0">
                          <a:effectLst/>
                        </a:rPr>
                        <a:t>]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2000" u="none" strike="noStrike" dirty="0">
                          <a:effectLst/>
                        </a:rPr>
                        <a:t>Δ</a:t>
                      </a:r>
                      <a:r>
                        <a:rPr lang="cs-CZ" sz="2000" u="none" strike="noStrike" dirty="0">
                          <a:effectLst/>
                        </a:rPr>
                        <a:t>Z </a:t>
                      </a:r>
                      <a:r>
                        <a:rPr lang="cs-CZ" sz="2000" u="none" strike="noStrike" dirty="0" smtClean="0">
                          <a:effectLst/>
                        </a:rPr>
                        <a:t>TS-</a:t>
                      </a:r>
                      <a:r>
                        <a:rPr lang="cs-CZ" sz="2000" b="1" u="none" strike="noStrike" dirty="0" smtClean="0">
                          <a:effectLst/>
                        </a:rPr>
                        <a:t>DMR5G</a:t>
                      </a:r>
                      <a:r>
                        <a:rPr lang="cs-CZ" sz="2000" u="none" strike="noStrike" dirty="0" smtClean="0">
                          <a:effectLst/>
                        </a:rPr>
                        <a:t> </a:t>
                      </a:r>
                      <a:r>
                        <a:rPr lang="en-US" sz="2000" u="none" strike="noStrike" dirty="0" smtClean="0">
                          <a:effectLst/>
                        </a:rPr>
                        <a:t>[m]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0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0,000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-0,324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-0,087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12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-0,006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-0,311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-0,030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24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0,090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-0,382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-0,281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36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0,002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-0,362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0,136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48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0,061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-0,786</a:t>
                      </a:r>
                      <a:endParaRPr lang="cs-CZ" sz="20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-0,096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72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0,003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-0,488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-0,265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84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0,034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-0,302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0,175</a:t>
                      </a:r>
                      <a:endParaRPr lang="cs-CZ" sz="2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96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0,044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-0,211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0,079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AVG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0,029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-0,396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-0,046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MED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0,019</a:t>
                      </a:r>
                      <a:endParaRPr lang="cs-CZ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-0,343</a:t>
                      </a:r>
                      <a:endParaRPr lang="cs-CZ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-0,058</a:t>
                      </a:r>
                      <a:endParaRPr lang="cs-CZ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STD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0,033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0,165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0,160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0" y="0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SROVNÁNÍ VÝŠKOPISU TOTALNÍ STANICE vs. GNSS, DMR 4G – 5G</a:t>
            </a:r>
            <a:endParaRPr lang="cs-CZ" sz="3200" b="1" dirty="0" smtClean="0"/>
          </a:p>
        </p:txBody>
      </p:sp>
    </p:spTree>
    <p:extLst>
      <p:ext uri="{BB962C8B-B14F-4D97-AF65-F5344CB8AC3E}">
        <p14:creationId xmlns:p14="http://schemas.microsoft.com/office/powerpoint/2010/main" val="388866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0226" y="20686"/>
            <a:ext cx="838095" cy="1589841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" y="0"/>
            <a:ext cx="7215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GEOELEKTRICKÝ PRŮZKUM</a:t>
            </a:r>
            <a:endParaRPr lang="cs-CZ" sz="3200" b="1" dirty="0" smtClean="0"/>
          </a:p>
        </p:txBody>
      </p:sp>
      <p:sp>
        <p:nvSpPr>
          <p:cNvPr id="4" name="TextovéPole 3"/>
          <p:cNvSpPr txBox="1"/>
          <p:nvPr/>
        </p:nvSpPr>
        <p:spPr>
          <a:xfrm>
            <a:off x="-1" y="584775"/>
            <a:ext cx="8658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Přistroj:	</a:t>
            </a:r>
            <a:r>
              <a:rPr lang="cs-CZ" sz="2400" b="1" dirty="0"/>
              <a:t>ARES a 8 sekcí aktivních </a:t>
            </a:r>
            <a:r>
              <a:rPr lang="cs-CZ" sz="2400" b="1" dirty="0" err="1"/>
              <a:t>multielektrodových</a:t>
            </a:r>
            <a:r>
              <a:rPr lang="cs-CZ" sz="2400" b="1" dirty="0"/>
              <a:t> </a:t>
            </a:r>
            <a:r>
              <a:rPr lang="cs-CZ" sz="2400" b="1" dirty="0" smtClean="0"/>
              <a:t>kabelů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195302"/>
            <a:ext cx="12100918" cy="416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842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757657"/>
              </p:ext>
            </p:extLst>
          </p:nvPr>
        </p:nvGraphicFramePr>
        <p:xfrm>
          <a:off x="415143" y="285750"/>
          <a:ext cx="5133181" cy="12573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2125"/>
                <a:gridCol w="984250"/>
                <a:gridCol w="1168400"/>
                <a:gridCol w="1296987"/>
                <a:gridCol w="1191419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 dirty="0">
                          <a:effectLst/>
                        </a:rPr>
                        <a:t>Bod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 dirty="0" err="1">
                          <a:effectLst/>
                        </a:rPr>
                        <a:t>Cas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 dirty="0" smtClean="0">
                          <a:effectLst/>
                        </a:rPr>
                        <a:t>X </a:t>
                      </a:r>
                      <a:r>
                        <a:rPr lang="en-US" sz="2000" b="1" u="none" strike="noStrike" dirty="0" smtClean="0">
                          <a:effectLst/>
                        </a:rPr>
                        <a:t>[m]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 dirty="0" smtClean="0">
                          <a:effectLst/>
                        </a:rPr>
                        <a:t>Y</a:t>
                      </a:r>
                      <a:r>
                        <a:rPr lang="en-US" sz="2000" b="1" u="none" strike="noStrike" dirty="0" smtClean="0">
                          <a:effectLst/>
                        </a:rPr>
                        <a:t> [m]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 dirty="0" smtClean="0">
                          <a:effectLst/>
                        </a:rPr>
                        <a:t>Z</a:t>
                      </a:r>
                      <a:r>
                        <a:rPr lang="en-US" sz="2000" b="1" u="none" strike="noStrike" dirty="0" smtClean="0">
                          <a:effectLst/>
                        </a:rPr>
                        <a:t> [m]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 smtClean="0">
                          <a:effectLst/>
                        </a:rPr>
                        <a:t>0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u="none" strike="noStrike" dirty="0">
                          <a:effectLst/>
                        </a:rPr>
                        <a:t>10:47:59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u="none" strike="noStrike" dirty="0" smtClean="0">
                          <a:effectLst/>
                        </a:rPr>
                        <a:t>599411,78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u="none" strike="noStrike" dirty="0" smtClean="0">
                          <a:effectLst/>
                        </a:rPr>
                        <a:t>1141750,92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u="none" strike="noStrike">
                          <a:effectLst/>
                        </a:rPr>
                        <a:t>341,663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 smtClean="0">
                          <a:effectLst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u="none" strike="noStrike" dirty="0">
                          <a:effectLst/>
                        </a:rPr>
                        <a:t>11:22:56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u="none" strike="noStrike" dirty="0" smtClean="0">
                          <a:effectLst/>
                        </a:rPr>
                        <a:t>599411,74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u="none" strike="noStrike" dirty="0" smtClean="0">
                          <a:effectLst/>
                        </a:rPr>
                        <a:t>1141750,90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u="none" strike="noStrike" dirty="0">
                          <a:effectLst/>
                        </a:rPr>
                        <a:t>341,666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l-GR" sz="2000" u="none" strike="noStrike" dirty="0">
                          <a:effectLst/>
                        </a:rPr>
                        <a:t>Δ</a:t>
                      </a:r>
                      <a:endParaRPr lang="el-G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u="none" strike="noStrike" dirty="0">
                          <a:effectLst/>
                        </a:rPr>
                        <a:t>0:34:57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1" u="none" strike="noStrike" dirty="0">
                          <a:effectLst/>
                        </a:rPr>
                        <a:t>-0,034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1" u="none" strike="noStrike" dirty="0">
                          <a:effectLst/>
                        </a:rPr>
                        <a:t>-0,015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1" u="none" strike="noStrike" dirty="0">
                          <a:effectLst/>
                        </a:rPr>
                        <a:t>-0,003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7602"/>
            <a:ext cx="9617737" cy="481039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864439" y="914400"/>
            <a:ext cx="738664" cy="147951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výška antény </a:t>
            </a:r>
          </a:p>
          <a:p>
            <a:r>
              <a:rPr lang="cs-CZ" b="1" dirty="0" smtClean="0">
                <a:solidFill>
                  <a:srgbClr val="FF0000"/>
                </a:solidFill>
              </a:rPr>
              <a:t>(0.25 x 2.0 m)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5" name="Picture 6" descr="http://img.edilportale.com/products/prodotti-36522-relba54f0555a6f46ef857879600a429bb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829896" y="216053"/>
            <a:ext cx="1138844" cy="287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10091967" y="3417800"/>
            <a:ext cx="210003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VÝHODY:</a:t>
            </a:r>
            <a:endParaRPr lang="cs-CZ" b="1" dirty="0" smtClean="0"/>
          </a:p>
          <a:p>
            <a:r>
              <a:rPr lang="cs-CZ" dirty="0" smtClean="0"/>
              <a:t>Mobilita (1 osoba)</a:t>
            </a:r>
          </a:p>
          <a:p>
            <a:r>
              <a:rPr lang="cs-CZ" dirty="0" smtClean="0"/>
              <a:t>Přesnost</a:t>
            </a:r>
          </a:p>
          <a:p>
            <a:endParaRPr lang="cs-CZ" dirty="0"/>
          </a:p>
          <a:p>
            <a:r>
              <a:rPr lang="cs-CZ" b="1" dirty="0" smtClean="0"/>
              <a:t>NEVÝHODY:</a:t>
            </a:r>
          </a:p>
          <a:p>
            <a:r>
              <a:rPr lang="cs-CZ" dirty="0" smtClean="0"/>
              <a:t>Čekání na signál</a:t>
            </a:r>
          </a:p>
          <a:p>
            <a:r>
              <a:rPr lang="cs-CZ" dirty="0" smtClean="0"/>
              <a:t>(družic, internetu)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499713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5575" y="3705225"/>
            <a:ext cx="1876425" cy="3152775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" y="0"/>
            <a:ext cx="7215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POZEMNÍ LASEROVÝ SKENER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584775"/>
            <a:ext cx="72151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Přistroj:	</a:t>
            </a:r>
            <a:r>
              <a:rPr lang="cs-CZ" sz="2400" b="1" dirty="0" err="1" smtClean="0"/>
              <a:t>Leica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ScanStation</a:t>
            </a:r>
            <a:r>
              <a:rPr lang="cs-CZ" sz="2400" b="1" dirty="0" smtClean="0"/>
              <a:t> C10</a:t>
            </a:r>
          </a:p>
          <a:p>
            <a:r>
              <a:rPr lang="cs-CZ" sz="2400" dirty="0" smtClean="0"/>
              <a:t>Výstup:	databáze bodových mračen</a:t>
            </a:r>
            <a:endParaRPr lang="cs-CZ" sz="2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8936831" y="584775"/>
            <a:ext cx="2757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/>
              <a:t>16 124 852 bodů</a:t>
            </a:r>
          </a:p>
          <a:p>
            <a:pPr algn="r"/>
            <a:r>
              <a:rPr lang="cs-CZ" sz="2400" b="1" dirty="0" smtClean="0"/>
              <a:t>850 MB</a:t>
            </a:r>
            <a:endParaRPr lang="cs-CZ" sz="2400" b="1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6" y="1415772"/>
            <a:ext cx="2686050" cy="529590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3541942" y="1487212"/>
            <a:ext cx="56609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ZPRACOVANÍ:</a:t>
            </a:r>
          </a:p>
          <a:p>
            <a:r>
              <a:rPr lang="cs-CZ" dirty="0" smtClean="0"/>
              <a:t>1) Přenos </a:t>
            </a:r>
            <a:r>
              <a:rPr lang="cs-CZ" dirty="0" smtClean="0"/>
              <a:t>na USB</a:t>
            </a:r>
          </a:p>
          <a:p>
            <a:r>
              <a:rPr lang="cs-CZ" dirty="0" smtClean="0"/>
              <a:t>2) Import do sw. na úpravu mračen bodů (</a:t>
            </a:r>
            <a:r>
              <a:rPr lang="cs-CZ" dirty="0" err="1" smtClean="0"/>
              <a:t>Leica</a:t>
            </a:r>
            <a:r>
              <a:rPr lang="cs-CZ" dirty="0" smtClean="0"/>
              <a:t> </a:t>
            </a:r>
            <a:r>
              <a:rPr lang="cs-CZ" dirty="0" err="1" smtClean="0"/>
              <a:t>Cyclon</a:t>
            </a:r>
            <a:r>
              <a:rPr lang="cs-CZ" dirty="0" smtClean="0"/>
              <a:t>) </a:t>
            </a:r>
          </a:p>
          <a:p>
            <a:r>
              <a:rPr lang="cs-CZ" dirty="0" smtClean="0"/>
              <a:t>3) Registrace dat do společného </a:t>
            </a:r>
            <a:r>
              <a:rPr lang="cs-CZ" dirty="0" err="1" smtClean="0"/>
              <a:t>souřad</a:t>
            </a:r>
            <a:r>
              <a:rPr lang="cs-CZ" dirty="0" smtClean="0"/>
              <a:t>. systému</a:t>
            </a:r>
            <a:endParaRPr lang="cs-CZ" dirty="0" smtClean="0"/>
          </a:p>
          <a:p>
            <a:pPr marL="342900" indent="-342900">
              <a:buAutoNum type="alphaUcPeriod"/>
            </a:pPr>
            <a:r>
              <a:rPr lang="cs-CZ" dirty="0" smtClean="0"/>
              <a:t>MÍSTNÍ	</a:t>
            </a:r>
            <a:r>
              <a:rPr lang="cs-CZ" i="1" dirty="0" err="1" smtClean="0"/>
              <a:t>Mean</a:t>
            </a:r>
            <a:r>
              <a:rPr lang="cs-CZ" i="1" dirty="0" smtClean="0"/>
              <a:t> </a:t>
            </a:r>
            <a:r>
              <a:rPr lang="cs-CZ" i="1" dirty="0" err="1"/>
              <a:t>Absolute</a:t>
            </a:r>
            <a:r>
              <a:rPr lang="cs-CZ" i="1" dirty="0"/>
              <a:t> </a:t>
            </a:r>
            <a:r>
              <a:rPr lang="cs-CZ" i="1" dirty="0" err="1"/>
              <a:t>Error</a:t>
            </a:r>
            <a:r>
              <a:rPr lang="cs-CZ" i="1" dirty="0"/>
              <a:t> = 0.004 </a:t>
            </a:r>
            <a:r>
              <a:rPr lang="cs-CZ" i="1" dirty="0" smtClean="0"/>
              <a:t>m</a:t>
            </a:r>
            <a:endParaRPr lang="cs-CZ" i="1" dirty="0" smtClean="0"/>
          </a:p>
          <a:p>
            <a:pPr marL="342900" indent="-342900">
              <a:buAutoNum type="alphaUcPeriod"/>
            </a:pPr>
            <a:r>
              <a:rPr lang="cs-CZ" dirty="0" smtClean="0"/>
              <a:t>B</a:t>
            </a:r>
            <a:r>
              <a:rPr lang="cs-CZ" dirty="0"/>
              <a:t>. </a:t>
            </a:r>
            <a:r>
              <a:rPr lang="cs-CZ" dirty="0" smtClean="0"/>
              <a:t>S-JTSK	</a:t>
            </a:r>
            <a:r>
              <a:rPr lang="cs-CZ" i="1" dirty="0" err="1" smtClean="0"/>
              <a:t>Mean</a:t>
            </a:r>
            <a:r>
              <a:rPr lang="cs-CZ" i="1" dirty="0" smtClean="0"/>
              <a:t> </a:t>
            </a:r>
            <a:r>
              <a:rPr lang="cs-CZ" i="1" dirty="0" err="1"/>
              <a:t>Absolute</a:t>
            </a:r>
            <a:r>
              <a:rPr lang="cs-CZ" i="1" dirty="0"/>
              <a:t> </a:t>
            </a:r>
            <a:r>
              <a:rPr lang="cs-CZ" i="1" dirty="0" err="1"/>
              <a:t>Error</a:t>
            </a:r>
            <a:r>
              <a:rPr lang="cs-CZ" i="1" dirty="0"/>
              <a:t> = </a:t>
            </a:r>
            <a:r>
              <a:rPr lang="cs-CZ" i="1" dirty="0" smtClean="0"/>
              <a:t>0.006 m</a:t>
            </a:r>
            <a:endParaRPr lang="cs-CZ" dirty="0" smtClean="0"/>
          </a:p>
        </p:txBody>
      </p:sp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1056812"/>
              </p:ext>
            </p:extLst>
          </p:nvPr>
        </p:nvGraphicFramePr>
        <p:xfrm>
          <a:off x="3541942" y="3276284"/>
          <a:ext cx="5660950" cy="2476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2150"/>
                <a:gridCol w="939367"/>
                <a:gridCol w="939367"/>
                <a:gridCol w="596625"/>
                <a:gridCol w="1360488"/>
                <a:gridCol w="571237"/>
                <a:gridCol w="561716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 dirty="0" err="1" smtClean="0">
                          <a:effectLst/>
                        </a:rPr>
                        <a:t>Constraints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 dirty="0" err="1">
                          <a:effectLst/>
                        </a:rPr>
                        <a:t>ScanWorld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 dirty="0" err="1">
                          <a:effectLst/>
                        </a:rPr>
                        <a:t>ScanWorld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 dirty="0" err="1">
                          <a:effectLst/>
                        </a:rPr>
                        <a:t>Error</a:t>
                      </a:r>
                      <a:r>
                        <a:rPr lang="cs-CZ" sz="1100" b="1" u="none" strike="noStrike" dirty="0">
                          <a:effectLst/>
                        </a:rPr>
                        <a:t> [m]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 dirty="0" err="1">
                          <a:effectLst/>
                        </a:rPr>
                        <a:t>Error</a:t>
                      </a:r>
                      <a:r>
                        <a:rPr lang="cs-CZ" sz="1100" b="1" u="none" strike="noStrike" dirty="0">
                          <a:effectLst/>
                        </a:rPr>
                        <a:t> </a:t>
                      </a:r>
                      <a:r>
                        <a:rPr lang="cs-CZ" sz="1100" b="1" u="none" strike="noStrike" dirty="0" err="1">
                          <a:effectLst/>
                        </a:rPr>
                        <a:t>Vector</a:t>
                      </a:r>
                      <a:r>
                        <a:rPr lang="cs-CZ" sz="1100" b="1" u="none" strike="noStrike" dirty="0">
                          <a:effectLst/>
                        </a:rPr>
                        <a:t> [m]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 dirty="0" err="1">
                          <a:effectLst/>
                        </a:rPr>
                        <a:t>Horz</a:t>
                      </a:r>
                      <a:r>
                        <a:rPr lang="cs-CZ" sz="1100" b="1" u="none" strike="noStrike" dirty="0">
                          <a:effectLst/>
                        </a:rPr>
                        <a:t> [m]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 dirty="0" err="1">
                          <a:effectLst/>
                        </a:rPr>
                        <a:t>Vert</a:t>
                      </a:r>
                      <a:r>
                        <a:rPr lang="cs-CZ" sz="1100" b="1" u="none" strike="noStrike" dirty="0">
                          <a:effectLst/>
                        </a:rPr>
                        <a:t> [m]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4003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 err="1">
                          <a:effectLst/>
                        </a:rPr>
                        <a:t>GCP_jtsk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effectLst/>
                        </a:rPr>
                        <a:t>4002: SW_4002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 dirty="0">
                          <a:effectLst/>
                        </a:rPr>
                        <a:t>0,014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( 0.004, -0.004, -0.013)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0,005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-0,013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4002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 err="1">
                          <a:effectLst/>
                        </a:rPr>
                        <a:t>GCP_jtsk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effectLst/>
                        </a:rPr>
                        <a:t>4002: SW_4002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 dirty="0">
                          <a:effectLst/>
                        </a:rPr>
                        <a:t>0,01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(-0.001,  0.003,  0.009)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0,003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0,009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4003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 err="1">
                          <a:effectLst/>
                        </a:rPr>
                        <a:t>GCP_jtsk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4003: SW_4003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0,01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( 0.004, -0.003, -0.008)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0,005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-0,008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4002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effectLst/>
                        </a:rPr>
                        <a:t>4001: SW_4001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4002: SW_4002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0,008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( 0.000,  0.001,  0.008)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0,001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0,008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4002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 err="1">
                          <a:effectLst/>
                        </a:rPr>
                        <a:t>GCP_jtsk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effectLst/>
                        </a:rPr>
                        <a:t>4003: SW_4003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0,006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(-0.002,  0.002,  0.005)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0,003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0,005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4001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GCP_jtsk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effectLst/>
                        </a:rPr>
                        <a:t>4001: SW_4001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0,005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(-0.001,  0.000,  0.005)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0,001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0,005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4003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effectLst/>
                        </a:rPr>
                        <a:t>4002: SW_4002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effectLst/>
                        </a:rPr>
                        <a:t>4003: SW_4003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0,005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( 0.000,  0.001,  0.005)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0,001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0,005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4002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4002: SW_4002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4003: SW_4003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 dirty="0">
                          <a:effectLst/>
                        </a:rPr>
                        <a:t>0,005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(-0.001, -0.001, -0.005)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0,001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-0,005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4001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4001: SW_4001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4002: SW_4002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0,004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(-0.001,  0.000, -0.004)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0,001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-0,004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4001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GCP_jtsk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4002: SW_4002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0,003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(-0.002, -0.001,  0.001)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0,002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0,001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4002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GCP_jtsk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4001: SW_4001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0,003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(-0.001,  0.002,  0.002)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0,002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0,002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4002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4001: SW_4001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4003: SW_4003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0,003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(-0.001,  0.001,  0.003)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 dirty="0">
                          <a:effectLst/>
                        </a:rPr>
                        <a:t>0,001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 dirty="0">
                          <a:effectLst/>
                        </a:rPr>
                        <a:t>0,003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TextovéPole 8"/>
          <p:cNvSpPr txBox="1"/>
          <p:nvPr/>
        </p:nvSpPr>
        <p:spPr>
          <a:xfrm>
            <a:off x="3541941" y="5918448"/>
            <a:ext cx="69307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4) Čištění, separace, decimace dat</a:t>
            </a:r>
          </a:p>
          <a:p>
            <a:r>
              <a:rPr lang="cs-CZ" dirty="0" smtClean="0"/>
              <a:t>5) Profilové řezy, průměty, generování hran a DMR …</a:t>
            </a:r>
          </a:p>
          <a:p>
            <a:r>
              <a:rPr lang="cs-CZ" dirty="0"/>
              <a:t>6</a:t>
            </a:r>
            <a:r>
              <a:rPr lang="cs-CZ" dirty="0" smtClean="0"/>
              <a:t>) Export seznamu souřadnic </a:t>
            </a:r>
            <a:r>
              <a:rPr lang="en-US" dirty="0" smtClean="0"/>
              <a:t>[</a:t>
            </a:r>
            <a:r>
              <a:rPr lang="cs-CZ" dirty="0" smtClean="0"/>
              <a:t>X</a:t>
            </a:r>
            <a:r>
              <a:rPr lang="en-US" dirty="0" smtClean="0"/>
              <a:t> </a:t>
            </a:r>
            <a:r>
              <a:rPr lang="cs-CZ" dirty="0" smtClean="0"/>
              <a:t>Y</a:t>
            </a:r>
            <a:r>
              <a:rPr lang="en-US" dirty="0" smtClean="0"/>
              <a:t> </a:t>
            </a:r>
            <a:r>
              <a:rPr lang="cs-CZ" dirty="0" smtClean="0"/>
              <a:t>Z</a:t>
            </a:r>
            <a:r>
              <a:rPr lang="en-US" dirty="0" smtClean="0"/>
              <a:t> I] </a:t>
            </a:r>
            <a:r>
              <a:rPr lang="cs-CZ" dirty="0" smtClean="0"/>
              <a:t>do textového souboru pro GIS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91188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2950" y="-19050"/>
            <a:ext cx="13677900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268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2950" y="-19050"/>
            <a:ext cx="13677900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597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2950" y="-19050"/>
            <a:ext cx="13677900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302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" y="201930"/>
            <a:ext cx="6155055" cy="310324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8" y="3490913"/>
            <a:ext cx="6155055" cy="3236119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643813" y="1782753"/>
            <a:ext cx="35433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VÝHODY:</a:t>
            </a:r>
            <a:endParaRPr lang="cs-CZ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Rozsah a přesnost dat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Plošné sledování dynamických změn</a:t>
            </a:r>
          </a:p>
          <a:p>
            <a:endParaRPr lang="cs-CZ" sz="2400" dirty="0"/>
          </a:p>
          <a:p>
            <a:r>
              <a:rPr lang="cs-CZ" sz="2400" b="1" dirty="0" smtClean="0"/>
              <a:t>NEVÝHODY: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Náročnost zpracování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Chybějící data ve stínu za překážkou</a:t>
            </a:r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1419857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LETECK</a:t>
            </a:r>
            <a:r>
              <a:rPr lang="cs-CZ" sz="3200" b="1" dirty="0" smtClean="0"/>
              <a:t>É LASEROVÉ SKENOVÁNÍ: DATA DMR 4G – 5G</a:t>
            </a:r>
            <a:endParaRPr lang="cs-CZ" sz="3200" b="1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3623"/>
            <a:ext cx="5846330" cy="416743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093623"/>
            <a:ext cx="5846330" cy="416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39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000" y="648000"/>
            <a:ext cx="11541284" cy="577247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0" y="0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SROVNÁNÍ VÝŠKOPISU TOTALNÍ STANICE vs. GNSS, DMR 4G – 5G</a:t>
            </a:r>
            <a:endParaRPr lang="cs-CZ" sz="3200" b="1" dirty="0" smtClean="0"/>
          </a:p>
        </p:txBody>
      </p:sp>
    </p:spTree>
    <p:extLst>
      <p:ext uri="{BB962C8B-B14F-4D97-AF65-F5344CB8AC3E}">
        <p14:creationId xmlns:p14="http://schemas.microsoft.com/office/powerpoint/2010/main" val="3059028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919</Words>
  <Application>Microsoft Office PowerPoint</Application>
  <PresentationFormat>Širokoúhlá obrazovka</PresentationFormat>
  <Paragraphs>551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Novakova</dc:creator>
  <cp:lastModifiedBy>Novakova</cp:lastModifiedBy>
  <cp:revision>20</cp:revision>
  <dcterms:created xsi:type="dcterms:W3CDTF">2017-03-21T20:11:16Z</dcterms:created>
  <dcterms:modified xsi:type="dcterms:W3CDTF">2017-03-22T07:14:25Z</dcterms:modified>
</cp:coreProperties>
</file>